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</p:sldMasterIdLst>
  <p:notesMasterIdLst>
    <p:notesMasterId r:id="rId126"/>
  </p:notesMasterIdLst>
  <p:sldIdLst>
    <p:sldId id="960" r:id="rId3"/>
    <p:sldId id="956" r:id="rId4"/>
    <p:sldId id="964" r:id="rId5"/>
    <p:sldId id="1164" r:id="rId6"/>
    <p:sldId id="1165" r:id="rId7"/>
    <p:sldId id="1166" r:id="rId8"/>
    <p:sldId id="1167" r:id="rId9"/>
    <p:sldId id="1168" r:id="rId10"/>
    <p:sldId id="1169" r:id="rId11"/>
    <p:sldId id="1170" r:id="rId12"/>
    <p:sldId id="1171" r:id="rId13"/>
    <p:sldId id="1172" r:id="rId14"/>
    <p:sldId id="1173" r:id="rId15"/>
    <p:sldId id="1174" r:id="rId16"/>
    <p:sldId id="1175" r:id="rId17"/>
    <p:sldId id="1176" r:id="rId18"/>
    <p:sldId id="1177" r:id="rId19"/>
    <p:sldId id="1178" r:id="rId20"/>
    <p:sldId id="1179" r:id="rId21"/>
    <p:sldId id="1180" r:id="rId22"/>
    <p:sldId id="1181" r:id="rId23"/>
    <p:sldId id="1182" r:id="rId24"/>
    <p:sldId id="1183" r:id="rId25"/>
    <p:sldId id="1184" r:id="rId26"/>
    <p:sldId id="1185" r:id="rId27"/>
    <p:sldId id="1186" r:id="rId28"/>
    <p:sldId id="1187" r:id="rId29"/>
    <p:sldId id="1188" r:id="rId30"/>
    <p:sldId id="8279" r:id="rId31"/>
    <p:sldId id="1189" r:id="rId32"/>
    <p:sldId id="1192" r:id="rId33"/>
    <p:sldId id="1193" r:id="rId34"/>
    <p:sldId id="1194" r:id="rId35"/>
    <p:sldId id="1195" r:id="rId36"/>
    <p:sldId id="1196" r:id="rId37"/>
    <p:sldId id="1197" r:id="rId38"/>
    <p:sldId id="1198" r:id="rId39"/>
    <p:sldId id="1200" r:id="rId40"/>
    <p:sldId id="1201" r:id="rId41"/>
    <p:sldId id="1202" r:id="rId42"/>
    <p:sldId id="1203" r:id="rId43"/>
    <p:sldId id="1205" r:id="rId44"/>
    <p:sldId id="1190" r:id="rId45"/>
    <p:sldId id="1191" r:id="rId46"/>
    <p:sldId id="1206" r:id="rId47"/>
    <p:sldId id="1207" r:id="rId48"/>
    <p:sldId id="1208" r:id="rId49"/>
    <p:sldId id="1209" r:id="rId50"/>
    <p:sldId id="1211" r:id="rId51"/>
    <p:sldId id="1212" r:id="rId52"/>
    <p:sldId id="1213" r:id="rId53"/>
    <p:sldId id="1214" r:id="rId54"/>
    <p:sldId id="8278" r:id="rId55"/>
    <p:sldId id="8276" r:id="rId56"/>
    <p:sldId id="8277" r:id="rId57"/>
    <p:sldId id="1215" r:id="rId58"/>
    <p:sldId id="1217" r:id="rId59"/>
    <p:sldId id="1219" r:id="rId60"/>
    <p:sldId id="1220" r:id="rId61"/>
    <p:sldId id="1221" r:id="rId62"/>
    <p:sldId id="1222" r:id="rId63"/>
    <p:sldId id="1223" r:id="rId64"/>
    <p:sldId id="1224" r:id="rId65"/>
    <p:sldId id="1233" r:id="rId66"/>
    <p:sldId id="1234" r:id="rId67"/>
    <p:sldId id="1235" r:id="rId68"/>
    <p:sldId id="1236" r:id="rId69"/>
    <p:sldId id="1238" r:id="rId70"/>
    <p:sldId id="1239" r:id="rId71"/>
    <p:sldId id="1225" r:id="rId72"/>
    <p:sldId id="1240" r:id="rId73"/>
    <p:sldId id="1241" r:id="rId74"/>
    <p:sldId id="1242" r:id="rId75"/>
    <p:sldId id="1243" r:id="rId76"/>
    <p:sldId id="1244" r:id="rId77"/>
    <p:sldId id="1245" r:id="rId78"/>
    <p:sldId id="1246" r:id="rId79"/>
    <p:sldId id="1247" r:id="rId80"/>
    <p:sldId id="1248" r:id="rId81"/>
    <p:sldId id="1249" r:id="rId82"/>
    <p:sldId id="1250" r:id="rId83"/>
    <p:sldId id="1289" r:id="rId84"/>
    <p:sldId id="1251" r:id="rId85"/>
    <p:sldId id="1252" r:id="rId86"/>
    <p:sldId id="1253" r:id="rId87"/>
    <p:sldId id="1254" r:id="rId88"/>
    <p:sldId id="1255" r:id="rId89"/>
    <p:sldId id="1256" r:id="rId90"/>
    <p:sldId id="1257" r:id="rId91"/>
    <p:sldId id="1258" r:id="rId92"/>
    <p:sldId id="1153" r:id="rId93"/>
    <p:sldId id="1158" r:id="rId94"/>
    <p:sldId id="1152" r:id="rId95"/>
    <p:sldId id="1154" r:id="rId96"/>
    <p:sldId id="1155" r:id="rId97"/>
    <p:sldId id="1156" r:id="rId98"/>
    <p:sldId id="1150" r:id="rId99"/>
    <p:sldId id="1157" r:id="rId100"/>
    <p:sldId id="1159" r:id="rId101"/>
    <p:sldId id="1160" r:id="rId102"/>
    <p:sldId id="1161" r:id="rId103"/>
    <p:sldId id="8189" r:id="rId104"/>
    <p:sldId id="1264" r:id="rId105"/>
    <p:sldId id="8262" r:id="rId106"/>
    <p:sldId id="8259" r:id="rId107"/>
    <p:sldId id="8260" r:id="rId108"/>
    <p:sldId id="8261" r:id="rId109"/>
    <p:sldId id="8263" r:id="rId110"/>
    <p:sldId id="8264" r:id="rId111"/>
    <p:sldId id="1275" r:id="rId112"/>
    <p:sldId id="1276" r:id="rId113"/>
    <p:sldId id="1277" r:id="rId114"/>
    <p:sldId id="1278" r:id="rId115"/>
    <p:sldId id="1279" r:id="rId116"/>
    <p:sldId id="1280" r:id="rId117"/>
    <p:sldId id="1281" r:id="rId118"/>
    <p:sldId id="1282" r:id="rId119"/>
    <p:sldId id="1284" r:id="rId120"/>
    <p:sldId id="1283" r:id="rId121"/>
    <p:sldId id="1285" r:id="rId122"/>
    <p:sldId id="1286" r:id="rId123"/>
    <p:sldId id="1287" r:id="rId124"/>
    <p:sldId id="1288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48" userDrawn="1">
          <p15:clr>
            <a:srgbClr val="A4A3A4"/>
          </p15:clr>
        </p15:guide>
        <p15:guide id="3" orient="horz" pos="1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A0"/>
    <a:srgbClr val="9AE0FF"/>
    <a:srgbClr val="66ACD3"/>
    <a:srgbClr val="6EBFF0"/>
    <a:srgbClr val="011199"/>
    <a:srgbClr val="8FAADC"/>
    <a:srgbClr val="B9C2C9"/>
    <a:srgbClr val="E7E7E7"/>
    <a:srgbClr val="F8F8F8"/>
    <a:srgbClr val="C4C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/>
    <p:restoredTop sz="83584"/>
  </p:normalViewPr>
  <p:slideViewPr>
    <p:cSldViewPr snapToGrid="0" snapToObjects="1">
      <p:cViewPr>
        <p:scale>
          <a:sx n="85" d="100"/>
          <a:sy n="85" d="100"/>
        </p:scale>
        <p:origin x="144" y="288"/>
      </p:cViewPr>
      <p:guideLst>
        <p:guide pos="648"/>
        <p:guide orient="horz" pos="1224"/>
      </p:guideLst>
    </p:cSldViewPr>
  </p:slideViewPr>
  <p:outlineViewPr>
    <p:cViewPr>
      <p:scale>
        <a:sx n="33" d="100"/>
        <a:sy n="33" d="100"/>
      </p:scale>
      <p:origin x="0" y="-96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3024D-5FCD-D142-BBE1-7B391F60AD88}" type="datetimeFigureOut">
              <a:rPr lang="en-US" smtClean="0"/>
              <a:t>7/23/25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1EEAC-CFEF-9647-876F-EABC6B833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6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Version History</a:t>
            </a:r>
          </a:p>
          <a:p>
            <a:endParaRPr lang="en-US" dirty="0"/>
          </a:p>
          <a:p>
            <a:r>
              <a:rPr lang="en-US" dirty="0"/>
              <a:t>V9.0. July 2025 (updated from V8.1)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61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41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0749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463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788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5962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6657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4573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0E10-2838-341B-2493-A4C92537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DB5D2-DC30-4889-5117-C9DFFA39E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66D54-4493-976C-74C4-87FBFDC38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DA382-C6BA-D87B-4E88-86B2E6748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361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187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8115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27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719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830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5025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9413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4745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373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7426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7498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1993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2359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3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8738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04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87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62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08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59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54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8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82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48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77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92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6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77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76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26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65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401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1E22-24D3-6408-DA5A-4EFABFACC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D4637-29D2-9777-DE17-61BE74FDF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E841C-A67F-B144-33C2-555461F10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5ED6D-DEEF-5984-FAEE-51EA07085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5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19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8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23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80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78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82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18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77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870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58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9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736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465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298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8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76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25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807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81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386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004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2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879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586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740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146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7B1A7-820B-16E9-62F7-601ADB9C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431650-7FDB-71A3-4360-A4921B19F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1D14B-AADD-EB90-C741-0CCD4B470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EB3D0-DCD0-2464-2859-8B6382BE9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013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40EF-0ADD-13A6-AB7E-B211907F0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C7B36E-2473-EB73-5C05-D5C0F19CC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7996C-CE7B-AC5E-B5C7-CA351D3E2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20D62-7B65-ED77-E1D4-F50E4970A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831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A049-AB8C-DD35-0E0E-D2CF622A5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EF265-B11B-BCAF-3EF6-4833595EF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AC994-750A-92A0-B4AD-EA39EF3A8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A794B-ED20-BE0F-0CED-9C251FC92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651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87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319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162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8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918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506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680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06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573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257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543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766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725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02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6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667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814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758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426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009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500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260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633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619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0141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50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51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997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635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706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4684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341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56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93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374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139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081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810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113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 side: 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Here’s a nice “</a:t>
            </a:r>
            <a:r>
              <a:rPr lang="en-US" sz="1800" kern="0" dirty="0" err="1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whats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password” video: https://</a:t>
            </a:r>
            <a:r>
              <a:rPr lang="en-US" sz="1800" kern="0" dirty="0" err="1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kern="0" dirty="0" err="1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=w7JFSLu8OHI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Right side: White house security gage in middle. Scene from “White House Down”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5A604-95BE-2143-A48A-8B793DCC1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0416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972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387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6318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413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65727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071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7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C686-8429-2E40-81FA-5EC9C4AB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2C238-9334-5D47-BE46-7DBB933E4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E93C0D-5E34-354A-A654-B38391366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856" y="6443089"/>
            <a:ext cx="23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7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D4C-6954-CC4D-A491-4B78BF5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E2032-3F11-1945-8A1D-25EC80CF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CF1CB-5DBA-8B49-A839-F079E4BF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9731AF-B9DB-1E4D-A017-6D1C48DC0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102D-EC4F-B64D-BB0A-3CBBCEE2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DCD8E0-36D6-2D43-9C3A-92DC921E1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439C0-A463-F576-0243-8311872A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130AC3-6254-3F41-8083-DC3317AE8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87391-C217-6096-531B-260136EC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51677-E97C-20CD-E032-A98B41CF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D3158-0184-2F48-861B-DB3011BA567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7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C686-8429-2E40-81FA-5EC9C4AB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2C238-9334-5D47-BE46-7DBB933E4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E93C0D-5E34-354A-A654-B38391366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856" y="6443089"/>
            <a:ext cx="23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6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7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D4C-6954-CC4D-A491-4B78BF5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E2032-3F11-1945-8A1D-25EC80CF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CF1CB-5DBA-8B49-A839-F079E4BF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9731AF-B9DB-1E4D-A017-6D1C48DC0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102D-EC4F-B64D-BB0A-3CBBCEE2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DCD8E0-36D6-2D43-9C3A-92DC921E1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 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D5FD2-E0BC-9B4A-8B69-BFD8F956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87CFD-1EF3-634C-B854-216A26AC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3ABA1-E9EF-3248-90FD-6E40E659E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856" y="6443089"/>
            <a:ext cx="23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6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A3"/>
          </a:solidFill>
          <a:latin typeface="+mj-lt"/>
          <a:ea typeface="+mj-ea"/>
          <a:cs typeface="+mj-cs"/>
        </a:defRPr>
      </a:lvl1pPr>
    </p:titleStyle>
    <p:bodyStyle>
      <a:lvl1pPr marL="352425" indent="-222250" algn="l" defTabSz="914400" rtl="0" eaLnBrk="1" latinLnBrk="0" hangingPunct="1">
        <a:lnSpc>
          <a:spcPct val="90000"/>
        </a:lnSpc>
        <a:spcBef>
          <a:spcPts val="1000"/>
        </a:spcBef>
        <a:buClr>
          <a:srgbClr val="0000A3"/>
        </a:buClr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5325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0000A8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D5FD2-E0BC-9B4A-8B69-BFD8F956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87CFD-1EF3-634C-B854-216A26AC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3ABA1-E9EF-3248-90FD-6E40E659E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856" y="6443089"/>
            <a:ext cx="23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4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A3"/>
          </a:solidFill>
          <a:latin typeface="+mj-lt"/>
          <a:ea typeface="+mj-ea"/>
          <a:cs typeface="+mj-cs"/>
        </a:defRPr>
      </a:lvl1pPr>
    </p:titleStyle>
    <p:bodyStyle>
      <a:lvl1pPr marL="352425" indent="-222250" algn="l" defTabSz="914400" rtl="0" eaLnBrk="1" latinLnBrk="0" hangingPunct="1">
        <a:lnSpc>
          <a:spcPct val="90000"/>
        </a:lnSpc>
        <a:spcBef>
          <a:spcPts val="1000"/>
        </a:spcBef>
        <a:buClr>
          <a:srgbClr val="0000A3"/>
        </a:buClr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5325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0000A8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wm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wmf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6.wmf"/><Relationship Id="rId4" Type="http://schemas.openxmlformats.org/officeDocument/2006/relationships/image" Target="../media/image1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wmf"/><Relationship Id="rId4" Type="http://schemas.openxmlformats.org/officeDocument/2006/relationships/image" Target="../media/image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wmf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gaia.cs.umass.edu/kurose/carioca_Iphone_association_selected_packets_onlyV2.pcapng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gaia.cs.umass.edu/kurose/carioca_Iphone_association_selected_packets_onlyV2.pcapng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11" Type="http://schemas.openxmlformats.org/officeDocument/2006/relationships/image" Target="../media/image33.png"/><Relationship Id="rId5" Type="http://schemas.openxmlformats.org/officeDocument/2006/relationships/image" Target="../media/image16.wmf"/><Relationship Id="rId10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image" Target="../media/image3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9C77C5-A377-3E44-9802-7A06ED6AD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312" y="4289908"/>
            <a:ext cx="3981504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2800" i="1" dirty="0">
                <a:solidFill>
                  <a:srgbClr val="0012A0"/>
                </a:solidFill>
                <a:latin typeface="+mn-lt"/>
              </a:rPr>
              <a:t>Computer Networking: A Top-Down Approach </a:t>
            </a:r>
            <a:br>
              <a:rPr lang="en-US" altLang="en-US" sz="2800" dirty="0">
                <a:solidFill>
                  <a:srgbClr val="008000"/>
                </a:solidFill>
                <a:latin typeface="+mn-lt"/>
              </a:rPr>
            </a:br>
            <a:r>
              <a:rPr lang="en-US" altLang="en-US" sz="1800" dirty="0">
                <a:latin typeface="+mn-lt"/>
              </a:rPr>
              <a:t>9</a:t>
            </a:r>
            <a:r>
              <a:rPr lang="en-US" altLang="en-US" sz="1800" baseline="30000" dirty="0">
                <a:latin typeface="+mn-lt"/>
              </a:rPr>
              <a:t>th</a:t>
            </a:r>
            <a:r>
              <a:rPr lang="en-US" altLang="en-US" sz="1800" dirty="0">
                <a:latin typeface="+mn-lt"/>
              </a:rPr>
              <a:t> edition 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Jim Kurose, Keith Ross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Pearson, 2025</a:t>
            </a:r>
            <a:endParaRPr lang="en-US" altLang="en-US" sz="2000" dirty="0"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A9F684E-5DD1-6543-95D2-8EB5E7619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034" y="561975"/>
            <a:ext cx="5127523" cy="193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5400" b="1" dirty="0">
                <a:solidFill>
                  <a:srgbClr val="000099"/>
                </a:solidFill>
                <a:latin typeface="+mj-lt"/>
              </a:rPr>
              <a:t>Chapter 8</a:t>
            </a:r>
            <a:br>
              <a:rPr lang="en-US" altLang="en-US" sz="6000" b="1" dirty="0">
                <a:solidFill>
                  <a:srgbClr val="000099"/>
                </a:solidFill>
                <a:latin typeface="+mj-lt"/>
              </a:rPr>
            </a:br>
            <a:r>
              <a:rPr lang="en-US" altLang="en-US" sz="5400" b="1" dirty="0">
                <a:solidFill>
                  <a:srgbClr val="000099"/>
                </a:solidFill>
                <a:latin typeface="+mj-lt"/>
              </a:rPr>
              <a:t>Security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A719B73-7005-5F48-AB23-FCC253DE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14" y="2647662"/>
            <a:ext cx="5378450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+mn-lt"/>
              </a:rPr>
              <a:t>A note on the use of these PowerPoint slides:</a:t>
            </a:r>
          </a:p>
          <a:p>
            <a:r>
              <a:rPr lang="en-US" altLang="en-US" sz="1400" dirty="0">
                <a:latin typeface="+mn-lt"/>
              </a:rPr>
              <a:t>We’</a:t>
            </a:r>
            <a:r>
              <a:rPr lang="en-US" altLang="ja-JP" sz="1400" dirty="0">
                <a:latin typeface="+mn-lt"/>
              </a:rPr>
              <a:t>re making these slides freely available to all (faculty, students, readers). They’re in PowerPoint form so you see the animations; and can add, modify, and delete slides  (including this one) and slide content to suit your needs. They obviously represent a </a:t>
            </a:r>
            <a:r>
              <a:rPr lang="en-US" altLang="ja-JP" sz="1400" i="1" dirty="0">
                <a:latin typeface="+mn-lt"/>
              </a:rPr>
              <a:t>lot</a:t>
            </a:r>
            <a:r>
              <a:rPr lang="en-US" altLang="ja-JP" sz="1400" dirty="0">
                <a:latin typeface="+mn-lt"/>
              </a:rPr>
              <a:t> of work on our part. In return for use, we only ask the following:</a:t>
            </a:r>
          </a:p>
          <a:p>
            <a:pPr>
              <a:lnSpc>
                <a:spcPct val="85000"/>
              </a:lnSpc>
            </a:pPr>
            <a:endParaRPr lang="en-US" altLang="en-US" sz="1400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D221538-7929-D34F-8387-EA57F966E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035" y="3894603"/>
            <a:ext cx="5378450" cy="26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endParaRPr lang="en-US" altLang="en-US" sz="1400" dirty="0">
              <a:latin typeface="Gill Sans MT" panose="020B0502020104020203" pitchFamily="34" charset="77"/>
            </a:endParaRPr>
          </a:p>
          <a:p>
            <a:pPr marL="290513" indent="-168275">
              <a:buClr>
                <a:srgbClr val="0000A8"/>
              </a:buClr>
              <a:buSzPct val="75000"/>
              <a:buFont typeface="Wingdings" pitchFamily="2" charset="2"/>
              <a:buChar char="§"/>
            </a:pPr>
            <a:r>
              <a:rPr lang="en-US" altLang="en-US" sz="1400" dirty="0">
                <a:latin typeface="+mn-lt"/>
                <a:cs typeface="Calibri" panose="020F0502020204030204" pitchFamily="34" charset="0"/>
              </a:rPr>
              <a:t>If you use these slides (e.g., in a class) that you mention their source (after all, we’</a:t>
            </a:r>
            <a:r>
              <a:rPr lang="en-US" altLang="ja-JP" sz="1400" dirty="0">
                <a:latin typeface="+mn-lt"/>
                <a:cs typeface="Calibri" panose="020F0502020204030204" pitchFamily="34" charset="0"/>
              </a:rPr>
              <a:t>d like people to use our book!)</a:t>
            </a:r>
          </a:p>
          <a:p>
            <a:pPr marL="290513" indent="-168275">
              <a:buClr>
                <a:srgbClr val="0000A8"/>
              </a:buClr>
              <a:buSzPct val="75000"/>
              <a:buFont typeface="Wingdings" pitchFamily="2" charset="2"/>
              <a:buChar char="§"/>
            </a:pPr>
            <a:r>
              <a:rPr lang="en-US" altLang="en-US" sz="1400" dirty="0">
                <a:latin typeface="+mn-lt"/>
                <a:cs typeface="Calibri" panose="020F0502020204030204" pitchFamily="34" charset="0"/>
              </a:rPr>
              <a:t>If you post any slides on a www site, that you note that they are adapted from (or perhaps identical to) our slides, and note our copyright of this material.</a:t>
            </a:r>
          </a:p>
          <a:p>
            <a:pPr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sz="1400" dirty="0">
              <a:latin typeface="+mn-lt"/>
            </a:endParaRPr>
          </a:p>
          <a:p>
            <a:pPr marL="15875" indent="0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en-US" sz="1400" dirty="0">
                <a:latin typeface="+mn-lt"/>
              </a:rPr>
              <a:t>For a revision history, see the slide note for this page. </a:t>
            </a:r>
          </a:p>
          <a:p>
            <a:pPr marL="15875" indent="0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sz="1400" dirty="0">
              <a:latin typeface="+mn-lt"/>
            </a:endParaRPr>
          </a:p>
          <a:p>
            <a:pPr marL="15875" indent="0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en-US" sz="1400" dirty="0">
                <a:latin typeface="+mn-lt"/>
              </a:rPr>
              <a:t>Thanks and enjoy!  JFK/KWR</a:t>
            </a:r>
          </a:p>
          <a:p>
            <a:pPr>
              <a:lnSpc>
                <a:spcPct val="85000"/>
              </a:lnSpc>
            </a:pPr>
            <a:endParaRPr lang="en-US" altLang="en-US" sz="1400" dirty="0">
              <a:latin typeface="+mn-lt"/>
            </a:endParaRPr>
          </a:p>
          <a:p>
            <a:pPr>
              <a:lnSpc>
                <a:spcPct val="85000"/>
              </a:lnSpc>
            </a:pPr>
            <a:r>
              <a:rPr lang="en-US" altLang="en-US" sz="1400" dirty="0">
                <a:latin typeface="+mn-lt"/>
              </a:rPr>
              <a:t>     All material copyright 1996-2025</a:t>
            </a:r>
          </a:p>
          <a:p>
            <a:pPr>
              <a:lnSpc>
                <a:spcPct val="85000"/>
              </a:lnSpc>
            </a:pPr>
            <a:r>
              <a:rPr lang="en-US" altLang="en-US" sz="1400" dirty="0">
                <a:latin typeface="+mn-lt"/>
              </a:rPr>
              <a:t>     J.F Kurose and K.W. Ross, All Rights Reserved</a:t>
            </a:r>
            <a:endParaRPr lang="en-US" altLang="en-US" sz="12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50D892-5B65-358F-EEC4-94D139934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799" y="622012"/>
            <a:ext cx="3302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Breaking an encryption scheme</a:t>
            </a:r>
            <a:endParaRPr lang="en-US" sz="4400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B9FFFFE1-D802-1748-BFAC-D0920ABBEBAF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586949"/>
            <a:ext cx="500600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</a:rPr>
              <a:t>cipher-text only attack: </a:t>
            </a:r>
            <a:r>
              <a:rPr lang="en-US" sz="3200" dirty="0"/>
              <a:t>Trudy has ciphertext she can analyze</a:t>
            </a:r>
          </a:p>
          <a:p>
            <a:r>
              <a:rPr lang="en-US" sz="3200" dirty="0">
                <a:solidFill>
                  <a:srgbClr val="C00000"/>
                </a:solidFill>
              </a:rPr>
              <a:t>two approaches:</a:t>
            </a:r>
          </a:p>
          <a:p>
            <a:pPr lvl="1"/>
            <a:r>
              <a:rPr lang="en-US" sz="3200" dirty="0"/>
              <a:t>brute force: search through all </a:t>
            </a:r>
            <a:r>
              <a:rPr lang="en-US" sz="2800" dirty="0"/>
              <a:t>keys </a:t>
            </a:r>
          </a:p>
          <a:p>
            <a:pPr lvl="1"/>
            <a:r>
              <a:rPr lang="en-US" sz="2800" dirty="0"/>
              <a:t>statistical analysis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42A404FF-A272-674C-BE1D-A2017B786F34}"/>
              </a:ext>
            </a:extLst>
          </p:cNvPr>
          <p:cNvSpPr txBox="1">
            <a:spLocks noChangeArrowheads="1"/>
          </p:cNvSpPr>
          <p:nvPr/>
        </p:nvSpPr>
        <p:spPr>
          <a:xfrm>
            <a:off x="6374295" y="1586950"/>
            <a:ext cx="5181601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</a:rPr>
              <a:t>known-plaintext attack: </a:t>
            </a:r>
            <a:r>
              <a:rPr lang="en-US" sz="3200" dirty="0"/>
              <a:t>Trudy has plaintext corresponding to ciphertext</a:t>
            </a:r>
          </a:p>
          <a:p>
            <a:pPr lvl="1"/>
            <a:r>
              <a:rPr lang="en-US" sz="2800" i="1" dirty="0"/>
              <a:t>e.g., </a:t>
            </a:r>
            <a:r>
              <a:rPr lang="en-US" sz="2800" dirty="0"/>
              <a:t>in monoalphabetic cipher, Trudy determines pairings for a,l,i,c,e,b,o,</a:t>
            </a:r>
          </a:p>
          <a:p>
            <a:r>
              <a:rPr lang="en-US" sz="3200" dirty="0">
                <a:solidFill>
                  <a:srgbClr val="C00000"/>
                </a:solidFill>
              </a:rPr>
              <a:t>chosen-plaintext attack: </a:t>
            </a:r>
            <a:r>
              <a:rPr lang="en-US" sz="3200" dirty="0"/>
              <a:t>Trudy can get ciphertext for chosen plaintext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EA96C7A9-2CD0-BA4E-803F-B253CD6DE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5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7920C22-5749-C20D-09C9-1E0C5F4766AF}"/>
              </a:ext>
            </a:extLst>
          </p:cNvPr>
          <p:cNvSpPr/>
          <p:nvPr/>
        </p:nvSpPr>
        <p:spPr>
          <a:xfrm>
            <a:off x="4842619" y="2620486"/>
            <a:ext cx="6382844" cy="26978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93397B8-1BFD-652F-1C8E-579EF1AA5C44}"/>
              </a:ext>
            </a:extLst>
          </p:cNvPr>
          <p:cNvGrpSpPr/>
          <p:nvPr/>
        </p:nvGrpSpPr>
        <p:grpSpPr>
          <a:xfrm>
            <a:off x="4786080" y="3851239"/>
            <a:ext cx="6137707" cy="1475725"/>
            <a:chOff x="4786080" y="3851239"/>
            <a:chExt cx="6137707" cy="147572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9522FF1-FE64-75E2-E4C0-08C7D33B828A}"/>
                </a:ext>
              </a:extLst>
            </p:cNvPr>
            <p:cNvSpPr/>
            <p:nvPr/>
          </p:nvSpPr>
          <p:spPr>
            <a:xfrm>
              <a:off x="5083137" y="3984739"/>
              <a:ext cx="5840650" cy="12476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E468C56-917B-1A5C-D17F-2B6539B949CE}"/>
                </a:ext>
              </a:extLst>
            </p:cNvPr>
            <p:cNvSpPr txBox="1"/>
            <p:nvPr/>
          </p:nvSpPr>
          <p:spPr>
            <a:xfrm rot="16200000">
              <a:off x="4202106" y="4435213"/>
              <a:ext cx="1475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set up TLS  tunnel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EAP-TTLS: </a:t>
            </a:r>
            <a:r>
              <a:rPr lang="en-US" sz="4400" dirty="0">
                <a:solidFill>
                  <a:srgbClr val="0E00A3"/>
                </a:solidFill>
                <a:effectLst/>
              </a:rPr>
              <a:t>message exchange phase 1 </a:t>
            </a:r>
            <a:r>
              <a:rPr lang="en-US" sz="2800" dirty="0">
                <a:solidFill>
                  <a:srgbClr val="0E00A3"/>
                </a:solidFill>
                <a:effectLst/>
              </a:rPr>
              <a:t>(simplified details)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121" y="1473002"/>
            <a:ext cx="340277" cy="9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09BCA-322A-27A1-7ED4-7DCC0D8B94FB}"/>
              </a:ext>
            </a:extLst>
          </p:cNvPr>
          <p:cNvSpPr txBox="1"/>
          <p:nvPr/>
        </p:nvSpPr>
        <p:spPr>
          <a:xfrm>
            <a:off x="8647745" y="1153556"/>
            <a:ext cx="344430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(e.g., RADIUS) 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385" y="1592330"/>
            <a:ext cx="460580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5083137" y="1732414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rrow with a black background&#10;&#10;Description automatically generated">
            <a:extLst>
              <a:ext uri="{FF2B5EF4-FFF2-40B4-BE49-F238E27FC236}">
                <a16:creationId xmlns:a16="http://schemas.microsoft.com/office/drawing/2014/main" id="{ACF4B5B6-B1EE-8C0A-8BF2-FF186BEB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025" y="1816042"/>
            <a:ext cx="619050" cy="386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4613183" y="1334141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7104472" y="1328149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7997023" y="1575384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F16575-7883-6FDD-7262-793100C4269F}"/>
              </a:ext>
            </a:extLst>
          </p:cNvPr>
          <p:cNvCxnSpPr>
            <a:cxnSpLocks/>
          </p:cNvCxnSpPr>
          <p:nvPr/>
        </p:nvCxnSpPr>
        <p:spPr>
          <a:xfrm flipV="1">
            <a:off x="8643838" y="2119283"/>
            <a:ext cx="2022283" cy="23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FA90089-85CE-BB77-6C4F-A8BA9E670F27}"/>
              </a:ext>
            </a:extLst>
          </p:cNvPr>
          <p:cNvSpPr/>
          <p:nvPr/>
        </p:nvSpPr>
        <p:spPr>
          <a:xfrm>
            <a:off x="4842619" y="5791763"/>
            <a:ext cx="6382844" cy="727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3CADC2-2B2C-ACBD-A1D5-B0BF8BAE1B57}"/>
              </a:ext>
            </a:extLst>
          </p:cNvPr>
          <p:cNvGrpSpPr/>
          <p:nvPr/>
        </p:nvGrpSpPr>
        <p:grpSpPr>
          <a:xfrm>
            <a:off x="4726531" y="5384160"/>
            <a:ext cx="6395954" cy="224139"/>
            <a:chOff x="4737100" y="3677425"/>
            <a:chExt cx="6395954" cy="22413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D6EA20-F06B-B5E0-DD4F-505E197B6BC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5657" y="3793359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A2ECB52-B1C4-5C26-DCD0-EE2576BD4667}"/>
                </a:ext>
              </a:extLst>
            </p:cNvPr>
            <p:cNvGrpSpPr/>
            <p:nvPr/>
          </p:nvGrpSpPr>
          <p:grpSpPr>
            <a:xfrm>
              <a:off x="4934999" y="3677425"/>
              <a:ext cx="6071399" cy="224139"/>
              <a:chOff x="2441327" y="5185458"/>
              <a:chExt cx="4955827" cy="21942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7CE5D9F-3FA7-DD75-789B-A8F86F197D6F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ADB9C84-860F-7945-89E6-9D7F4B03C0FE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D3C4FCF-CDCE-B99D-0CDD-BB56C796CF9C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8C785B9-B7E9-3D38-825F-D8D61B48C25D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DEDB11D-A4A5-40E3-7571-6E8A7CAE19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100" y="3784789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C42461-9711-EE63-81F7-D13DBEF69F26}"/>
              </a:ext>
            </a:extLst>
          </p:cNvPr>
          <p:cNvGrpSpPr/>
          <p:nvPr/>
        </p:nvGrpSpPr>
        <p:grpSpPr>
          <a:xfrm>
            <a:off x="5233075" y="3500525"/>
            <a:ext cx="5643031" cy="399718"/>
            <a:chOff x="5348476" y="2798315"/>
            <a:chExt cx="5643031" cy="399718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950719-DB22-5CF2-7247-439014078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476" y="3026979"/>
              <a:ext cx="5643031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499EEF8-184D-0C03-FEA1-2769CEFE8202}"/>
                </a:ext>
              </a:extLst>
            </p:cNvPr>
            <p:cNvGrpSpPr/>
            <p:nvPr/>
          </p:nvGrpSpPr>
          <p:grpSpPr>
            <a:xfrm>
              <a:off x="10364743" y="2828701"/>
              <a:ext cx="301686" cy="369332"/>
              <a:chOff x="6294225" y="4017554"/>
              <a:chExt cx="301686" cy="369332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0846F3A-AA0D-3701-8289-854FBEBADD01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FFE234D-5173-2F8C-6CDB-6099973BB898}"/>
                  </a:ext>
                </a:extLst>
              </p:cNvPr>
              <p:cNvSpPr txBox="1"/>
              <p:nvPr/>
            </p:nvSpPr>
            <p:spPr>
              <a:xfrm>
                <a:off x="6294225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96F4EEE-8949-5050-40EE-9EA82D4BAF39}"/>
                </a:ext>
              </a:extLst>
            </p:cNvPr>
            <p:cNvSpPr txBox="1"/>
            <p:nvPr/>
          </p:nvSpPr>
          <p:spPr>
            <a:xfrm>
              <a:off x="6785612" y="2798315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EAP-TTLS: Response: Start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96F887-588C-380A-07A2-86009877CE4B}"/>
              </a:ext>
            </a:extLst>
          </p:cNvPr>
          <p:cNvGrpSpPr/>
          <p:nvPr/>
        </p:nvGrpSpPr>
        <p:grpSpPr>
          <a:xfrm>
            <a:off x="5233075" y="3984739"/>
            <a:ext cx="5617763" cy="412888"/>
            <a:chOff x="7461667" y="3196081"/>
            <a:chExt cx="5617763" cy="41288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72B01B8-FB7E-13F5-AEF6-348D8629BEC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3F81239-8DB2-52C9-0FB3-50D78E18254F}"/>
                </a:ext>
              </a:extLst>
            </p:cNvPr>
            <p:cNvGrpSpPr/>
            <p:nvPr/>
          </p:nvGrpSpPr>
          <p:grpSpPr>
            <a:xfrm>
              <a:off x="7715258" y="3239637"/>
              <a:ext cx="301686" cy="369332"/>
              <a:chOff x="5867078" y="4022439"/>
              <a:chExt cx="301686" cy="36933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0419F6-7466-040E-D19C-07AA7E95B5AA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667B2C6-58AD-A64D-6462-95D7BAD65E59}"/>
                  </a:ext>
                </a:extLst>
              </p:cNvPr>
              <p:cNvSpPr txBox="1"/>
              <p:nvPr/>
            </p:nvSpPr>
            <p:spPr>
              <a:xfrm>
                <a:off x="5867078" y="402243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436FB1-6241-E381-7C46-638965FE01FE}"/>
                </a:ext>
              </a:extLst>
            </p:cNvPr>
            <p:cNvSpPr txBox="1"/>
            <p:nvPr/>
          </p:nvSpPr>
          <p:spPr>
            <a:xfrm>
              <a:off x="8184509" y="3196081"/>
              <a:ext cx="3841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 client Hello,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ciphersuite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A1943C5-DDF3-CFC0-5206-3ABEFAA13472}"/>
              </a:ext>
            </a:extLst>
          </p:cNvPr>
          <p:cNvGrpSpPr/>
          <p:nvPr/>
        </p:nvGrpSpPr>
        <p:grpSpPr>
          <a:xfrm>
            <a:off x="5233075" y="2617863"/>
            <a:ext cx="3174326" cy="1003386"/>
            <a:chOff x="5233075" y="2617863"/>
            <a:chExt cx="3174326" cy="10033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0C4D59-14EC-D9E3-6C3E-5A016C67CC32}"/>
                </a:ext>
              </a:extLst>
            </p:cNvPr>
            <p:cNvGrpSpPr/>
            <p:nvPr/>
          </p:nvGrpSpPr>
          <p:grpSpPr>
            <a:xfrm>
              <a:off x="5233075" y="2617863"/>
              <a:ext cx="3110791" cy="417855"/>
              <a:chOff x="7461667" y="3195810"/>
              <a:chExt cx="3110791" cy="417855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C770090C-1E3D-C5F2-83D0-2410162F0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110791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317BECB-30B3-CB7B-76B3-36CBD83B692D}"/>
                  </a:ext>
                </a:extLst>
              </p:cNvPr>
              <p:cNvGrpSpPr/>
              <p:nvPr/>
            </p:nvGrpSpPr>
            <p:grpSpPr>
              <a:xfrm>
                <a:off x="7649996" y="3244333"/>
                <a:ext cx="301686" cy="369332"/>
                <a:chOff x="5801816" y="4027135"/>
                <a:chExt cx="301686" cy="369332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52FF60D-7BD2-DA1A-A398-4A627C5F14B1}"/>
                    </a:ext>
                  </a:extLst>
                </p:cNvPr>
                <p:cNvSpPr/>
                <p:nvPr/>
              </p:nvSpPr>
              <p:spPr>
                <a:xfrm>
                  <a:off x="581240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007CBD0-54A6-BBCD-409D-2E71F1BE70D1}"/>
                    </a:ext>
                  </a:extLst>
                </p:cNvPr>
                <p:cNvSpPr txBox="1"/>
                <p:nvPr/>
              </p:nvSpPr>
              <p:spPr>
                <a:xfrm>
                  <a:off x="5801816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14602FF-7904-C634-2DC0-CA236EF89A1B}"/>
                  </a:ext>
                </a:extLst>
              </p:cNvPr>
              <p:cNvSpPr txBox="1"/>
              <p:nvPr/>
            </p:nvSpPr>
            <p:spPr>
              <a:xfrm>
                <a:off x="8303444" y="3195810"/>
                <a:ext cx="16398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 Start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1668E5A-C20A-6FAF-4071-DC47AC6F1CB5}"/>
                </a:ext>
              </a:extLst>
            </p:cNvPr>
            <p:cNvGrpSpPr/>
            <p:nvPr/>
          </p:nvGrpSpPr>
          <p:grpSpPr>
            <a:xfrm>
              <a:off x="5233075" y="2892740"/>
              <a:ext cx="3116548" cy="414523"/>
              <a:chOff x="7874959" y="2792300"/>
              <a:chExt cx="3116548" cy="41452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DCC2611-581F-EA7C-6A38-D6D66D2B4E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74959" y="3026979"/>
                <a:ext cx="3116548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3843D87-78F2-39B7-557E-ED371C91C2D0}"/>
                  </a:ext>
                </a:extLst>
              </p:cNvPr>
              <p:cNvGrpSpPr/>
              <p:nvPr/>
            </p:nvGrpSpPr>
            <p:grpSpPr>
              <a:xfrm>
                <a:off x="10364742" y="2837491"/>
                <a:ext cx="301686" cy="369332"/>
                <a:chOff x="6294224" y="4026344"/>
                <a:chExt cx="301686" cy="36933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D916FBE-B4B2-8DD9-2241-3E1AF446D702}"/>
                    </a:ext>
                  </a:extLst>
                </p:cNvPr>
                <p:cNvSpPr/>
                <p:nvPr/>
              </p:nvSpPr>
              <p:spPr>
                <a:xfrm>
                  <a:off x="6300769" y="4077057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99FF1-F55D-2054-1D3B-59A181BFC734}"/>
                    </a:ext>
                  </a:extLst>
                </p:cNvPr>
                <p:cNvSpPr txBox="1"/>
                <p:nvPr/>
              </p:nvSpPr>
              <p:spPr>
                <a:xfrm>
                  <a:off x="6294224" y="402634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9A0229-D387-3313-3AAD-3BF81DC52A32}"/>
                  </a:ext>
                </a:extLst>
              </p:cNvPr>
              <p:cNvSpPr txBox="1"/>
              <p:nvPr/>
            </p:nvSpPr>
            <p:spPr>
              <a:xfrm>
                <a:off x="8237974" y="2792300"/>
                <a:ext cx="176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Request, Identity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00BBC7C-F15D-DF26-670B-24E303E11219}"/>
                </a:ext>
              </a:extLst>
            </p:cNvPr>
            <p:cNvGrpSpPr/>
            <p:nvPr/>
          </p:nvGrpSpPr>
          <p:grpSpPr>
            <a:xfrm>
              <a:off x="5296610" y="3203394"/>
              <a:ext cx="3110791" cy="417855"/>
              <a:chOff x="7461667" y="3195810"/>
              <a:chExt cx="3110791" cy="417855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115B5D3-8B77-D7B9-978F-32FA20942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110791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353B267D-08D3-B834-1CB1-B605896E25AF}"/>
                  </a:ext>
                </a:extLst>
              </p:cNvPr>
              <p:cNvGrpSpPr/>
              <p:nvPr/>
            </p:nvGrpSpPr>
            <p:grpSpPr>
              <a:xfrm>
                <a:off x="7657002" y="3244333"/>
                <a:ext cx="301686" cy="369332"/>
                <a:chOff x="5808822" y="4027135"/>
                <a:chExt cx="301686" cy="369332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38FA3A8D-841F-4BFD-CF70-B87C0ACCEE0A}"/>
                    </a:ext>
                  </a:extLst>
                </p:cNvPr>
                <p:cNvSpPr/>
                <p:nvPr/>
              </p:nvSpPr>
              <p:spPr>
                <a:xfrm>
                  <a:off x="581240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D15AC53-46BB-FC7D-F1F0-630B32275FA7}"/>
                    </a:ext>
                  </a:extLst>
                </p:cNvPr>
                <p:cNvSpPr txBox="1"/>
                <p:nvPr/>
              </p:nvSpPr>
              <p:spPr>
                <a:xfrm>
                  <a:off x="5808822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968C5E3-85F1-CDB9-E2DE-6D68865321B2}"/>
                  </a:ext>
                </a:extLst>
              </p:cNvPr>
              <p:cNvSpPr txBox="1"/>
              <p:nvPr/>
            </p:nvSpPr>
            <p:spPr>
              <a:xfrm>
                <a:off x="7949178" y="3195810"/>
                <a:ext cx="19941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 Response, Identify</a:t>
                </a: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AC5A1EC-D60C-99FF-AF46-A99A7BB4284F}"/>
              </a:ext>
            </a:extLst>
          </p:cNvPr>
          <p:cNvGrpSpPr/>
          <p:nvPr/>
        </p:nvGrpSpPr>
        <p:grpSpPr>
          <a:xfrm>
            <a:off x="8418696" y="3240149"/>
            <a:ext cx="2432142" cy="417855"/>
            <a:chOff x="7461667" y="3195810"/>
            <a:chExt cx="2432142" cy="417855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77E32C5-CD1D-331C-01CE-2C3043D2AE64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2432142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2E09BFD-E6A1-B7C1-B1BA-0D9404BCADA1}"/>
                </a:ext>
              </a:extLst>
            </p:cNvPr>
            <p:cNvGrpSpPr/>
            <p:nvPr/>
          </p:nvGrpSpPr>
          <p:grpSpPr>
            <a:xfrm>
              <a:off x="7649996" y="3244333"/>
              <a:ext cx="301686" cy="369332"/>
              <a:chOff x="5801816" y="4027135"/>
              <a:chExt cx="301686" cy="369332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8C09A1A-A355-89AC-BFD9-BF4D64A6F36D}"/>
                  </a:ext>
                </a:extLst>
              </p:cNvPr>
              <p:cNvSpPr/>
              <p:nvPr/>
            </p:nvSpPr>
            <p:spPr>
              <a:xfrm>
                <a:off x="581240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653073A-A467-B48D-DEA6-3045FE444CB3}"/>
                  </a:ext>
                </a:extLst>
              </p:cNvPr>
              <p:cNvSpPr txBox="1"/>
              <p:nvPr/>
            </p:nvSpPr>
            <p:spPr>
              <a:xfrm>
                <a:off x="5801816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C276386-45E6-3564-D935-688B2A42EC55}"/>
                </a:ext>
              </a:extLst>
            </p:cNvPr>
            <p:cNvSpPr txBox="1"/>
            <p:nvPr/>
          </p:nvSpPr>
          <p:spPr>
            <a:xfrm>
              <a:off x="8100244" y="3195810"/>
              <a:ext cx="1639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 access request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10038AB-ABFC-8C83-5CF4-7C4A3DC4EBF7}"/>
              </a:ext>
            </a:extLst>
          </p:cNvPr>
          <p:cNvGrpSpPr/>
          <p:nvPr/>
        </p:nvGrpSpPr>
        <p:grpSpPr>
          <a:xfrm>
            <a:off x="5253596" y="4289206"/>
            <a:ext cx="5617763" cy="380505"/>
            <a:chOff x="5253596" y="4194954"/>
            <a:chExt cx="5617763" cy="380505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71CB9F9-9C35-888A-0F97-5924DCF2C86E}"/>
                </a:ext>
              </a:extLst>
            </p:cNvPr>
            <p:cNvCxnSpPr>
              <a:cxnSpLocks/>
            </p:cNvCxnSpPr>
            <p:nvPr/>
          </p:nvCxnSpPr>
          <p:spPr>
            <a:xfrm>
              <a:off x="5253596" y="442697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AA55F02-DD52-411F-2671-CC7D45CBB52C}"/>
                </a:ext>
              </a:extLst>
            </p:cNvPr>
            <p:cNvGrpSpPr/>
            <p:nvPr/>
          </p:nvGrpSpPr>
          <p:grpSpPr>
            <a:xfrm>
              <a:off x="10255886" y="4206127"/>
              <a:ext cx="301686" cy="369332"/>
              <a:chOff x="5812022" y="4027135"/>
              <a:chExt cx="301686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1A41C0-7506-8B34-D844-61D781D9403B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8ABA322-01F0-94E7-81AD-85814CA2D866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E4E6AC2-DB28-52DF-FE14-772DECD3216A}"/>
                </a:ext>
              </a:extLst>
            </p:cNvPr>
            <p:cNvSpPr txBox="1"/>
            <p:nvPr/>
          </p:nvSpPr>
          <p:spPr>
            <a:xfrm>
              <a:off x="5659240" y="4194954"/>
              <a:ext cx="465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server Hello,nonce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server cert,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ciphersuite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5AA41F6-F38F-E3AC-4DD7-31C82979C605}"/>
              </a:ext>
            </a:extLst>
          </p:cNvPr>
          <p:cNvGrpSpPr/>
          <p:nvPr/>
        </p:nvGrpSpPr>
        <p:grpSpPr>
          <a:xfrm>
            <a:off x="5245775" y="4594339"/>
            <a:ext cx="5617763" cy="412888"/>
            <a:chOff x="7461667" y="3196081"/>
            <a:chExt cx="5617763" cy="412888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7F703AF-FDF1-37C4-3E1D-18732CC37F70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0A55522-D960-E0F5-70A0-F7F2B1139E66}"/>
                </a:ext>
              </a:extLst>
            </p:cNvPr>
            <p:cNvGrpSpPr/>
            <p:nvPr/>
          </p:nvGrpSpPr>
          <p:grpSpPr>
            <a:xfrm>
              <a:off x="7715258" y="3239637"/>
              <a:ext cx="301686" cy="369332"/>
              <a:chOff x="5867078" y="4022439"/>
              <a:chExt cx="301686" cy="369332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288F865-8F2B-D569-B4EF-0A29C9C38AF6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B2F743F-B5ED-38F5-9CE5-171E9B8E4B76}"/>
                  </a:ext>
                </a:extLst>
              </p:cNvPr>
              <p:cNvSpPr txBox="1"/>
              <p:nvPr/>
            </p:nvSpPr>
            <p:spPr>
              <a:xfrm>
                <a:off x="5867078" y="402243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9EBE00A-9205-B34E-57BD-7BB0D91D1AE0}"/>
                </a:ext>
              </a:extLst>
            </p:cNvPr>
            <p:cNvSpPr txBox="1"/>
            <p:nvPr/>
          </p:nvSpPr>
          <p:spPr>
            <a:xfrm>
              <a:off x="7962430" y="3196081"/>
              <a:ext cx="4517438" cy="28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client key info, Finished</a:t>
              </a: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E143CB-84FC-2F06-ECBC-CA61E623AE50}"/>
              </a:ext>
            </a:extLst>
          </p:cNvPr>
          <p:cNvGrpSpPr/>
          <p:nvPr/>
        </p:nvGrpSpPr>
        <p:grpSpPr>
          <a:xfrm>
            <a:off x="5265584" y="4851929"/>
            <a:ext cx="5617763" cy="380505"/>
            <a:chOff x="5253596" y="4194954"/>
            <a:chExt cx="5617763" cy="380505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69848CB-EE93-CB86-F754-BEC3B39947E6}"/>
                </a:ext>
              </a:extLst>
            </p:cNvPr>
            <p:cNvCxnSpPr>
              <a:cxnSpLocks/>
            </p:cNvCxnSpPr>
            <p:nvPr/>
          </p:nvCxnSpPr>
          <p:spPr>
            <a:xfrm>
              <a:off x="5253596" y="442697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5076417-C114-4D8E-6DDB-35970D97FAB8}"/>
                </a:ext>
              </a:extLst>
            </p:cNvPr>
            <p:cNvGrpSpPr/>
            <p:nvPr/>
          </p:nvGrpSpPr>
          <p:grpSpPr>
            <a:xfrm>
              <a:off x="10255886" y="4206127"/>
              <a:ext cx="301686" cy="369332"/>
              <a:chOff x="5812022" y="4027135"/>
              <a:chExt cx="301686" cy="36933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EDEEF5F-65EB-7020-C747-8305F830AFA8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73AFCB8-73AC-B311-DE6D-9128AD335874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F783A74-E2A1-3BDB-9831-6452FB3D6015}"/>
                </a:ext>
              </a:extLst>
            </p:cNvPr>
            <p:cNvSpPr txBox="1"/>
            <p:nvPr/>
          </p:nvSpPr>
          <p:spPr>
            <a:xfrm>
              <a:off x="5659240" y="4194954"/>
              <a:ext cx="465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Finished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4AB7DC7-9570-CC36-2EB1-1D636F0AE58F}"/>
              </a:ext>
            </a:extLst>
          </p:cNvPr>
          <p:cNvSpPr txBox="1"/>
          <p:nvPr/>
        </p:nvSpPr>
        <p:spPr>
          <a:xfrm>
            <a:off x="237649" y="5872974"/>
            <a:ext cx="43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 at this point, AS is authenticated by client, encrypted session between client, AP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6327DA4-BE6D-B00E-E6DA-B0E8F6EF30C7}"/>
              </a:ext>
            </a:extLst>
          </p:cNvPr>
          <p:cNvGrpSpPr/>
          <p:nvPr/>
        </p:nvGrpSpPr>
        <p:grpSpPr>
          <a:xfrm>
            <a:off x="432720" y="1545504"/>
            <a:ext cx="4257778" cy="565283"/>
            <a:chOff x="430302" y="2017609"/>
            <a:chExt cx="4257778" cy="565283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2926678-E6E1-FB35-B516-C6BACAC11223}"/>
                </a:ext>
              </a:extLst>
            </p:cNvPr>
            <p:cNvSpPr txBox="1"/>
            <p:nvPr/>
          </p:nvSpPr>
          <p:spPr>
            <a:xfrm>
              <a:off x="834144" y="2017609"/>
              <a:ext cx="3853936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After some handshaking, client provides name to A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A8BAC6A-3BCC-EEF4-CAC2-BEC376D9A864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243EDECF-C732-BCFA-6266-9E6B55B586C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EBA52F3-7BF4-42A0-EF79-BBCD99CAB1B6}"/>
                  </a:ext>
                </a:extLst>
              </p:cNvPr>
              <p:cNvSpPr txBox="1"/>
              <p:nvPr/>
            </p:nvSpPr>
            <p:spPr>
              <a:xfrm>
                <a:off x="5949743" y="133460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E745AA6-DE32-F77F-DE5D-7DFACCCD0E34}"/>
              </a:ext>
            </a:extLst>
          </p:cNvPr>
          <p:cNvGrpSpPr/>
          <p:nvPr/>
        </p:nvGrpSpPr>
        <p:grpSpPr>
          <a:xfrm>
            <a:off x="430114" y="2239134"/>
            <a:ext cx="4060742" cy="387927"/>
            <a:chOff x="430114" y="2239134"/>
            <a:chExt cx="4060742" cy="387927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DFB0E23-FDB0-B28F-9ADF-A043FFE3A6F7}"/>
                </a:ext>
              </a:extLst>
            </p:cNvPr>
            <p:cNvSpPr txBox="1"/>
            <p:nvPr/>
          </p:nvSpPr>
          <p:spPr>
            <a:xfrm>
              <a:off x="845987" y="2239366"/>
              <a:ext cx="3644869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AP: a client is seeking authentication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96ABDB4-F1D6-D8E3-DBB7-694FABBBB132}"/>
                </a:ext>
              </a:extLst>
            </p:cNvPr>
            <p:cNvGrpSpPr/>
            <p:nvPr/>
          </p:nvGrpSpPr>
          <p:grpSpPr>
            <a:xfrm>
              <a:off x="430114" y="2239134"/>
              <a:ext cx="387927" cy="387927"/>
              <a:chOff x="5902036" y="104039"/>
              <a:chExt cx="387927" cy="38792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B123687-94FC-3C0B-C476-4985FAE1440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9CC2281-CD01-07AE-D00F-5901151DEDB1}"/>
                  </a:ext>
                </a:extLst>
              </p:cNvPr>
              <p:cNvSpPr txBox="1"/>
              <p:nvPr/>
            </p:nvSpPr>
            <p:spPr>
              <a:xfrm>
                <a:off x="5936231" y="128956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A1DFF9B-B72B-9BDA-F375-220710E326F6}"/>
              </a:ext>
            </a:extLst>
          </p:cNvPr>
          <p:cNvGrpSpPr/>
          <p:nvPr/>
        </p:nvGrpSpPr>
        <p:grpSpPr>
          <a:xfrm>
            <a:off x="425892" y="2728882"/>
            <a:ext cx="3962468" cy="565283"/>
            <a:chOff x="430302" y="2041673"/>
            <a:chExt cx="3962468" cy="565283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8A7A24C-66FA-898B-05C1-EB40FC250696}"/>
                </a:ext>
              </a:extLst>
            </p:cNvPr>
            <p:cNvSpPr txBox="1"/>
            <p:nvPr/>
          </p:nvSpPr>
          <p:spPr>
            <a:xfrm>
              <a:off x="822112" y="2041673"/>
              <a:ext cx="3570658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 server: initiates EAP-TTLS with client</a:t>
              </a: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5C3D341-12AC-B420-6409-2DE2069FE4A5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62F3F04-7B4D-1DE9-D22A-7995F48EAF7C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4D5C834-9F29-7850-1AC4-5D8D13948B39}"/>
                  </a:ext>
                </a:extLst>
              </p:cNvPr>
              <p:cNvSpPr txBox="1"/>
              <p:nvPr/>
            </p:nvSpPr>
            <p:spPr>
              <a:xfrm>
                <a:off x="5945239" y="151476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2337DE2-F3E6-5BFB-DDE7-56F77F5D722D}"/>
              </a:ext>
            </a:extLst>
          </p:cNvPr>
          <p:cNvGrpSpPr/>
          <p:nvPr/>
        </p:nvGrpSpPr>
        <p:grpSpPr>
          <a:xfrm>
            <a:off x="431145" y="3371147"/>
            <a:ext cx="3977460" cy="565283"/>
            <a:chOff x="430302" y="2017609"/>
            <a:chExt cx="3977460" cy="565283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F3D869A7-0B2B-4F65-1594-D17B6B586405}"/>
                </a:ext>
              </a:extLst>
            </p:cNvPr>
            <p:cNvSpPr txBox="1"/>
            <p:nvPr/>
          </p:nvSpPr>
          <p:spPr>
            <a:xfrm>
              <a:off x="837104" y="2017609"/>
              <a:ext cx="3570658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sends nonce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acceptable encryption schemes to AS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F0B5F465-9FF0-A788-6338-60A49C1F603C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8E121FD-339F-49E4-5915-D162FBCD8D0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F4FFFA3-4BA2-E85E-ECBA-73C28947DF2C}"/>
                  </a:ext>
                </a:extLst>
              </p:cNvPr>
              <p:cNvSpPr txBox="1"/>
              <p:nvPr/>
            </p:nvSpPr>
            <p:spPr>
              <a:xfrm>
                <a:off x="5945239" y="146972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C466CA0-09D2-074E-B1B0-471B71E84162}"/>
              </a:ext>
            </a:extLst>
          </p:cNvPr>
          <p:cNvGrpSpPr/>
          <p:nvPr/>
        </p:nvGrpSpPr>
        <p:grpSpPr>
          <a:xfrm>
            <a:off x="438955" y="4013513"/>
            <a:ext cx="3972956" cy="800732"/>
            <a:chOff x="430302" y="1977073"/>
            <a:chExt cx="3972956" cy="800732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85AF6E3-B813-2736-8A22-E70C02908C79}"/>
                </a:ext>
              </a:extLst>
            </p:cNvPr>
            <p:cNvSpPr txBox="1"/>
            <p:nvPr/>
          </p:nvSpPr>
          <p:spPr>
            <a:xfrm>
              <a:off x="832600" y="1977073"/>
              <a:ext cx="357065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response with its certificate (for authentication), nonce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chosen encryption method.</a:t>
              </a: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376C72B-A6E0-6617-115E-F73F81AADC3D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D047FCD7-28D8-5DA7-55CA-286E1738C82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CCD4D058-A478-32A5-1EDD-EF06FF0A8FCD}"/>
                  </a:ext>
                </a:extLst>
              </p:cNvPr>
              <p:cNvSpPr txBox="1"/>
              <p:nvPr/>
            </p:nvSpPr>
            <p:spPr>
              <a:xfrm>
                <a:off x="5954247" y="142468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01CE381-D038-29F3-E859-7D02F7E0B980}"/>
              </a:ext>
            </a:extLst>
          </p:cNvPr>
          <p:cNvGrpSpPr/>
          <p:nvPr/>
        </p:nvGrpSpPr>
        <p:grpSpPr>
          <a:xfrm>
            <a:off x="423609" y="4928708"/>
            <a:ext cx="3981964" cy="800732"/>
            <a:chOff x="430302" y="1981577"/>
            <a:chExt cx="3981964" cy="800732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E61D319-7EAC-0B64-18B4-CE74DCC50C9A}"/>
                </a:ext>
              </a:extLst>
            </p:cNvPr>
            <p:cNvSpPr txBox="1"/>
            <p:nvPr/>
          </p:nvSpPr>
          <p:spPr>
            <a:xfrm>
              <a:off x="841608" y="1981577"/>
              <a:ext cx="357065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authenticates server, sends client info (encrypted using server public key)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E64604C4-7887-6D7B-E3A8-7A7DACEAD58E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D840001-F725-4235-FEFB-59C2B9A3543D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61F73575-205A-07C4-D0EF-604DC70D2154}"/>
                  </a:ext>
                </a:extLst>
              </p:cNvPr>
              <p:cNvSpPr txBox="1"/>
              <p:nvPr/>
            </p:nvSpPr>
            <p:spPr>
              <a:xfrm>
                <a:off x="5945239" y="133460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92F0-FAE4-15AB-3549-6396410CD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7920C22-5749-C20D-09C9-1E0C5F4766AF}"/>
              </a:ext>
            </a:extLst>
          </p:cNvPr>
          <p:cNvSpPr/>
          <p:nvPr/>
        </p:nvSpPr>
        <p:spPr>
          <a:xfrm>
            <a:off x="5079056" y="3675067"/>
            <a:ext cx="6382844" cy="26978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9522FF1-FE64-75E2-E4C0-08C7D33B828A}"/>
              </a:ext>
            </a:extLst>
          </p:cNvPr>
          <p:cNvSpPr/>
          <p:nvPr/>
        </p:nvSpPr>
        <p:spPr>
          <a:xfrm>
            <a:off x="5319574" y="3837991"/>
            <a:ext cx="5840650" cy="14962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E468C56-917B-1A5C-D17F-2B6539B949CE}"/>
              </a:ext>
            </a:extLst>
          </p:cNvPr>
          <p:cNvSpPr txBox="1"/>
          <p:nvPr/>
        </p:nvSpPr>
        <p:spPr>
          <a:xfrm>
            <a:off x="7164715" y="5338385"/>
            <a:ext cx="1479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 torn down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EAP-TTLS: </a:t>
            </a:r>
            <a:r>
              <a:rPr lang="en-US" sz="4400" dirty="0">
                <a:solidFill>
                  <a:srgbClr val="0E00A3"/>
                </a:solidFill>
                <a:effectLst/>
              </a:rPr>
              <a:t>message exchange phase 2 </a:t>
            </a:r>
            <a:r>
              <a:rPr lang="en-US" sz="2800" dirty="0">
                <a:solidFill>
                  <a:srgbClr val="0E00A3"/>
                </a:solidFill>
                <a:effectLst/>
              </a:rPr>
              <a:t>(simplified details)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121" y="1473002"/>
            <a:ext cx="340277" cy="9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09BCA-322A-27A1-7ED4-7DCC0D8B94FB}"/>
              </a:ext>
            </a:extLst>
          </p:cNvPr>
          <p:cNvSpPr txBox="1"/>
          <p:nvPr/>
        </p:nvSpPr>
        <p:spPr>
          <a:xfrm>
            <a:off x="8647745" y="1153556"/>
            <a:ext cx="344430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(e.g., RADIUS) 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385" y="1592330"/>
            <a:ext cx="460580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5083137" y="1732414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rrow with a black background&#10;&#10;Description automatically generated">
            <a:extLst>
              <a:ext uri="{FF2B5EF4-FFF2-40B4-BE49-F238E27FC236}">
                <a16:creationId xmlns:a16="http://schemas.microsoft.com/office/drawing/2014/main" id="{ACF4B5B6-B1EE-8C0A-8BF2-FF186BEB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025" y="1816042"/>
            <a:ext cx="619050" cy="386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4613183" y="1334141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7104472" y="1328149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7997023" y="1575384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F16575-7883-6FDD-7262-793100C4269F}"/>
              </a:ext>
            </a:extLst>
          </p:cNvPr>
          <p:cNvCxnSpPr>
            <a:cxnSpLocks/>
          </p:cNvCxnSpPr>
          <p:nvPr/>
        </p:nvCxnSpPr>
        <p:spPr>
          <a:xfrm flipV="1">
            <a:off x="8643838" y="2119283"/>
            <a:ext cx="2022283" cy="23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C42461-9711-EE63-81F7-D13DBEF69F26}"/>
              </a:ext>
            </a:extLst>
          </p:cNvPr>
          <p:cNvGrpSpPr/>
          <p:nvPr/>
        </p:nvGrpSpPr>
        <p:grpSpPr>
          <a:xfrm>
            <a:off x="5403645" y="3864002"/>
            <a:ext cx="5643031" cy="389847"/>
            <a:chOff x="5348476" y="2798315"/>
            <a:chExt cx="5643031" cy="389847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950719-DB22-5CF2-7247-439014078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476" y="3026979"/>
              <a:ext cx="5643031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499EEF8-184D-0C03-FEA1-2769CEFE8202}"/>
                </a:ext>
              </a:extLst>
            </p:cNvPr>
            <p:cNvGrpSpPr/>
            <p:nvPr/>
          </p:nvGrpSpPr>
          <p:grpSpPr>
            <a:xfrm>
              <a:off x="10322849" y="2849608"/>
              <a:ext cx="393056" cy="338554"/>
              <a:chOff x="6252331" y="4038461"/>
              <a:chExt cx="393056" cy="338554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0846F3A-AA0D-3701-8289-854FBEBADD01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FFE234D-5173-2F8C-6CDB-6099973BB898}"/>
                  </a:ext>
                </a:extLst>
              </p:cNvPr>
              <p:cNvSpPr txBox="1"/>
              <p:nvPr/>
            </p:nvSpPr>
            <p:spPr>
              <a:xfrm>
                <a:off x="6252331" y="4038461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96F4EEE-8949-5050-40EE-9EA82D4BAF39}"/>
                </a:ext>
              </a:extLst>
            </p:cNvPr>
            <p:cNvSpPr txBox="1"/>
            <p:nvPr/>
          </p:nvSpPr>
          <p:spPr>
            <a:xfrm>
              <a:off x="6785612" y="2798315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Identity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96F887-588C-380A-07A2-86009877CE4B}"/>
              </a:ext>
            </a:extLst>
          </p:cNvPr>
          <p:cNvGrpSpPr/>
          <p:nvPr/>
        </p:nvGrpSpPr>
        <p:grpSpPr>
          <a:xfrm>
            <a:off x="5414837" y="4158474"/>
            <a:ext cx="5617763" cy="399695"/>
            <a:chOff x="7461667" y="3196081"/>
            <a:chExt cx="5617763" cy="39969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72B01B8-FB7E-13F5-AEF6-348D8629BEC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3F81239-8DB2-52C9-0FB3-50D78E18254F}"/>
                </a:ext>
              </a:extLst>
            </p:cNvPr>
            <p:cNvGrpSpPr/>
            <p:nvPr/>
          </p:nvGrpSpPr>
          <p:grpSpPr>
            <a:xfrm>
              <a:off x="7676571" y="3257222"/>
              <a:ext cx="393056" cy="338554"/>
              <a:chOff x="5828391" y="4040024"/>
              <a:chExt cx="393056" cy="33855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0419F6-7466-040E-D19C-07AA7E95B5AA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667B2C6-58AD-A64D-6462-95D7BAD65E59}"/>
                  </a:ext>
                </a:extLst>
              </p:cNvPr>
              <p:cNvSpPr txBox="1"/>
              <p:nvPr/>
            </p:nvSpPr>
            <p:spPr>
              <a:xfrm>
                <a:off x="5828391" y="4040024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436FB1-6241-E381-7C46-638965FE01FE}"/>
                </a:ext>
              </a:extLst>
            </p:cNvPr>
            <p:cNvSpPr txBox="1"/>
            <p:nvPr/>
          </p:nvSpPr>
          <p:spPr>
            <a:xfrm>
              <a:off x="8184509" y="3196081"/>
              <a:ext cx="3841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 user name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10038AB-ABFC-8C83-5CF4-7C4A3DC4EBF7}"/>
              </a:ext>
            </a:extLst>
          </p:cNvPr>
          <p:cNvGrpSpPr/>
          <p:nvPr/>
        </p:nvGrpSpPr>
        <p:grpSpPr>
          <a:xfrm>
            <a:off x="5451933" y="4505587"/>
            <a:ext cx="5617763" cy="393201"/>
            <a:chOff x="5253596" y="4194954"/>
            <a:chExt cx="5617763" cy="393201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71CB9F9-9C35-888A-0F97-5924DCF2C86E}"/>
                </a:ext>
              </a:extLst>
            </p:cNvPr>
            <p:cNvCxnSpPr>
              <a:cxnSpLocks/>
            </p:cNvCxnSpPr>
            <p:nvPr/>
          </p:nvCxnSpPr>
          <p:spPr>
            <a:xfrm>
              <a:off x="5253596" y="442697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AA55F02-DD52-411F-2671-CC7D45CBB52C}"/>
                </a:ext>
              </a:extLst>
            </p:cNvPr>
            <p:cNvGrpSpPr/>
            <p:nvPr/>
          </p:nvGrpSpPr>
          <p:grpSpPr>
            <a:xfrm>
              <a:off x="10215898" y="4249601"/>
              <a:ext cx="393056" cy="338554"/>
              <a:chOff x="5772034" y="4070609"/>
              <a:chExt cx="393056" cy="338554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1A41C0-7506-8B34-D844-61D781D9403B}"/>
                  </a:ext>
                </a:extLst>
              </p:cNvPr>
              <p:cNvSpPr/>
              <p:nvPr/>
            </p:nvSpPr>
            <p:spPr>
              <a:xfrm>
                <a:off x="5822611" y="409344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8ABA322-01F0-94E7-81AD-85814CA2D866}"/>
                  </a:ext>
                </a:extLst>
              </p:cNvPr>
              <p:cNvSpPr txBox="1"/>
              <p:nvPr/>
            </p:nvSpPr>
            <p:spPr>
              <a:xfrm>
                <a:off x="5772034" y="407060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E4E6AC2-DB28-52DF-FE14-772DECD3216A}"/>
                </a:ext>
              </a:extLst>
            </p:cNvPr>
            <p:cNvSpPr txBox="1"/>
            <p:nvPr/>
          </p:nvSpPr>
          <p:spPr>
            <a:xfrm>
              <a:off x="5659240" y="4194954"/>
              <a:ext cx="465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send password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5AA41F6-F38F-E3AC-4DD7-31C82979C605}"/>
              </a:ext>
            </a:extLst>
          </p:cNvPr>
          <p:cNvGrpSpPr/>
          <p:nvPr/>
        </p:nvGrpSpPr>
        <p:grpSpPr>
          <a:xfrm>
            <a:off x="5469512" y="4899097"/>
            <a:ext cx="5617763" cy="394810"/>
            <a:chOff x="7461667" y="3196081"/>
            <a:chExt cx="5617763" cy="394810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7F703AF-FDF1-37C4-3E1D-18732CC37F70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0A55522-D960-E0F5-70A0-F7F2B1139E66}"/>
                </a:ext>
              </a:extLst>
            </p:cNvPr>
            <p:cNvGrpSpPr/>
            <p:nvPr/>
          </p:nvGrpSpPr>
          <p:grpSpPr>
            <a:xfrm>
              <a:off x="7677158" y="3252337"/>
              <a:ext cx="393056" cy="338554"/>
              <a:chOff x="5828978" y="4035139"/>
              <a:chExt cx="393056" cy="33855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288F865-8F2B-D569-B4EF-0A29C9C38AF6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B2F743F-B5ED-38F5-9CE5-171E9B8E4B76}"/>
                  </a:ext>
                </a:extLst>
              </p:cNvPr>
              <p:cNvSpPr txBox="1"/>
              <p:nvPr/>
            </p:nvSpPr>
            <p:spPr>
              <a:xfrm>
                <a:off x="5828978" y="403513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9EBE00A-9205-B34E-57BD-7BB0D91D1AE0}"/>
                </a:ext>
              </a:extLst>
            </p:cNvPr>
            <p:cNvSpPr txBox="1"/>
            <p:nvPr/>
          </p:nvSpPr>
          <p:spPr>
            <a:xfrm>
              <a:off x="7962430" y="3196081"/>
              <a:ext cx="4517438" cy="28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password</a:t>
              </a: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E143CB-84FC-2F06-ECBC-CA61E623AE50}"/>
              </a:ext>
            </a:extLst>
          </p:cNvPr>
          <p:cNvGrpSpPr/>
          <p:nvPr/>
        </p:nvGrpSpPr>
        <p:grpSpPr>
          <a:xfrm>
            <a:off x="8407401" y="5562939"/>
            <a:ext cx="2679874" cy="461665"/>
            <a:chOff x="8191485" y="4183320"/>
            <a:chExt cx="2679874" cy="461665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69848CB-EE93-CB86-F754-BEC3B39947E6}"/>
                </a:ext>
              </a:extLst>
            </p:cNvPr>
            <p:cNvCxnSpPr>
              <a:cxnSpLocks/>
            </p:cNvCxnSpPr>
            <p:nvPr/>
          </p:nvCxnSpPr>
          <p:spPr>
            <a:xfrm>
              <a:off x="8191485" y="4426979"/>
              <a:ext cx="2679874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5076417-C114-4D8E-6DDB-35970D97FAB8}"/>
                </a:ext>
              </a:extLst>
            </p:cNvPr>
            <p:cNvGrpSpPr/>
            <p:nvPr/>
          </p:nvGrpSpPr>
          <p:grpSpPr>
            <a:xfrm>
              <a:off x="10205086" y="4231527"/>
              <a:ext cx="393056" cy="338554"/>
              <a:chOff x="5761222" y="4052535"/>
              <a:chExt cx="393056" cy="338554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EDEEF5F-65EB-7020-C747-8305F830AFA8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73AFCB8-73AC-B311-DE6D-9128AD335874}"/>
                  </a:ext>
                </a:extLst>
              </p:cNvPr>
              <p:cNvSpPr txBox="1"/>
              <p:nvPr/>
            </p:nvSpPr>
            <p:spPr>
              <a:xfrm>
                <a:off x="5761222" y="4052535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F783A74-E2A1-3BDB-9831-6452FB3D6015}"/>
                </a:ext>
              </a:extLst>
            </p:cNvPr>
            <p:cNvSpPr txBox="1"/>
            <p:nvPr/>
          </p:nvSpPr>
          <p:spPr>
            <a:xfrm>
              <a:off x="8364387" y="4183320"/>
              <a:ext cx="1953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RADIUS: - success, including client key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4AB7DC7-9570-CC36-2EB1-1D636F0AE58F}"/>
              </a:ext>
            </a:extLst>
          </p:cNvPr>
          <p:cNvSpPr txBox="1"/>
          <p:nvPr/>
        </p:nvSpPr>
        <p:spPr>
          <a:xfrm>
            <a:off x="393524" y="5669007"/>
            <a:ext cx="437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Next: client/AP agree on channel encryption using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EAPoL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4-way handshake, then client can run DHCP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6327DA4-BE6D-B00E-E6DA-B0E8F6EF30C7}"/>
              </a:ext>
            </a:extLst>
          </p:cNvPr>
          <p:cNvGrpSpPr/>
          <p:nvPr/>
        </p:nvGrpSpPr>
        <p:grpSpPr>
          <a:xfrm>
            <a:off x="419354" y="1665592"/>
            <a:ext cx="4271144" cy="387927"/>
            <a:chOff x="416936" y="2137697"/>
            <a:chExt cx="4271144" cy="387927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2926678-E6E1-FB35-B516-C6BACAC11223}"/>
                </a:ext>
              </a:extLst>
            </p:cNvPr>
            <p:cNvSpPr txBox="1"/>
            <p:nvPr/>
          </p:nvSpPr>
          <p:spPr>
            <a:xfrm>
              <a:off x="834144" y="2157309"/>
              <a:ext cx="3853936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send identity request to client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A8BAC6A-3BCC-EEF4-CAC2-BEC376D9A864}"/>
                </a:ext>
              </a:extLst>
            </p:cNvPr>
            <p:cNvGrpSpPr/>
            <p:nvPr/>
          </p:nvGrpSpPr>
          <p:grpSpPr>
            <a:xfrm>
              <a:off x="416936" y="2137697"/>
              <a:ext cx="418704" cy="387927"/>
              <a:chOff x="5888670" y="104039"/>
              <a:chExt cx="418704" cy="38792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243EDECF-C732-BCFA-6266-9E6B55B586C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EBA52F3-7BF4-42A0-EF79-BBCD99CAB1B6}"/>
                  </a:ext>
                </a:extLst>
              </p:cNvPr>
              <p:cNvSpPr txBox="1"/>
              <p:nvPr/>
            </p:nvSpPr>
            <p:spPr>
              <a:xfrm>
                <a:off x="5888670" y="142836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E745AA6-DE32-F77F-DE5D-7DFACCCD0E34}"/>
              </a:ext>
            </a:extLst>
          </p:cNvPr>
          <p:cNvGrpSpPr/>
          <p:nvPr/>
        </p:nvGrpSpPr>
        <p:grpSpPr>
          <a:xfrm>
            <a:off x="425892" y="2239134"/>
            <a:ext cx="4064964" cy="387927"/>
            <a:chOff x="425892" y="2239134"/>
            <a:chExt cx="4064964" cy="387927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DFB0E23-FDB0-B28F-9ADF-A043FFE3A6F7}"/>
                </a:ext>
              </a:extLst>
            </p:cNvPr>
            <p:cNvSpPr txBox="1"/>
            <p:nvPr/>
          </p:nvSpPr>
          <p:spPr>
            <a:xfrm>
              <a:off x="845987" y="2239366"/>
              <a:ext cx="3644869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responds with identity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96ABDB4-F1D6-D8E3-DBB7-694FABBBB132}"/>
                </a:ext>
              </a:extLst>
            </p:cNvPr>
            <p:cNvGrpSpPr/>
            <p:nvPr/>
          </p:nvGrpSpPr>
          <p:grpSpPr>
            <a:xfrm>
              <a:off x="425892" y="2239134"/>
              <a:ext cx="418704" cy="387927"/>
              <a:chOff x="5897814" y="104039"/>
              <a:chExt cx="418704" cy="38792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B123687-94FC-3C0B-C476-4985FAE1440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9CC2281-CD01-07AE-D00F-5901151DEDB1}"/>
                  </a:ext>
                </a:extLst>
              </p:cNvPr>
              <p:cNvSpPr txBox="1"/>
              <p:nvPr/>
            </p:nvSpPr>
            <p:spPr>
              <a:xfrm>
                <a:off x="5897814" y="141997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A1DFF9B-B72B-9BDA-F375-220710E326F6}"/>
              </a:ext>
            </a:extLst>
          </p:cNvPr>
          <p:cNvGrpSpPr/>
          <p:nvPr/>
        </p:nvGrpSpPr>
        <p:grpSpPr>
          <a:xfrm>
            <a:off x="414725" y="2728882"/>
            <a:ext cx="3973635" cy="800732"/>
            <a:chOff x="419135" y="2041673"/>
            <a:chExt cx="3973635" cy="800732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8A7A24C-66FA-898B-05C1-EB40FC250696}"/>
                </a:ext>
              </a:extLst>
            </p:cNvPr>
            <p:cNvSpPr txBox="1"/>
            <p:nvPr/>
          </p:nvSpPr>
          <p:spPr>
            <a:xfrm>
              <a:off x="822112" y="2041673"/>
              <a:ext cx="357065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challenge -  send password, or other credential, depending on EAP-TTLS authentication method</a:t>
              </a: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5C3D341-12AC-B420-6409-2DE2069FE4A5}"/>
                </a:ext>
              </a:extLst>
            </p:cNvPr>
            <p:cNvGrpSpPr/>
            <p:nvPr/>
          </p:nvGrpSpPr>
          <p:grpSpPr>
            <a:xfrm>
              <a:off x="419135" y="2137697"/>
              <a:ext cx="418704" cy="387927"/>
              <a:chOff x="5890869" y="104039"/>
              <a:chExt cx="418704" cy="387927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62F3F04-7B4D-1DE9-D22A-7995F48EAF7C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4D5C834-9F29-7850-1AC4-5D8D13948B39}"/>
                  </a:ext>
                </a:extLst>
              </p:cNvPr>
              <p:cNvSpPr txBox="1"/>
              <p:nvPr/>
            </p:nvSpPr>
            <p:spPr>
              <a:xfrm>
                <a:off x="5890869" y="146946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01CE381-D038-29F3-E859-7D02F7E0B980}"/>
              </a:ext>
            </a:extLst>
          </p:cNvPr>
          <p:cNvGrpSpPr/>
          <p:nvPr/>
        </p:nvGrpSpPr>
        <p:grpSpPr>
          <a:xfrm>
            <a:off x="427183" y="4072516"/>
            <a:ext cx="4195751" cy="800732"/>
            <a:chOff x="410005" y="1981577"/>
            <a:chExt cx="4195751" cy="800732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E61D319-7EAC-0B64-18B4-CE74DCC50C9A}"/>
                </a:ext>
              </a:extLst>
            </p:cNvPr>
            <p:cNvSpPr txBox="1"/>
            <p:nvPr/>
          </p:nvSpPr>
          <p:spPr>
            <a:xfrm>
              <a:off x="841608" y="1981577"/>
              <a:ext cx="376414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informs AP that client is authenticated, sends info needed for AP, client channel encryption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E64604C4-7887-6D7B-E3A8-7A7DACEAD58E}"/>
                </a:ext>
              </a:extLst>
            </p:cNvPr>
            <p:cNvGrpSpPr/>
            <p:nvPr/>
          </p:nvGrpSpPr>
          <p:grpSpPr>
            <a:xfrm>
              <a:off x="410005" y="2137697"/>
              <a:ext cx="418704" cy="387927"/>
              <a:chOff x="5881739" y="104039"/>
              <a:chExt cx="418704" cy="387927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D840001-F725-4235-FEFB-59C2B9A3543D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61F73575-205A-07C4-D0EF-604DC70D2154}"/>
                  </a:ext>
                </a:extLst>
              </p:cNvPr>
              <p:cNvSpPr txBox="1"/>
              <p:nvPr/>
            </p:nvSpPr>
            <p:spPr>
              <a:xfrm>
                <a:off x="5881739" y="146160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378F8FE-A6F8-8E6B-C12E-DC3A2CB9BA71}"/>
              </a:ext>
            </a:extLst>
          </p:cNvPr>
          <p:cNvSpPr/>
          <p:nvPr/>
        </p:nvSpPr>
        <p:spPr>
          <a:xfrm>
            <a:off x="5075965" y="2677975"/>
            <a:ext cx="6282957" cy="6675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C657D-02EE-C81E-1A68-C92ADB0B2F12}"/>
              </a:ext>
            </a:extLst>
          </p:cNvPr>
          <p:cNvSpPr/>
          <p:nvPr/>
        </p:nvSpPr>
        <p:spPr>
          <a:xfrm>
            <a:off x="5342120" y="2860327"/>
            <a:ext cx="5839737" cy="4435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BB5BE-2FF0-C603-23E7-6A2B0129C060}"/>
              </a:ext>
            </a:extLst>
          </p:cNvPr>
          <p:cNvSpPr txBox="1"/>
          <p:nvPr/>
        </p:nvSpPr>
        <p:spPr>
          <a:xfrm>
            <a:off x="7669476" y="283636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8FF39C-684C-C7E9-0E24-1122373F731A}"/>
              </a:ext>
            </a:extLst>
          </p:cNvPr>
          <p:cNvGrpSpPr/>
          <p:nvPr/>
        </p:nvGrpSpPr>
        <p:grpSpPr>
          <a:xfrm>
            <a:off x="5696833" y="5743911"/>
            <a:ext cx="2679874" cy="386761"/>
            <a:chOff x="8191485" y="4183320"/>
            <a:chExt cx="2679874" cy="38676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C25A64D-E944-8154-8BE2-15BF66F46B14}"/>
                </a:ext>
              </a:extLst>
            </p:cNvPr>
            <p:cNvCxnSpPr>
              <a:cxnSpLocks/>
            </p:cNvCxnSpPr>
            <p:nvPr/>
          </p:nvCxnSpPr>
          <p:spPr>
            <a:xfrm>
              <a:off x="8191485" y="4426979"/>
              <a:ext cx="2679874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441B832-1D81-3856-F47F-5FBCE7D7EA64}"/>
                </a:ext>
              </a:extLst>
            </p:cNvPr>
            <p:cNvGrpSpPr/>
            <p:nvPr/>
          </p:nvGrpSpPr>
          <p:grpSpPr>
            <a:xfrm>
              <a:off x="10205086" y="4231527"/>
              <a:ext cx="393056" cy="338554"/>
              <a:chOff x="5761222" y="4052535"/>
              <a:chExt cx="393056" cy="33855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F91C478-1686-EC31-A95F-B69D5E59C507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04FF9E-7DEC-ECED-BF62-56838BEA9D94}"/>
                  </a:ext>
                </a:extLst>
              </p:cNvPr>
              <p:cNvSpPr txBox="1"/>
              <p:nvPr/>
            </p:nvSpPr>
            <p:spPr>
              <a:xfrm>
                <a:off x="5761222" y="4052535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75D463-C9D0-57C4-8FE5-51E8C16154BC}"/>
                </a:ext>
              </a:extLst>
            </p:cNvPr>
            <p:cNvSpPr txBox="1"/>
            <p:nvPr/>
          </p:nvSpPr>
          <p:spPr>
            <a:xfrm>
              <a:off x="8364387" y="4183320"/>
              <a:ext cx="1953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EAP: success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61FB3A-53B6-D93D-597F-8350F28FD93B}"/>
              </a:ext>
            </a:extLst>
          </p:cNvPr>
          <p:cNvGrpSpPr/>
          <p:nvPr/>
        </p:nvGrpSpPr>
        <p:grpSpPr>
          <a:xfrm>
            <a:off x="414725" y="3556662"/>
            <a:ext cx="4064964" cy="387927"/>
            <a:chOff x="425892" y="2239134"/>
            <a:chExt cx="4064964" cy="38792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96CCC1-4445-2CF3-3530-732596F44618}"/>
                </a:ext>
              </a:extLst>
            </p:cNvPr>
            <p:cNvSpPr txBox="1"/>
            <p:nvPr/>
          </p:nvSpPr>
          <p:spPr>
            <a:xfrm>
              <a:off x="845987" y="2239366"/>
              <a:ext cx="3644869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responds with credential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5D9712-AF88-4425-147F-2B0D2ED78506}"/>
                </a:ext>
              </a:extLst>
            </p:cNvPr>
            <p:cNvGrpSpPr/>
            <p:nvPr/>
          </p:nvGrpSpPr>
          <p:grpSpPr>
            <a:xfrm>
              <a:off x="425892" y="2239134"/>
              <a:ext cx="418704" cy="387927"/>
              <a:chOff x="5897814" y="104039"/>
              <a:chExt cx="418704" cy="387927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20FAD59-E749-E5C3-E103-8B288CA11C48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7AB8A9-B642-D3BC-5256-5DE71BCFA4CF}"/>
                  </a:ext>
                </a:extLst>
              </p:cNvPr>
              <p:cNvSpPr txBox="1"/>
              <p:nvPr/>
            </p:nvSpPr>
            <p:spPr>
              <a:xfrm>
                <a:off x="5897814" y="141997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F659E2-506C-E168-B876-1D534828B1C1}"/>
              </a:ext>
            </a:extLst>
          </p:cNvPr>
          <p:cNvGrpSpPr/>
          <p:nvPr/>
        </p:nvGrpSpPr>
        <p:grpSpPr>
          <a:xfrm>
            <a:off x="421022" y="5014906"/>
            <a:ext cx="4195751" cy="387927"/>
            <a:chOff x="410005" y="2137697"/>
            <a:chExt cx="4195751" cy="3879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F513A63-C6A0-2EFA-AA7D-041F617AFB47}"/>
                </a:ext>
              </a:extLst>
            </p:cNvPr>
            <p:cNvSpPr txBox="1"/>
            <p:nvPr/>
          </p:nvSpPr>
          <p:spPr>
            <a:xfrm>
              <a:off x="841608" y="2146677"/>
              <a:ext cx="3764148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pass EAP success message to client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E32F8CE-856E-A1E0-7207-BC4F9AFCD61F}"/>
                </a:ext>
              </a:extLst>
            </p:cNvPr>
            <p:cNvGrpSpPr/>
            <p:nvPr/>
          </p:nvGrpSpPr>
          <p:grpSpPr>
            <a:xfrm>
              <a:off x="410005" y="2137697"/>
              <a:ext cx="418704" cy="387927"/>
              <a:chOff x="5881739" y="104039"/>
              <a:chExt cx="418704" cy="38792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D43FC4B-2609-9B10-904A-3EFBD07C9BC6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065AEB6-24EB-57F3-AAD5-CEBF360A0EBB}"/>
                  </a:ext>
                </a:extLst>
              </p:cNvPr>
              <p:cNvSpPr txBox="1"/>
              <p:nvPr/>
            </p:nvSpPr>
            <p:spPr>
              <a:xfrm>
                <a:off x="5881739" y="146160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7E9B465-6E96-97E9-530C-78CDEF034C02}"/>
              </a:ext>
            </a:extLst>
          </p:cNvPr>
          <p:cNvGrpSpPr/>
          <p:nvPr/>
        </p:nvGrpSpPr>
        <p:grpSpPr>
          <a:xfrm>
            <a:off x="4914900" y="3385325"/>
            <a:ext cx="6395954" cy="224139"/>
            <a:chOff x="4737100" y="3677425"/>
            <a:chExt cx="6395954" cy="22413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29892D5-A9FF-F01D-DB10-67802D582C90}"/>
                </a:ext>
              </a:extLst>
            </p:cNvPr>
            <p:cNvCxnSpPr>
              <a:cxnSpLocks/>
            </p:cNvCxnSpPr>
            <p:nvPr/>
          </p:nvCxnSpPr>
          <p:spPr>
            <a:xfrm>
              <a:off x="10735657" y="3793359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95F4508-AF93-FCF0-CD3B-DC90C0A7A143}"/>
                </a:ext>
              </a:extLst>
            </p:cNvPr>
            <p:cNvGrpSpPr/>
            <p:nvPr/>
          </p:nvGrpSpPr>
          <p:grpSpPr>
            <a:xfrm>
              <a:off x="4934999" y="3677425"/>
              <a:ext cx="6071399" cy="224139"/>
              <a:chOff x="2441327" y="5185458"/>
              <a:chExt cx="4955827" cy="21942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2D5F21C-0C41-D4FD-1CB5-CB4C02989BB2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271E180-18CB-D6F8-5A3C-D06914C7F564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0B3610F-C754-506B-3688-CD995BF94887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6DFF673-E34E-1819-291A-35CFD6C9ED05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FC60631-2A13-11FB-1037-504262BE25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100" y="3784789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02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1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66F2813-41D0-9D7F-1A0F-FFC647A7D570}"/>
              </a:ext>
            </a:extLst>
          </p:cNvPr>
          <p:cNvGrpSpPr/>
          <p:nvPr/>
        </p:nvGrpSpPr>
        <p:grpSpPr>
          <a:xfrm>
            <a:off x="706028" y="3143828"/>
            <a:ext cx="10954700" cy="2547377"/>
            <a:chOff x="706028" y="3143828"/>
            <a:chExt cx="10954700" cy="254737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B3D5476-6928-81D3-FCAA-58329F1DBCE8}"/>
                </a:ext>
              </a:extLst>
            </p:cNvPr>
            <p:cNvSpPr txBox="1"/>
            <p:nvPr/>
          </p:nvSpPr>
          <p:spPr>
            <a:xfrm>
              <a:off x="1007309" y="4122372"/>
              <a:ext cx="1571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visiting user device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C7DC519-C52D-CA10-85C5-B15F75CCE401}"/>
                </a:ext>
              </a:extLst>
            </p:cNvPr>
            <p:cNvSpPr txBox="1"/>
            <p:nvPr/>
          </p:nvSpPr>
          <p:spPr>
            <a:xfrm>
              <a:off x="2856241" y="4089755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43CEE50-5D0D-9E27-103A-21FACBB680E1}"/>
                </a:ext>
              </a:extLst>
            </p:cNvPr>
            <p:cNvCxnSpPr>
              <a:cxnSpLocks/>
            </p:cNvCxnSpPr>
            <p:nvPr/>
          </p:nvCxnSpPr>
          <p:spPr>
            <a:xfrm>
              <a:off x="3435921" y="4943691"/>
              <a:ext cx="1372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3E45DD2B-13AB-1BE4-B298-1BD52EF208BB}"/>
                </a:ext>
              </a:extLst>
            </p:cNvPr>
            <p:cNvGrpSpPr/>
            <p:nvPr/>
          </p:nvGrpSpPr>
          <p:grpSpPr>
            <a:xfrm>
              <a:off x="706028" y="3143828"/>
              <a:ext cx="10954700" cy="2547377"/>
              <a:chOff x="706028" y="3143828"/>
              <a:chExt cx="10954700" cy="2547377"/>
            </a:xfrm>
          </p:grpSpPr>
          <p:sp>
            <p:nvSpPr>
              <p:cNvPr id="199" name="Freeform 427">
                <a:extLst>
                  <a:ext uri="{FF2B5EF4-FFF2-40B4-BE49-F238E27FC236}">
                    <a16:creationId xmlns:a16="http://schemas.microsoft.com/office/drawing/2014/main" id="{278669AE-C91B-7933-AB04-439E1D43D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7497" y="3143828"/>
                <a:ext cx="4736416" cy="2056152"/>
              </a:xfrm>
              <a:custGeom>
                <a:avLst/>
                <a:gdLst>
                  <a:gd name="T0" fmla="*/ 2147483646 w 1940"/>
                  <a:gd name="T1" fmla="*/ 2147483646 h 1049"/>
                  <a:gd name="T2" fmla="*/ 2147483646 w 1940"/>
                  <a:gd name="T3" fmla="*/ 2147483646 h 1049"/>
                  <a:gd name="T4" fmla="*/ 2147483646 w 1940"/>
                  <a:gd name="T5" fmla="*/ 2147483646 h 1049"/>
                  <a:gd name="T6" fmla="*/ 2147483646 w 1940"/>
                  <a:gd name="T7" fmla="*/ 2147483646 h 1049"/>
                  <a:gd name="T8" fmla="*/ 2147483646 w 1940"/>
                  <a:gd name="T9" fmla="*/ 2147483646 h 1049"/>
                  <a:gd name="T10" fmla="*/ 2147483646 w 1940"/>
                  <a:gd name="T11" fmla="*/ 2147483646 h 1049"/>
                  <a:gd name="T12" fmla="*/ 2147483646 w 1940"/>
                  <a:gd name="T13" fmla="*/ 2147483646 h 1049"/>
                  <a:gd name="T14" fmla="*/ 2147483646 w 1940"/>
                  <a:gd name="T15" fmla="*/ 2147483646 h 1049"/>
                  <a:gd name="T16" fmla="*/ 2147483646 w 1940"/>
                  <a:gd name="T17" fmla="*/ 2147483646 h 1049"/>
                  <a:gd name="T18" fmla="*/ 2147483646 w 1940"/>
                  <a:gd name="T19" fmla="*/ 2147483646 h 1049"/>
                  <a:gd name="T20" fmla="*/ 2147483646 w 1940"/>
                  <a:gd name="T21" fmla="*/ 2147483646 h 1049"/>
                  <a:gd name="T22" fmla="*/ 2147483646 w 1940"/>
                  <a:gd name="T23" fmla="*/ 2147483646 h 1049"/>
                  <a:gd name="T24" fmla="*/ 2147483646 w 1940"/>
                  <a:gd name="T25" fmla="*/ 2147483646 h 1049"/>
                  <a:gd name="T26" fmla="*/ 2147483646 w 1940"/>
                  <a:gd name="T27" fmla="*/ 2147483646 h 1049"/>
                  <a:gd name="T28" fmla="*/ 2147483646 w 1940"/>
                  <a:gd name="T29" fmla="*/ 2147483646 h 1049"/>
                  <a:gd name="T30" fmla="*/ 2147483646 w 1940"/>
                  <a:gd name="T31" fmla="*/ 2147483646 h 104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40"/>
                  <a:gd name="T49" fmla="*/ 0 h 1049"/>
                  <a:gd name="T50" fmla="*/ 1940 w 1940"/>
                  <a:gd name="T51" fmla="*/ 1049 h 1049"/>
                  <a:gd name="connsiteX0" fmla="*/ 4855 w 9860"/>
                  <a:gd name="connsiteY0" fmla="*/ 181 h 9842"/>
                  <a:gd name="connsiteX1" fmla="*/ 3840 w 9860"/>
                  <a:gd name="connsiteY1" fmla="*/ 1125 h 9842"/>
                  <a:gd name="connsiteX2" fmla="*/ 2463 w 9860"/>
                  <a:gd name="connsiteY2" fmla="*/ 581 h 9842"/>
                  <a:gd name="connsiteX3" fmla="*/ 762 w 9860"/>
                  <a:gd name="connsiteY3" fmla="*/ 896 h 9842"/>
                  <a:gd name="connsiteX4" fmla="*/ 20 w 9860"/>
                  <a:gd name="connsiteY4" fmla="*/ 3641 h 9842"/>
                  <a:gd name="connsiteX5" fmla="*/ 314 w 9860"/>
                  <a:gd name="connsiteY5" fmla="*/ 6110 h 9842"/>
                  <a:gd name="connsiteX6" fmla="*/ 1433 w 9860"/>
                  <a:gd name="connsiteY6" fmla="*/ 6663 h 9842"/>
                  <a:gd name="connsiteX7" fmla="*/ 2876 w 9860"/>
                  <a:gd name="connsiteY7" fmla="*/ 8446 h 9842"/>
                  <a:gd name="connsiteX8" fmla="*/ 5082 w 9860"/>
                  <a:gd name="connsiteY8" fmla="*/ 9599 h 9842"/>
                  <a:gd name="connsiteX9" fmla="*/ 7335 w 9860"/>
                  <a:gd name="connsiteY9" fmla="*/ 9761 h 9842"/>
                  <a:gd name="connsiteX10" fmla="*/ 8912 w 9860"/>
                  <a:gd name="connsiteY10" fmla="*/ 8579 h 9842"/>
                  <a:gd name="connsiteX11" fmla="*/ 9860 w 9860"/>
                  <a:gd name="connsiteY11" fmla="*/ 6739 h 9842"/>
                  <a:gd name="connsiteX12" fmla="*/ 8020 w 9860"/>
                  <a:gd name="connsiteY12" fmla="*/ 1020 h 9842"/>
                  <a:gd name="connsiteX13" fmla="*/ 6458 w 9860"/>
                  <a:gd name="connsiteY13" fmla="*/ 76 h 9842"/>
                  <a:gd name="connsiteX14" fmla="*/ 4855 w 9860"/>
                  <a:gd name="connsiteY14" fmla="*/ 181 h 9842"/>
                  <a:gd name="connsiteX0" fmla="*/ 4924 w 10000"/>
                  <a:gd name="connsiteY0" fmla="*/ 34 h 9849"/>
                  <a:gd name="connsiteX1" fmla="*/ 3895 w 10000"/>
                  <a:gd name="connsiteY1" fmla="*/ 993 h 9849"/>
                  <a:gd name="connsiteX2" fmla="*/ 2498 w 10000"/>
                  <a:gd name="connsiteY2" fmla="*/ 440 h 9849"/>
                  <a:gd name="connsiteX3" fmla="*/ 773 w 10000"/>
                  <a:gd name="connsiteY3" fmla="*/ 760 h 9849"/>
                  <a:gd name="connsiteX4" fmla="*/ 20 w 10000"/>
                  <a:gd name="connsiteY4" fmla="*/ 3549 h 9849"/>
                  <a:gd name="connsiteX5" fmla="*/ 318 w 10000"/>
                  <a:gd name="connsiteY5" fmla="*/ 6058 h 9849"/>
                  <a:gd name="connsiteX6" fmla="*/ 1453 w 10000"/>
                  <a:gd name="connsiteY6" fmla="*/ 6620 h 9849"/>
                  <a:gd name="connsiteX7" fmla="*/ 2917 w 10000"/>
                  <a:gd name="connsiteY7" fmla="*/ 8432 h 9849"/>
                  <a:gd name="connsiteX8" fmla="*/ 5154 w 10000"/>
                  <a:gd name="connsiteY8" fmla="*/ 9603 h 9849"/>
                  <a:gd name="connsiteX9" fmla="*/ 7439 w 10000"/>
                  <a:gd name="connsiteY9" fmla="*/ 9768 h 9849"/>
                  <a:gd name="connsiteX10" fmla="*/ 9039 w 10000"/>
                  <a:gd name="connsiteY10" fmla="*/ 8567 h 9849"/>
                  <a:gd name="connsiteX11" fmla="*/ 10000 w 10000"/>
                  <a:gd name="connsiteY11" fmla="*/ 6697 h 9849"/>
                  <a:gd name="connsiteX12" fmla="*/ 8134 w 10000"/>
                  <a:gd name="connsiteY12" fmla="*/ 886 h 9849"/>
                  <a:gd name="connsiteX13" fmla="*/ 4924 w 10000"/>
                  <a:gd name="connsiteY13" fmla="*/ 34 h 9849"/>
                  <a:gd name="connsiteX0" fmla="*/ 4924 w 10000"/>
                  <a:gd name="connsiteY0" fmla="*/ 276 h 10241"/>
                  <a:gd name="connsiteX1" fmla="*/ 3895 w 10000"/>
                  <a:gd name="connsiteY1" fmla="*/ 1249 h 10241"/>
                  <a:gd name="connsiteX2" fmla="*/ 2498 w 10000"/>
                  <a:gd name="connsiteY2" fmla="*/ 688 h 10241"/>
                  <a:gd name="connsiteX3" fmla="*/ 773 w 10000"/>
                  <a:gd name="connsiteY3" fmla="*/ 1013 h 10241"/>
                  <a:gd name="connsiteX4" fmla="*/ 20 w 10000"/>
                  <a:gd name="connsiteY4" fmla="*/ 3844 h 10241"/>
                  <a:gd name="connsiteX5" fmla="*/ 318 w 10000"/>
                  <a:gd name="connsiteY5" fmla="*/ 6392 h 10241"/>
                  <a:gd name="connsiteX6" fmla="*/ 1453 w 10000"/>
                  <a:gd name="connsiteY6" fmla="*/ 6962 h 10241"/>
                  <a:gd name="connsiteX7" fmla="*/ 2917 w 10000"/>
                  <a:gd name="connsiteY7" fmla="*/ 8802 h 10241"/>
                  <a:gd name="connsiteX8" fmla="*/ 5154 w 10000"/>
                  <a:gd name="connsiteY8" fmla="*/ 9991 h 10241"/>
                  <a:gd name="connsiteX9" fmla="*/ 7439 w 10000"/>
                  <a:gd name="connsiteY9" fmla="*/ 10159 h 10241"/>
                  <a:gd name="connsiteX10" fmla="*/ 9039 w 10000"/>
                  <a:gd name="connsiteY10" fmla="*/ 8939 h 10241"/>
                  <a:gd name="connsiteX11" fmla="*/ 10000 w 10000"/>
                  <a:gd name="connsiteY11" fmla="*/ 7041 h 10241"/>
                  <a:gd name="connsiteX12" fmla="*/ 4924 w 10000"/>
                  <a:gd name="connsiteY12" fmla="*/ 276 h 10241"/>
                  <a:gd name="connsiteX0" fmla="*/ 7380 w 10056"/>
                  <a:gd name="connsiteY0" fmla="*/ 1134 h 9606"/>
                  <a:gd name="connsiteX1" fmla="*/ 3895 w 10056"/>
                  <a:gd name="connsiteY1" fmla="*/ 614 h 9606"/>
                  <a:gd name="connsiteX2" fmla="*/ 2498 w 10056"/>
                  <a:gd name="connsiteY2" fmla="*/ 53 h 9606"/>
                  <a:gd name="connsiteX3" fmla="*/ 773 w 10056"/>
                  <a:gd name="connsiteY3" fmla="*/ 378 h 9606"/>
                  <a:gd name="connsiteX4" fmla="*/ 20 w 10056"/>
                  <a:gd name="connsiteY4" fmla="*/ 3209 h 9606"/>
                  <a:gd name="connsiteX5" fmla="*/ 318 w 10056"/>
                  <a:gd name="connsiteY5" fmla="*/ 5757 h 9606"/>
                  <a:gd name="connsiteX6" fmla="*/ 1453 w 10056"/>
                  <a:gd name="connsiteY6" fmla="*/ 6327 h 9606"/>
                  <a:gd name="connsiteX7" fmla="*/ 2917 w 10056"/>
                  <a:gd name="connsiteY7" fmla="*/ 8167 h 9606"/>
                  <a:gd name="connsiteX8" fmla="*/ 5154 w 10056"/>
                  <a:gd name="connsiteY8" fmla="*/ 9356 h 9606"/>
                  <a:gd name="connsiteX9" fmla="*/ 7439 w 10056"/>
                  <a:gd name="connsiteY9" fmla="*/ 9524 h 9606"/>
                  <a:gd name="connsiteX10" fmla="*/ 9039 w 10056"/>
                  <a:gd name="connsiteY10" fmla="*/ 8304 h 9606"/>
                  <a:gd name="connsiteX11" fmla="*/ 10000 w 10056"/>
                  <a:gd name="connsiteY11" fmla="*/ 6406 h 9606"/>
                  <a:gd name="connsiteX12" fmla="*/ 7380 w 10056"/>
                  <a:gd name="connsiteY12" fmla="*/ 1134 h 9606"/>
                  <a:gd name="connsiteX0" fmla="*/ 7339 w 10084"/>
                  <a:gd name="connsiteY0" fmla="*/ 1181 h 10000"/>
                  <a:gd name="connsiteX1" fmla="*/ 3873 w 10084"/>
                  <a:gd name="connsiteY1" fmla="*/ 639 h 10000"/>
                  <a:gd name="connsiteX2" fmla="*/ 2484 w 10084"/>
                  <a:gd name="connsiteY2" fmla="*/ 55 h 10000"/>
                  <a:gd name="connsiteX3" fmla="*/ 769 w 10084"/>
                  <a:gd name="connsiteY3" fmla="*/ 394 h 10000"/>
                  <a:gd name="connsiteX4" fmla="*/ 20 w 10084"/>
                  <a:gd name="connsiteY4" fmla="*/ 3341 h 10000"/>
                  <a:gd name="connsiteX5" fmla="*/ 316 w 10084"/>
                  <a:gd name="connsiteY5" fmla="*/ 5993 h 10000"/>
                  <a:gd name="connsiteX6" fmla="*/ 1445 w 10084"/>
                  <a:gd name="connsiteY6" fmla="*/ 6587 h 10000"/>
                  <a:gd name="connsiteX7" fmla="*/ 2901 w 10084"/>
                  <a:gd name="connsiteY7" fmla="*/ 8502 h 10000"/>
                  <a:gd name="connsiteX8" fmla="*/ 5125 w 10084"/>
                  <a:gd name="connsiteY8" fmla="*/ 9740 h 10000"/>
                  <a:gd name="connsiteX9" fmla="*/ 7398 w 10084"/>
                  <a:gd name="connsiteY9" fmla="*/ 9915 h 10000"/>
                  <a:gd name="connsiteX10" fmla="*/ 8989 w 10084"/>
                  <a:gd name="connsiteY10" fmla="*/ 8645 h 10000"/>
                  <a:gd name="connsiteX11" fmla="*/ 9944 w 10084"/>
                  <a:gd name="connsiteY11" fmla="*/ 6669 h 10000"/>
                  <a:gd name="connsiteX12" fmla="*/ 7339 w 10084"/>
                  <a:gd name="connsiteY12" fmla="*/ 1181 h 10000"/>
                  <a:gd name="connsiteX0" fmla="*/ 7339 w 10564"/>
                  <a:gd name="connsiteY0" fmla="*/ 1181 h 9954"/>
                  <a:gd name="connsiteX1" fmla="*/ 3873 w 10564"/>
                  <a:gd name="connsiteY1" fmla="*/ 639 h 9954"/>
                  <a:gd name="connsiteX2" fmla="*/ 2484 w 10564"/>
                  <a:gd name="connsiteY2" fmla="*/ 55 h 9954"/>
                  <a:gd name="connsiteX3" fmla="*/ 769 w 10564"/>
                  <a:gd name="connsiteY3" fmla="*/ 394 h 9954"/>
                  <a:gd name="connsiteX4" fmla="*/ 20 w 10564"/>
                  <a:gd name="connsiteY4" fmla="*/ 3341 h 9954"/>
                  <a:gd name="connsiteX5" fmla="*/ 316 w 10564"/>
                  <a:gd name="connsiteY5" fmla="*/ 5993 h 9954"/>
                  <a:gd name="connsiteX6" fmla="*/ 1445 w 10564"/>
                  <a:gd name="connsiteY6" fmla="*/ 6587 h 9954"/>
                  <a:gd name="connsiteX7" fmla="*/ 2901 w 10564"/>
                  <a:gd name="connsiteY7" fmla="*/ 8502 h 9954"/>
                  <a:gd name="connsiteX8" fmla="*/ 5125 w 10564"/>
                  <a:gd name="connsiteY8" fmla="*/ 9740 h 9954"/>
                  <a:gd name="connsiteX9" fmla="*/ 7398 w 10564"/>
                  <a:gd name="connsiteY9" fmla="*/ 9915 h 9954"/>
                  <a:gd name="connsiteX10" fmla="*/ 10373 w 10564"/>
                  <a:gd name="connsiteY10" fmla="*/ 9267 h 9954"/>
                  <a:gd name="connsiteX11" fmla="*/ 9944 w 10564"/>
                  <a:gd name="connsiteY11" fmla="*/ 6669 h 9954"/>
                  <a:gd name="connsiteX12" fmla="*/ 7339 w 10564"/>
                  <a:gd name="connsiteY12" fmla="*/ 1181 h 9954"/>
                  <a:gd name="connsiteX0" fmla="*/ 6947 w 10043"/>
                  <a:gd name="connsiteY0" fmla="*/ 1186 h 10000"/>
                  <a:gd name="connsiteX1" fmla="*/ 3666 w 10043"/>
                  <a:gd name="connsiteY1" fmla="*/ 642 h 10000"/>
                  <a:gd name="connsiteX2" fmla="*/ 2351 w 10043"/>
                  <a:gd name="connsiteY2" fmla="*/ 55 h 10000"/>
                  <a:gd name="connsiteX3" fmla="*/ 728 w 10043"/>
                  <a:gd name="connsiteY3" fmla="*/ 396 h 10000"/>
                  <a:gd name="connsiteX4" fmla="*/ 19 w 10043"/>
                  <a:gd name="connsiteY4" fmla="*/ 3356 h 10000"/>
                  <a:gd name="connsiteX5" fmla="*/ 299 w 10043"/>
                  <a:gd name="connsiteY5" fmla="*/ 6021 h 10000"/>
                  <a:gd name="connsiteX6" fmla="*/ 1368 w 10043"/>
                  <a:gd name="connsiteY6" fmla="*/ 6617 h 10000"/>
                  <a:gd name="connsiteX7" fmla="*/ 2746 w 10043"/>
                  <a:gd name="connsiteY7" fmla="*/ 8541 h 10000"/>
                  <a:gd name="connsiteX8" fmla="*/ 4851 w 10043"/>
                  <a:gd name="connsiteY8" fmla="*/ 9785 h 10000"/>
                  <a:gd name="connsiteX9" fmla="*/ 7003 w 10043"/>
                  <a:gd name="connsiteY9" fmla="*/ 9961 h 10000"/>
                  <a:gd name="connsiteX10" fmla="*/ 9819 w 10043"/>
                  <a:gd name="connsiteY10" fmla="*/ 9310 h 10000"/>
                  <a:gd name="connsiteX11" fmla="*/ 9541 w 10043"/>
                  <a:gd name="connsiteY11" fmla="*/ 5555 h 10000"/>
                  <a:gd name="connsiteX12" fmla="*/ 6947 w 10043"/>
                  <a:gd name="connsiteY12" fmla="*/ 1186 h 10000"/>
                  <a:gd name="connsiteX0" fmla="*/ 6947 w 9731"/>
                  <a:gd name="connsiteY0" fmla="*/ 1186 h 10057"/>
                  <a:gd name="connsiteX1" fmla="*/ 3666 w 9731"/>
                  <a:gd name="connsiteY1" fmla="*/ 642 h 10057"/>
                  <a:gd name="connsiteX2" fmla="*/ 2351 w 9731"/>
                  <a:gd name="connsiteY2" fmla="*/ 55 h 10057"/>
                  <a:gd name="connsiteX3" fmla="*/ 728 w 9731"/>
                  <a:gd name="connsiteY3" fmla="*/ 396 h 10057"/>
                  <a:gd name="connsiteX4" fmla="*/ 19 w 9731"/>
                  <a:gd name="connsiteY4" fmla="*/ 3356 h 10057"/>
                  <a:gd name="connsiteX5" fmla="*/ 299 w 9731"/>
                  <a:gd name="connsiteY5" fmla="*/ 6021 h 10057"/>
                  <a:gd name="connsiteX6" fmla="*/ 1368 w 9731"/>
                  <a:gd name="connsiteY6" fmla="*/ 6617 h 10057"/>
                  <a:gd name="connsiteX7" fmla="*/ 2746 w 9731"/>
                  <a:gd name="connsiteY7" fmla="*/ 8541 h 10057"/>
                  <a:gd name="connsiteX8" fmla="*/ 4851 w 9731"/>
                  <a:gd name="connsiteY8" fmla="*/ 9785 h 10057"/>
                  <a:gd name="connsiteX9" fmla="*/ 7003 w 9731"/>
                  <a:gd name="connsiteY9" fmla="*/ 9961 h 10057"/>
                  <a:gd name="connsiteX10" fmla="*/ 9254 w 9731"/>
                  <a:gd name="connsiteY10" fmla="*/ 9622 h 10057"/>
                  <a:gd name="connsiteX11" fmla="*/ 9541 w 9731"/>
                  <a:gd name="connsiteY11" fmla="*/ 5555 h 10057"/>
                  <a:gd name="connsiteX12" fmla="*/ 6947 w 9731"/>
                  <a:gd name="connsiteY12" fmla="*/ 1186 h 10057"/>
                  <a:gd name="connsiteX0" fmla="*/ 7139 w 9841"/>
                  <a:gd name="connsiteY0" fmla="*/ 1179 h 10016"/>
                  <a:gd name="connsiteX1" fmla="*/ 3767 w 9841"/>
                  <a:gd name="connsiteY1" fmla="*/ 638 h 10016"/>
                  <a:gd name="connsiteX2" fmla="*/ 2416 w 9841"/>
                  <a:gd name="connsiteY2" fmla="*/ 55 h 10016"/>
                  <a:gd name="connsiteX3" fmla="*/ 748 w 9841"/>
                  <a:gd name="connsiteY3" fmla="*/ 394 h 10016"/>
                  <a:gd name="connsiteX4" fmla="*/ 20 w 9841"/>
                  <a:gd name="connsiteY4" fmla="*/ 3337 h 10016"/>
                  <a:gd name="connsiteX5" fmla="*/ 307 w 9841"/>
                  <a:gd name="connsiteY5" fmla="*/ 5987 h 10016"/>
                  <a:gd name="connsiteX6" fmla="*/ 1406 w 9841"/>
                  <a:gd name="connsiteY6" fmla="*/ 6579 h 10016"/>
                  <a:gd name="connsiteX7" fmla="*/ 2822 w 9841"/>
                  <a:gd name="connsiteY7" fmla="*/ 8493 h 10016"/>
                  <a:gd name="connsiteX8" fmla="*/ 4985 w 9841"/>
                  <a:gd name="connsiteY8" fmla="*/ 9730 h 10016"/>
                  <a:gd name="connsiteX9" fmla="*/ 7197 w 9841"/>
                  <a:gd name="connsiteY9" fmla="*/ 9905 h 10016"/>
                  <a:gd name="connsiteX10" fmla="*/ 8587 w 9841"/>
                  <a:gd name="connsiteY10" fmla="*/ 8289 h 10016"/>
                  <a:gd name="connsiteX11" fmla="*/ 9805 w 9841"/>
                  <a:gd name="connsiteY11" fmla="*/ 5524 h 10016"/>
                  <a:gd name="connsiteX12" fmla="*/ 7139 w 9841"/>
                  <a:gd name="connsiteY12" fmla="*/ 1179 h 10016"/>
                  <a:gd name="connsiteX0" fmla="*/ 7254 w 10004"/>
                  <a:gd name="connsiteY0" fmla="*/ 1177 h 9727"/>
                  <a:gd name="connsiteX1" fmla="*/ 3828 w 10004"/>
                  <a:gd name="connsiteY1" fmla="*/ 637 h 9727"/>
                  <a:gd name="connsiteX2" fmla="*/ 2455 w 10004"/>
                  <a:gd name="connsiteY2" fmla="*/ 55 h 9727"/>
                  <a:gd name="connsiteX3" fmla="*/ 760 w 10004"/>
                  <a:gd name="connsiteY3" fmla="*/ 393 h 9727"/>
                  <a:gd name="connsiteX4" fmla="*/ 20 w 10004"/>
                  <a:gd name="connsiteY4" fmla="*/ 3332 h 9727"/>
                  <a:gd name="connsiteX5" fmla="*/ 312 w 10004"/>
                  <a:gd name="connsiteY5" fmla="*/ 5977 h 9727"/>
                  <a:gd name="connsiteX6" fmla="*/ 1429 w 10004"/>
                  <a:gd name="connsiteY6" fmla="*/ 6568 h 9727"/>
                  <a:gd name="connsiteX7" fmla="*/ 2868 w 10004"/>
                  <a:gd name="connsiteY7" fmla="*/ 8479 h 9727"/>
                  <a:gd name="connsiteX8" fmla="*/ 5066 w 10004"/>
                  <a:gd name="connsiteY8" fmla="*/ 9714 h 9727"/>
                  <a:gd name="connsiteX9" fmla="*/ 6375 w 10004"/>
                  <a:gd name="connsiteY9" fmla="*/ 7710 h 9727"/>
                  <a:gd name="connsiteX10" fmla="*/ 8726 w 10004"/>
                  <a:gd name="connsiteY10" fmla="*/ 8276 h 9727"/>
                  <a:gd name="connsiteX11" fmla="*/ 9963 w 10004"/>
                  <a:gd name="connsiteY11" fmla="*/ 5515 h 9727"/>
                  <a:gd name="connsiteX12" fmla="*/ 7254 w 10004"/>
                  <a:gd name="connsiteY12" fmla="*/ 1177 h 9727"/>
                  <a:gd name="connsiteX0" fmla="*/ 7251 w 10000"/>
                  <a:gd name="connsiteY0" fmla="*/ 1210 h 8758"/>
                  <a:gd name="connsiteX1" fmla="*/ 3826 w 10000"/>
                  <a:gd name="connsiteY1" fmla="*/ 655 h 8758"/>
                  <a:gd name="connsiteX2" fmla="*/ 2454 w 10000"/>
                  <a:gd name="connsiteY2" fmla="*/ 57 h 8758"/>
                  <a:gd name="connsiteX3" fmla="*/ 760 w 10000"/>
                  <a:gd name="connsiteY3" fmla="*/ 404 h 8758"/>
                  <a:gd name="connsiteX4" fmla="*/ 20 w 10000"/>
                  <a:gd name="connsiteY4" fmla="*/ 3426 h 8758"/>
                  <a:gd name="connsiteX5" fmla="*/ 312 w 10000"/>
                  <a:gd name="connsiteY5" fmla="*/ 6145 h 8758"/>
                  <a:gd name="connsiteX6" fmla="*/ 1428 w 10000"/>
                  <a:gd name="connsiteY6" fmla="*/ 6752 h 8758"/>
                  <a:gd name="connsiteX7" fmla="*/ 2867 w 10000"/>
                  <a:gd name="connsiteY7" fmla="*/ 8717 h 8758"/>
                  <a:gd name="connsiteX8" fmla="*/ 4402 w 10000"/>
                  <a:gd name="connsiteY8" fmla="*/ 8075 h 8758"/>
                  <a:gd name="connsiteX9" fmla="*/ 6372 w 10000"/>
                  <a:gd name="connsiteY9" fmla="*/ 7926 h 8758"/>
                  <a:gd name="connsiteX10" fmla="*/ 8723 w 10000"/>
                  <a:gd name="connsiteY10" fmla="*/ 8508 h 8758"/>
                  <a:gd name="connsiteX11" fmla="*/ 9959 w 10000"/>
                  <a:gd name="connsiteY11" fmla="*/ 5670 h 8758"/>
                  <a:gd name="connsiteX12" fmla="*/ 7251 w 10000"/>
                  <a:gd name="connsiteY12" fmla="*/ 1210 h 8758"/>
                  <a:gd name="connsiteX0" fmla="*/ 7251 w 10000"/>
                  <a:gd name="connsiteY0" fmla="*/ 1382 h 9820"/>
                  <a:gd name="connsiteX1" fmla="*/ 3826 w 10000"/>
                  <a:gd name="connsiteY1" fmla="*/ 748 h 9820"/>
                  <a:gd name="connsiteX2" fmla="*/ 2454 w 10000"/>
                  <a:gd name="connsiteY2" fmla="*/ 65 h 9820"/>
                  <a:gd name="connsiteX3" fmla="*/ 760 w 10000"/>
                  <a:gd name="connsiteY3" fmla="*/ 461 h 9820"/>
                  <a:gd name="connsiteX4" fmla="*/ 20 w 10000"/>
                  <a:gd name="connsiteY4" fmla="*/ 3912 h 9820"/>
                  <a:gd name="connsiteX5" fmla="*/ 312 w 10000"/>
                  <a:gd name="connsiteY5" fmla="*/ 7016 h 9820"/>
                  <a:gd name="connsiteX6" fmla="*/ 1428 w 10000"/>
                  <a:gd name="connsiteY6" fmla="*/ 7710 h 9820"/>
                  <a:gd name="connsiteX7" fmla="*/ 2674 w 10000"/>
                  <a:gd name="connsiteY7" fmla="*/ 9392 h 9820"/>
                  <a:gd name="connsiteX8" fmla="*/ 4402 w 10000"/>
                  <a:gd name="connsiteY8" fmla="*/ 9220 h 9820"/>
                  <a:gd name="connsiteX9" fmla="*/ 6372 w 10000"/>
                  <a:gd name="connsiteY9" fmla="*/ 9050 h 9820"/>
                  <a:gd name="connsiteX10" fmla="*/ 8723 w 10000"/>
                  <a:gd name="connsiteY10" fmla="*/ 9715 h 9820"/>
                  <a:gd name="connsiteX11" fmla="*/ 9959 w 10000"/>
                  <a:gd name="connsiteY11" fmla="*/ 6474 h 9820"/>
                  <a:gd name="connsiteX12" fmla="*/ 7251 w 10000"/>
                  <a:gd name="connsiteY12" fmla="*/ 1382 h 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0" h="9820">
                    <a:moveTo>
                      <a:pt x="7251" y="1382"/>
                    </a:moveTo>
                    <a:cubicBezTo>
                      <a:pt x="6230" y="427"/>
                      <a:pt x="4628" y="968"/>
                      <a:pt x="3826" y="748"/>
                    </a:cubicBezTo>
                    <a:cubicBezTo>
                      <a:pt x="3027" y="529"/>
                      <a:pt x="2963" y="112"/>
                      <a:pt x="2454" y="65"/>
                    </a:cubicBezTo>
                    <a:cubicBezTo>
                      <a:pt x="1947" y="17"/>
                      <a:pt x="1167" y="-175"/>
                      <a:pt x="760" y="461"/>
                    </a:cubicBezTo>
                    <a:cubicBezTo>
                      <a:pt x="354" y="1096"/>
                      <a:pt x="90" y="2821"/>
                      <a:pt x="20" y="3912"/>
                    </a:cubicBezTo>
                    <a:cubicBezTo>
                      <a:pt x="-52" y="5003"/>
                      <a:pt x="77" y="6382"/>
                      <a:pt x="312" y="7016"/>
                    </a:cubicBezTo>
                    <a:cubicBezTo>
                      <a:pt x="550" y="7654"/>
                      <a:pt x="1034" y="7314"/>
                      <a:pt x="1428" y="7710"/>
                    </a:cubicBezTo>
                    <a:cubicBezTo>
                      <a:pt x="1822" y="8106"/>
                      <a:pt x="2178" y="9140"/>
                      <a:pt x="2674" y="9392"/>
                    </a:cubicBezTo>
                    <a:cubicBezTo>
                      <a:pt x="3170" y="9645"/>
                      <a:pt x="3786" y="9277"/>
                      <a:pt x="4402" y="9220"/>
                    </a:cubicBezTo>
                    <a:cubicBezTo>
                      <a:pt x="5018" y="9163"/>
                      <a:pt x="5652" y="8968"/>
                      <a:pt x="6372" y="9050"/>
                    </a:cubicBezTo>
                    <a:cubicBezTo>
                      <a:pt x="7092" y="9132"/>
                      <a:pt x="8125" y="10145"/>
                      <a:pt x="8723" y="9715"/>
                    </a:cubicBezTo>
                    <a:cubicBezTo>
                      <a:pt x="9320" y="9285"/>
                      <a:pt x="10204" y="7863"/>
                      <a:pt x="9959" y="6474"/>
                    </a:cubicBezTo>
                    <a:cubicBezTo>
                      <a:pt x="9715" y="5086"/>
                      <a:pt x="8274" y="2337"/>
                      <a:pt x="7251" y="1382"/>
                    </a:cubicBezTo>
                    <a:close/>
                  </a:path>
                </a:pathLst>
              </a:custGeom>
              <a:solidFill>
                <a:srgbClr val="9CDFF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3" name="Picture 132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510603A5-8F62-8A47-67F3-ED22178AC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4808889" y="4397532"/>
                <a:ext cx="276713" cy="760545"/>
              </a:xfrm>
              <a:prstGeom prst="rect">
                <a:avLst/>
              </a:prstGeom>
            </p:spPr>
          </p:pic>
          <p:sp>
            <p:nvSpPr>
              <p:cNvPr id="134" name="Oval 23">
                <a:extLst>
                  <a:ext uri="{FF2B5EF4-FFF2-40B4-BE49-F238E27FC236}">
                    <a16:creationId xmlns:a16="http://schemas.microsoft.com/office/drawing/2014/main" id="{6BA15620-A77C-AE3A-240B-E9D92D131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028" y="4414478"/>
                <a:ext cx="3341696" cy="869678"/>
              </a:xfrm>
              <a:prstGeom prst="ellipse">
                <a:avLst/>
              </a:prstGeom>
              <a:solidFill>
                <a:srgbClr val="9CE0F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35" name="Group 356">
                <a:extLst>
                  <a:ext uri="{FF2B5EF4-FFF2-40B4-BE49-F238E27FC236}">
                    <a16:creationId xmlns:a16="http://schemas.microsoft.com/office/drawing/2014/main" id="{AA1775C2-B68B-0F27-EF2B-9891181CD3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7780" y="4554562"/>
                <a:ext cx="687838" cy="603515"/>
                <a:chOff x="403" y="1497"/>
                <a:chExt cx="1154" cy="1014"/>
              </a:xfrm>
            </p:grpSpPr>
            <p:pic>
              <p:nvPicPr>
                <p:cNvPr id="136" name="Picture 354" descr="laptop_stylized_small">
                  <a:extLst>
                    <a:ext uri="{FF2B5EF4-FFF2-40B4-BE49-F238E27FC236}">
                      <a16:creationId xmlns:a16="http://schemas.microsoft.com/office/drawing/2014/main" id="{F879751D-2327-EBBA-A805-30D8EF10A5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355" descr="antenna_stylized">
                  <a:extLst>
                    <a:ext uri="{FF2B5EF4-FFF2-40B4-BE49-F238E27FC236}">
                      <a16:creationId xmlns:a16="http://schemas.microsoft.com/office/drawing/2014/main" id="{DAA5BC8D-86FA-A517-25D2-81D48F9145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0" name="Group 361">
                <a:extLst>
                  <a:ext uri="{FF2B5EF4-FFF2-40B4-BE49-F238E27FC236}">
                    <a16:creationId xmlns:a16="http://schemas.microsoft.com/office/drawing/2014/main" id="{7C78CDBC-5867-057C-D5BF-3EE675700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9106" y="4397532"/>
                <a:ext cx="820757" cy="767062"/>
                <a:chOff x="2967" y="478"/>
                <a:chExt cx="788" cy="625"/>
              </a:xfrm>
            </p:grpSpPr>
            <p:pic>
              <p:nvPicPr>
                <p:cNvPr id="141" name="Picture 358" descr="access_point_stylized_small">
                  <a:extLst>
                    <a:ext uri="{FF2B5EF4-FFF2-40B4-BE49-F238E27FC236}">
                      <a16:creationId xmlns:a16="http://schemas.microsoft.com/office/drawing/2014/main" id="{E879515A-74A1-4A91-4AB2-66B065EB13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" y="559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360" descr="antenna_radiation_stylized">
                  <a:extLst>
                    <a:ext uri="{FF2B5EF4-FFF2-40B4-BE49-F238E27FC236}">
                      <a16:creationId xmlns:a16="http://schemas.microsoft.com/office/drawing/2014/main" id="{B893C46D-43A5-4D06-790A-4DB164B9F1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" y="478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965B0DB-E7D8-6D03-CB33-8B42ADD77F5A}"/>
                  </a:ext>
                </a:extLst>
              </p:cNvPr>
              <p:cNvSpPr txBox="1"/>
              <p:nvPr/>
            </p:nvSpPr>
            <p:spPr>
              <a:xfrm>
                <a:off x="3893460" y="3836441"/>
                <a:ext cx="1830859" cy="490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local RADIUS server for Eduroam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F9F3B02-C0AE-A6F7-E3C5-9C6A77B8EAD6}"/>
                  </a:ext>
                </a:extLst>
              </p:cNvPr>
              <p:cNvSpPr txBox="1"/>
              <p:nvPr/>
            </p:nvSpPr>
            <p:spPr>
              <a:xfrm>
                <a:off x="5454229" y="3393241"/>
                <a:ext cx="2326977" cy="49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 EDUROAM RADIUS servers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" name="Picture 146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B2C5F190-EA09-B2CB-E78B-0F9E13F44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6384784" y="3836484"/>
                <a:ext cx="276713" cy="760546"/>
              </a:xfrm>
              <a:prstGeom prst="rect">
                <a:avLst/>
              </a:prstGeom>
            </p:spPr>
          </p:pic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886465C2-883D-4FA2-CB92-5857833E4A46}"/>
                  </a:ext>
                </a:extLst>
              </p:cNvPr>
              <p:cNvSpPr txBox="1"/>
              <p:nvPr/>
            </p:nvSpPr>
            <p:spPr>
              <a:xfrm>
                <a:off x="7136327" y="4284163"/>
                <a:ext cx="1617342" cy="688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World-region EDUROAM RADIUS servers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1" name="Picture 190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6B7594B0-F7E3-C9FB-559F-D683F2002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8066317" y="3456168"/>
                <a:ext cx="276713" cy="760546"/>
              </a:xfrm>
              <a:prstGeom prst="rect">
                <a:avLst/>
              </a:prstGeom>
            </p:spPr>
          </p:pic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E332ED80-BA0C-6A89-FD39-AA73D2E69A28}"/>
                  </a:ext>
                </a:extLst>
              </p:cNvPr>
              <p:cNvSpPr txBox="1"/>
              <p:nvPr/>
            </p:nvSpPr>
            <p:spPr>
              <a:xfrm>
                <a:off x="8794056" y="3547983"/>
                <a:ext cx="2866672" cy="49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 EDUROAM RADIUS servers for visiting user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8" name="Picture 197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B8E44995-3B08-09AA-36B1-460A9A016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952888" y="4065282"/>
                <a:ext cx="276713" cy="760546"/>
              </a:xfrm>
              <a:prstGeom prst="rect">
                <a:avLst/>
              </a:prstGeom>
            </p:spPr>
          </p:pic>
          <p:pic>
            <p:nvPicPr>
              <p:cNvPr id="208" name="Picture 207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34D77C0B-0396-9A35-BB51-09B0FE822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1290013" y="4683524"/>
                <a:ext cx="276713" cy="760546"/>
              </a:xfrm>
              <a:prstGeom prst="rect">
                <a:avLst/>
              </a:prstGeom>
            </p:spPr>
          </p:pic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E9D73C6E-ED39-45C1-F9BC-F167E75978C9}"/>
                  </a:ext>
                </a:extLst>
              </p:cNvPr>
              <p:cNvSpPr txBox="1"/>
              <p:nvPr/>
            </p:nvSpPr>
            <p:spPr>
              <a:xfrm>
                <a:off x="8455639" y="5199980"/>
                <a:ext cx="2866672" cy="49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visiting user’s “home” realm EDUROAM RADIUS server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/>
          </a:bodyPr>
          <a:lstStyle/>
          <a:p>
            <a:r>
              <a:rPr lang="en-US" dirty="0"/>
              <a:t>Local Authentication Server may use proxies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77091" y="1801383"/>
            <a:ext cx="276713" cy="760545"/>
          </a:xfrm>
          <a:prstGeom prst="rect">
            <a:avLst/>
          </a:prstGeom>
        </p:spPr>
      </p:pic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30" y="1818329"/>
            <a:ext cx="334169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1175982" y="1958413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706028" y="1560140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2724443" y="1493606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2657308" y="1801383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310542-AD56-E9DC-5484-047442A9A5B4}"/>
              </a:ext>
            </a:extLst>
          </p:cNvPr>
          <p:cNvSpPr txBox="1"/>
          <p:nvPr/>
        </p:nvSpPr>
        <p:spPr>
          <a:xfrm>
            <a:off x="3761662" y="1240292"/>
            <a:ext cx="1830859" cy="490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RADIUS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3C07B71-4A93-973A-2817-12E1D2C65D15}"/>
              </a:ext>
            </a:extLst>
          </p:cNvPr>
          <p:cNvCxnSpPr>
            <a:cxnSpLocks/>
          </p:cNvCxnSpPr>
          <p:nvPr/>
        </p:nvCxnSpPr>
        <p:spPr>
          <a:xfrm>
            <a:off x="3304123" y="2347542"/>
            <a:ext cx="13729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C86E7D4-3F31-1050-B31E-92D3EB9C7ED2}"/>
              </a:ext>
            </a:extLst>
          </p:cNvPr>
          <p:cNvGrpSpPr/>
          <p:nvPr/>
        </p:nvGrpSpPr>
        <p:grpSpPr>
          <a:xfrm>
            <a:off x="4973956" y="1238635"/>
            <a:ext cx="2706595" cy="1340241"/>
            <a:chOff x="4983458" y="1439356"/>
            <a:chExt cx="2706595" cy="13402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E09BCA-322A-27A1-7ED4-7DCC0D8B94FB}"/>
                </a:ext>
              </a:extLst>
            </p:cNvPr>
            <p:cNvSpPr txBox="1"/>
            <p:nvPr/>
          </p:nvSpPr>
          <p:spPr>
            <a:xfrm>
              <a:off x="5363076" y="1439356"/>
              <a:ext cx="2326977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 Azure Active Directory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  <p:pic>
          <p:nvPicPr>
            <p:cNvPr id="18" name="Picture 17" descr="A screen shot of a device&#10;&#10;Description automatically generated">
              <a:extLst>
                <a:ext uri="{FF2B5EF4-FFF2-40B4-BE49-F238E27FC236}">
                  <a16:creationId xmlns:a16="http://schemas.microsoft.com/office/drawing/2014/main" id="{358BCCC8-F21A-DF6F-2285-CFDF71BC4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2487" y="2019051"/>
              <a:ext cx="276713" cy="760546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837BF6-CA80-6EC4-4773-13C48E0585A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58" y="2546003"/>
              <a:ext cx="1372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99464FB-168B-FBA8-A543-469C7AB53BDF}"/>
              </a:ext>
            </a:extLst>
          </p:cNvPr>
          <p:cNvGrpSpPr/>
          <p:nvPr/>
        </p:nvGrpSpPr>
        <p:grpSpPr>
          <a:xfrm>
            <a:off x="1991794" y="1949281"/>
            <a:ext cx="2685297" cy="329834"/>
            <a:chOff x="2001296" y="2150002"/>
            <a:chExt cx="2685297" cy="329834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F9C98E0-5EA8-DD5A-39BB-204F99F52627}"/>
                </a:ext>
              </a:extLst>
            </p:cNvPr>
            <p:cNvCxnSpPr/>
            <p:nvPr/>
          </p:nvCxnSpPr>
          <p:spPr>
            <a:xfrm>
              <a:off x="2001296" y="2309881"/>
              <a:ext cx="268529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C257885-92E7-DF43-159C-D11E18A1A598}"/>
                </a:ext>
              </a:extLst>
            </p:cNvPr>
            <p:cNvGrpSpPr/>
            <p:nvPr/>
          </p:nvGrpSpPr>
          <p:grpSpPr>
            <a:xfrm>
              <a:off x="2862810" y="2150002"/>
              <a:ext cx="301686" cy="329834"/>
              <a:chOff x="5861557" y="46997"/>
              <a:chExt cx="499722" cy="54634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38AA74B-7000-70C9-581D-6589021D4DD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79976B0-9886-44AD-6FB5-73C69C09752F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E02C6D9-EC88-A5B6-1C6D-63689927F3E9}"/>
              </a:ext>
            </a:extLst>
          </p:cNvPr>
          <p:cNvGrpSpPr/>
          <p:nvPr/>
        </p:nvGrpSpPr>
        <p:grpSpPr>
          <a:xfrm>
            <a:off x="5017369" y="1949281"/>
            <a:ext cx="1235617" cy="329834"/>
            <a:chOff x="5026871" y="2150002"/>
            <a:chExt cx="1235617" cy="329834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C5761EC-A22A-1F96-A974-CBDCE5592EB5}"/>
                </a:ext>
              </a:extLst>
            </p:cNvPr>
            <p:cNvCxnSpPr>
              <a:cxnSpLocks/>
            </p:cNvCxnSpPr>
            <p:nvPr/>
          </p:nvCxnSpPr>
          <p:spPr>
            <a:xfrm>
              <a:off x="5026871" y="2309881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9951009-7A4F-5397-15B2-EA11360C870D}"/>
                </a:ext>
              </a:extLst>
            </p:cNvPr>
            <p:cNvGrpSpPr/>
            <p:nvPr/>
          </p:nvGrpSpPr>
          <p:grpSpPr>
            <a:xfrm>
              <a:off x="5398978" y="2150002"/>
              <a:ext cx="301686" cy="329834"/>
              <a:chOff x="5861557" y="46997"/>
              <a:chExt cx="499722" cy="546346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25BBDBC-4511-49A9-CDCA-D57A3AEC783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63BB393-EAB7-C4E5-45DF-BF5500517224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8F8958A-CDF7-750E-8132-8974B2530BF5}"/>
              </a:ext>
            </a:extLst>
          </p:cNvPr>
          <p:cNvGrpSpPr/>
          <p:nvPr/>
        </p:nvGrpSpPr>
        <p:grpSpPr>
          <a:xfrm>
            <a:off x="5030299" y="2211115"/>
            <a:ext cx="1235617" cy="329834"/>
            <a:chOff x="5039801" y="2411836"/>
            <a:chExt cx="1235617" cy="329834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7E2E42C-09BA-DEC5-F3C2-BC5E46D8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8C593D9-75BF-A766-4F66-FEFB260B9CCA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C975ACD-97B3-8C32-F84D-D3D653376E79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EEBCCE-B3C0-D497-F205-BCE100E52CA6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3365116-A920-30CE-3F93-683D78BB4492}"/>
              </a:ext>
            </a:extLst>
          </p:cNvPr>
          <p:cNvGrpSpPr/>
          <p:nvPr/>
        </p:nvGrpSpPr>
        <p:grpSpPr>
          <a:xfrm>
            <a:off x="3355350" y="2218928"/>
            <a:ext cx="1235617" cy="329834"/>
            <a:chOff x="5039801" y="2411836"/>
            <a:chExt cx="1235617" cy="329834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7FD95547-671D-1A1F-1216-98880C1AF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CAD4CF0-679C-63BA-5AE5-C057B19B787A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213D8E2-DBD3-2936-8B62-DECC298811D0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44F477C-FFB3-B148-3178-31108BA4E856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CA9ED59-F34F-5E61-EEBF-AC57C2895031}"/>
              </a:ext>
            </a:extLst>
          </p:cNvPr>
          <p:cNvGrpSpPr/>
          <p:nvPr/>
        </p:nvGrpSpPr>
        <p:grpSpPr>
          <a:xfrm>
            <a:off x="1615755" y="2182783"/>
            <a:ext cx="1235617" cy="329834"/>
            <a:chOff x="5039801" y="2411836"/>
            <a:chExt cx="1235617" cy="329834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982B864-87F9-ECCC-4761-178D0310C2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ED961FA-1E37-2115-8CDE-8F6E3401FC17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055B4D5-7677-852E-2FEE-707E3C9FD322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41A3A56-6F68-AB9F-6A7D-00EDAC17FAE9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3A2F87A5-D346-4AEC-A644-37CBD4C1D5E8}"/>
              </a:ext>
            </a:extLst>
          </p:cNvPr>
          <p:cNvSpPr txBox="1"/>
          <p:nvPr/>
        </p:nvSpPr>
        <p:spPr>
          <a:xfrm>
            <a:off x="7552167" y="1807764"/>
            <a:ext cx="403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proxied from local RADIUS server to local AD server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FAFE566-1E65-B1DD-D26E-45553AC9C328}"/>
              </a:ext>
            </a:extLst>
          </p:cNvPr>
          <p:cNvGrpSpPr/>
          <p:nvPr/>
        </p:nvGrpSpPr>
        <p:grpSpPr>
          <a:xfrm>
            <a:off x="2123592" y="4545430"/>
            <a:ext cx="2685297" cy="329834"/>
            <a:chOff x="2001296" y="2150002"/>
            <a:chExt cx="2685297" cy="329834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52D8AA4F-2B82-E439-F6D5-487F59C5C9A0}"/>
                </a:ext>
              </a:extLst>
            </p:cNvPr>
            <p:cNvCxnSpPr/>
            <p:nvPr/>
          </p:nvCxnSpPr>
          <p:spPr>
            <a:xfrm>
              <a:off x="2001296" y="2309881"/>
              <a:ext cx="268529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349297C-E940-91EA-4C67-AB5C34A7C29F}"/>
                </a:ext>
              </a:extLst>
            </p:cNvPr>
            <p:cNvGrpSpPr/>
            <p:nvPr/>
          </p:nvGrpSpPr>
          <p:grpSpPr>
            <a:xfrm>
              <a:off x="2862810" y="2150002"/>
              <a:ext cx="301686" cy="329834"/>
              <a:chOff x="5861557" y="46997"/>
              <a:chExt cx="499722" cy="546346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351108F-8CD6-6F4A-DDAB-4D2B8C3FAEA2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CEDDFC40-3397-41A0-3F11-416829BB9EDC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FA30483-C342-5941-42EE-58E6EA3382CC}"/>
              </a:ext>
            </a:extLst>
          </p:cNvPr>
          <p:cNvGrpSpPr/>
          <p:nvPr/>
        </p:nvGrpSpPr>
        <p:grpSpPr>
          <a:xfrm>
            <a:off x="3487148" y="4815077"/>
            <a:ext cx="1235617" cy="329834"/>
            <a:chOff x="5039801" y="2411836"/>
            <a:chExt cx="1235617" cy="329834"/>
          </a:xfrm>
        </p:grpSpPr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2843525D-A694-86E6-532B-83590B67A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E445AFB8-A821-2247-CF06-E437B13ABCD9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0D0D769-8401-C24C-73DD-22784B476CA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8E41929-FA32-DCA7-D73B-4A542B5D12DF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283710F-33C7-F808-76F3-6D07539EDBC5}"/>
              </a:ext>
            </a:extLst>
          </p:cNvPr>
          <p:cNvGrpSpPr/>
          <p:nvPr/>
        </p:nvGrpSpPr>
        <p:grpSpPr>
          <a:xfrm>
            <a:off x="1747553" y="4778932"/>
            <a:ext cx="1235617" cy="329834"/>
            <a:chOff x="5039801" y="2411836"/>
            <a:chExt cx="1235617" cy="329834"/>
          </a:xfrm>
        </p:grpSpPr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3C543509-B0F3-6025-1B46-86C046ACF2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6EBCFAC-1D63-3286-7352-7BA790B322D9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9F56125-EA94-CF72-124E-94FCCD3177A0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6052CC1F-1756-3983-65A9-4AB1953AE4F8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A77E763E-5EA3-CE12-B9D6-88E0600B52F0}"/>
              </a:ext>
            </a:extLst>
          </p:cNvPr>
          <p:cNvSpPr txBox="1"/>
          <p:nvPr/>
        </p:nvSpPr>
        <p:spPr>
          <a:xfrm>
            <a:off x="313864" y="5513221"/>
            <a:ext cx="6579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EDUROAM user “visiting” remote WiFi net: local EDUROAM RADIUS server proxies to user’s home “realm” RADIUS server and accepts remote authentication decision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28968E83-7535-E220-CACA-D1A7EBEF0FFF}"/>
              </a:ext>
            </a:extLst>
          </p:cNvPr>
          <p:cNvGrpSpPr/>
          <p:nvPr/>
        </p:nvGrpSpPr>
        <p:grpSpPr>
          <a:xfrm>
            <a:off x="5156200" y="3860800"/>
            <a:ext cx="4720075" cy="850900"/>
            <a:chOff x="5156200" y="3860800"/>
            <a:chExt cx="4720075" cy="850900"/>
          </a:xfrm>
        </p:grpSpPr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1991F20F-D1BD-6326-5563-362D455A5164}"/>
                </a:ext>
              </a:extLst>
            </p:cNvPr>
            <p:cNvSpPr/>
            <p:nvPr/>
          </p:nvSpPr>
          <p:spPr>
            <a:xfrm>
              <a:off x="5156200" y="3860800"/>
              <a:ext cx="4720075" cy="850900"/>
            </a:xfrm>
            <a:custGeom>
              <a:avLst/>
              <a:gdLst>
                <a:gd name="connsiteX0" fmla="*/ 0 w 5016500"/>
                <a:gd name="connsiteY0" fmla="*/ 863600 h 863600"/>
                <a:gd name="connsiteX1" fmla="*/ 1397000 w 5016500"/>
                <a:gd name="connsiteY1" fmla="*/ 127000 h 863600"/>
                <a:gd name="connsiteX2" fmla="*/ 3048000 w 5016500"/>
                <a:gd name="connsiteY2" fmla="*/ 0 h 863600"/>
                <a:gd name="connsiteX3" fmla="*/ 5016500 w 5016500"/>
                <a:gd name="connsiteY3" fmla="*/ 469900 h 863600"/>
                <a:gd name="connsiteX0" fmla="*/ 0 w 5016500"/>
                <a:gd name="connsiteY0" fmla="*/ 850900 h 850900"/>
                <a:gd name="connsiteX1" fmla="*/ 1397000 w 5016500"/>
                <a:gd name="connsiteY1" fmla="*/ 114300 h 850900"/>
                <a:gd name="connsiteX2" fmla="*/ 3263961 w 5016500"/>
                <a:gd name="connsiteY2" fmla="*/ 0 h 850900"/>
                <a:gd name="connsiteX3" fmla="*/ 5016500 w 5016500"/>
                <a:gd name="connsiteY3" fmla="*/ 4572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6500" h="850900">
                  <a:moveTo>
                    <a:pt x="0" y="850900"/>
                  </a:moveTo>
                  <a:lnTo>
                    <a:pt x="1397000" y="114300"/>
                  </a:lnTo>
                  <a:lnTo>
                    <a:pt x="3263961" y="0"/>
                  </a:lnTo>
                  <a:cubicBezTo>
                    <a:pt x="3920128" y="156633"/>
                    <a:pt x="4360333" y="300567"/>
                    <a:pt x="5016500" y="457200"/>
                  </a:cubicBezTo>
                </a:path>
              </a:pathLst>
            </a:custGeom>
            <a:noFill/>
            <a:ln>
              <a:solidFill>
                <a:srgbClr val="0A12A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DEBECDC-212C-6AF4-8FC9-5176DCCAAAB5}"/>
                </a:ext>
              </a:extLst>
            </p:cNvPr>
            <p:cNvGrpSpPr/>
            <p:nvPr/>
          </p:nvGrpSpPr>
          <p:grpSpPr>
            <a:xfrm>
              <a:off x="5657748" y="4176923"/>
              <a:ext cx="301686" cy="329834"/>
              <a:chOff x="5861557" y="46997"/>
              <a:chExt cx="499722" cy="5463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9D072C2B-5106-7D6F-6B08-29E1459DA74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383241A6-04E2-0371-C707-6D63546FDF6C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203" name="Freeform 202">
            <a:extLst>
              <a:ext uri="{FF2B5EF4-FFF2-40B4-BE49-F238E27FC236}">
                <a16:creationId xmlns:a16="http://schemas.microsoft.com/office/drawing/2014/main" id="{5369301A-B44D-8EB1-1BD1-D37FF03A9F92}"/>
              </a:ext>
            </a:extLst>
          </p:cNvPr>
          <p:cNvSpPr/>
          <p:nvPr/>
        </p:nvSpPr>
        <p:spPr>
          <a:xfrm>
            <a:off x="5168900" y="4140200"/>
            <a:ext cx="4720075" cy="850900"/>
          </a:xfrm>
          <a:custGeom>
            <a:avLst/>
            <a:gdLst>
              <a:gd name="connsiteX0" fmla="*/ 0 w 5016500"/>
              <a:gd name="connsiteY0" fmla="*/ 863600 h 863600"/>
              <a:gd name="connsiteX1" fmla="*/ 1397000 w 5016500"/>
              <a:gd name="connsiteY1" fmla="*/ 127000 h 863600"/>
              <a:gd name="connsiteX2" fmla="*/ 3048000 w 5016500"/>
              <a:gd name="connsiteY2" fmla="*/ 0 h 863600"/>
              <a:gd name="connsiteX3" fmla="*/ 5016500 w 5016500"/>
              <a:gd name="connsiteY3" fmla="*/ 469900 h 863600"/>
              <a:gd name="connsiteX0" fmla="*/ 0 w 5016500"/>
              <a:gd name="connsiteY0" fmla="*/ 850900 h 850900"/>
              <a:gd name="connsiteX1" fmla="*/ 1397000 w 5016500"/>
              <a:gd name="connsiteY1" fmla="*/ 114300 h 850900"/>
              <a:gd name="connsiteX2" fmla="*/ 3263961 w 5016500"/>
              <a:gd name="connsiteY2" fmla="*/ 0 h 850900"/>
              <a:gd name="connsiteX3" fmla="*/ 5016500 w 5016500"/>
              <a:gd name="connsiteY3" fmla="*/ 4572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6500" h="850900">
                <a:moveTo>
                  <a:pt x="0" y="850900"/>
                </a:moveTo>
                <a:lnTo>
                  <a:pt x="1397000" y="114300"/>
                </a:lnTo>
                <a:lnTo>
                  <a:pt x="3263961" y="0"/>
                </a:lnTo>
                <a:cubicBezTo>
                  <a:pt x="3920128" y="156633"/>
                  <a:pt x="4360333" y="300567"/>
                  <a:pt x="5016500" y="457200"/>
                </a:cubicBezTo>
              </a:path>
            </a:pathLst>
          </a:custGeom>
          <a:noFill/>
          <a:ln>
            <a:solidFill>
              <a:srgbClr val="0A12A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81355F53-7B90-E11C-3DBD-C31156471F0F}"/>
              </a:ext>
            </a:extLst>
          </p:cNvPr>
          <p:cNvCxnSpPr>
            <a:cxnSpLocks/>
          </p:cNvCxnSpPr>
          <p:nvPr/>
        </p:nvCxnSpPr>
        <p:spPr>
          <a:xfrm>
            <a:off x="10324759" y="4415171"/>
            <a:ext cx="924584" cy="398891"/>
          </a:xfrm>
          <a:prstGeom prst="straightConnector1">
            <a:avLst/>
          </a:prstGeom>
          <a:ln w="12700">
            <a:solidFill>
              <a:srgbClr val="0A12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F81897F2-8451-A7C6-C380-A635BC234070}"/>
              </a:ext>
            </a:extLst>
          </p:cNvPr>
          <p:cNvGrpSpPr/>
          <p:nvPr/>
        </p:nvGrpSpPr>
        <p:grpSpPr>
          <a:xfrm>
            <a:off x="10293514" y="4722713"/>
            <a:ext cx="845501" cy="349904"/>
            <a:chOff x="10293514" y="4722713"/>
            <a:chExt cx="845501" cy="349904"/>
          </a:xfrm>
        </p:grpSpPr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FD39F5D1-B2B0-5335-689D-74A68F7EA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93514" y="4722713"/>
              <a:ext cx="845501" cy="349904"/>
            </a:xfrm>
            <a:prstGeom prst="straightConnector1">
              <a:avLst/>
            </a:prstGeom>
            <a:ln w="12700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F26E476-4849-85E3-9B78-CA3F6B84FC32}"/>
                </a:ext>
              </a:extLst>
            </p:cNvPr>
            <p:cNvGrpSpPr/>
            <p:nvPr/>
          </p:nvGrpSpPr>
          <p:grpSpPr>
            <a:xfrm>
              <a:off x="10605886" y="4733963"/>
              <a:ext cx="301686" cy="329834"/>
              <a:chOff x="5861557" y="46997"/>
              <a:chExt cx="499722" cy="546346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BA15F531-610B-431A-0774-FE832F46E40A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13377FC-4A34-305B-FB4E-A698A4880CC9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AFFCD88-A391-84F7-3CAA-56EE183F4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7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1686888" y="1980424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129946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 27">
            <a:extLst>
              <a:ext uri="{FF2B5EF4-FFF2-40B4-BE49-F238E27FC236}">
                <a16:creationId xmlns:a16="http://schemas.microsoft.com/office/drawing/2014/main" id="{F9D18517-4267-5A4D-975E-4CFF0D3DA8A9}"/>
              </a:ext>
            </a:extLst>
          </p:cNvPr>
          <p:cNvSpPr>
            <a:spLocks/>
          </p:cNvSpPr>
          <p:nvPr/>
        </p:nvSpPr>
        <p:spPr bwMode="auto">
          <a:xfrm>
            <a:off x="4837045" y="1520811"/>
            <a:ext cx="2178110" cy="1341538"/>
          </a:xfrm>
          <a:custGeom>
            <a:avLst/>
            <a:gdLst>
              <a:gd name="T0" fmla="*/ 3 w 2135"/>
              <a:gd name="T1" fmla="*/ 58 h 1662"/>
              <a:gd name="T2" fmla="*/ 12 w 2135"/>
              <a:gd name="T3" fmla="*/ 7 h 1662"/>
              <a:gd name="T4" fmla="*/ 75 w 2135"/>
              <a:gd name="T5" fmla="*/ 17 h 1662"/>
              <a:gd name="T6" fmla="*/ 139 w 2135"/>
              <a:gd name="T7" fmla="*/ 9 h 1662"/>
              <a:gd name="T8" fmla="*/ 229 w 2135"/>
              <a:gd name="T9" fmla="*/ 36 h 1662"/>
              <a:gd name="T10" fmla="*/ 231 w 2135"/>
              <a:gd name="T11" fmla="*/ 102 h 1662"/>
              <a:gd name="T12" fmla="*/ 181 w 2135"/>
              <a:gd name="T13" fmla="*/ 142 h 1662"/>
              <a:gd name="T14" fmla="*/ 93 w 2135"/>
              <a:gd name="T15" fmla="*/ 134 h 1662"/>
              <a:gd name="T16" fmla="*/ 57 w 2135"/>
              <a:gd name="T17" fmla="*/ 112 h 1662"/>
              <a:gd name="T18" fmla="*/ 21 w 2135"/>
              <a:gd name="T19" fmla="*/ 95 h 1662"/>
              <a:gd name="T20" fmla="*/ 3 w 2135"/>
              <a:gd name="T21" fmla="*/ 58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 Box 28">
            <a:extLst>
              <a:ext uri="{FF2B5EF4-FFF2-40B4-BE49-F238E27FC236}">
                <a16:creationId xmlns:a16="http://schemas.microsoft.com/office/drawing/2014/main" id="{B45C6A19-6E94-B540-ADFE-696C337D4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232" y="2329104"/>
            <a:ext cx="1188082" cy="4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Visited Core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network</a:t>
            </a:r>
          </a:p>
        </p:txBody>
      </p:sp>
      <p:grpSp>
        <p:nvGrpSpPr>
          <p:cNvPr id="80" name="Group 652">
            <a:extLst>
              <a:ext uri="{FF2B5EF4-FFF2-40B4-BE49-F238E27FC236}">
                <a16:creationId xmlns:a16="http://schemas.microsoft.com/office/drawing/2014/main" id="{615E3320-446E-6F4B-B822-7DEC25B9D80A}"/>
              </a:ext>
            </a:extLst>
          </p:cNvPr>
          <p:cNvGrpSpPr>
            <a:grpSpLocks/>
          </p:cNvGrpSpPr>
          <p:nvPr/>
        </p:nvGrpSpPr>
        <p:grpSpPr bwMode="auto">
          <a:xfrm>
            <a:off x="1272209" y="1457741"/>
            <a:ext cx="1060718" cy="1101004"/>
            <a:chOff x="2751" y="1851"/>
            <a:chExt cx="462" cy="478"/>
          </a:xfrm>
        </p:grpSpPr>
        <p:pic>
          <p:nvPicPr>
            <p:cNvPr id="81" name="Picture 653" descr="iphone_stylized_small">
              <a:extLst>
                <a:ext uri="{FF2B5EF4-FFF2-40B4-BE49-F238E27FC236}">
                  <a16:creationId xmlns:a16="http://schemas.microsoft.com/office/drawing/2014/main" id="{3072EA3B-0BD2-C64A-A7C0-59D878CFD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654" descr="antenna_radiation_stylized">
              <a:extLst>
                <a:ext uri="{FF2B5EF4-FFF2-40B4-BE49-F238E27FC236}">
                  <a16:creationId xmlns:a16="http://schemas.microsoft.com/office/drawing/2014/main" id="{31AC3DFC-C85D-B84D-B370-64837F776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Hexagon 76">
            <a:extLst>
              <a:ext uri="{FF2B5EF4-FFF2-40B4-BE49-F238E27FC236}">
                <a16:creationId xmlns:a16="http://schemas.microsoft.com/office/drawing/2014/main" id="{92CB2010-9500-F149-B111-1CD7D68F7B04}"/>
              </a:ext>
            </a:extLst>
          </p:cNvPr>
          <p:cNvSpPr/>
          <p:nvPr/>
        </p:nvSpPr>
        <p:spPr>
          <a:xfrm>
            <a:off x="3331269" y="1457741"/>
            <a:ext cx="1442882" cy="1232452"/>
          </a:xfrm>
          <a:prstGeom prst="hexagon">
            <a:avLst/>
          </a:prstGeom>
          <a:solidFill>
            <a:srgbClr val="9A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37901E-F260-4F45-B428-6EDDE0E7A4D3}"/>
              </a:ext>
            </a:extLst>
          </p:cNvPr>
          <p:cNvSpPr txBox="1"/>
          <p:nvPr/>
        </p:nvSpPr>
        <p:spPr>
          <a:xfrm>
            <a:off x="3740750" y="2423796"/>
            <a:ext cx="526106" cy="294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Freeform 27">
            <a:extLst>
              <a:ext uri="{FF2B5EF4-FFF2-40B4-BE49-F238E27FC236}">
                <a16:creationId xmlns:a16="http://schemas.microsoft.com/office/drawing/2014/main" id="{0ADE2B79-936B-5247-9275-17BD467239D8}"/>
              </a:ext>
            </a:extLst>
          </p:cNvPr>
          <p:cNvSpPr>
            <a:spLocks/>
          </p:cNvSpPr>
          <p:nvPr/>
        </p:nvSpPr>
        <p:spPr bwMode="auto">
          <a:xfrm flipH="1">
            <a:off x="8142299" y="1287767"/>
            <a:ext cx="2115944" cy="1490664"/>
          </a:xfrm>
          <a:custGeom>
            <a:avLst/>
            <a:gdLst>
              <a:gd name="T0" fmla="*/ 3 w 2135"/>
              <a:gd name="T1" fmla="*/ 58 h 1662"/>
              <a:gd name="T2" fmla="*/ 12 w 2135"/>
              <a:gd name="T3" fmla="*/ 7 h 1662"/>
              <a:gd name="T4" fmla="*/ 75 w 2135"/>
              <a:gd name="T5" fmla="*/ 17 h 1662"/>
              <a:gd name="T6" fmla="*/ 139 w 2135"/>
              <a:gd name="T7" fmla="*/ 9 h 1662"/>
              <a:gd name="T8" fmla="*/ 229 w 2135"/>
              <a:gd name="T9" fmla="*/ 36 h 1662"/>
              <a:gd name="T10" fmla="*/ 231 w 2135"/>
              <a:gd name="T11" fmla="*/ 102 h 1662"/>
              <a:gd name="T12" fmla="*/ 181 w 2135"/>
              <a:gd name="T13" fmla="*/ 142 h 1662"/>
              <a:gd name="T14" fmla="*/ 93 w 2135"/>
              <a:gd name="T15" fmla="*/ 134 h 1662"/>
              <a:gd name="T16" fmla="*/ 57 w 2135"/>
              <a:gd name="T17" fmla="*/ 112 h 1662"/>
              <a:gd name="T18" fmla="*/ 21 w 2135"/>
              <a:gd name="T19" fmla="*/ 95 h 1662"/>
              <a:gd name="T20" fmla="*/ 3 w 2135"/>
              <a:gd name="T21" fmla="*/ 58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42 w 9677"/>
              <a:gd name="connsiteY0" fmla="*/ 3573 h 9378"/>
              <a:gd name="connsiteX1" fmla="*/ 408 w 9677"/>
              <a:gd name="connsiteY1" fmla="*/ 107 h 9378"/>
              <a:gd name="connsiteX2" fmla="*/ 2993 w 9677"/>
              <a:gd name="connsiteY2" fmla="*/ 829 h 9378"/>
              <a:gd name="connsiteX3" fmla="*/ 5579 w 9677"/>
              <a:gd name="connsiteY3" fmla="*/ 252 h 9378"/>
              <a:gd name="connsiteX4" fmla="*/ 9288 w 9677"/>
              <a:gd name="connsiteY4" fmla="*/ 2093 h 9378"/>
              <a:gd name="connsiteX5" fmla="*/ 9345 w 9677"/>
              <a:gd name="connsiteY5" fmla="*/ 6533 h 9378"/>
              <a:gd name="connsiteX6" fmla="*/ 7321 w 9677"/>
              <a:gd name="connsiteY6" fmla="*/ 9277 h 9378"/>
              <a:gd name="connsiteX7" fmla="*/ 3724 w 9677"/>
              <a:gd name="connsiteY7" fmla="*/ 8772 h 9378"/>
              <a:gd name="connsiteX8" fmla="*/ 1480 w 9677"/>
              <a:gd name="connsiteY8" fmla="*/ 8627 h 9378"/>
              <a:gd name="connsiteX9" fmla="*/ 773 w 9677"/>
              <a:gd name="connsiteY9" fmla="*/ 6064 h 9378"/>
              <a:gd name="connsiteX10" fmla="*/ 42 w 9677"/>
              <a:gd name="connsiteY10" fmla="*/ 3573 h 9378"/>
              <a:gd name="connsiteX0" fmla="*/ 43 w 10001"/>
              <a:gd name="connsiteY0" fmla="*/ 3810 h 10000"/>
              <a:gd name="connsiteX1" fmla="*/ 422 w 10001"/>
              <a:gd name="connsiteY1" fmla="*/ 114 h 10000"/>
              <a:gd name="connsiteX2" fmla="*/ 3093 w 10001"/>
              <a:gd name="connsiteY2" fmla="*/ 884 h 10000"/>
              <a:gd name="connsiteX3" fmla="*/ 5765 w 10001"/>
              <a:gd name="connsiteY3" fmla="*/ 269 h 10000"/>
              <a:gd name="connsiteX4" fmla="*/ 9598 w 10001"/>
              <a:gd name="connsiteY4" fmla="*/ 2232 h 10000"/>
              <a:gd name="connsiteX5" fmla="*/ 9657 w 10001"/>
              <a:gd name="connsiteY5" fmla="*/ 6966 h 10000"/>
              <a:gd name="connsiteX6" fmla="*/ 7565 w 10001"/>
              <a:gd name="connsiteY6" fmla="*/ 9892 h 10000"/>
              <a:gd name="connsiteX7" fmla="*/ 3848 w 10001"/>
              <a:gd name="connsiteY7" fmla="*/ 9354 h 10000"/>
              <a:gd name="connsiteX8" fmla="*/ 1529 w 10001"/>
              <a:gd name="connsiteY8" fmla="*/ 9199 h 10000"/>
              <a:gd name="connsiteX9" fmla="*/ 211 w 10001"/>
              <a:gd name="connsiteY9" fmla="*/ 6771 h 10000"/>
              <a:gd name="connsiteX10" fmla="*/ 43 w 10001"/>
              <a:gd name="connsiteY10" fmla="*/ 3810 h 10000"/>
              <a:gd name="connsiteX0" fmla="*/ 17 w 9975"/>
              <a:gd name="connsiteY0" fmla="*/ 3600 h 9790"/>
              <a:gd name="connsiteX1" fmla="*/ 1867 w 9975"/>
              <a:gd name="connsiteY1" fmla="*/ 2245 h 9790"/>
              <a:gd name="connsiteX2" fmla="*/ 3067 w 9975"/>
              <a:gd name="connsiteY2" fmla="*/ 674 h 9790"/>
              <a:gd name="connsiteX3" fmla="*/ 5739 w 9975"/>
              <a:gd name="connsiteY3" fmla="*/ 59 h 9790"/>
              <a:gd name="connsiteX4" fmla="*/ 9572 w 9975"/>
              <a:gd name="connsiteY4" fmla="*/ 2022 h 9790"/>
              <a:gd name="connsiteX5" fmla="*/ 9631 w 9975"/>
              <a:gd name="connsiteY5" fmla="*/ 6756 h 9790"/>
              <a:gd name="connsiteX6" fmla="*/ 7539 w 9975"/>
              <a:gd name="connsiteY6" fmla="*/ 9682 h 9790"/>
              <a:gd name="connsiteX7" fmla="*/ 3822 w 9975"/>
              <a:gd name="connsiteY7" fmla="*/ 9144 h 9790"/>
              <a:gd name="connsiteX8" fmla="*/ 1503 w 9975"/>
              <a:gd name="connsiteY8" fmla="*/ 8989 h 9790"/>
              <a:gd name="connsiteX9" fmla="*/ 185 w 9975"/>
              <a:gd name="connsiteY9" fmla="*/ 6561 h 9790"/>
              <a:gd name="connsiteX10" fmla="*/ 17 w 9975"/>
              <a:gd name="connsiteY10" fmla="*/ 3600 h 9790"/>
              <a:gd name="connsiteX0" fmla="*/ 17 w 10000"/>
              <a:gd name="connsiteY0" fmla="*/ 3677 h 10000"/>
              <a:gd name="connsiteX1" fmla="*/ 1872 w 10000"/>
              <a:gd name="connsiteY1" fmla="*/ 2293 h 10000"/>
              <a:gd name="connsiteX2" fmla="*/ 3075 w 10000"/>
              <a:gd name="connsiteY2" fmla="*/ 688 h 10000"/>
              <a:gd name="connsiteX3" fmla="*/ 5753 w 10000"/>
              <a:gd name="connsiteY3" fmla="*/ 60 h 10000"/>
              <a:gd name="connsiteX4" fmla="*/ 9596 w 10000"/>
              <a:gd name="connsiteY4" fmla="*/ 2065 h 10000"/>
              <a:gd name="connsiteX5" fmla="*/ 9655 w 10000"/>
              <a:gd name="connsiteY5" fmla="*/ 6901 h 10000"/>
              <a:gd name="connsiteX6" fmla="*/ 7558 w 10000"/>
              <a:gd name="connsiteY6" fmla="*/ 9890 h 10000"/>
              <a:gd name="connsiteX7" fmla="*/ 3832 w 10000"/>
              <a:gd name="connsiteY7" fmla="*/ 9340 h 10000"/>
              <a:gd name="connsiteX8" fmla="*/ 1507 w 10000"/>
              <a:gd name="connsiteY8" fmla="*/ 9182 h 10000"/>
              <a:gd name="connsiteX9" fmla="*/ 185 w 10000"/>
              <a:gd name="connsiteY9" fmla="*/ 6702 h 10000"/>
              <a:gd name="connsiteX10" fmla="*/ 17 w 10000"/>
              <a:gd name="connsiteY10" fmla="*/ 3677 h 10000"/>
              <a:gd name="connsiteX0" fmla="*/ 81 w 10064"/>
              <a:gd name="connsiteY0" fmla="*/ 3677 h 10000"/>
              <a:gd name="connsiteX1" fmla="*/ 1936 w 10064"/>
              <a:gd name="connsiteY1" fmla="*/ 2293 h 10000"/>
              <a:gd name="connsiteX2" fmla="*/ 3139 w 10064"/>
              <a:gd name="connsiteY2" fmla="*/ 688 h 10000"/>
              <a:gd name="connsiteX3" fmla="*/ 5817 w 10064"/>
              <a:gd name="connsiteY3" fmla="*/ 60 h 10000"/>
              <a:gd name="connsiteX4" fmla="*/ 9660 w 10064"/>
              <a:gd name="connsiteY4" fmla="*/ 2065 h 10000"/>
              <a:gd name="connsiteX5" fmla="*/ 9719 w 10064"/>
              <a:gd name="connsiteY5" fmla="*/ 6901 h 10000"/>
              <a:gd name="connsiteX6" fmla="*/ 7622 w 10064"/>
              <a:gd name="connsiteY6" fmla="*/ 9890 h 10000"/>
              <a:gd name="connsiteX7" fmla="*/ 3896 w 10064"/>
              <a:gd name="connsiteY7" fmla="*/ 9340 h 10000"/>
              <a:gd name="connsiteX8" fmla="*/ 1571 w 10064"/>
              <a:gd name="connsiteY8" fmla="*/ 9182 h 10000"/>
              <a:gd name="connsiteX9" fmla="*/ 249 w 10064"/>
              <a:gd name="connsiteY9" fmla="*/ 6702 h 10000"/>
              <a:gd name="connsiteX10" fmla="*/ 81 w 10064"/>
              <a:gd name="connsiteY10" fmla="*/ 367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64" h="10000">
                <a:moveTo>
                  <a:pt x="81" y="3677"/>
                </a:moveTo>
                <a:cubicBezTo>
                  <a:pt x="461" y="1868"/>
                  <a:pt x="1425" y="2792"/>
                  <a:pt x="1936" y="2293"/>
                </a:cubicBezTo>
                <a:cubicBezTo>
                  <a:pt x="2445" y="1796"/>
                  <a:pt x="2492" y="1060"/>
                  <a:pt x="3139" y="688"/>
                </a:cubicBezTo>
                <a:cubicBezTo>
                  <a:pt x="3785" y="317"/>
                  <a:pt x="4731" y="-170"/>
                  <a:pt x="5817" y="60"/>
                </a:cubicBezTo>
                <a:cubicBezTo>
                  <a:pt x="6904" y="289"/>
                  <a:pt x="9010" y="924"/>
                  <a:pt x="9660" y="2065"/>
                </a:cubicBezTo>
                <a:cubicBezTo>
                  <a:pt x="10311" y="3205"/>
                  <a:pt x="10058" y="5598"/>
                  <a:pt x="9719" y="6901"/>
                </a:cubicBezTo>
                <a:cubicBezTo>
                  <a:pt x="9379" y="8206"/>
                  <a:pt x="8593" y="9484"/>
                  <a:pt x="7622" y="9890"/>
                </a:cubicBezTo>
                <a:cubicBezTo>
                  <a:pt x="6651" y="10296"/>
                  <a:pt x="4904" y="9458"/>
                  <a:pt x="3896" y="9340"/>
                </a:cubicBezTo>
                <a:cubicBezTo>
                  <a:pt x="2888" y="9223"/>
                  <a:pt x="2080" y="9674"/>
                  <a:pt x="1571" y="9182"/>
                </a:cubicBezTo>
                <a:cubicBezTo>
                  <a:pt x="1061" y="8691"/>
                  <a:pt x="498" y="7619"/>
                  <a:pt x="249" y="6702"/>
                </a:cubicBezTo>
                <a:cubicBezTo>
                  <a:pt x="1" y="5784"/>
                  <a:pt x="-75" y="5500"/>
                  <a:pt x="81" y="367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Text Box 28">
            <a:extLst>
              <a:ext uri="{FF2B5EF4-FFF2-40B4-BE49-F238E27FC236}">
                <a16:creationId xmlns:a16="http://schemas.microsoft.com/office/drawing/2014/main" id="{BC38AE4F-EA0A-0142-952D-7A0CDE505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936" y="2295519"/>
            <a:ext cx="14319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Home network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D857FAC7-9308-1B42-A9CC-D7880FBB53F3}"/>
              </a:ext>
            </a:extLst>
          </p:cNvPr>
          <p:cNvSpPr/>
          <p:nvPr/>
        </p:nvSpPr>
        <p:spPr>
          <a:xfrm>
            <a:off x="7103166" y="1835866"/>
            <a:ext cx="910996" cy="582658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82604 w 1558990"/>
              <a:gd name="connsiteY0" fmla="*/ 534641 h 1810599"/>
              <a:gd name="connsiteX1" fmla="*/ 22252 w 1558990"/>
              <a:gd name="connsiteY1" fmla="*/ 940200 h 1810599"/>
              <a:gd name="connsiteX2" fmla="*/ 167457 w 1558990"/>
              <a:gd name="connsiteY2" fmla="*/ 1672556 h 1810599"/>
              <a:gd name="connsiteX3" fmla="*/ 1208772 w 1558990"/>
              <a:gd name="connsiteY3" fmla="*/ 1775650 h 1810599"/>
              <a:gd name="connsiteX4" fmla="*/ 1543003 w 1558990"/>
              <a:gd name="connsiteY4" fmla="*/ 1257671 h 1810599"/>
              <a:gd name="connsiteX5" fmla="*/ 1490762 w 1558990"/>
              <a:gd name="connsiteY5" fmla="*/ 672856 h 1810599"/>
              <a:gd name="connsiteX6" fmla="*/ 1359176 w 1558990"/>
              <a:gd name="connsiteY6" fmla="*/ 154877 h 1810599"/>
              <a:gd name="connsiteX7" fmla="*/ 861336 w 1558990"/>
              <a:gd name="connsiteY7" fmla="*/ 21205 h 1810599"/>
              <a:gd name="connsiteX8" fmla="*/ 382604 w 1558990"/>
              <a:gd name="connsiteY8" fmla="*/ 534641 h 1810599"/>
              <a:gd name="connsiteX0" fmla="*/ 393458 w 1593840"/>
              <a:gd name="connsiteY0" fmla="*/ 534641 h 1793264"/>
              <a:gd name="connsiteX1" fmla="*/ 33106 w 1593840"/>
              <a:gd name="connsiteY1" fmla="*/ 940200 h 1793264"/>
              <a:gd name="connsiteX2" fmla="*/ 178311 w 1593840"/>
              <a:gd name="connsiteY2" fmla="*/ 1672556 h 1793264"/>
              <a:gd name="connsiteX3" fmla="*/ 1464139 w 1593840"/>
              <a:gd name="connsiteY3" fmla="*/ 1752440 h 1793264"/>
              <a:gd name="connsiteX4" fmla="*/ 1553857 w 1593840"/>
              <a:gd name="connsiteY4" fmla="*/ 1257671 h 1793264"/>
              <a:gd name="connsiteX5" fmla="*/ 1501616 w 1593840"/>
              <a:gd name="connsiteY5" fmla="*/ 672856 h 1793264"/>
              <a:gd name="connsiteX6" fmla="*/ 1370030 w 1593840"/>
              <a:gd name="connsiteY6" fmla="*/ 154877 h 1793264"/>
              <a:gd name="connsiteX7" fmla="*/ 872190 w 1593840"/>
              <a:gd name="connsiteY7" fmla="*/ 21205 h 1793264"/>
              <a:gd name="connsiteX8" fmla="*/ 393458 w 1593840"/>
              <a:gd name="connsiteY8" fmla="*/ 534641 h 1793264"/>
              <a:gd name="connsiteX0" fmla="*/ 393458 w 1566550"/>
              <a:gd name="connsiteY0" fmla="*/ 534641 h 1840341"/>
              <a:gd name="connsiteX1" fmla="*/ 33106 w 1566550"/>
              <a:gd name="connsiteY1" fmla="*/ 940200 h 1840341"/>
              <a:gd name="connsiteX2" fmla="*/ 178311 w 1566550"/>
              <a:gd name="connsiteY2" fmla="*/ 1672556 h 1840341"/>
              <a:gd name="connsiteX3" fmla="*/ 1464139 w 1566550"/>
              <a:gd name="connsiteY3" fmla="*/ 1752440 h 1840341"/>
              <a:gd name="connsiteX4" fmla="*/ 1553857 w 1566550"/>
              <a:gd name="connsiteY4" fmla="*/ 1257671 h 1840341"/>
              <a:gd name="connsiteX5" fmla="*/ 1501616 w 1566550"/>
              <a:gd name="connsiteY5" fmla="*/ 672856 h 1840341"/>
              <a:gd name="connsiteX6" fmla="*/ 1370030 w 1566550"/>
              <a:gd name="connsiteY6" fmla="*/ 154877 h 1840341"/>
              <a:gd name="connsiteX7" fmla="*/ 872190 w 1566550"/>
              <a:gd name="connsiteY7" fmla="*/ 21205 h 1840341"/>
              <a:gd name="connsiteX8" fmla="*/ 393458 w 1566550"/>
              <a:gd name="connsiteY8" fmla="*/ 534641 h 1840341"/>
              <a:gd name="connsiteX0" fmla="*/ 393458 w 1555557"/>
              <a:gd name="connsiteY0" fmla="*/ 534641 h 1787187"/>
              <a:gd name="connsiteX1" fmla="*/ 33106 w 1555557"/>
              <a:gd name="connsiteY1" fmla="*/ 940200 h 1787187"/>
              <a:gd name="connsiteX2" fmla="*/ 178311 w 1555557"/>
              <a:gd name="connsiteY2" fmla="*/ 1672556 h 1787187"/>
              <a:gd name="connsiteX3" fmla="*/ 1464139 w 1555557"/>
              <a:gd name="connsiteY3" fmla="*/ 1752440 h 1787187"/>
              <a:gd name="connsiteX4" fmla="*/ 1553857 w 1555557"/>
              <a:gd name="connsiteY4" fmla="*/ 1257671 h 1787187"/>
              <a:gd name="connsiteX5" fmla="*/ 1501616 w 1555557"/>
              <a:gd name="connsiteY5" fmla="*/ 672856 h 1787187"/>
              <a:gd name="connsiteX6" fmla="*/ 1370030 w 1555557"/>
              <a:gd name="connsiteY6" fmla="*/ 154877 h 1787187"/>
              <a:gd name="connsiteX7" fmla="*/ 872190 w 1555557"/>
              <a:gd name="connsiteY7" fmla="*/ 21205 h 1787187"/>
              <a:gd name="connsiteX8" fmla="*/ 393458 w 1555557"/>
              <a:gd name="connsiteY8" fmla="*/ 534641 h 1787187"/>
              <a:gd name="connsiteX0" fmla="*/ 401126 w 1664928"/>
              <a:gd name="connsiteY0" fmla="*/ 534641 h 1783934"/>
              <a:gd name="connsiteX1" fmla="*/ 40774 w 1664928"/>
              <a:gd name="connsiteY1" fmla="*/ 940200 h 1783934"/>
              <a:gd name="connsiteX2" fmla="*/ 185979 w 1664928"/>
              <a:gd name="connsiteY2" fmla="*/ 1672556 h 1783934"/>
              <a:gd name="connsiteX3" fmla="*/ 1618513 w 1664928"/>
              <a:gd name="connsiteY3" fmla="*/ 1747798 h 1783934"/>
              <a:gd name="connsiteX4" fmla="*/ 1561525 w 1664928"/>
              <a:gd name="connsiteY4" fmla="*/ 1257671 h 1783934"/>
              <a:gd name="connsiteX5" fmla="*/ 1509284 w 1664928"/>
              <a:gd name="connsiteY5" fmla="*/ 672856 h 1783934"/>
              <a:gd name="connsiteX6" fmla="*/ 1377698 w 1664928"/>
              <a:gd name="connsiteY6" fmla="*/ 154877 h 1783934"/>
              <a:gd name="connsiteX7" fmla="*/ 879858 w 1664928"/>
              <a:gd name="connsiteY7" fmla="*/ 21205 h 1783934"/>
              <a:gd name="connsiteX8" fmla="*/ 401126 w 1664928"/>
              <a:gd name="connsiteY8" fmla="*/ 534641 h 1783934"/>
              <a:gd name="connsiteX0" fmla="*/ 408119 w 1718774"/>
              <a:gd name="connsiteY0" fmla="*/ 534641 h 1826522"/>
              <a:gd name="connsiteX1" fmla="*/ 47767 w 1718774"/>
              <a:gd name="connsiteY1" fmla="*/ 940200 h 1826522"/>
              <a:gd name="connsiteX2" fmla="*/ 179001 w 1718774"/>
              <a:gd name="connsiteY2" fmla="*/ 1742186 h 1826522"/>
              <a:gd name="connsiteX3" fmla="*/ 1625506 w 1718774"/>
              <a:gd name="connsiteY3" fmla="*/ 1747798 h 1826522"/>
              <a:gd name="connsiteX4" fmla="*/ 1568518 w 1718774"/>
              <a:gd name="connsiteY4" fmla="*/ 1257671 h 1826522"/>
              <a:gd name="connsiteX5" fmla="*/ 1516277 w 1718774"/>
              <a:gd name="connsiteY5" fmla="*/ 672856 h 1826522"/>
              <a:gd name="connsiteX6" fmla="*/ 1384691 w 1718774"/>
              <a:gd name="connsiteY6" fmla="*/ 154877 h 1826522"/>
              <a:gd name="connsiteX7" fmla="*/ 886851 w 1718774"/>
              <a:gd name="connsiteY7" fmla="*/ 21205 h 1826522"/>
              <a:gd name="connsiteX8" fmla="*/ 408119 w 1718774"/>
              <a:gd name="connsiteY8" fmla="*/ 534641 h 1826522"/>
              <a:gd name="connsiteX0" fmla="*/ 477759 w 1796623"/>
              <a:gd name="connsiteY0" fmla="*/ 534641 h 1818043"/>
              <a:gd name="connsiteX1" fmla="*/ 117407 w 1796623"/>
              <a:gd name="connsiteY1" fmla="*/ 940200 h 1818043"/>
              <a:gd name="connsiteX2" fmla="*/ 136864 w 1796623"/>
              <a:gd name="connsiteY2" fmla="*/ 1728260 h 1818043"/>
              <a:gd name="connsiteX3" fmla="*/ 1695146 w 1796623"/>
              <a:gd name="connsiteY3" fmla="*/ 1747798 h 1818043"/>
              <a:gd name="connsiteX4" fmla="*/ 1638158 w 1796623"/>
              <a:gd name="connsiteY4" fmla="*/ 1257671 h 1818043"/>
              <a:gd name="connsiteX5" fmla="*/ 1585917 w 1796623"/>
              <a:gd name="connsiteY5" fmla="*/ 672856 h 1818043"/>
              <a:gd name="connsiteX6" fmla="*/ 1454331 w 1796623"/>
              <a:gd name="connsiteY6" fmla="*/ 154877 h 1818043"/>
              <a:gd name="connsiteX7" fmla="*/ 956491 w 1796623"/>
              <a:gd name="connsiteY7" fmla="*/ 21205 h 1818043"/>
              <a:gd name="connsiteX8" fmla="*/ 477759 w 1796623"/>
              <a:gd name="connsiteY8" fmla="*/ 534641 h 1818043"/>
              <a:gd name="connsiteX0" fmla="*/ 396783 w 1688820"/>
              <a:gd name="connsiteY0" fmla="*/ 534641 h 1815615"/>
              <a:gd name="connsiteX1" fmla="*/ 36431 w 1688820"/>
              <a:gd name="connsiteY1" fmla="*/ 940200 h 1815615"/>
              <a:gd name="connsiteX2" fmla="*/ 55888 w 1688820"/>
              <a:gd name="connsiteY2" fmla="*/ 1728260 h 1815615"/>
              <a:gd name="connsiteX3" fmla="*/ 421834 w 1688820"/>
              <a:gd name="connsiteY3" fmla="*/ 1798118 h 1815615"/>
              <a:gd name="connsiteX4" fmla="*/ 1614170 w 1688820"/>
              <a:gd name="connsiteY4" fmla="*/ 1747798 h 1815615"/>
              <a:gd name="connsiteX5" fmla="*/ 1557182 w 1688820"/>
              <a:gd name="connsiteY5" fmla="*/ 1257671 h 1815615"/>
              <a:gd name="connsiteX6" fmla="*/ 1504941 w 1688820"/>
              <a:gd name="connsiteY6" fmla="*/ 672856 h 1815615"/>
              <a:gd name="connsiteX7" fmla="*/ 1373355 w 1688820"/>
              <a:gd name="connsiteY7" fmla="*/ 154877 h 1815615"/>
              <a:gd name="connsiteX8" fmla="*/ 875515 w 1688820"/>
              <a:gd name="connsiteY8" fmla="*/ 21205 h 1815615"/>
              <a:gd name="connsiteX9" fmla="*/ 396783 w 1688820"/>
              <a:gd name="connsiteY9" fmla="*/ 534641 h 1815615"/>
              <a:gd name="connsiteX0" fmla="*/ 394951 w 1689541"/>
              <a:gd name="connsiteY0" fmla="*/ 534641 h 1877271"/>
              <a:gd name="connsiteX1" fmla="*/ 34599 w 1689541"/>
              <a:gd name="connsiteY1" fmla="*/ 940200 h 1877271"/>
              <a:gd name="connsiteX2" fmla="*/ 54056 w 1689541"/>
              <a:gd name="connsiteY2" fmla="*/ 1728260 h 1877271"/>
              <a:gd name="connsiteX3" fmla="*/ 385071 w 1689541"/>
              <a:gd name="connsiteY3" fmla="*/ 1877032 h 1877271"/>
              <a:gd name="connsiteX4" fmla="*/ 1612338 w 1689541"/>
              <a:gd name="connsiteY4" fmla="*/ 1747798 h 1877271"/>
              <a:gd name="connsiteX5" fmla="*/ 1555350 w 1689541"/>
              <a:gd name="connsiteY5" fmla="*/ 1257671 h 1877271"/>
              <a:gd name="connsiteX6" fmla="*/ 1503109 w 1689541"/>
              <a:gd name="connsiteY6" fmla="*/ 672856 h 1877271"/>
              <a:gd name="connsiteX7" fmla="*/ 1371523 w 1689541"/>
              <a:gd name="connsiteY7" fmla="*/ 154877 h 1877271"/>
              <a:gd name="connsiteX8" fmla="*/ 873683 w 1689541"/>
              <a:gd name="connsiteY8" fmla="*/ 21205 h 1877271"/>
              <a:gd name="connsiteX9" fmla="*/ 394951 w 1689541"/>
              <a:gd name="connsiteY9" fmla="*/ 534641 h 1877271"/>
              <a:gd name="connsiteX0" fmla="*/ 394949 w 1689541"/>
              <a:gd name="connsiteY0" fmla="*/ 534641 h 1877032"/>
              <a:gd name="connsiteX1" fmla="*/ 34597 w 1689541"/>
              <a:gd name="connsiteY1" fmla="*/ 940200 h 1877032"/>
              <a:gd name="connsiteX2" fmla="*/ 54054 w 1689541"/>
              <a:gd name="connsiteY2" fmla="*/ 1728260 h 1877032"/>
              <a:gd name="connsiteX3" fmla="*/ 385069 w 1689541"/>
              <a:gd name="connsiteY3" fmla="*/ 1877032 h 1877032"/>
              <a:gd name="connsiteX4" fmla="*/ 1612336 w 1689541"/>
              <a:gd name="connsiteY4" fmla="*/ 1747798 h 1877032"/>
              <a:gd name="connsiteX5" fmla="*/ 1555348 w 1689541"/>
              <a:gd name="connsiteY5" fmla="*/ 1257671 h 1877032"/>
              <a:gd name="connsiteX6" fmla="*/ 1503107 w 1689541"/>
              <a:gd name="connsiteY6" fmla="*/ 672856 h 1877032"/>
              <a:gd name="connsiteX7" fmla="*/ 1371521 w 1689541"/>
              <a:gd name="connsiteY7" fmla="*/ 154877 h 1877032"/>
              <a:gd name="connsiteX8" fmla="*/ 873681 w 1689541"/>
              <a:gd name="connsiteY8" fmla="*/ 21205 h 1877032"/>
              <a:gd name="connsiteX9" fmla="*/ 394949 w 1689541"/>
              <a:gd name="connsiteY9" fmla="*/ 534641 h 1877032"/>
              <a:gd name="connsiteX0" fmla="*/ 394949 w 1683795"/>
              <a:gd name="connsiteY0" fmla="*/ 534641 h 1877032"/>
              <a:gd name="connsiteX1" fmla="*/ 34597 w 1683795"/>
              <a:gd name="connsiteY1" fmla="*/ 940200 h 1877032"/>
              <a:gd name="connsiteX2" fmla="*/ 54054 w 1683795"/>
              <a:gd name="connsiteY2" fmla="*/ 1728260 h 1877032"/>
              <a:gd name="connsiteX3" fmla="*/ 385069 w 1683795"/>
              <a:gd name="connsiteY3" fmla="*/ 1877032 h 1877032"/>
              <a:gd name="connsiteX4" fmla="*/ 1605349 w 1683795"/>
              <a:gd name="connsiteY4" fmla="*/ 1798860 h 1877032"/>
              <a:gd name="connsiteX5" fmla="*/ 1555348 w 1683795"/>
              <a:gd name="connsiteY5" fmla="*/ 1257671 h 1877032"/>
              <a:gd name="connsiteX6" fmla="*/ 1503107 w 1683795"/>
              <a:gd name="connsiteY6" fmla="*/ 672856 h 1877032"/>
              <a:gd name="connsiteX7" fmla="*/ 1371521 w 1683795"/>
              <a:gd name="connsiteY7" fmla="*/ 154877 h 1877032"/>
              <a:gd name="connsiteX8" fmla="*/ 873681 w 1683795"/>
              <a:gd name="connsiteY8" fmla="*/ 21205 h 1877032"/>
              <a:gd name="connsiteX9" fmla="*/ 394949 w 1683795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671512"/>
              <a:gd name="connsiteY0" fmla="*/ 534641 h 1877032"/>
              <a:gd name="connsiteX1" fmla="*/ 34597 w 1671512"/>
              <a:gd name="connsiteY1" fmla="*/ 940200 h 1877032"/>
              <a:gd name="connsiteX2" fmla="*/ 54054 w 1671512"/>
              <a:gd name="connsiteY2" fmla="*/ 1728260 h 1877032"/>
              <a:gd name="connsiteX3" fmla="*/ 385069 w 1671512"/>
              <a:gd name="connsiteY3" fmla="*/ 1877032 h 1877032"/>
              <a:gd name="connsiteX4" fmla="*/ 1605349 w 1671512"/>
              <a:gd name="connsiteY4" fmla="*/ 1798860 h 1877032"/>
              <a:gd name="connsiteX5" fmla="*/ 1555348 w 1671512"/>
              <a:gd name="connsiteY5" fmla="*/ 1257671 h 1877032"/>
              <a:gd name="connsiteX6" fmla="*/ 1503107 w 1671512"/>
              <a:gd name="connsiteY6" fmla="*/ 672856 h 1877032"/>
              <a:gd name="connsiteX7" fmla="*/ 1371521 w 1671512"/>
              <a:gd name="connsiteY7" fmla="*/ 154877 h 1877032"/>
              <a:gd name="connsiteX8" fmla="*/ 873681 w 1671512"/>
              <a:gd name="connsiteY8" fmla="*/ 21205 h 1877032"/>
              <a:gd name="connsiteX9" fmla="*/ 394949 w 1671512"/>
              <a:gd name="connsiteY9" fmla="*/ 534641 h 1877032"/>
              <a:gd name="connsiteX0" fmla="*/ 394949 w 1677296"/>
              <a:gd name="connsiteY0" fmla="*/ 534641 h 1877032"/>
              <a:gd name="connsiteX1" fmla="*/ 34597 w 1677296"/>
              <a:gd name="connsiteY1" fmla="*/ 940200 h 1877032"/>
              <a:gd name="connsiteX2" fmla="*/ 54054 w 1677296"/>
              <a:gd name="connsiteY2" fmla="*/ 1728260 h 1877032"/>
              <a:gd name="connsiteX3" fmla="*/ 385069 w 1677296"/>
              <a:gd name="connsiteY3" fmla="*/ 1877032 h 1877032"/>
              <a:gd name="connsiteX4" fmla="*/ 1612334 w 1677296"/>
              <a:gd name="connsiteY4" fmla="*/ 1840637 h 1877032"/>
              <a:gd name="connsiteX5" fmla="*/ 1555348 w 1677296"/>
              <a:gd name="connsiteY5" fmla="*/ 1257671 h 1877032"/>
              <a:gd name="connsiteX6" fmla="*/ 1503107 w 1677296"/>
              <a:gd name="connsiteY6" fmla="*/ 672856 h 1877032"/>
              <a:gd name="connsiteX7" fmla="*/ 1371521 w 1677296"/>
              <a:gd name="connsiteY7" fmla="*/ 154877 h 1877032"/>
              <a:gd name="connsiteX8" fmla="*/ 873681 w 1677296"/>
              <a:gd name="connsiteY8" fmla="*/ 21205 h 1877032"/>
              <a:gd name="connsiteX9" fmla="*/ 394949 w 1677296"/>
              <a:gd name="connsiteY9" fmla="*/ 534641 h 1877032"/>
              <a:gd name="connsiteX0" fmla="*/ 394949 w 1677298"/>
              <a:gd name="connsiteY0" fmla="*/ 534641 h 1877032"/>
              <a:gd name="connsiteX1" fmla="*/ 34597 w 1677298"/>
              <a:gd name="connsiteY1" fmla="*/ 940200 h 1877032"/>
              <a:gd name="connsiteX2" fmla="*/ 54054 w 1677298"/>
              <a:gd name="connsiteY2" fmla="*/ 1728260 h 1877032"/>
              <a:gd name="connsiteX3" fmla="*/ 385069 w 1677298"/>
              <a:gd name="connsiteY3" fmla="*/ 1877032 h 1877032"/>
              <a:gd name="connsiteX4" fmla="*/ 1612334 w 1677298"/>
              <a:gd name="connsiteY4" fmla="*/ 1840637 h 1877032"/>
              <a:gd name="connsiteX5" fmla="*/ 1555348 w 1677298"/>
              <a:gd name="connsiteY5" fmla="*/ 1257671 h 1877032"/>
              <a:gd name="connsiteX6" fmla="*/ 1503107 w 1677298"/>
              <a:gd name="connsiteY6" fmla="*/ 672856 h 1877032"/>
              <a:gd name="connsiteX7" fmla="*/ 1371521 w 1677298"/>
              <a:gd name="connsiteY7" fmla="*/ 154877 h 1877032"/>
              <a:gd name="connsiteX8" fmla="*/ 873681 w 1677298"/>
              <a:gd name="connsiteY8" fmla="*/ 21205 h 1877032"/>
              <a:gd name="connsiteX9" fmla="*/ 394949 w 1677298"/>
              <a:gd name="connsiteY9" fmla="*/ 534641 h 1877032"/>
              <a:gd name="connsiteX0" fmla="*/ 394949 w 1677296"/>
              <a:gd name="connsiteY0" fmla="*/ 534641 h 1904936"/>
              <a:gd name="connsiteX1" fmla="*/ 34597 w 1677296"/>
              <a:gd name="connsiteY1" fmla="*/ 940200 h 1904936"/>
              <a:gd name="connsiteX2" fmla="*/ 54054 w 1677296"/>
              <a:gd name="connsiteY2" fmla="*/ 1728260 h 1904936"/>
              <a:gd name="connsiteX3" fmla="*/ 385069 w 1677296"/>
              <a:gd name="connsiteY3" fmla="*/ 1877032 h 1904936"/>
              <a:gd name="connsiteX4" fmla="*/ 1612334 w 1677296"/>
              <a:gd name="connsiteY4" fmla="*/ 1840637 h 1904936"/>
              <a:gd name="connsiteX5" fmla="*/ 1555348 w 1677296"/>
              <a:gd name="connsiteY5" fmla="*/ 1257671 h 1904936"/>
              <a:gd name="connsiteX6" fmla="*/ 1503107 w 1677296"/>
              <a:gd name="connsiteY6" fmla="*/ 672856 h 1904936"/>
              <a:gd name="connsiteX7" fmla="*/ 1371521 w 1677296"/>
              <a:gd name="connsiteY7" fmla="*/ 154877 h 1904936"/>
              <a:gd name="connsiteX8" fmla="*/ 873681 w 1677296"/>
              <a:gd name="connsiteY8" fmla="*/ 21205 h 1904936"/>
              <a:gd name="connsiteX9" fmla="*/ 394949 w 1677296"/>
              <a:gd name="connsiteY9" fmla="*/ 534641 h 1904936"/>
              <a:gd name="connsiteX0" fmla="*/ 461539 w 1743887"/>
              <a:gd name="connsiteY0" fmla="*/ 534641 h 1904936"/>
              <a:gd name="connsiteX1" fmla="*/ 101187 w 1743887"/>
              <a:gd name="connsiteY1" fmla="*/ 940200 h 1904936"/>
              <a:gd name="connsiteX2" fmla="*/ 22840 w 1743887"/>
              <a:gd name="connsiteY2" fmla="*/ 1737812 h 1904936"/>
              <a:gd name="connsiteX3" fmla="*/ 451659 w 1743887"/>
              <a:gd name="connsiteY3" fmla="*/ 1877032 h 1904936"/>
              <a:gd name="connsiteX4" fmla="*/ 1678924 w 1743887"/>
              <a:gd name="connsiteY4" fmla="*/ 1840637 h 1904936"/>
              <a:gd name="connsiteX5" fmla="*/ 1621938 w 1743887"/>
              <a:gd name="connsiteY5" fmla="*/ 1257671 h 1904936"/>
              <a:gd name="connsiteX6" fmla="*/ 1569697 w 1743887"/>
              <a:gd name="connsiteY6" fmla="*/ 672856 h 1904936"/>
              <a:gd name="connsiteX7" fmla="*/ 1438111 w 1743887"/>
              <a:gd name="connsiteY7" fmla="*/ 154877 h 1904936"/>
              <a:gd name="connsiteX8" fmla="*/ 940271 w 1743887"/>
              <a:gd name="connsiteY8" fmla="*/ 21205 h 1904936"/>
              <a:gd name="connsiteX9" fmla="*/ 461539 w 1743887"/>
              <a:gd name="connsiteY9" fmla="*/ 534641 h 1904936"/>
              <a:gd name="connsiteX0" fmla="*/ 452050 w 1756359"/>
              <a:gd name="connsiteY0" fmla="*/ 534641 h 1891359"/>
              <a:gd name="connsiteX1" fmla="*/ 91698 w 1756359"/>
              <a:gd name="connsiteY1" fmla="*/ 940200 h 1891359"/>
              <a:gd name="connsiteX2" fmla="*/ 13351 w 1756359"/>
              <a:gd name="connsiteY2" fmla="*/ 1737812 h 1891359"/>
              <a:gd name="connsiteX3" fmla="*/ 309435 w 1756359"/>
              <a:gd name="connsiteY3" fmla="*/ 1891359 h 1891359"/>
              <a:gd name="connsiteX4" fmla="*/ 1669435 w 1756359"/>
              <a:gd name="connsiteY4" fmla="*/ 1840637 h 1891359"/>
              <a:gd name="connsiteX5" fmla="*/ 1612449 w 1756359"/>
              <a:gd name="connsiteY5" fmla="*/ 1257671 h 1891359"/>
              <a:gd name="connsiteX6" fmla="*/ 1560208 w 1756359"/>
              <a:gd name="connsiteY6" fmla="*/ 672856 h 1891359"/>
              <a:gd name="connsiteX7" fmla="*/ 1428622 w 1756359"/>
              <a:gd name="connsiteY7" fmla="*/ 154877 h 1891359"/>
              <a:gd name="connsiteX8" fmla="*/ 930782 w 1756359"/>
              <a:gd name="connsiteY8" fmla="*/ 21205 h 1891359"/>
              <a:gd name="connsiteX9" fmla="*/ 452050 w 1756359"/>
              <a:gd name="connsiteY9" fmla="*/ 534641 h 1891359"/>
              <a:gd name="connsiteX0" fmla="*/ 452050 w 1756257"/>
              <a:gd name="connsiteY0" fmla="*/ 534641 h 1891359"/>
              <a:gd name="connsiteX1" fmla="*/ 91698 w 1756257"/>
              <a:gd name="connsiteY1" fmla="*/ 940200 h 1891359"/>
              <a:gd name="connsiteX2" fmla="*/ 13351 w 1756257"/>
              <a:gd name="connsiteY2" fmla="*/ 1737812 h 1891359"/>
              <a:gd name="connsiteX3" fmla="*/ 309435 w 1756257"/>
              <a:gd name="connsiteY3" fmla="*/ 1891359 h 1891359"/>
              <a:gd name="connsiteX4" fmla="*/ 1669435 w 1756257"/>
              <a:gd name="connsiteY4" fmla="*/ 1840637 h 1891359"/>
              <a:gd name="connsiteX5" fmla="*/ 1612449 w 1756257"/>
              <a:gd name="connsiteY5" fmla="*/ 1257671 h 1891359"/>
              <a:gd name="connsiteX6" fmla="*/ 1563496 w 1756257"/>
              <a:gd name="connsiteY6" fmla="*/ 959631 h 1891359"/>
              <a:gd name="connsiteX7" fmla="*/ 1560208 w 1756257"/>
              <a:gd name="connsiteY7" fmla="*/ 672856 h 1891359"/>
              <a:gd name="connsiteX8" fmla="*/ 1428622 w 1756257"/>
              <a:gd name="connsiteY8" fmla="*/ 154877 h 1891359"/>
              <a:gd name="connsiteX9" fmla="*/ 930782 w 1756257"/>
              <a:gd name="connsiteY9" fmla="*/ 21205 h 1891359"/>
              <a:gd name="connsiteX10" fmla="*/ 452050 w 1756257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64592"/>
              <a:gd name="connsiteY0" fmla="*/ 534641 h 1891359"/>
              <a:gd name="connsiteX1" fmla="*/ 91698 w 1764592"/>
              <a:gd name="connsiteY1" fmla="*/ 940200 h 1891359"/>
              <a:gd name="connsiteX2" fmla="*/ 13351 w 1764592"/>
              <a:gd name="connsiteY2" fmla="*/ 1737812 h 1891359"/>
              <a:gd name="connsiteX3" fmla="*/ 309435 w 1764592"/>
              <a:gd name="connsiteY3" fmla="*/ 1891359 h 1891359"/>
              <a:gd name="connsiteX4" fmla="*/ 1669435 w 1764592"/>
              <a:gd name="connsiteY4" fmla="*/ 1840637 h 1891359"/>
              <a:gd name="connsiteX5" fmla="*/ 1612449 w 1764592"/>
              <a:gd name="connsiteY5" fmla="*/ 1257671 h 1891359"/>
              <a:gd name="connsiteX6" fmla="*/ 1309780 w 1764592"/>
              <a:gd name="connsiteY6" fmla="*/ 1046341 h 1891359"/>
              <a:gd name="connsiteX7" fmla="*/ 1560208 w 1764592"/>
              <a:gd name="connsiteY7" fmla="*/ 672856 h 1891359"/>
              <a:gd name="connsiteX8" fmla="*/ 1428622 w 1764592"/>
              <a:gd name="connsiteY8" fmla="*/ 154877 h 1891359"/>
              <a:gd name="connsiteX9" fmla="*/ 930782 w 1764592"/>
              <a:gd name="connsiteY9" fmla="*/ 21205 h 1891359"/>
              <a:gd name="connsiteX10" fmla="*/ 452050 w 1764592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92731"/>
              <a:gd name="connsiteY0" fmla="*/ 534641 h 1891359"/>
              <a:gd name="connsiteX1" fmla="*/ 91698 w 1792731"/>
              <a:gd name="connsiteY1" fmla="*/ 940200 h 1891359"/>
              <a:gd name="connsiteX2" fmla="*/ 13351 w 1792731"/>
              <a:gd name="connsiteY2" fmla="*/ 1737812 h 1891359"/>
              <a:gd name="connsiteX3" fmla="*/ 309435 w 1792731"/>
              <a:gd name="connsiteY3" fmla="*/ 1891359 h 1891359"/>
              <a:gd name="connsiteX4" fmla="*/ 1669435 w 1792731"/>
              <a:gd name="connsiteY4" fmla="*/ 1840637 h 1891359"/>
              <a:gd name="connsiteX5" fmla="*/ 1688563 w 1792731"/>
              <a:gd name="connsiteY5" fmla="*/ 1292355 h 1891359"/>
              <a:gd name="connsiteX6" fmla="*/ 1309780 w 1792731"/>
              <a:gd name="connsiteY6" fmla="*/ 1046341 h 1891359"/>
              <a:gd name="connsiteX7" fmla="*/ 1560208 w 1792731"/>
              <a:gd name="connsiteY7" fmla="*/ 672856 h 1891359"/>
              <a:gd name="connsiteX8" fmla="*/ 1428622 w 1792731"/>
              <a:gd name="connsiteY8" fmla="*/ 154877 h 1891359"/>
              <a:gd name="connsiteX9" fmla="*/ 930782 w 1792731"/>
              <a:gd name="connsiteY9" fmla="*/ 21205 h 1891359"/>
              <a:gd name="connsiteX10" fmla="*/ 452050 w 1792731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560208 w 1814809"/>
              <a:gd name="connsiteY7" fmla="*/ 672856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619996 w 1814809"/>
              <a:gd name="connsiteY7" fmla="*/ 526399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42872 h 1899590"/>
              <a:gd name="connsiteX1" fmla="*/ 91698 w 1814809"/>
              <a:gd name="connsiteY1" fmla="*/ 948431 h 1899590"/>
              <a:gd name="connsiteX2" fmla="*/ 13351 w 1814809"/>
              <a:gd name="connsiteY2" fmla="*/ 1746043 h 1899590"/>
              <a:gd name="connsiteX3" fmla="*/ 309435 w 1814809"/>
              <a:gd name="connsiteY3" fmla="*/ 1899590 h 1899590"/>
              <a:gd name="connsiteX4" fmla="*/ 1669435 w 1814809"/>
              <a:gd name="connsiteY4" fmla="*/ 1848868 h 1899590"/>
              <a:gd name="connsiteX5" fmla="*/ 1688563 w 1814809"/>
              <a:gd name="connsiteY5" fmla="*/ 1300586 h 1899590"/>
              <a:gd name="connsiteX6" fmla="*/ 1309780 w 1814809"/>
              <a:gd name="connsiteY6" fmla="*/ 1054572 h 1899590"/>
              <a:gd name="connsiteX7" fmla="*/ 1619996 w 1814809"/>
              <a:gd name="connsiteY7" fmla="*/ 534630 h 1899590"/>
              <a:gd name="connsiteX8" fmla="*/ 1488411 w 1814809"/>
              <a:gd name="connsiteY8" fmla="*/ 129049 h 1899590"/>
              <a:gd name="connsiteX9" fmla="*/ 930782 w 1814809"/>
              <a:gd name="connsiteY9" fmla="*/ 29436 h 1899590"/>
              <a:gd name="connsiteX10" fmla="*/ 452050 w 1814809"/>
              <a:gd name="connsiteY10" fmla="*/ 542872 h 1899590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551784 w 1934789"/>
              <a:gd name="connsiteY0" fmla="*/ 540513 h 1886326"/>
              <a:gd name="connsiteX1" fmla="*/ 191432 w 1934789"/>
              <a:gd name="connsiteY1" fmla="*/ 946072 h 1886326"/>
              <a:gd name="connsiteX2" fmla="*/ 113085 w 1934789"/>
              <a:gd name="connsiteY2" fmla="*/ 1743684 h 1886326"/>
              <a:gd name="connsiteX3" fmla="*/ 1769169 w 1934789"/>
              <a:gd name="connsiteY3" fmla="*/ 1846509 h 1886326"/>
              <a:gd name="connsiteX4" fmla="*/ 1788297 w 1934789"/>
              <a:gd name="connsiteY4" fmla="*/ 1298227 h 1886326"/>
              <a:gd name="connsiteX5" fmla="*/ 1409514 w 1934789"/>
              <a:gd name="connsiteY5" fmla="*/ 1052213 h 1886326"/>
              <a:gd name="connsiteX6" fmla="*/ 1719730 w 1934789"/>
              <a:gd name="connsiteY6" fmla="*/ 532271 h 1886326"/>
              <a:gd name="connsiteX7" fmla="*/ 1588145 w 1934789"/>
              <a:gd name="connsiteY7" fmla="*/ 126690 h 1886326"/>
              <a:gd name="connsiteX8" fmla="*/ 1030516 w 1934789"/>
              <a:gd name="connsiteY8" fmla="*/ 27077 h 1886326"/>
              <a:gd name="connsiteX9" fmla="*/ 551784 w 1934789"/>
              <a:gd name="connsiteY9" fmla="*/ 540513 h 1886326"/>
              <a:gd name="connsiteX0" fmla="*/ 551784 w 1900403"/>
              <a:gd name="connsiteY0" fmla="*/ 540513 h 1886326"/>
              <a:gd name="connsiteX1" fmla="*/ 191432 w 1900403"/>
              <a:gd name="connsiteY1" fmla="*/ 946072 h 1886326"/>
              <a:gd name="connsiteX2" fmla="*/ 113085 w 1900403"/>
              <a:gd name="connsiteY2" fmla="*/ 1743684 h 1886326"/>
              <a:gd name="connsiteX3" fmla="*/ 1769169 w 1900403"/>
              <a:gd name="connsiteY3" fmla="*/ 1846509 h 1886326"/>
              <a:gd name="connsiteX4" fmla="*/ 1788297 w 1900403"/>
              <a:gd name="connsiteY4" fmla="*/ 1298227 h 1886326"/>
              <a:gd name="connsiteX5" fmla="*/ 1719730 w 1900403"/>
              <a:gd name="connsiteY5" fmla="*/ 532271 h 1886326"/>
              <a:gd name="connsiteX6" fmla="*/ 1588145 w 1900403"/>
              <a:gd name="connsiteY6" fmla="*/ 126690 h 1886326"/>
              <a:gd name="connsiteX7" fmla="*/ 1030516 w 1900403"/>
              <a:gd name="connsiteY7" fmla="*/ 27077 h 1886326"/>
              <a:gd name="connsiteX8" fmla="*/ 551784 w 1900403"/>
              <a:gd name="connsiteY8" fmla="*/ 540513 h 1886326"/>
              <a:gd name="connsiteX0" fmla="*/ 551784 w 2140248"/>
              <a:gd name="connsiteY0" fmla="*/ 540513 h 1886326"/>
              <a:gd name="connsiteX1" fmla="*/ 191432 w 2140248"/>
              <a:gd name="connsiteY1" fmla="*/ 946072 h 1886326"/>
              <a:gd name="connsiteX2" fmla="*/ 113085 w 2140248"/>
              <a:gd name="connsiteY2" fmla="*/ 1743684 h 1886326"/>
              <a:gd name="connsiteX3" fmla="*/ 1769169 w 2140248"/>
              <a:gd name="connsiteY3" fmla="*/ 1846509 h 1886326"/>
              <a:gd name="connsiteX4" fmla="*/ 1788297 w 2140248"/>
              <a:gd name="connsiteY4" fmla="*/ 1298227 h 1886326"/>
              <a:gd name="connsiteX5" fmla="*/ 2137828 w 2140248"/>
              <a:gd name="connsiteY5" fmla="*/ 516390 h 1886326"/>
              <a:gd name="connsiteX6" fmla="*/ 1588145 w 2140248"/>
              <a:gd name="connsiteY6" fmla="*/ 126690 h 1886326"/>
              <a:gd name="connsiteX7" fmla="*/ 1030516 w 2140248"/>
              <a:gd name="connsiteY7" fmla="*/ 27077 h 1886326"/>
              <a:gd name="connsiteX8" fmla="*/ 551784 w 2140248"/>
              <a:gd name="connsiteY8" fmla="*/ 540513 h 1886326"/>
              <a:gd name="connsiteX0" fmla="*/ 839 w 2332590"/>
              <a:gd name="connsiteY0" fmla="*/ 234577 h 1866234"/>
              <a:gd name="connsiteX1" fmla="*/ 383774 w 2332590"/>
              <a:gd name="connsiteY1" fmla="*/ 925980 h 1866234"/>
              <a:gd name="connsiteX2" fmla="*/ 305427 w 2332590"/>
              <a:gd name="connsiteY2" fmla="*/ 1723592 h 1866234"/>
              <a:gd name="connsiteX3" fmla="*/ 1961511 w 2332590"/>
              <a:gd name="connsiteY3" fmla="*/ 1826417 h 1866234"/>
              <a:gd name="connsiteX4" fmla="*/ 1980639 w 2332590"/>
              <a:gd name="connsiteY4" fmla="*/ 1278135 h 1866234"/>
              <a:gd name="connsiteX5" fmla="*/ 2330170 w 2332590"/>
              <a:gd name="connsiteY5" fmla="*/ 496298 h 1866234"/>
              <a:gd name="connsiteX6" fmla="*/ 1780487 w 2332590"/>
              <a:gd name="connsiteY6" fmla="*/ 106598 h 1866234"/>
              <a:gd name="connsiteX7" fmla="*/ 1222858 w 2332590"/>
              <a:gd name="connsiteY7" fmla="*/ 6985 h 1866234"/>
              <a:gd name="connsiteX8" fmla="*/ 839 w 2332590"/>
              <a:gd name="connsiteY8" fmla="*/ 234577 h 1866234"/>
              <a:gd name="connsiteX0" fmla="*/ 169859 w 2501610"/>
              <a:gd name="connsiteY0" fmla="*/ 234577 h 1866234"/>
              <a:gd name="connsiteX1" fmla="*/ 41784 w 2501610"/>
              <a:gd name="connsiteY1" fmla="*/ 925980 h 1866234"/>
              <a:gd name="connsiteX2" fmla="*/ 474447 w 2501610"/>
              <a:gd name="connsiteY2" fmla="*/ 1723592 h 1866234"/>
              <a:gd name="connsiteX3" fmla="*/ 2130531 w 2501610"/>
              <a:gd name="connsiteY3" fmla="*/ 1826417 h 1866234"/>
              <a:gd name="connsiteX4" fmla="*/ 2149659 w 2501610"/>
              <a:gd name="connsiteY4" fmla="*/ 1278135 h 1866234"/>
              <a:gd name="connsiteX5" fmla="*/ 2499190 w 2501610"/>
              <a:gd name="connsiteY5" fmla="*/ 496298 h 1866234"/>
              <a:gd name="connsiteX6" fmla="*/ 1949507 w 2501610"/>
              <a:gd name="connsiteY6" fmla="*/ 106598 h 1866234"/>
              <a:gd name="connsiteX7" fmla="*/ 1391878 w 2501610"/>
              <a:gd name="connsiteY7" fmla="*/ 6985 h 1866234"/>
              <a:gd name="connsiteX8" fmla="*/ 169859 w 2501610"/>
              <a:gd name="connsiteY8" fmla="*/ 234577 h 1866234"/>
              <a:gd name="connsiteX0" fmla="*/ 169859 w 2521114"/>
              <a:gd name="connsiteY0" fmla="*/ 234577 h 1866234"/>
              <a:gd name="connsiteX1" fmla="*/ 41784 w 2521114"/>
              <a:gd name="connsiteY1" fmla="*/ 925980 h 1866234"/>
              <a:gd name="connsiteX2" fmla="*/ 474447 w 2521114"/>
              <a:gd name="connsiteY2" fmla="*/ 1723592 h 1866234"/>
              <a:gd name="connsiteX3" fmla="*/ 2130531 w 2521114"/>
              <a:gd name="connsiteY3" fmla="*/ 1826417 h 1866234"/>
              <a:gd name="connsiteX4" fmla="*/ 2149659 w 2521114"/>
              <a:gd name="connsiteY4" fmla="*/ 1278135 h 1866234"/>
              <a:gd name="connsiteX5" fmla="*/ 2386606 w 2521114"/>
              <a:gd name="connsiteY5" fmla="*/ 1096675 h 1866234"/>
              <a:gd name="connsiteX6" fmla="*/ 2499190 w 2521114"/>
              <a:gd name="connsiteY6" fmla="*/ 496298 h 1866234"/>
              <a:gd name="connsiteX7" fmla="*/ 1949507 w 2521114"/>
              <a:gd name="connsiteY7" fmla="*/ 106598 h 1866234"/>
              <a:gd name="connsiteX8" fmla="*/ 1391878 w 2521114"/>
              <a:gd name="connsiteY8" fmla="*/ 6985 h 1866234"/>
              <a:gd name="connsiteX9" fmla="*/ 169859 w 2521114"/>
              <a:gd name="connsiteY9" fmla="*/ 234577 h 1866234"/>
              <a:gd name="connsiteX0" fmla="*/ 76021 w 2427276"/>
              <a:gd name="connsiteY0" fmla="*/ 234577 h 1866880"/>
              <a:gd name="connsiteX1" fmla="*/ 156994 w 2427276"/>
              <a:gd name="connsiteY1" fmla="*/ 910100 h 1866880"/>
              <a:gd name="connsiteX2" fmla="*/ 380609 w 2427276"/>
              <a:gd name="connsiteY2" fmla="*/ 1723592 h 1866880"/>
              <a:gd name="connsiteX3" fmla="*/ 2036693 w 2427276"/>
              <a:gd name="connsiteY3" fmla="*/ 1826417 h 1866880"/>
              <a:gd name="connsiteX4" fmla="*/ 2055821 w 2427276"/>
              <a:gd name="connsiteY4" fmla="*/ 1278135 h 1866880"/>
              <a:gd name="connsiteX5" fmla="*/ 2292768 w 2427276"/>
              <a:gd name="connsiteY5" fmla="*/ 1096675 h 1866880"/>
              <a:gd name="connsiteX6" fmla="*/ 2405352 w 2427276"/>
              <a:gd name="connsiteY6" fmla="*/ 496298 h 1866880"/>
              <a:gd name="connsiteX7" fmla="*/ 1855669 w 2427276"/>
              <a:gd name="connsiteY7" fmla="*/ 106598 h 1866880"/>
              <a:gd name="connsiteX8" fmla="*/ 1298040 w 2427276"/>
              <a:gd name="connsiteY8" fmla="*/ 6985 h 1866880"/>
              <a:gd name="connsiteX9" fmla="*/ 76021 w 2427276"/>
              <a:gd name="connsiteY9" fmla="*/ 234577 h 1866880"/>
              <a:gd name="connsiteX0" fmla="*/ 65838 w 2417093"/>
              <a:gd name="connsiteY0" fmla="*/ 146138 h 1778441"/>
              <a:gd name="connsiteX1" fmla="*/ 146811 w 2417093"/>
              <a:gd name="connsiteY1" fmla="*/ 821661 h 1778441"/>
              <a:gd name="connsiteX2" fmla="*/ 370426 w 2417093"/>
              <a:gd name="connsiteY2" fmla="*/ 1635153 h 1778441"/>
              <a:gd name="connsiteX3" fmla="*/ 2026510 w 2417093"/>
              <a:gd name="connsiteY3" fmla="*/ 1737978 h 1778441"/>
              <a:gd name="connsiteX4" fmla="*/ 2045638 w 2417093"/>
              <a:gd name="connsiteY4" fmla="*/ 1189696 h 1778441"/>
              <a:gd name="connsiteX5" fmla="*/ 2282585 w 2417093"/>
              <a:gd name="connsiteY5" fmla="*/ 1008236 h 1778441"/>
              <a:gd name="connsiteX6" fmla="*/ 2395169 w 2417093"/>
              <a:gd name="connsiteY6" fmla="*/ 407859 h 1778441"/>
              <a:gd name="connsiteX7" fmla="*/ 1845486 w 2417093"/>
              <a:gd name="connsiteY7" fmla="*/ 18159 h 1778441"/>
              <a:gd name="connsiteX8" fmla="*/ 1148491 w 2417093"/>
              <a:gd name="connsiteY8" fmla="*/ 252030 h 1778441"/>
              <a:gd name="connsiteX9" fmla="*/ 65838 w 2417093"/>
              <a:gd name="connsiteY9" fmla="*/ 146138 h 1778441"/>
              <a:gd name="connsiteX0" fmla="*/ 171178 w 2522433"/>
              <a:gd name="connsiteY0" fmla="*/ 146138 h 1778441"/>
              <a:gd name="connsiteX1" fmla="*/ 252151 w 2522433"/>
              <a:gd name="connsiteY1" fmla="*/ 821661 h 1778441"/>
              <a:gd name="connsiteX2" fmla="*/ 475766 w 2522433"/>
              <a:gd name="connsiteY2" fmla="*/ 1635153 h 1778441"/>
              <a:gd name="connsiteX3" fmla="*/ 2131850 w 2522433"/>
              <a:gd name="connsiteY3" fmla="*/ 1737978 h 1778441"/>
              <a:gd name="connsiteX4" fmla="*/ 2150978 w 2522433"/>
              <a:gd name="connsiteY4" fmla="*/ 1189696 h 1778441"/>
              <a:gd name="connsiteX5" fmla="*/ 2387925 w 2522433"/>
              <a:gd name="connsiteY5" fmla="*/ 1008236 h 1778441"/>
              <a:gd name="connsiteX6" fmla="*/ 2500509 w 2522433"/>
              <a:gd name="connsiteY6" fmla="*/ 407859 h 1778441"/>
              <a:gd name="connsiteX7" fmla="*/ 1950826 w 2522433"/>
              <a:gd name="connsiteY7" fmla="*/ 18159 h 1778441"/>
              <a:gd name="connsiteX8" fmla="*/ 1253831 w 2522433"/>
              <a:gd name="connsiteY8" fmla="*/ 252030 h 1778441"/>
              <a:gd name="connsiteX9" fmla="*/ 171178 w 2522433"/>
              <a:gd name="connsiteY9" fmla="*/ 146138 h 1778441"/>
              <a:gd name="connsiteX0" fmla="*/ 171180 w 2522435"/>
              <a:gd name="connsiteY0" fmla="*/ 128058 h 1760361"/>
              <a:gd name="connsiteX1" fmla="*/ 252153 w 2522435"/>
              <a:gd name="connsiteY1" fmla="*/ 803581 h 1760361"/>
              <a:gd name="connsiteX2" fmla="*/ 475768 w 2522435"/>
              <a:gd name="connsiteY2" fmla="*/ 1617073 h 1760361"/>
              <a:gd name="connsiteX3" fmla="*/ 2131852 w 2522435"/>
              <a:gd name="connsiteY3" fmla="*/ 1719898 h 1760361"/>
              <a:gd name="connsiteX4" fmla="*/ 2150980 w 2522435"/>
              <a:gd name="connsiteY4" fmla="*/ 1171616 h 1760361"/>
              <a:gd name="connsiteX5" fmla="*/ 2387927 w 2522435"/>
              <a:gd name="connsiteY5" fmla="*/ 990156 h 1760361"/>
              <a:gd name="connsiteX6" fmla="*/ 2500511 w 2522435"/>
              <a:gd name="connsiteY6" fmla="*/ 389779 h 1760361"/>
              <a:gd name="connsiteX7" fmla="*/ 1950828 w 2522435"/>
              <a:gd name="connsiteY7" fmla="*/ 79 h 1760361"/>
              <a:gd name="connsiteX8" fmla="*/ 1253833 w 2522435"/>
              <a:gd name="connsiteY8" fmla="*/ 233950 h 1760361"/>
              <a:gd name="connsiteX9" fmla="*/ 171180 w 2522435"/>
              <a:gd name="connsiteY9" fmla="*/ 128058 h 1760361"/>
              <a:gd name="connsiteX0" fmla="*/ 171180 w 2522435"/>
              <a:gd name="connsiteY0" fmla="*/ 128058 h 1760361"/>
              <a:gd name="connsiteX1" fmla="*/ 252153 w 2522435"/>
              <a:gd name="connsiteY1" fmla="*/ 803581 h 1760361"/>
              <a:gd name="connsiteX2" fmla="*/ 475768 w 2522435"/>
              <a:gd name="connsiteY2" fmla="*/ 1617073 h 1760361"/>
              <a:gd name="connsiteX3" fmla="*/ 2131852 w 2522435"/>
              <a:gd name="connsiteY3" fmla="*/ 1719898 h 1760361"/>
              <a:gd name="connsiteX4" fmla="*/ 2150980 w 2522435"/>
              <a:gd name="connsiteY4" fmla="*/ 1171616 h 1760361"/>
              <a:gd name="connsiteX5" fmla="*/ 2387927 w 2522435"/>
              <a:gd name="connsiteY5" fmla="*/ 990156 h 1760361"/>
              <a:gd name="connsiteX6" fmla="*/ 2500511 w 2522435"/>
              <a:gd name="connsiteY6" fmla="*/ 389779 h 1760361"/>
              <a:gd name="connsiteX7" fmla="*/ 1950828 w 2522435"/>
              <a:gd name="connsiteY7" fmla="*/ 79 h 1760361"/>
              <a:gd name="connsiteX8" fmla="*/ 1253833 w 2522435"/>
              <a:gd name="connsiteY8" fmla="*/ 233950 h 1760361"/>
              <a:gd name="connsiteX9" fmla="*/ 171180 w 2522435"/>
              <a:gd name="connsiteY9" fmla="*/ 128058 h 1760361"/>
              <a:gd name="connsiteX0" fmla="*/ 171180 w 2502931"/>
              <a:gd name="connsiteY0" fmla="*/ 128058 h 1760361"/>
              <a:gd name="connsiteX1" fmla="*/ 252153 w 2502931"/>
              <a:gd name="connsiteY1" fmla="*/ 803581 h 1760361"/>
              <a:gd name="connsiteX2" fmla="*/ 475768 w 2502931"/>
              <a:gd name="connsiteY2" fmla="*/ 1617073 h 1760361"/>
              <a:gd name="connsiteX3" fmla="*/ 2131852 w 2502931"/>
              <a:gd name="connsiteY3" fmla="*/ 1719898 h 1760361"/>
              <a:gd name="connsiteX4" fmla="*/ 2150980 w 2502931"/>
              <a:gd name="connsiteY4" fmla="*/ 1171616 h 1760361"/>
              <a:gd name="connsiteX5" fmla="*/ 2500511 w 2502931"/>
              <a:gd name="connsiteY5" fmla="*/ 389779 h 1760361"/>
              <a:gd name="connsiteX6" fmla="*/ 1950828 w 2502931"/>
              <a:gd name="connsiteY6" fmla="*/ 79 h 1760361"/>
              <a:gd name="connsiteX7" fmla="*/ 1253833 w 2502931"/>
              <a:gd name="connsiteY7" fmla="*/ 233950 h 1760361"/>
              <a:gd name="connsiteX8" fmla="*/ 171180 w 2502931"/>
              <a:gd name="connsiteY8" fmla="*/ 128058 h 1760361"/>
              <a:gd name="connsiteX0" fmla="*/ 171180 w 2502931"/>
              <a:gd name="connsiteY0" fmla="*/ 137721 h 1770024"/>
              <a:gd name="connsiteX1" fmla="*/ 252153 w 2502931"/>
              <a:gd name="connsiteY1" fmla="*/ 813244 h 1770024"/>
              <a:gd name="connsiteX2" fmla="*/ 475768 w 2502931"/>
              <a:gd name="connsiteY2" fmla="*/ 1626736 h 1770024"/>
              <a:gd name="connsiteX3" fmla="*/ 2131852 w 2502931"/>
              <a:gd name="connsiteY3" fmla="*/ 1729561 h 1770024"/>
              <a:gd name="connsiteX4" fmla="*/ 2150980 w 2502931"/>
              <a:gd name="connsiteY4" fmla="*/ 1181279 h 1770024"/>
              <a:gd name="connsiteX5" fmla="*/ 2500511 w 2502931"/>
              <a:gd name="connsiteY5" fmla="*/ 631296 h 1770024"/>
              <a:gd name="connsiteX6" fmla="*/ 1950828 w 2502931"/>
              <a:gd name="connsiteY6" fmla="*/ 9742 h 1770024"/>
              <a:gd name="connsiteX7" fmla="*/ 1253833 w 2502931"/>
              <a:gd name="connsiteY7" fmla="*/ 243613 h 1770024"/>
              <a:gd name="connsiteX8" fmla="*/ 171180 w 2502931"/>
              <a:gd name="connsiteY8" fmla="*/ 137721 h 1770024"/>
              <a:gd name="connsiteX0" fmla="*/ 171180 w 2500973"/>
              <a:gd name="connsiteY0" fmla="*/ 137721 h 1770024"/>
              <a:gd name="connsiteX1" fmla="*/ 252153 w 2500973"/>
              <a:gd name="connsiteY1" fmla="*/ 813244 h 1770024"/>
              <a:gd name="connsiteX2" fmla="*/ 475768 w 2500973"/>
              <a:gd name="connsiteY2" fmla="*/ 1626736 h 1770024"/>
              <a:gd name="connsiteX3" fmla="*/ 2131852 w 2500973"/>
              <a:gd name="connsiteY3" fmla="*/ 1729561 h 1770024"/>
              <a:gd name="connsiteX4" fmla="*/ 2150980 w 2500973"/>
              <a:gd name="connsiteY4" fmla="*/ 1181279 h 1770024"/>
              <a:gd name="connsiteX5" fmla="*/ 2500511 w 2500973"/>
              <a:gd name="connsiteY5" fmla="*/ 631296 h 1770024"/>
              <a:gd name="connsiteX6" fmla="*/ 1950828 w 2500973"/>
              <a:gd name="connsiteY6" fmla="*/ 9742 h 1770024"/>
              <a:gd name="connsiteX7" fmla="*/ 1253833 w 2500973"/>
              <a:gd name="connsiteY7" fmla="*/ 243613 h 1770024"/>
              <a:gd name="connsiteX8" fmla="*/ 171180 w 2500973"/>
              <a:gd name="connsiteY8" fmla="*/ 137721 h 1770024"/>
              <a:gd name="connsiteX0" fmla="*/ 171180 w 2501811"/>
              <a:gd name="connsiteY0" fmla="*/ 130586 h 1762889"/>
              <a:gd name="connsiteX1" fmla="*/ 252153 w 2501811"/>
              <a:gd name="connsiteY1" fmla="*/ 806109 h 1762889"/>
              <a:gd name="connsiteX2" fmla="*/ 475768 w 2501811"/>
              <a:gd name="connsiteY2" fmla="*/ 1619601 h 1762889"/>
              <a:gd name="connsiteX3" fmla="*/ 2131852 w 2501811"/>
              <a:gd name="connsiteY3" fmla="*/ 1722426 h 1762889"/>
              <a:gd name="connsiteX4" fmla="*/ 2150980 w 2501811"/>
              <a:gd name="connsiteY4" fmla="*/ 1174144 h 1762889"/>
              <a:gd name="connsiteX5" fmla="*/ 2500511 w 2501811"/>
              <a:gd name="connsiteY5" fmla="*/ 624161 h 1762889"/>
              <a:gd name="connsiteX6" fmla="*/ 1950828 w 2501811"/>
              <a:gd name="connsiteY6" fmla="*/ 2607 h 1762889"/>
              <a:gd name="connsiteX7" fmla="*/ 1253833 w 2501811"/>
              <a:gd name="connsiteY7" fmla="*/ 236478 h 1762889"/>
              <a:gd name="connsiteX8" fmla="*/ 171180 w 2501811"/>
              <a:gd name="connsiteY8" fmla="*/ 130586 h 1762889"/>
              <a:gd name="connsiteX0" fmla="*/ 171180 w 2513555"/>
              <a:gd name="connsiteY0" fmla="*/ 130586 h 1760577"/>
              <a:gd name="connsiteX1" fmla="*/ 252153 w 2513555"/>
              <a:gd name="connsiteY1" fmla="*/ 806109 h 1760577"/>
              <a:gd name="connsiteX2" fmla="*/ 475768 w 2513555"/>
              <a:gd name="connsiteY2" fmla="*/ 1619601 h 1760577"/>
              <a:gd name="connsiteX3" fmla="*/ 2131852 w 2513555"/>
              <a:gd name="connsiteY3" fmla="*/ 1722426 h 1760577"/>
              <a:gd name="connsiteX4" fmla="*/ 2324097 w 2513555"/>
              <a:gd name="connsiteY4" fmla="*/ 1205471 h 1760577"/>
              <a:gd name="connsiteX5" fmla="*/ 2500511 w 2513555"/>
              <a:gd name="connsiteY5" fmla="*/ 624161 h 1760577"/>
              <a:gd name="connsiteX6" fmla="*/ 1950828 w 2513555"/>
              <a:gd name="connsiteY6" fmla="*/ 2607 h 1760577"/>
              <a:gd name="connsiteX7" fmla="*/ 1253833 w 2513555"/>
              <a:gd name="connsiteY7" fmla="*/ 236478 h 1760577"/>
              <a:gd name="connsiteX8" fmla="*/ 171180 w 2513555"/>
              <a:gd name="connsiteY8" fmla="*/ 130586 h 1760577"/>
              <a:gd name="connsiteX0" fmla="*/ 169093 w 2511468"/>
              <a:gd name="connsiteY0" fmla="*/ 130586 h 1731316"/>
              <a:gd name="connsiteX1" fmla="*/ 250066 w 2511468"/>
              <a:gd name="connsiteY1" fmla="*/ 806109 h 1731316"/>
              <a:gd name="connsiteX2" fmla="*/ 410729 w 2511468"/>
              <a:gd name="connsiteY2" fmla="*/ 1478627 h 1731316"/>
              <a:gd name="connsiteX3" fmla="*/ 2129765 w 2511468"/>
              <a:gd name="connsiteY3" fmla="*/ 1722426 h 1731316"/>
              <a:gd name="connsiteX4" fmla="*/ 2322010 w 2511468"/>
              <a:gd name="connsiteY4" fmla="*/ 1205471 h 1731316"/>
              <a:gd name="connsiteX5" fmla="*/ 2498424 w 2511468"/>
              <a:gd name="connsiteY5" fmla="*/ 624161 h 1731316"/>
              <a:gd name="connsiteX6" fmla="*/ 1948741 w 2511468"/>
              <a:gd name="connsiteY6" fmla="*/ 2607 h 1731316"/>
              <a:gd name="connsiteX7" fmla="*/ 1251746 w 2511468"/>
              <a:gd name="connsiteY7" fmla="*/ 236478 h 1731316"/>
              <a:gd name="connsiteX8" fmla="*/ 169093 w 2511468"/>
              <a:gd name="connsiteY8" fmla="*/ 130586 h 1731316"/>
              <a:gd name="connsiteX0" fmla="*/ 169092 w 2515686"/>
              <a:gd name="connsiteY0" fmla="*/ 130586 h 1580338"/>
              <a:gd name="connsiteX1" fmla="*/ 250065 w 2515686"/>
              <a:gd name="connsiteY1" fmla="*/ 806109 h 1580338"/>
              <a:gd name="connsiteX2" fmla="*/ 410728 w 2515686"/>
              <a:gd name="connsiteY2" fmla="*/ 1478627 h 1580338"/>
              <a:gd name="connsiteX3" fmla="*/ 1767791 w 2515686"/>
              <a:gd name="connsiteY3" fmla="*/ 1550126 h 1580338"/>
              <a:gd name="connsiteX4" fmla="*/ 2322009 w 2515686"/>
              <a:gd name="connsiteY4" fmla="*/ 1205471 h 1580338"/>
              <a:gd name="connsiteX5" fmla="*/ 2498423 w 2515686"/>
              <a:gd name="connsiteY5" fmla="*/ 624161 h 1580338"/>
              <a:gd name="connsiteX6" fmla="*/ 1948740 w 2515686"/>
              <a:gd name="connsiteY6" fmla="*/ 2607 h 1580338"/>
              <a:gd name="connsiteX7" fmla="*/ 1251745 w 2515686"/>
              <a:gd name="connsiteY7" fmla="*/ 236478 h 1580338"/>
              <a:gd name="connsiteX8" fmla="*/ 169092 w 2515686"/>
              <a:gd name="connsiteY8" fmla="*/ 130586 h 1580338"/>
              <a:gd name="connsiteX0" fmla="*/ 216909 w 2371233"/>
              <a:gd name="connsiteY0" fmla="*/ 97731 h 1580287"/>
              <a:gd name="connsiteX1" fmla="*/ 105612 w 2371233"/>
              <a:gd name="connsiteY1" fmla="*/ 806058 h 1580287"/>
              <a:gd name="connsiteX2" fmla="*/ 266275 w 2371233"/>
              <a:gd name="connsiteY2" fmla="*/ 1478576 h 1580287"/>
              <a:gd name="connsiteX3" fmla="*/ 1623338 w 2371233"/>
              <a:gd name="connsiteY3" fmla="*/ 1550075 h 1580287"/>
              <a:gd name="connsiteX4" fmla="*/ 2177556 w 2371233"/>
              <a:gd name="connsiteY4" fmla="*/ 1205420 h 1580287"/>
              <a:gd name="connsiteX5" fmla="*/ 2353970 w 2371233"/>
              <a:gd name="connsiteY5" fmla="*/ 624110 h 1580287"/>
              <a:gd name="connsiteX6" fmla="*/ 1804287 w 2371233"/>
              <a:gd name="connsiteY6" fmla="*/ 2556 h 1580287"/>
              <a:gd name="connsiteX7" fmla="*/ 1107292 w 2371233"/>
              <a:gd name="connsiteY7" fmla="*/ 236427 h 1580287"/>
              <a:gd name="connsiteX8" fmla="*/ 216909 w 2371233"/>
              <a:gd name="connsiteY8" fmla="*/ 97731 h 1580287"/>
              <a:gd name="connsiteX0" fmla="*/ 212838 w 2367162"/>
              <a:gd name="connsiteY0" fmla="*/ 97731 h 1599445"/>
              <a:gd name="connsiteX1" fmla="*/ 101541 w 2367162"/>
              <a:gd name="connsiteY1" fmla="*/ 806058 h 1599445"/>
              <a:gd name="connsiteX2" fmla="*/ 179803 w 2367162"/>
              <a:gd name="connsiteY2" fmla="*/ 1516849 h 1599445"/>
              <a:gd name="connsiteX3" fmla="*/ 1619267 w 2367162"/>
              <a:gd name="connsiteY3" fmla="*/ 1550075 h 1599445"/>
              <a:gd name="connsiteX4" fmla="*/ 2173485 w 2367162"/>
              <a:gd name="connsiteY4" fmla="*/ 1205420 h 1599445"/>
              <a:gd name="connsiteX5" fmla="*/ 2349899 w 2367162"/>
              <a:gd name="connsiteY5" fmla="*/ 624110 h 1599445"/>
              <a:gd name="connsiteX6" fmla="*/ 1800216 w 2367162"/>
              <a:gd name="connsiteY6" fmla="*/ 2556 h 1599445"/>
              <a:gd name="connsiteX7" fmla="*/ 1103221 w 2367162"/>
              <a:gd name="connsiteY7" fmla="*/ 236427 h 1599445"/>
              <a:gd name="connsiteX8" fmla="*/ 212838 w 2367162"/>
              <a:gd name="connsiteY8" fmla="*/ 97731 h 1599445"/>
              <a:gd name="connsiteX0" fmla="*/ 274217 w 2428541"/>
              <a:gd name="connsiteY0" fmla="*/ 97731 h 1563328"/>
              <a:gd name="connsiteX1" fmla="*/ 162920 w 2428541"/>
              <a:gd name="connsiteY1" fmla="*/ 806058 h 1563328"/>
              <a:gd name="connsiteX2" fmla="*/ 241182 w 2428541"/>
              <a:gd name="connsiteY2" fmla="*/ 1516849 h 1563328"/>
              <a:gd name="connsiteX3" fmla="*/ 1680646 w 2428541"/>
              <a:gd name="connsiteY3" fmla="*/ 1550075 h 1563328"/>
              <a:gd name="connsiteX4" fmla="*/ 2234864 w 2428541"/>
              <a:gd name="connsiteY4" fmla="*/ 1205420 h 1563328"/>
              <a:gd name="connsiteX5" fmla="*/ 2411278 w 2428541"/>
              <a:gd name="connsiteY5" fmla="*/ 624110 h 1563328"/>
              <a:gd name="connsiteX6" fmla="*/ 1861595 w 2428541"/>
              <a:gd name="connsiteY6" fmla="*/ 2556 h 1563328"/>
              <a:gd name="connsiteX7" fmla="*/ 1164600 w 2428541"/>
              <a:gd name="connsiteY7" fmla="*/ 236427 h 1563328"/>
              <a:gd name="connsiteX8" fmla="*/ 274217 w 2428541"/>
              <a:gd name="connsiteY8" fmla="*/ 97731 h 156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1" h="1563328">
                <a:moveTo>
                  <a:pt x="274217" y="97731"/>
                </a:moveTo>
                <a:cubicBezTo>
                  <a:pt x="-131398" y="291421"/>
                  <a:pt x="168426" y="569538"/>
                  <a:pt x="162920" y="806058"/>
                </a:cubicBezTo>
                <a:cubicBezTo>
                  <a:pt x="157414" y="1042578"/>
                  <a:pt x="-247990" y="1551404"/>
                  <a:pt x="241182" y="1516849"/>
                </a:cubicBezTo>
                <a:cubicBezTo>
                  <a:pt x="730354" y="1482294"/>
                  <a:pt x="1348366" y="1601980"/>
                  <a:pt x="1680646" y="1550075"/>
                </a:cubicBezTo>
                <a:cubicBezTo>
                  <a:pt x="2012926" y="1498170"/>
                  <a:pt x="2113092" y="1359748"/>
                  <a:pt x="2234864" y="1205420"/>
                </a:cubicBezTo>
                <a:cubicBezTo>
                  <a:pt x="2356636" y="1051093"/>
                  <a:pt x="2473489" y="824587"/>
                  <a:pt x="2411278" y="624110"/>
                </a:cubicBezTo>
                <a:cubicBezTo>
                  <a:pt x="2349067" y="423633"/>
                  <a:pt x="2314322" y="32821"/>
                  <a:pt x="1861595" y="2556"/>
                </a:cubicBezTo>
                <a:cubicBezTo>
                  <a:pt x="1408868" y="-27709"/>
                  <a:pt x="1429163" y="220565"/>
                  <a:pt x="1164600" y="236427"/>
                </a:cubicBezTo>
                <a:cubicBezTo>
                  <a:pt x="900037" y="252289"/>
                  <a:pt x="679832" y="-95959"/>
                  <a:pt x="274217" y="97731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9" name="Picture 168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88847BC2-011B-704F-BA5D-307F59088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22" y="1777304"/>
            <a:ext cx="553011" cy="312708"/>
          </a:xfrm>
          <a:prstGeom prst="rect">
            <a:avLst/>
          </a:prstGeom>
        </p:spPr>
      </p:pic>
      <p:sp>
        <p:nvSpPr>
          <p:cNvPr id="171" name="Rectangle 3">
            <a:extLst>
              <a:ext uri="{FF2B5EF4-FFF2-40B4-BE49-F238E27FC236}">
                <a16:creationId xmlns:a16="http://schemas.microsoft.com/office/drawing/2014/main" id="{C8757F7E-A6D1-284F-B0AF-0DB41E9ED371}"/>
              </a:ext>
            </a:extLst>
          </p:cNvPr>
          <p:cNvSpPr txBox="1">
            <a:spLocks noChangeArrowheads="1"/>
          </p:cNvSpPr>
          <p:nvPr/>
        </p:nvSpPr>
        <p:spPr>
          <a:xfrm>
            <a:off x="1139688" y="3074505"/>
            <a:ext cx="10654747" cy="337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2222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 mobile must:</a:t>
            </a:r>
          </a:p>
          <a:p>
            <a:pPr marL="800100" marR="0" lvl="1" indent="-2746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with BS: (establish) communication over 4G wireless link</a:t>
            </a:r>
          </a:p>
          <a:p>
            <a:pPr marL="800100" marR="0" lvl="1" indent="-2746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itself to network, and authenticate network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notable differences from WiFi</a:t>
            </a:r>
          </a:p>
          <a:p>
            <a:pPr marL="811213" marR="0" lvl="1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UE’s SIM provides global identity, contains shared keys</a:t>
            </a:r>
          </a:p>
          <a:p>
            <a:pPr marL="811213" marR="0" lvl="1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in visited network depend on (paid) service subscription in home network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7C3156-D99B-F9DE-A6DB-35C92D0DE8AE}"/>
              </a:ext>
            </a:extLst>
          </p:cNvPr>
          <p:cNvGrpSpPr/>
          <p:nvPr/>
        </p:nvGrpSpPr>
        <p:grpSpPr>
          <a:xfrm>
            <a:off x="3758210" y="1563049"/>
            <a:ext cx="546792" cy="870250"/>
            <a:chOff x="5889335" y="1626817"/>
            <a:chExt cx="694858" cy="1017961"/>
          </a:xfrm>
        </p:grpSpPr>
        <p:grpSp>
          <p:nvGrpSpPr>
            <p:cNvPr id="4" name="Group 817">
              <a:extLst>
                <a:ext uri="{FF2B5EF4-FFF2-40B4-BE49-F238E27FC236}">
                  <a16:creationId xmlns:a16="http://schemas.microsoft.com/office/drawing/2014/main" id="{B445E3F5-FE3E-D25E-BC70-9D2A0CC1DD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626817"/>
              <a:ext cx="466245" cy="392290"/>
              <a:chOff x="2920" y="1445"/>
              <a:chExt cx="326" cy="289"/>
            </a:xfrm>
          </p:grpSpPr>
          <p:sp>
            <p:nvSpPr>
              <p:cNvPr id="25" name="Oval 818">
                <a:extLst>
                  <a:ext uri="{FF2B5EF4-FFF2-40B4-BE49-F238E27FC236}">
                    <a16:creationId xmlns:a16="http://schemas.microsoft.com/office/drawing/2014/main" id="{7EF60958-1CEF-8FDE-900B-A8D5EFE05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oup 819">
                <a:extLst>
                  <a:ext uri="{FF2B5EF4-FFF2-40B4-BE49-F238E27FC236}">
                    <a16:creationId xmlns:a16="http://schemas.microsoft.com/office/drawing/2014/main" id="{EA83456B-7DD1-B432-3C9B-0E59252E73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76"/>
                <a:ext cx="265" cy="228"/>
                <a:chOff x="2949" y="1476"/>
                <a:chExt cx="265" cy="228"/>
              </a:xfrm>
            </p:grpSpPr>
            <p:sp>
              <p:nvSpPr>
                <p:cNvPr id="29" name="Oval 820">
                  <a:extLst>
                    <a:ext uri="{FF2B5EF4-FFF2-40B4-BE49-F238E27FC236}">
                      <a16:creationId xmlns:a16="http://schemas.microsoft.com/office/drawing/2014/main" id="{68974C6A-41EF-F0C5-F7FD-C622DBAAB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Oval 821">
                  <a:extLst>
                    <a:ext uri="{FF2B5EF4-FFF2-40B4-BE49-F238E27FC236}">
                      <a16:creationId xmlns:a16="http://schemas.microsoft.com/office/drawing/2014/main" id="{027995E6-8CBE-2EE6-455D-AE25A1ECA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822">
                  <a:extLst>
                    <a:ext uri="{FF2B5EF4-FFF2-40B4-BE49-F238E27FC236}">
                      <a16:creationId xmlns:a16="http://schemas.microsoft.com/office/drawing/2014/main" id="{27C34387-8658-D747-DBA9-7803B88F7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823">
                  <a:extLst>
                    <a:ext uri="{FF2B5EF4-FFF2-40B4-BE49-F238E27FC236}">
                      <a16:creationId xmlns:a16="http://schemas.microsoft.com/office/drawing/2014/main" id="{B878723E-CB89-0179-F0D7-E01C38049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284052-9523-C1BF-EA25-9DCBB79029D5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1F9536-863A-3A42-60F4-D470ECF28C51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5DE9B7-4DEF-7797-5C7F-E4FB0B477684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58EDF1-B452-B48E-7147-7C89FA7DEE6A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5885E-2574-DD02-723E-015E331E5CE5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8799CE-A5DA-2416-E439-9B074CFE1DDA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7753F07-4A2A-C6C8-307D-D3D2B51B88CC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4667397-ECD6-8D14-BD57-A39AD85F0CF7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267FAAC-F44E-7F6A-6B21-CB13041BD481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C2839F1-7655-2577-C263-43C5E62508EC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03B119C7-FAF2-5019-6C20-C29C7962296A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D4C14EFD-2C81-E272-B250-1B9BDC0BA820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16" name="Freeform 15">
                      <a:extLst>
                        <a:ext uri="{FF2B5EF4-FFF2-40B4-BE49-F238E27FC236}">
                          <a16:creationId xmlns:a16="http://schemas.microsoft.com/office/drawing/2014/main" id="{406B626B-A93C-E303-6507-1716EFA5B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" name="Freeform 16">
                      <a:extLst>
                        <a:ext uri="{FF2B5EF4-FFF2-40B4-BE49-F238E27FC236}">
                          <a16:creationId xmlns:a16="http://schemas.microsoft.com/office/drawing/2014/main" id="{460D864B-5810-975F-AE4B-2BD1BF6EC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" name="Freeform 17">
                      <a:extLst>
                        <a:ext uri="{FF2B5EF4-FFF2-40B4-BE49-F238E27FC236}">
                          <a16:creationId xmlns:a16="http://schemas.microsoft.com/office/drawing/2014/main" id="{E0D7E7DE-3EEA-C973-4383-5BF764905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" name="Freeform 18">
                      <a:extLst>
                        <a:ext uri="{FF2B5EF4-FFF2-40B4-BE49-F238E27FC236}">
                          <a16:creationId xmlns:a16="http://schemas.microsoft.com/office/drawing/2014/main" id="{7FD1EE4F-70AA-B548-B0A8-7D2263982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" name="Can 11">
                  <a:extLst>
                    <a:ext uri="{FF2B5EF4-FFF2-40B4-BE49-F238E27FC236}">
                      <a16:creationId xmlns:a16="http://schemas.microsoft.com/office/drawing/2014/main" id="{F9BC1629-4F0A-C786-9EE7-A7F9F9E43DBD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E8D94E1E-C528-45F1-F8AF-D6E58A1E8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449F4F-920B-6152-2BAD-25ADD5BD6193}"/>
              </a:ext>
            </a:extLst>
          </p:cNvPr>
          <p:cNvGrpSpPr/>
          <p:nvPr/>
        </p:nvGrpSpPr>
        <p:grpSpPr>
          <a:xfrm>
            <a:off x="5544274" y="1698108"/>
            <a:ext cx="893438" cy="627864"/>
            <a:chOff x="5642732" y="385076"/>
            <a:chExt cx="1249183" cy="81523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1DE8C64-694F-7EEF-CA29-EED7CE7B4777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FAE4AF-FD29-83B9-4E8C-299524E5CE80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BB79BF-8CA9-FB3A-7863-8E5C583EA207}"/>
              </a:ext>
            </a:extLst>
          </p:cNvPr>
          <p:cNvGrpSpPr/>
          <p:nvPr/>
        </p:nvGrpSpPr>
        <p:grpSpPr>
          <a:xfrm>
            <a:off x="9287682" y="1773558"/>
            <a:ext cx="800467" cy="455045"/>
            <a:chOff x="5716439" y="395865"/>
            <a:chExt cx="1119192" cy="5200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5B239B-5200-41E7-B358-4A5D336A8FA5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B31330-D189-B21D-3458-2DC6104C6861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AB0449-D466-FCDF-3358-EDF0A6318316}"/>
              </a:ext>
            </a:extLst>
          </p:cNvPr>
          <p:cNvGrpSpPr/>
          <p:nvPr/>
        </p:nvGrpSpPr>
        <p:grpSpPr>
          <a:xfrm>
            <a:off x="8480548" y="1777699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5D85F1E-2A71-B876-5B2D-67FBB99294A2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DB7F60-6014-C5FF-36BB-5191405287F5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58AEDC-5457-6D08-185A-146B9300D25A}"/>
              </a:ext>
            </a:extLst>
          </p:cNvPr>
          <p:cNvGrpSpPr/>
          <p:nvPr/>
        </p:nvGrpSpPr>
        <p:grpSpPr>
          <a:xfrm>
            <a:off x="976280" y="2226870"/>
            <a:ext cx="793899" cy="618693"/>
            <a:chOff x="976280" y="2226870"/>
            <a:chExt cx="793899" cy="6186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F8FEB8-51E6-0FD1-27F8-876D543D96C8}"/>
                </a:ext>
              </a:extLst>
            </p:cNvPr>
            <p:cNvGrpSpPr/>
            <p:nvPr/>
          </p:nvGrpSpPr>
          <p:grpSpPr>
            <a:xfrm>
              <a:off x="976280" y="2385386"/>
              <a:ext cx="793899" cy="460177"/>
              <a:chOff x="2769704" y="6255026"/>
              <a:chExt cx="793899" cy="46017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B571741-25B9-5A0C-500F-F981C1012DA2}"/>
                  </a:ext>
                </a:extLst>
              </p:cNvPr>
              <p:cNvSpPr txBox="1"/>
              <p:nvPr/>
            </p:nvSpPr>
            <p:spPr>
              <a:xfrm>
                <a:off x="2769704" y="6255026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3CDFD7-CC94-9704-7061-EAB8357322C7}"/>
                  </a:ext>
                </a:extLst>
              </p:cNvPr>
              <p:cNvSpPr txBox="1"/>
              <p:nvPr/>
            </p:nvSpPr>
            <p:spPr>
              <a:xfrm>
                <a:off x="2895600" y="6407426"/>
                <a:ext cx="6680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HSS-M</a:t>
                </a:r>
              </a:p>
            </p:txBody>
          </p:sp>
        </p:grpSp>
        <p:pic>
          <p:nvPicPr>
            <p:cNvPr id="46" name="Picture 58" descr="BS00768_[1]">
              <a:extLst>
                <a:ext uri="{FF2B5EF4-FFF2-40B4-BE49-F238E27FC236}">
                  <a16:creationId xmlns:a16="http://schemas.microsoft.com/office/drawing/2014/main" id="{464E68F6-E938-E56F-A85E-FE019000F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024822" y="2226870"/>
              <a:ext cx="400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D67867-2B0A-CE70-4438-40AF2363864D}"/>
              </a:ext>
            </a:extLst>
          </p:cNvPr>
          <p:cNvGrpSpPr/>
          <p:nvPr/>
        </p:nvGrpSpPr>
        <p:grpSpPr>
          <a:xfrm>
            <a:off x="8382450" y="1363063"/>
            <a:ext cx="1128518" cy="460177"/>
            <a:chOff x="641661" y="2385386"/>
            <a:chExt cx="1128518" cy="46017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9D494C1-4688-20E2-E55F-51ECDD416A49}"/>
                </a:ext>
              </a:extLst>
            </p:cNvPr>
            <p:cNvGrpSpPr/>
            <p:nvPr/>
          </p:nvGrpSpPr>
          <p:grpSpPr>
            <a:xfrm>
              <a:off x="976280" y="2385386"/>
              <a:ext cx="793899" cy="460177"/>
              <a:chOff x="2769704" y="6255026"/>
              <a:chExt cx="793899" cy="460177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E75F05A-F209-80C0-6725-D8DCA8EA1421}"/>
                  </a:ext>
                </a:extLst>
              </p:cNvPr>
              <p:cNvSpPr txBox="1"/>
              <p:nvPr/>
            </p:nvSpPr>
            <p:spPr>
              <a:xfrm>
                <a:off x="2769704" y="6255026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5019B0-D6FC-77F9-AF50-4A9ED858E66F}"/>
                  </a:ext>
                </a:extLst>
              </p:cNvPr>
              <p:cNvSpPr txBox="1"/>
              <p:nvPr/>
            </p:nvSpPr>
            <p:spPr>
              <a:xfrm>
                <a:off x="2895600" y="6407426"/>
                <a:ext cx="6680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HSS-M</a:t>
                </a:r>
              </a:p>
            </p:txBody>
          </p:sp>
        </p:grpSp>
        <p:pic>
          <p:nvPicPr>
            <p:cNvPr id="50" name="Picture 58" descr="BS00768_[1]">
              <a:extLst>
                <a:ext uri="{FF2B5EF4-FFF2-40B4-BE49-F238E27FC236}">
                  <a16:creationId xmlns:a16="http://schemas.microsoft.com/office/drawing/2014/main" id="{54FA8A0D-ABBF-13F0-2150-71A92F652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41661" y="2503525"/>
              <a:ext cx="400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E84C6C-EA91-3771-A92A-0B876CB9CF4D}"/>
              </a:ext>
            </a:extLst>
          </p:cNvPr>
          <p:cNvGrpSpPr/>
          <p:nvPr/>
        </p:nvGrpSpPr>
        <p:grpSpPr>
          <a:xfrm>
            <a:off x="9990025" y="5064573"/>
            <a:ext cx="1128518" cy="460177"/>
            <a:chOff x="641661" y="2385386"/>
            <a:chExt cx="1128518" cy="46017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6F74D9A-7BA6-1F42-1776-74E7D6AC14EB}"/>
                </a:ext>
              </a:extLst>
            </p:cNvPr>
            <p:cNvGrpSpPr/>
            <p:nvPr/>
          </p:nvGrpSpPr>
          <p:grpSpPr>
            <a:xfrm>
              <a:off x="976280" y="2385386"/>
              <a:ext cx="793899" cy="460177"/>
              <a:chOff x="2769704" y="6255026"/>
              <a:chExt cx="793899" cy="46017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DDD96D9-35B4-C1BE-5EEA-47929990D38B}"/>
                  </a:ext>
                </a:extLst>
              </p:cNvPr>
              <p:cNvSpPr txBox="1"/>
              <p:nvPr/>
            </p:nvSpPr>
            <p:spPr>
              <a:xfrm>
                <a:off x="2769704" y="6255026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979BB23-A63F-D633-F762-3C0F0FB27D60}"/>
                  </a:ext>
                </a:extLst>
              </p:cNvPr>
              <p:cNvSpPr txBox="1"/>
              <p:nvPr/>
            </p:nvSpPr>
            <p:spPr>
              <a:xfrm>
                <a:off x="2895600" y="6407426"/>
                <a:ext cx="6680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HSS-M</a:t>
                </a:r>
              </a:p>
            </p:txBody>
          </p:sp>
        </p:grpSp>
        <p:pic>
          <p:nvPicPr>
            <p:cNvPr id="60" name="Picture 58" descr="BS00768_[1]">
              <a:extLst>
                <a:ext uri="{FF2B5EF4-FFF2-40B4-BE49-F238E27FC236}">
                  <a16:creationId xmlns:a16="http://schemas.microsoft.com/office/drawing/2014/main" id="{F8414B3B-5FE8-736C-6F72-267E86C9F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41661" y="2503525"/>
              <a:ext cx="400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Slide Number Placeholder 3">
            <a:extLst>
              <a:ext uri="{FF2B5EF4-FFF2-40B4-BE49-F238E27FC236}">
                <a16:creationId xmlns:a16="http://schemas.microsoft.com/office/drawing/2014/main" id="{8B911DD5-40AB-C0FA-7740-160A54FE0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9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5125F-8540-20C2-D45D-0E967ABA6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E5D5EBF-1EA1-992D-BE8B-D66AE16D81B2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10393A-42AA-3A17-C2C0-1C94CAA9EF57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AE2564-4DA8-6D29-727A-7CC63C561131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CCFD8931-0B23-B09B-A266-3317B70C9A73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63CAD398-4178-47E4-F13E-92C831945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913A16B6-AAF3-5D76-C169-8211B46DC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B7E890-7ECA-88A7-487A-70767B9A4F5C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F11B203D-9F48-7083-CCF4-8C517219E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AE91B81E-1045-1DFD-2FF6-BD7D87752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D5E2735F-CEE8-21C7-EB35-325DEB6D6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4F5C676E-FE79-F861-C657-FBB897A49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129E4616-0CF7-DAAB-6C16-2E8BBDB19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E2C157CC-C2FE-A071-B342-CCEE443B1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3F513B77-E538-1893-4F5F-0A6D6D721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00F57541-AF0A-B20E-AF73-6D9CFB28D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B026485C-22E8-A69F-4479-EA6D82DAF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C5FD43-602E-0657-88AC-9BC2512DB426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ED8D8F1-5090-8E94-BEF9-5EB0ACB6C1A6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B20BE48-7300-DD95-825A-8F211B09A20B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526C00-3504-85FF-A4A3-2C05ED354119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8AB67FE-62C0-3C9A-CA76-B42A97F72AF5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A76ABE-3EE6-B4B2-F282-98D286AB7533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86FEBA1-ABAC-DE5D-1D39-1732671F6E73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A4FC7BB-E41E-2AEA-24D4-E07A9F99EF5D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B4EB852-5D28-8166-020B-DC4135BC488E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30F3A128-59B9-0143-7DEC-21EFD7FB6FAD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240B247F-100F-9DF8-07C5-C1A422B2CC65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02F72E18-4472-D465-5675-6C52C49808E4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E2F71958-2DFD-4AF0-ADF9-65FEF5BFA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A23D8899-1DEA-AF93-A718-0D7EB97C7B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FF5587F6-BFC4-329E-BCB9-0E089D8EA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416FDF6A-8E8A-3CA2-5750-C3A07601C7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A2F0BBF8-03CF-69C0-B519-566ED69B88E6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E8E86BA8-9500-6596-16BA-50E2DD20C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009AD9-1D7E-7572-CD0B-72AA476DCDA3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AD86F3-767C-886D-1286-39377EB51AF8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7D555C-8C62-1507-0A8B-7EAC98F37427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68A3D67-D951-9CCF-D6A3-003C81C239F9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626488E-4605-C115-A801-B06E335CA8B8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F9566EA-C78E-CD71-4694-FE4DE559E304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2683E24-86E4-B78B-E95A-B250FFA16D7C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D8A1E1-65F6-6322-6B43-FC7456791C33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A541D2C-3705-3D3A-5025-BF01F4FC2B89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C18912-FDDC-48FE-897D-DE965774051A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2F26B8E-C91C-EB7F-F40B-E5ADEA9D00B8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4FADBEE-07B7-DE76-F724-A75D751A901B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8A216BE-6B70-1E9C-3C54-5DC010747F03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C7D2C14-EA74-3B23-8532-8D2095FAEAC5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FD97E7D8-77A0-B8A0-ED1C-1E001C6319F2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4F64D97-D833-C63B-0E1D-C374FA4D2B2B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84FB87F-BEE7-F296-6A32-79F898ECAFDD}"/>
              </a:ext>
            </a:extLst>
          </p:cNvPr>
          <p:cNvGrpSpPr/>
          <p:nvPr/>
        </p:nvGrpSpPr>
        <p:grpSpPr>
          <a:xfrm>
            <a:off x="2701405" y="1886746"/>
            <a:ext cx="5429281" cy="1900069"/>
            <a:chOff x="2701405" y="1886746"/>
            <a:chExt cx="5429281" cy="190006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6C6F840-4A9F-947C-AD00-B2D6336EFEC1}"/>
                </a:ext>
              </a:extLst>
            </p:cNvPr>
            <p:cNvGrpSpPr/>
            <p:nvPr/>
          </p:nvGrpSpPr>
          <p:grpSpPr>
            <a:xfrm>
              <a:off x="5736803" y="2104196"/>
              <a:ext cx="2151729" cy="1682619"/>
              <a:chOff x="6045437" y="3425594"/>
              <a:chExt cx="2279778" cy="1265158"/>
            </a:xfrm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8929E480-8377-9713-3FB8-E038D2D51095}"/>
                  </a:ext>
                </a:extLst>
              </p:cNvPr>
              <p:cNvSpPr/>
              <p:nvPr/>
            </p:nvSpPr>
            <p:spPr>
              <a:xfrm>
                <a:off x="6097105" y="3426401"/>
                <a:ext cx="2228110" cy="1264351"/>
              </a:xfrm>
              <a:custGeom>
                <a:avLst/>
                <a:gdLst>
                  <a:gd name="connsiteX0" fmla="*/ 0 w 2450276"/>
                  <a:gd name="connsiteY0" fmla="*/ 0 h 1262743"/>
                  <a:gd name="connsiteX1" fmla="*/ 2450276 w 2450276"/>
                  <a:gd name="connsiteY1" fmla="*/ 0 h 1262743"/>
                  <a:gd name="connsiteX2" fmla="*/ 2450276 w 2450276"/>
                  <a:gd name="connsiteY2" fmla="*/ 712519 h 1262743"/>
                  <a:gd name="connsiteX3" fmla="*/ 2450276 w 2450276"/>
                  <a:gd name="connsiteY3" fmla="*/ 1262743 h 1262743"/>
                  <a:gd name="connsiteX4" fmla="*/ 3959 w 2450276"/>
                  <a:gd name="connsiteY4" fmla="*/ 1262743 h 1262743"/>
                  <a:gd name="connsiteX5" fmla="*/ 3959 w 2450276"/>
                  <a:gd name="connsiteY5" fmla="*/ 1223158 h 1262743"/>
                  <a:gd name="connsiteX6" fmla="*/ 0 w 2450276"/>
                  <a:gd name="connsiteY6" fmla="*/ 0 h 1262743"/>
                  <a:gd name="connsiteX0" fmla="*/ 0 w 2450276"/>
                  <a:gd name="connsiteY0" fmla="*/ 0 h 1262743"/>
                  <a:gd name="connsiteX1" fmla="*/ 2394858 w 2450276"/>
                  <a:gd name="connsiteY1" fmla="*/ 3958 h 1262743"/>
                  <a:gd name="connsiteX2" fmla="*/ 2450276 w 2450276"/>
                  <a:gd name="connsiteY2" fmla="*/ 712519 h 1262743"/>
                  <a:gd name="connsiteX3" fmla="*/ 2450276 w 2450276"/>
                  <a:gd name="connsiteY3" fmla="*/ 1262743 h 1262743"/>
                  <a:gd name="connsiteX4" fmla="*/ 3959 w 2450276"/>
                  <a:gd name="connsiteY4" fmla="*/ 1262743 h 1262743"/>
                  <a:gd name="connsiteX5" fmla="*/ 3959 w 2450276"/>
                  <a:gd name="connsiteY5" fmla="*/ 1223158 h 1262743"/>
                  <a:gd name="connsiteX6" fmla="*/ 0 w 2450276"/>
                  <a:gd name="connsiteY6" fmla="*/ 0 h 1262743"/>
                  <a:gd name="connsiteX0" fmla="*/ 0 w 2450276"/>
                  <a:gd name="connsiteY0" fmla="*/ 0 h 1262743"/>
                  <a:gd name="connsiteX1" fmla="*/ 2394858 w 2450276"/>
                  <a:gd name="connsiteY1" fmla="*/ 3958 h 1262743"/>
                  <a:gd name="connsiteX2" fmla="*/ 2450276 w 2450276"/>
                  <a:gd name="connsiteY2" fmla="*/ 712519 h 1262743"/>
                  <a:gd name="connsiteX3" fmla="*/ 2406733 w 2450276"/>
                  <a:gd name="connsiteY3" fmla="*/ 1262743 h 1262743"/>
                  <a:gd name="connsiteX4" fmla="*/ 3959 w 2450276"/>
                  <a:gd name="connsiteY4" fmla="*/ 1262743 h 1262743"/>
                  <a:gd name="connsiteX5" fmla="*/ 3959 w 2450276"/>
                  <a:gd name="connsiteY5" fmla="*/ 1223158 h 1262743"/>
                  <a:gd name="connsiteX6" fmla="*/ 0 w 2450276"/>
                  <a:gd name="connsiteY6" fmla="*/ 0 h 1262743"/>
                  <a:gd name="connsiteX0" fmla="*/ 0 w 2450822"/>
                  <a:gd name="connsiteY0" fmla="*/ 0 h 1262743"/>
                  <a:gd name="connsiteX1" fmla="*/ 2394858 w 2450822"/>
                  <a:gd name="connsiteY1" fmla="*/ 3958 h 1262743"/>
                  <a:gd name="connsiteX2" fmla="*/ 2450276 w 2450822"/>
                  <a:gd name="connsiteY2" fmla="*/ 712519 h 1262743"/>
                  <a:gd name="connsiteX3" fmla="*/ 2406733 w 2450822"/>
                  <a:gd name="connsiteY3" fmla="*/ 1262743 h 1262743"/>
                  <a:gd name="connsiteX4" fmla="*/ 3959 w 2450822"/>
                  <a:gd name="connsiteY4" fmla="*/ 1262743 h 1262743"/>
                  <a:gd name="connsiteX5" fmla="*/ 3959 w 2450822"/>
                  <a:gd name="connsiteY5" fmla="*/ 1223158 h 1262743"/>
                  <a:gd name="connsiteX6" fmla="*/ 0 w 2450822"/>
                  <a:gd name="connsiteY6" fmla="*/ 0 h 1262743"/>
                  <a:gd name="connsiteX0" fmla="*/ 0 w 2450822"/>
                  <a:gd name="connsiteY0" fmla="*/ 0 h 1262743"/>
                  <a:gd name="connsiteX1" fmla="*/ 2394858 w 2450822"/>
                  <a:gd name="connsiteY1" fmla="*/ 3958 h 1262743"/>
                  <a:gd name="connsiteX2" fmla="*/ 2450276 w 2450822"/>
                  <a:gd name="connsiteY2" fmla="*/ 712519 h 1262743"/>
                  <a:gd name="connsiteX3" fmla="*/ 2406733 w 2450822"/>
                  <a:gd name="connsiteY3" fmla="*/ 1262743 h 1262743"/>
                  <a:gd name="connsiteX4" fmla="*/ 3959 w 2450822"/>
                  <a:gd name="connsiteY4" fmla="*/ 1262743 h 1262743"/>
                  <a:gd name="connsiteX5" fmla="*/ 3959 w 2450822"/>
                  <a:gd name="connsiteY5" fmla="*/ 1223158 h 1262743"/>
                  <a:gd name="connsiteX6" fmla="*/ 0 w 2450822"/>
                  <a:gd name="connsiteY6" fmla="*/ 0 h 1262743"/>
                  <a:gd name="connsiteX0" fmla="*/ 0 w 2450822"/>
                  <a:gd name="connsiteY0" fmla="*/ 0 h 1262743"/>
                  <a:gd name="connsiteX1" fmla="*/ 2394858 w 2450822"/>
                  <a:gd name="connsiteY1" fmla="*/ 3958 h 1262743"/>
                  <a:gd name="connsiteX2" fmla="*/ 2450276 w 2450822"/>
                  <a:gd name="connsiteY2" fmla="*/ 712519 h 1262743"/>
                  <a:gd name="connsiteX3" fmla="*/ 2406733 w 2450822"/>
                  <a:gd name="connsiteY3" fmla="*/ 1262743 h 1262743"/>
                  <a:gd name="connsiteX4" fmla="*/ 3959 w 2450822"/>
                  <a:gd name="connsiteY4" fmla="*/ 1262743 h 1262743"/>
                  <a:gd name="connsiteX5" fmla="*/ 3959 w 2450822"/>
                  <a:gd name="connsiteY5" fmla="*/ 1223158 h 1262743"/>
                  <a:gd name="connsiteX6" fmla="*/ 0 w 2450822"/>
                  <a:gd name="connsiteY6" fmla="*/ 0 h 1262743"/>
                  <a:gd name="connsiteX0" fmla="*/ 0 w 2451051"/>
                  <a:gd name="connsiteY0" fmla="*/ 0 h 1262743"/>
                  <a:gd name="connsiteX1" fmla="*/ 2394858 w 2451051"/>
                  <a:gd name="connsiteY1" fmla="*/ 3958 h 1262743"/>
                  <a:gd name="connsiteX2" fmla="*/ 2450276 w 2451051"/>
                  <a:gd name="connsiteY2" fmla="*/ 712519 h 1262743"/>
                  <a:gd name="connsiteX3" fmla="*/ 2406733 w 2451051"/>
                  <a:gd name="connsiteY3" fmla="*/ 1262743 h 1262743"/>
                  <a:gd name="connsiteX4" fmla="*/ 3959 w 2451051"/>
                  <a:gd name="connsiteY4" fmla="*/ 1262743 h 1262743"/>
                  <a:gd name="connsiteX5" fmla="*/ 3959 w 2451051"/>
                  <a:gd name="connsiteY5" fmla="*/ 1223158 h 1262743"/>
                  <a:gd name="connsiteX6" fmla="*/ 0 w 2451051"/>
                  <a:gd name="connsiteY6" fmla="*/ 0 h 1262743"/>
                  <a:gd name="connsiteX0" fmla="*/ 0 w 2451051"/>
                  <a:gd name="connsiteY0" fmla="*/ 0 h 1262743"/>
                  <a:gd name="connsiteX1" fmla="*/ 2341381 w 2451051"/>
                  <a:gd name="connsiteY1" fmla="*/ 7917 h 1262743"/>
                  <a:gd name="connsiteX2" fmla="*/ 2450276 w 2451051"/>
                  <a:gd name="connsiteY2" fmla="*/ 712519 h 1262743"/>
                  <a:gd name="connsiteX3" fmla="*/ 2406733 w 2451051"/>
                  <a:gd name="connsiteY3" fmla="*/ 1262743 h 1262743"/>
                  <a:gd name="connsiteX4" fmla="*/ 3959 w 2451051"/>
                  <a:gd name="connsiteY4" fmla="*/ 1262743 h 1262743"/>
                  <a:gd name="connsiteX5" fmla="*/ 3959 w 2451051"/>
                  <a:gd name="connsiteY5" fmla="*/ 1223158 h 1262743"/>
                  <a:gd name="connsiteX6" fmla="*/ 0 w 2451051"/>
                  <a:gd name="connsiteY6" fmla="*/ 0 h 1262743"/>
                  <a:gd name="connsiteX0" fmla="*/ 0 w 2451051"/>
                  <a:gd name="connsiteY0" fmla="*/ 0 h 1262743"/>
                  <a:gd name="connsiteX1" fmla="*/ 2341381 w 2451051"/>
                  <a:gd name="connsiteY1" fmla="*/ 7917 h 1262743"/>
                  <a:gd name="connsiteX2" fmla="*/ 2450276 w 2451051"/>
                  <a:gd name="connsiteY2" fmla="*/ 712519 h 1262743"/>
                  <a:gd name="connsiteX3" fmla="*/ 2406733 w 2451051"/>
                  <a:gd name="connsiteY3" fmla="*/ 1262743 h 1262743"/>
                  <a:gd name="connsiteX4" fmla="*/ 3959 w 2451051"/>
                  <a:gd name="connsiteY4" fmla="*/ 1262743 h 1262743"/>
                  <a:gd name="connsiteX5" fmla="*/ 3959 w 2451051"/>
                  <a:gd name="connsiteY5" fmla="*/ 1223158 h 1262743"/>
                  <a:gd name="connsiteX6" fmla="*/ 0 w 2451051"/>
                  <a:gd name="connsiteY6" fmla="*/ 0 h 1262743"/>
                  <a:gd name="connsiteX0" fmla="*/ 0 w 2450538"/>
                  <a:gd name="connsiteY0" fmla="*/ 0 h 1266702"/>
                  <a:gd name="connsiteX1" fmla="*/ 2341381 w 2450538"/>
                  <a:gd name="connsiteY1" fmla="*/ 7917 h 1266702"/>
                  <a:gd name="connsiteX2" fmla="*/ 2450276 w 2450538"/>
                  <a:gd name="connsiteY2" fmla="*/ 712519 h 1266702"/>
                  <a:gd name="connsiteX3" fmla="*/ 2353255 w 2450538"/>
                  <a:gd name="connsiteY3" fmla="*/ 1266702 h 1266702"/>
                  <a:gd name="connsiteX4" fmla="*/ 3959 w 2450538"/>
                  <a:gd name="connsiteY4" fmla="*/ 1262743 h 1266702"/>
                  <a:gd name="connsiteX5" fmla="*/ 3959 w 2450538"/>
                  <a:gd name="connsiteY5" fmla="*/ 1223158 h 1266702"/>
                  <a:gd name="connsiteX6" fmla="*/ 0 w 2450538"/>
                  <a:gd name="connsiteY6" fmla="*/ 0 h 1266702"/>
                  <a:gd name="connsiteX0" fmla="*/ 0 w 2450642"/>
                  <a:gd name="connsiteY0" fmla="*/ 0 h 1262743"/>
                  <a:gd name="connsiteX1" fmla="*/ 2341381 w 2450642"/>
                  <a:gd name="connsiteY1" fmla="*/ 7917 h 1262743"/>
                  <a:gd name="connsiteX2" fmla="*/ 2450276 w 2450642"/>
                  <a:gd name="connsiteY2" fmla="*/ 712519 h 1262743"/>
                  <a:gd name="connsiteX3" fmla="*/ 2376175 w 2450642"/>
                  <a:gd name="connsiteY3" fmla="*/ 1262743 h 1262743"/>
                  <a:gd name="connsiteX4" fmla="*/ 3959 w 2450642"/>
                  <a:gd name="connsiteY4" fmla="*/ 1262743 h 1262743"/>
                  <a:gd name="connsiteX5" fmla="*/ 3959 w 2450642"/>
                  <a:gd name="connsiteY5" fmla="*/ 1223158 h 1262743"/>
                  <a:gd name="connsiteX6" fmla="*/ 0 w 2450642"/>
                  <a:gd name="connsiteY6" fmla="*/ 0 h 1262743"/>
                  <a:gd name="connsiteX0" fmla="*/ 0 w 2451127"/>
                  <a:gd name="connsiteY0" fmla="*/ 0 h 1262743"/>
                  <a:gd name="connsiteX1" fmla="*/ 2341381 w 2451127"/>
                  <a:gd name="connsiteY1" fmla="*/ 7917 h 1262743"/>
                  <a:gd name="connsiteX2" fmla="*/ 2450276 w 2451127"/>
                  <a:gd name="connsiteY2" fmla="*/ 712519 h 1262743"/>
                  <a:gd name="connsiteX3" fmla="*/ 2376175 w 2451127"/>
                  <a:gd name="connsiteY3" fmla="*/ 1262743 h 1262743"/>
                  <a:gd name="connsiteX4" fmla="*/ 3959 w 2451127"/>
                  <a:gd name="connsiteY4" fmla="*/ 1262743 h 1262743"/>
                  <a:gd name="connsiteX5" fmla="*/ 3959 w 2451127"/>
                  <a:gd name="connsiteY5" fmla="*/ 1223158 h 1262743"/>
                  <a:gd name="connsiteX6" fmla="*/ 0 w 2451127"/>
                  <a:gd name="connsiteY6" fmla="*/ 0 h 1262743"/>
                  <a:gd name="connsiteX0" fmla="*/ 0 w 2451127"/>
                  <a:gd name="connsiteY0" fmla="*/ 0 h 1262743"/>
                  <a:gd name="connsiteX1" fmla="*/ 2333299 w 2451127"/>
                  <a:gd name="connsiteY1" fmla="*/ 1567 h 1262743"/>
                  <a:gd name="connsiteX2" fmla="*/ 2450276 w 2451127"/>
                  <a:gd name="connsiteY2" fmla="*/ 712519 h 1262743"/>
                  <a:gd name="connsiteX3" fmla="*/ 2376175 w 2451127"/>
                  <a:gd name="connsiteY3" fmla="*/ 1262743 h 1262743"/>
                  <a:gd name="connsiteX4" fmla="*/ 3959 w 2451127"/>
                  <a:gd name="connsiteY4" fmla="*/ 1262743 h 1262743"/>
                  <a:gd name="connsiteX5" fmla="*/ 3959 w 2451127"/>
                  <a:gd name="connsiteY5" fmla="*/ 1223158 h 1262743"/>
                  <a:gd name="connsiteX6" fmla="*/ 0 w 2451127"/>
                  <a:gd name="connsiteY6" fmla="*/ 0 h 1262743"/>
                  <a:gd name="connsiteX0" fmla="*/ 0 w 2451127"/>
                  <a:gd name="connsiteY0" fmla="*/ 0 h 1262743"/>
                  <a:gd name="connsiteX1" fmla="*/ 2329258 w 2451127"/>
                  <a:gd name="connsiteY1" fmla="*/ 11092 h 1262743"/>
                  <a:gd name="connsiteX2" fmla="*/ 2450276 w 2451127"/>
                  <a:gd name="connsiteY2" fmla="*/ 712519 h 1262743"/>
                  <a:gd name="connsiteX3" fmla="*/ 2376175 w 2451127"/>
                  <a:gd name="connsiteY3" fmla="*/ 1262743 h 1262743"/>
                  <a:gd name="connsiteX4" fmla="*/ 3959 w 2451127"/>
                  <a:gd name="connsiteY4" fmla="*/ 1262743 h 1262743"/>
                  <a:gd name="connsiteX5" fmla="*/ 3959 w 2451127"/>
                  <a:gd name="connsiteY5" fmla="*/ 1223158 h 1262743"/>
                  <a:gd name="connsiteX6" fmla="*/ 0 w 2451127"/>
                  <a:gd name="connsiteY6" fmla="*/ 0 h 1262743"/>
                  <a:gd name="connsiteX0" fmla="*/ 0 w 2451127"/>
                  <a:gd name="connsiteY0" fmla="*/ 1608 h 1264351"/>
                  <a:gd name="connsiteX1" fmla="*/ 2329258 w 2451127"/>
                  <a:gd name="connsiteY1" fmla="*/ 0 h 1264351"/>
                  <a:gd name="connsiteX2" fmla="*/ 2450276 w 2451127"/>
                  <a:gd name="connsiteY2" fmla="*/ 714127 h 1264351"/>
                  <a:gd name="connsiteX3" fmla="*/ 2376175 w 2451127"/>
                  <a:gd name="connsiteY3" fmla="*/ 1264351 h 1264351"/>
                  <a:gd name="connsiteX4" fmla="*/ 3959 w 2451127"/>
                  <a:gd name="connsiteY4" fmla="*/ 1264351 h 1264351"/>
                  <a:gd name="connsiteX5" fmla="*/ 3959 w 2451127"/>
                  <a:gd name="connsiteY5" fmla="*/ 1224766 h 1264351"/>
                  <a:gd name="connsiteX6" fmla="*/ 0 w 2451127"/>
                  <a:gd name="connsiteY6" fmla="*/ 1608 h 1264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1127" h="1264351">
                    <a:moveTo>
                      <a:pt x="0" y="1608"/>
                    </a:moveTo>
                    <a:lnTo>
                      <a:pt x="2329258" y="0"/>
                    </a:lnTo>
                    <a:cubicBezTo>
                      <a:pt x="2412947" y="236187"/>
                      <a:pt x="2451595" y="477940"/>
                      <a:pt x="2450276" y="714127"/>
                    </a:cubicBezTo>
                    <a:cubicBezTo>
                      <a:pt x="2455554" y="897535"/>
                      <a:pt x="2436943" y="1073026"/>
                      <a:pt x="2376175" y="1264351"/>
                    </a:cubicBezTo>
                    <a:lnTo>
                      <a:pt x="3959" y="1264351"/>
                    </a:lnTo>
                    <a:lnTo>
                      <a:pt x="3959" y="1224766"/>
                    </a:lnTo>
                    <a:cubicBezTo>
                      <a:pt x="2639" y="817047"/>
                      <a:pt x="1320" y="409327"/>
                      <a:pt x="0" y="1608"/>
                    </a:cubicBezTo>
                    <a:close/>
                  </a:path>
                </a:pathLst>
              </a:custGeom>
              <a:gradFill>
                <a:gsLst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99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111ECD7-4BE3-CCE2-13E5-857396E66BDD}"/>
                  </a:ext>
                </a:extLst>
              </p:cNvPr>
              <p:cNvSpPr/>
              <p:nvPr/>
            </p:nvSpPr>
            <p:spPr>
              <a:xfrm>
                <a:off x="6045437" y="3425594"/>
                <a:ext cx="98694" cy="1261878"/>
              </a:xfrm>
              <a:prstGeom prst="ellipse">
                <a:avLst/>
              </a:prstGeom>
              <a:gradFill>
                <a:gsLst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99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8ED0BAF-74F2-E7A5-631D-EE17084051BF}"/>
                </a:ext>
              </a:extLst>
            </p:cNvPr>
            <p:cNvSpPr txBox="1"/>
            <p:nvPr/>
          </p:nvSpPr>
          <p:spPr>
            <a:xfrm>
              <a:off x="6774486" y="208668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61926E-E998-9052-D364-4643E9458A8A}"/>
                </a:ext>
              </a:extLst>
            </p:cNvPr>
            <p:cNvGrpSpPr/>
            <p:nvPr/>
          </p:nvGrpSpPr>
          <p:grpSpPr>
            <a:xfrm>
              <a:off x="2701405" y="2139709"/>
              <a:ext cx="2837191" cy="254520"/>
              <a:chOff x="2949020" y="1134815"/>
              <a:chExt cx="2386975" cy="25452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C19BD86A-7A10-B1BF-CE04-DD83FF7581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49020" y="1134815"/>
                <a:ext cx="2386975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840E4E3-47E7-F376-60E2-18AB3DBC1A7F}"/>
                  </a:ext>
                </a:extLst>
              </p:cNvPr>
              <p:cNvSpPr txBox="1"/>
              <p:nvPr/>
            </p:nvSpPr>
            <p:spPr>
              <a:xfrm>
                <a:off x="3347384" y="1158246"/>
                <a:ext cx="1683364" cy="231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Registration Request (IMSI info)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4B1175D-6A63-8312-8B47-937AE0506A07}"/>
                </a:ext>
              </a:extLst>
            </p:cNvPr>
            <p:cNvGrpSpPr/>
            <p:nvPr/>
          </p:nvGrpSpPr>
          <p:grpSpPr>
            <a:xfrm>
              <a:off x="5561824" y="2139709"/>
              <a:ext cx="2568862" cy="430887"/>
              <a:chOff x="2949020" y="919371"/>
              <a:chExt cx="2161225" cy="430887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BD6FDE27-3588-639A-1367-82097CB69C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49020" y="1134815"/>
                <a:ext cx="2161225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CABC551-94F7-82B7-52CF-3A66373DAC77}"/>
                  </a:ext>
                </a:extLst>
              </p:cNvPr>
              <p:cNvSpPr txBox="1"/>
              <p:nvPr/>
            </p:nvSpPr>
            <p:spPr>
              <a:xfrm>
                <a:off x="3171451" y="919371"/>
                <a:ext cx="17575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Authenticate Request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(IMSI info, visited network name)</a:t>
                </a: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FA70B8B-F3F4-C3BB-018F-023A5A250CDA}"/>
                </a:ext>
              </a:extLst>
            </p:cNvPr>
            <p:cNvSpPr txBox="1"/>
            <p:nvPr/>
          </p:nvSpPr>
          <p:spPr>
            <a:xfrm>
              <a:off x="6367474" y="1886746"/>
              <a:ext cx="833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TLS tunnel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3AD4B61-1E90-7065-3E20-1B4AB2BBAD6A}"/>
                </a:ext>
              </a:extLst>
            </p:cNvPr>
            <p:cNvGrpSpPr/>
            <p:nvPr/>
          </p:nvGrpSpPr>
          <p:grpSpPr>
            <a:xfrm>
              <a:off x="2777679" y="1930583"/>
              <a:ext cx="301686" cy="369332"/>
              <a:chOff x="5976962" y="4027453"/>
              <a:chExt cx="301686" cy="369332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BCBFCF1B-6A94-75D4-923A-C383F6441D8F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A09DAE8-0043-3E11-A792-FB554D6E0152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24E2EA-8F52-8EB0-E0D0-A56FADFC6B5E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63EE93-A64B-E50E-D238-6A18A131838F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FC38112-F673-FEDA-0094-C1B41BFEACBB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9AA45DE-7E8B-7325-28E9-B3A98B86F446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E72057-F803-53E9-4793-F1329BC905AA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B4923D-D4B5-1CD5-1A0E-6B77F47D60CF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FECEE9-B0C4-2290-4161-4CE5EC95D978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4" name="Picture 3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774B401C-CAB8-CA3A-2EB5-791AF7184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1CEFD48-11DA-19F2-CDCB-9E1FFFFD4DF2}"/>
              </a:ext>
            </a:extLst>
          </p:cNvPr>
          <p:cNvGrpSpPr/>
          <p:nvPr/>
        </p:nvGrpSpPr>
        <p:grpSpPr>
          <a:xfrm>
            <a:off x="745778" y="4679248"/>
            <a:ext cx="11101664" cy="1200329"/>
            <a:chOff x="745778" y="4679248"/>
            <a:chExt cx="11101664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F9E89B-51C9-D15A-49B4-EED0AB904BEC}"/>
                </a:ext>
              </a:extLst>
            </p:cNvPr>
            <p:cNvSpPr txBox="1"/>
            <p:nvPr/>
          </p:nvSpPr>
          <p:spPr>
            <a:xfrm>
              <a:off x="1444485" y="4679248"/>
              <a:ext cx="10402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UE sends Registration Request message to visited AMF with identity (IMSI) info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visited AMF locates AUSF in device’s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A12A0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 network, establishes secure TLS tunnel to home AUSF (all messages authenticated, encrypted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A7CE57B-65F5-BF11-EE90-D36426581E4C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D8D0E03-36C6-98B1-7B4D-A7683F393921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111EB96-51FF-574A-EE37-CFC5633E010D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64518855-D9B0-1566-CAC1-B871AB9BD558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2CA3-BDAC-9A4D-8F7D-12CBF78A4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0E1D99A-333C-A6AA-CB49-4D2C3EA795C6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E2A0418-C972-3A38-3372-A54C8E5790A0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267B92D-6008-4BB3-5290-68676A39D7C3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D8F42CC-7735-389B-F407-A717AE93F55F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8765343-2068-4F3A-395D-04E7E387995E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7E50FC2-9802-FAE4-780B-73A3E6345344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D9D34705-132F-ABE1-7E06-81CCFBA3ECE0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ADC0343B-8218-A58D-DF50-394498BD2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196ED97F-1FCF-E30D-E0A6-02A932C75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AC02D-ECA0-2163-8889-5B3163DA140E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D711E7A2-D4E6-43BE-4F50-DC1E91559A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78BF0E1C-02A3-5144-4831-80901AA0F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62031BDF-C303-AB46-29F4-F729D4FF0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DBA39660-77A7-BE42-9E59-0D018F83D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348643F9-1447-2A11-2E9A-38E1A9B68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CC0C23E2-E2FF-33C7-EAD4-9072099DA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F84EC2D7-A4F9-294F-19CE-3D15C365B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900C4A2D-004D-5C08-E8F3-94B3225D8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C6FE2CFA-E131-2333-307E-03B889336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C58779-0E1A-C370-607B-E91C2BF4A296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446259E-93D7-05E6-77AE-3898817F9547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4C7DA6-5297-6D31-D1D9-E05C2390C981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EAABB3-4365-B409-6EE7-D071B8488D00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01BF765-000A-9E9F-8B04-98C6B0D82C3E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6D773C-08AC-C5FB-29B7-298D5393A542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36BD14A-E0D6-0EE4-1E6C-0B6783C18B1F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0B49DE4-02E2-0992-0DFA-D05D3476BBAB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DDEA3BF-40B6-1A3E-2CAD-DFBDFA223635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C9CDEA50-9FD6-1115-4B1D-48DECFAC86AF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DCF3DDCD-FAFB-9020-F9D1-36415C503E29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6EF0594-6E26-934F-5DC5-583F9A927148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58C8A8A1-BDAD-E73F-2F8D-DC2BC0EC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D5772829-A31C-82B6-EDF6-D8E38946B7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0DDF6EA6-AEFE-65FF-B607-879180EC6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E753011C-A526-B632-832F-CE5855967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2CE64C0D-2815-8A62-6A7A-45F7A2B7C96C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5BEA88D0-C31F-543E-191A-86B0E5AAD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7DD09D-5999-EA20-0A06-4D037A4E9029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51984E-FC21-AC47-F6C1-6CEBDFB528E4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369D80-3446-6503-86CC-30B38AF445AD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E41EC66-C175-1C0D-90DF-3B084885118E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DCDABB3-8FF9-8B11-BF84-A965648E9281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B29D4CE-8E2B-C700-4367-B668422AA1B9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165B4C3-B7BD-81AA-022E-4633615920E8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840D75A-F6EB-CCC7-6B73-E927BD29B4BC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43F2E1-1B54-281A-159A-452ED37E5997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EBF6DC5-C27A-23B7-0546-7DB66D34BC24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6F15331-1BBF-E7D8-E984-8C1B3ED14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51BE805-1509-EE9A-B1D8-8975D7A8755F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69998B3-ADE6-6BAF-E123-95875C70F0E8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5D497B-8B2B-146E-A56F-EF5D549C5D2F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6EF84B-6873-7134-D5E5-8159648511AE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DB36AFD-3603-487B-6D88-4865FF8C4F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F2D0C7-2FA8-5FD7-6310-0C177ADE5E87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447E608E-C673-B875-BC03-F31D77FDAA08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07EC573-5357-5753-8E5A-62A9B25385A9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D75AEBB-2F40-259F-5F01-CA056716CCB1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94D2CA0-F648-627B-5F17-439BD8DC04D2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A2DB80D-B8E1-9AB8-96F4-F568F517363C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579515B-3E70-72E8-BAC1-1FD4930E69B1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6535BE6-BB5D-D396-EDC0-1E9B0B58A9A5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95EC3D-555F-EFF1-B011-A5E4FD89230F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D1B6458-02C6-E7F8-1745-9B995E0FEE68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EEB73FA-5A2B-60D6-9927-7442430847EF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B4AF60-EA8E-CD93-D48F-360FEB471987}"/>
              </a:ext>
            </a:extLst>
          </p:cNvPr>
          <p:cNvGrpSpPr/>
          <p:nvPr/>
        </p:nvGrpSpPr>
        <p:grpSpPr>
          <a:xfrm>
            <a:off x="7888532" y="2339266"/>
            <a:ext cx="1482339" cy="786521"/>
            <a:chOff x="7888532" y="2339266"/>
            <a:chExt cx="1482339" cy="78652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24CAA1C-85C9-DB47-3AD0-8F5EB0AE8265}"/>
                </a:ext>
              </a:extLst>
            </p:cNvPr>
            <p:cNvGrpSpPr/>
            <p:nvPr/>
          </p:nvGrpSpPr>
          <p:grpSpPr>
            <a:xfrm>
              <a:off x="8127567" y="2516645"/>
              <a:ext cx="1243304" cy="397032"/>
              <a:chOff x="2912676" y="944164"/>
              <a:chExt cx="1046009" cy="397032"/>
            </a:xfrm>
          </p:grpSpPr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A7AD18A3-D268-ACF0-29DD-608CEBC3B8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2676" y="1134815"/>
                <a:ext cx="93364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4465D78-093F-7424-52EC-7581A2FBB9C8}"/>
                  </a:ext>
                </a:extLst>
              </p:cNvPr>
              <p:cNvSpPr txBox="1"/>
              <p:nvPr/>
            </p:nvSpPr>
            <p:spPr>
              <a:xfrm>
                <a:off x="2923097" y="944164"/>
                <a:ext cx="1035588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authentication request/response</a:t>
                </a: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81EE228-62F7-0038-706C-4AD56A745B77}"/>
                </a:ext>
              </a:extLst>
            </p:cNvPr>
            <p:cNvGrpSpPr/>
            <p:nvPr/>
          </p:nvGrpSpPr>
          <p:grpSpPr>
            <a:xfrm>
              <a:off x="7979844" y="2339266"/>
              <a:ext cx="301686" cy="369332"/>
              <a:chOff x="5976962" y="4027453"/>
              <a:chExt cx="301686" cy="369332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36C6533-73FA-761F-9CC8-E3F34BF22896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8499A700-0B8B-23E6-A035-92209AE835EF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C290A8E-A0CF-9890-9C37-8E014D6B0E55}"/>
                </a:ext>
              </a:extLst>
            </p:cNvPr>
            <p:cNvGrpSpPr/>
            <p:nvPr/>
          </p:nvGrpSpPr>
          <p:grpSpPr>
            <a:xfrm>
              <a:off x="7888532" y="2882066"/>
              <a:ext cx="550474" cy="243721"/>
              <a:chOff x="6509621" y="1090411"/>
              <a:chExt cx="550474" cy="243721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DC086CA-06E1-D326-2F5F-3A30FC58BA86}"/>
                  </a:ext>
                </a:extLst>
              </p:cNvPr>
              <p:cNvSpPr/>
              <p:nvPr/>
            </p:nvSpPr>
            <p:spPr>
              <a:xfrm>
                <a:off x="6606833" y="1090411"/>
                <a:ext cx="369784" cy="2143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E66863BA-0CBE-5C38-0DF9-2D4C42A3953A}"/>
                  </a:ext>
                </a:extLst>
              </p:cNvPr>
              <p:cNvSpPr txBox="1"/>
              <p:nvPr/>
            </p:nvSpPr>
            <p:spPr>
              <a:xfrm>
                <a:off x="6509621" y="1090411"/>
                <a:ext cx="550474" cy="24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XRES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90E697-179B-4FE1-BA59-F75733D32E0F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477E6F8-6E01-242C-9282-B1BF290DFAED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BFF70C-93C9-F119-AF4D-9BED6A8B24FC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06D17A3-5FB0-05F0-7928-46C131041BAC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AC0C6A-B874-429E-AC8C-B915E2C0811C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6A92340-1CF1-5123-F584-5E12039E358E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E15BE98-B3E3-C187-9FEA-1EB2592EB95A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57" name="Picture 56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41B30F85-9485-146A-F01C-623E079AE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3FC6E86-77DC-D1CD-C2D7-3A05CBAA1760}"/>
              </a:ext>
            </a:extLst>
          </p:cNvPr>
          <p:cNvGrpSpPr/>
          <p:nvPr/>
        </p:nvGrpSpPr>
        <p:grpSpPr>
          <a:xfrm>
            <a:off x="745778" y="4626240"/>
            <a:ext cx="11101664" cy="1569660"/>
            <a:chOff x="745778" y="4626240"/>
            <a:chExt cx="11101664" cy="15696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8662192-F84D-2366-4AD3-543302BB5325}"/>
                </a:ext>
              </a:extLst>
            </p:cNvPr>
            <p:cNvSpPr txBox="1"/>
            <p:nvPr/>
          </p:nvSpPr>
          <p:spPr>
            <a:xfrm>
              <a:off x="1444485" y="4626240"/>
              <a:ext cx="104029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 AUSF contacts home UDM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 UDM creates authentication token (using UE’s key) and nonce, and signs (will prove to UE that home UDM generated token)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UDM computes, saves expected response (XRES) that UE will compute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310254A-C429-DEBC-67C0-C374C7A1AD4A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8CE990-B0B0-A2D5-C17F-FF904A4BC50D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A5A75E1-2283-6C13-E944-69AA5F10E811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69" name="Slide Number Placeholder 3">
            <a:extLst>
              <a:ext uri="{FF2B5EF4-FFF2-40B4-BE49-F238E27FC236}">
                <a16:creationId xmlns:a16="http://schemas.microsoft.com/office/drawing/2014/main" id="{0B96A60E-3635-C097-17B6-D4D72B4CA40F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8D0B1-CEBA-E83F-91C3-AE3C85F7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E72B0D8-97E5-A762-3942-EFFACD604F62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E2E9F28-29EA-52DF-E880-0F4F2A5BBB81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D516394-860F-8B81-1B59-83778EE18504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A1E337E-8323-7090-16F9-BDA5BF0DD301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A2DDC26-4952-FB61-7FEC-0C68BC47A2A9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C3CD471-F971-94F3-94DF-6A250B487126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BE18815B-86DC-FE2B-E359-AFF6F53084A3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5EDB1738-06B0-9C78-C6D4-82CB23C93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999F330C-48D0-B88C-C80A-F849C99E5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D73823-05CC-AA47-8B15-90C59813DD6E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F8369A54-E9EE-ED69-6B59-19928486A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AB8C23DF-2B22-9ED7-4B5E-4431CFA7B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A2433A4D-1071-7326-1652-CE22CD0505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CC64B664-8C5C-C9D8-73BD-7A2880F52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AB58296E-00C0-2B12-B215-8096A291B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050BCE5F-8921-73B5-5B6C-8CE0D6D14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50E48696-62F0-7BE5-A5E7-EAF4A50BB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320CC435-F325-3D1F-6DCC-13CA214DA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A54C0268-7582-119D-C67C-76CF77080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B3CA83-568F-B630-910B-4862DEA1A266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43562F-3CDD-8D72-DCA2-6673917CED54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8C8512-91E0-93D3-C4DF-9DF47127A26E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F9CE636-FC54-C02C-5DB3-EFD0AF35B959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B1ACC0F-82AF-7373-2E57-0848A2A8C959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D95AF9-3D57-F5AF-B3F2-D83C4E418074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B50940A-C69D-22F1-A001-AF4DB46859BE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66EF52C-2114-F926-E34F-CA0C703C491E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0576150-8B1D-71DD-43EA-006922503F42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A47E6E4-E735-82FD-9163-93BC3E62AB5C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82FAC974-3C69-0527-0122-125209176B4B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2E1D2A6-0E3A-6042-5990-035F11217CD7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9750DCA9-B2DF-399B-93D2-51389CF43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16FB838A-1784-5BFE-F7C4-C1822C093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F7657EB0-C66A-647B-F86C-35AC39A8E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6E87B023-6B26-1570-279B-DA0E1D414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40CCEDD9-9221-2A6B-2EF4-208C58C8DDB0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F18A2D6C-BCD4-F1EA-9840-35F5718AE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EA7145-5B0B-5489-5E46-F73F5A0BD05C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A9ACC9-380F-56F2-91D2-95B6CD608C91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3C6959-E3C8-7E7A-6CE3-1FBFAFC1DD8A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6ADEC11B-281A-7628-08D6-4ED2FF1F4E00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C8AA7F4-5D43-B16E-3554-B5FFCDD77D5B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CEB6F18-0251-68FD-0A6B-A5FD35DA0225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753D9FD-1F86-5B7A-2C08-0FD5A7F6F829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CB90A5A-FBEE-E1AF-042B-ABE6FADA4FA5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118938-7BC7-7737-7B63-46F6983B6E13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0DADE2-3464-E24E-689D-C014BF6381CC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A61D16A-1EC9-B979-7D8F-4FA898225E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77AA7B1-C605-5E96-7C57-1735263809C2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D9BB5FF-5400-8C54-6347-1A091976E05E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AE2874-050F-A007-8831-C0DF4F197A4A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C263E5-14EB-AF93-49A4-30411375B103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996D7B1-43F6-6C9A-C5AD-B60AB7B56C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989CA78-6983-F425-8C5E-C4EAB470371D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C92B6E26-6C53-697C-77B5-DACCFC2CDED5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2C236FE-5442-6805-DD67-C68013BB0E3C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8D1F37-84C9-837D-FEB8-C6A22ED77F05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808B385-8FEF-71D6-BAA9-FBF8465AF43F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4347AE6-ABD6-ED4A-27C8-735ED091F2C0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66E6CBD-EEF1-7CE6-931E-29B2A1D8202E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E777934-10A1-B201-532E-983BD9CC96EC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45A0E82-67F1-CE1F-10FE-7CEA054D30DF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1225764-C61A-D624-9386-3A34C59FACCF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3C54873-586E-1F29-B804-BAB638549902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0A4149-AC4E-9638-C077-1D3247B761BA}"/>
              </a:ext>
            </a:extLst>
          </p:cNvPr>
          <p:cNvGrpSpPr/>
          <p:nvPr/>
        </p:nvGrpSpPr>
        <p:grpSpPr>
          <a:xfrm>
            <a:off x="2754691" y="2537208"/>
            <a:ext cx="5357950" cy="476805"/>
            <a:chOff x="2754691" y="2537208"/>
            <a:chExt cx="5357950" cy="476805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39E5B4C-FAAE-85B9-2EE0-F264296103AD}"/>
                </a:ext>
              </a:extLst>
            </p:cNvPr>
            <p:cNvGrpSpPr/>
            <p:nvPr/>
          </p:nvGrpSpPr>
          <p:grpSpPr>
            <a:xfrm>
              <a:off x="5640372" y="2537208"/>
              <a:ext cx="2472269" cy="430887"/>
              <a:chOff x="3015103" y="916350"/>
              <a:chExt cx="2079959" cy="430887"/>
            </a:xfrm>
          </p:grpSpPr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EA4A5E6C-8A77-0995-0567-2B7EEF216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5103" y="1134815"/>
                <a:ext cx="2079959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BF28A401-B164-431A-075E-9853523775A2}"/>
                  </a:ext>
                </a:extLst>
              </p:cNvPr>
              <p:cNvSpPr txBox="1"/>
              <p:nvPr/>
            </p:nvSpPr>
            <p:spPr>
              <a:xfrm>
                <a:off x="3170890" y="916350"/>
                <a:ext cx="17521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Authenticate Response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EAP-Request(nonce, 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auth_token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AE9C9DB-D094-D571-8AFE-BFFA24CD10FC}"/>
                </a:ext>
              </a:extLst>
            </p:cNvPr>
            <p:cNvGrpSpPr/>
            <p:nvPr/>
          </p:nvGrpSpPr>
          <p:grpSpPr>
            <a:xfrm>
              <a:off x="5360104" y="2644681"/>
              <a:ext cx="301686" cy="369332"/>
              <a:chOff x="5976962" y="4027453"/>
              <a:chExt cx="301686" cy="369332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E1D842AE-54F7-5A5B-4A63-67053C4BE790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DE97D692-11A8-CDCA-7171-BFFB14978BDD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BDD2653-A95C-0483-55C8-7B4687584B26}"/>
                </a:ext>
              </a:extLst>
            </p:cNvPr>
            <p:cNvGrpSpPr/>
            <p:nvPr/>
          </p:nvGrpSpPr>
          <p:grpSpPr>
            <a:xfrm>
              <a:off x="2754691" y="2687949"/>
              <a:ext cx="2605413" cy="261610"/>
              <a:chOff x="2799674" y="940414"/>
              <a:chExt cx="2191976" cy="261610"/>
            </a:xfrm>
          </p:grpSpPr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39C95C38-C820-822B-E18E-0F876D5F2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99674" y="1164895"/>
                <a:ext cx="219197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6A31B6C9-5593-25B0-90B8-D66F79425D67}"/>
                  </a:ext>
                </a:extLst>
              </p:cNvPr>
              <p:cNvSpPr txBox="1"/>
              <p:nvPr/>
            </p:nvSpPr>
            <p:spPr>
              <a:xfrm>
                <a:off x="2992427" y="940414"/>
                <a:ext cx="18290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EAP-Request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(nonce, 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auth_token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61445DD-5D14-02DB-2533-F17FB3ADFEA8}"/>
              </a:ext>
            </a:extLst>
          </p:cNvPr>
          <p:cNvGrpSpPr/>
          <p:nvPr/>
        </p:nvGrpSpPr>
        <p:grpSpPr>
          <a:xfrm>
            <a:off x="8127567" y="2516645"/>
            <a:ext cx="1243304" cy="397032"/>
            <a:chOff x="2912676" y="944164"/>
            <a:chExt cx="1046009" cy="3970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46F813D1-041C-2947-9FB8-00DDB9369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676" y="1134815"/>
              <a:ext cx="93364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46316F0-5483-57B4-BE18-32340282FB2A}"/>
                </a:ext>
              </a:extLst>
            </p:cNvPr>
            <p:cNvSpPr txBox="1"/>
            <p:nvPr/>
          </p:nvSpPr>
          <p:spPr>
            <a:xfrm>
              <a:off x="2923097" y="944164"/>
              <a:ext cx="103558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request/response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CC30D9E-1F4F-69AD-5494-F9CC971C2719}"/>
              </a:ext>
            </a:extLst>
          </p:cNvPr>
          <p:cNvGrpSpPr/>
          <p:nvPr/>
        </p:nvGrpSpPr>
        <p:grpSpPr>
          <a:xfrm>
            <a:off x="7979844" y="2339266"/>
            <a:ext cx="301686" cy="369332"/>
            <a:chOff x="5976962" y="4027453"/>
            <a:chExt cx="30168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062F9FE-B548-20FB-3C8F-8820D0A59F97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8290EFF-6D11-81A0-629C-6D6EDBA56F27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FB7F37C1-A6AC-555E-7FD7-764F26D3DDAC}"/>
              </a:ext>
            </a:extLst>
          </p:cNvPr>
          <p:cNvGrpSpPr/>
          <p:nvPr/>
        </p:nvGrpSpPr>
        <p:grpSpPr>
          <a:xfrm>
            <a:off x="7888532" y="2882066"/>
            <a:ext cx="550474" cy="243721"/>
            <a:chOff x="6509621" y="1090411"/>
            <a:chExt cx="550474" cy="2437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6B2FEB4-0336-E3A7-E698-F8A9C527D97F}"/>
                </a:ext>
              </a:extLst>
            </p:cNvPr>
            <p:cNvSpPr/>
            <p:nvPr/>
          </p:nvSpPr>
          <p:spPr>
            <a:xfrm>
              <a:off x="6606833" y="1090411"/>
              <a:ext cx="369784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6BAF045-8D2D-60D9-EF96-A57AA01F0964}"/>
                </a:ext>
              </a:extLst>
            </p:cNvPr>
            <p:cNvSpPr txBox="1"/>
            <p:nvPr/>
          </p:nvSpPr>
          <p:spPr>
            <a:xfrm>
              <a:off x="6509621" y="1090411"/>
              <a:ext cx="550474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A6C5B3-8608-90C8-9C12-A8F5B1C6CD57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4E00A1-C491-E820-F51D-6673377F58A2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AEA4EC-7194-72C1-6064-20AC49F573BA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9667BD-443B-515F-D6E4-DFDE1D834488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84214D-C0ED-60DE-D447-33FF92D79D77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2EC415-EFF8-BB7D-9688-A03C0052D938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C6B7BC-D7C0-B08E-C79F-703D15C17F2C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3" name="Picture 2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0D338F20-49EE-331B-D61D-E9866910C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CCB2E1-3EC7-1B99-690F-F6277058D2B6}"/>
              </a:ext>
            </a:extLst>
          </p:cNvPr>
          <p:cNvGrpSpPr/>
          <p:nvPr/>
        </p:nvGrpSpPr>
        <p:grpSpPr>
          <a:xfrm>
            <a:off x="745778" y="4931894"/>
            <a:ext cx="11101664" cy="584775"/>
            <a:chOff x="745778" y="4931894"/>
            <a:chExt cx="11101664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E9E2BE-5878-04CA-0A8C-27839F0FC19C}"/>
                </a:ext>
              </a:extLst>
            </p:cNvPr>
            <p:cNvSpPr txBox="1"/>
            <p:nvPr/>
          </p:nvSpPr>
          <p:spPr>
            <a:xfrm>
              <a:off x="1444485" y="5037053"/>
              <a:ext cx="10402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 AUSF sends authentication token, nonce to AMF, which forwards to UE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9638E7A-26B6-4B2A-2A4A-B43359CC1D89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137BA2C-88D4-14AF-33E5-6664C40402E9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440E969-60A4-0AB3-966C-885AF73C47C9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DA0F8980-B49D-4B72-CB7A-6AE16F513620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C8C7-AC8D-FAF9-6647-08D5CCF2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A4F4726F-6583-5B30-68E6-D51975F2ED90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4828794-5850-6D74-9277-F5FDB8199CAD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C67FF8-25B8-896B-3C6B-E71F2C53DE8F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F850C15-BEDA-3DB6-BAF9-D0D1FF140ABA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5634AB27-5B59-DA05-1AA1-D322E71B4F18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F1B1520-37B8-B978-2F53-E57092AD2637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09A9F73D-7AF8-3B5F-309D-2174F74BEDCD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BDEF1A0C-7B13-2FB6-F3FE-C4C4AE08C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22D93EA2-E604-128F-6201-4E481858E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8561AA-EA91-5338-89EE-A12FF475261E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994E5EB1-006E-9C2D-D681-DF6C27D2AE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6FA896B9-49DE-B900-2F3A-B58FB7738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317550B0-7042-6751-6656-B57E9A7B91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49E60717-0427-3800-F61D-4E1F5A0DF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E576A625-38CD-C118-73EB-05992B0FB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07E2CCA5-63EE-19A6-0B25-AE3A589BF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F5B8ED64-3988-B976-D48F-A23FE0C33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9B8FA9D9-7E69-FAA3-9EDD-651580E55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24360FC0-FE8F-1EBF-ED52-BA097FAE2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E19E64-06D3-956C-F0B7-FB442F66E95E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0632029-2FF3-9988-8AAF-7D3D3BA565FE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E29623-E3A9-9A60-C9FC-99E4AD550FD1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0B5F64-D85A-9541-6265-2E4CE2595112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4EBB3D-0A26-0A6F-F12A-CBB364D0447F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28B414-FDDE-4C19-81A7-63E0E6F1306F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36D500E-45F8-4C76-182D-476E4C80F05B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97A9D7F-00E7-20F3-2B10-D3A5848F33A3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B02D1D9-AF63-A30C-9B0D-049241EBAE04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28EE3F82-A2AD-5438-CB30-2BD42489B499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E9E7A787-BF35-9A7D-AD68-1CAD347C8D9E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B7A57E0-6AFD-4EB2-899C-583DA18C2E72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E64B18B8-836F-B538-9FEF-B4CE4A89F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4C9E10D3-4961-BB91-C1E9-E22BDE8FF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2DE76F2C-CCB1-A038-AB8F-5E0BAE35E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0AE7D7B0-4206-5DA1-B5E1-223D64EC1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E04E1360-4D4D-1C89-92CD-751769599631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A988215C-A99A-AA26-F011-5053FC788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9CCCA3B-E5B5-7EB0-083E-18EB56D4311F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3EFE31-FECD-C196-86C1-010EEE5A5F05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8C3F81-832C-89E9-1DA0-82F842335566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9AD10404-A7CA-6491-4526-AF623365729D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22FBCCE-28B0-82A5-6207-3C50EF7F6D76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C3624FC-3705-FDB3-8B07-68606F3E3E2A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59F8751-A0BB-C8A9-6E8D-9639636056D5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D0A932F-2B14-3D69-F805-D57DB85666BD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37281A9-71C2-50F1-6652-561743AAD868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AD84E46-A6D9-E5B6-72E9-3951ECA5D3E2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B94B03A-84AD-FF97-084C-A11A7AD5F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B084AC5-325C-B959-20C4-F53335309394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A071F50-CBFD-4AC0-9F73-3C2D6BD1F58A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A8691A-431C-3649-AE89-631F13BB7BA2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97DED24-5381-308F-ABAB-84512D076B7B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845D2AA-E6F4-2056-0C62-2C7B08EE30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43D8B6-76C5-6288-A0F8-61664BAD6703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1E9E598-D57E-298B-33E0-D529F998A03A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A8143E1-06EB-65BC-29D5-2B0D1B45C467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55E8412-1568-8A37-D38D-5D30CC5AC888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0A15D6B-A948-9AB5-3476-43C6F1CAF2A4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90D2228-8017-947E-D7F2-5F8F60FAFECB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36F6519-E80D-BFAF-A09D-7190833249F6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2D54ADF-2F9F-53AA-17B2-5A1808A654B1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7890DA8-231E-8D6A-A029-5DAB54FA4FC2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5F5EEEF-4B47-3465-973A-BAB83B5A4497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E57C8A1-B4C7-27FE-59B7-8977D8B46E70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C881673-1F13-EA76-AD8D-D7441F07306A}"/>
              </a:ext>
            </a:extLst>
          </p:cNvPr>
          <p:cNvGrpSpPr/>
          <p:nvPr/>
        </p:nvGrpSpPr>
        <p:grpSpPr>
          <a:xfrm>
            <a:off x="5640372" y="2537208"/>
            <a:ext cx="2472269" cy="430887"/>
            <a:chOff x="3015103" y="916350"/>
            <a:chExt cx="2079959" cy="430887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119BC917-A4CE-48FC-ABB0-2C259D682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5103" y="1134815"/>
              <a:ext cx="2079959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9D8D787-EFD7-A361-FDC3-6557FFDFAE4C}"/>
                </a:ext>
              </a:extLst>
            </p:cNvPr>
            <p:cNvSpPr txBox="1"/>
            <p:nvPr/>
          </p:nvSpPr>
          <p:spPr>
            <a:xfrm>
              <a:off x="3170890" y="916350"/>
              <a:ext cx="175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Authenticate Response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EAP-Request(nonce,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D28A6A8-461E-116B-64CD-170E2F5701A9}"/>
              </a:ext>
            </a:extLst>
          </p:cNvPr>
          <p:cNvGrpSpPr/>
          <p:nvPr/>
        </p:nvGrpSpPr>
        <p:grpSpPr>
          <a:xfrm>
            <a:off x="5360104" y="2644681"/>
            <a:ext cx="301686" cy="369332"/>
            <a:chOff x="5976962" y="4027453"/>
            <a:chExt cx="301686" cy="369332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2B4630E4-BB48-6664-F4C3-47D5D7B4D62C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5E0C17F-9C12-6C00-740A-DC4171DD62E9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73F3BE2-EABF-804D-F42A-827937A3C844}"/>
              </a:ext>
            </a:extLst>
          </p:cNvPr>
          <p:cNvGrpSpPr/>
          <p:nvPr/>
        </p:nvGrpSpPr>
        <p:grpSpPr>
          <a:xfrm>
            <a:off x="2754691" y="2687949"/>
            <a:ext cx="2605413" cy="261610"/>
            <a:chOff x="2799674" y="940414"/>
            <a:chExt cx="2191976" cy="261610"/>
          </a:xfrm>
        </p:grpSpPr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40FCF0A4-FE80-0C12-D268-42E0011027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674" y="1164895"/>
              <a:ext cx="219197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75006CB-E879-29F1-E1A0-DB0470097083}"/>
                </a:ext>
              </a:extLst>
            </p:cNvPr>
            <p:cNvSpPr txBox="1"/>
            <p:nvPr/>
          </p:nvSpPr>
          <p:spPr>
            <a:xfrm>
              <a:off x="2992427" y="940414"/>
              <a:ext cx="1829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EAP-Request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CF55D03-E88E-0D42-D008-80D037655263}"/>
              </a:ext>
            </a:extLst>
          </p:cNvPr>
          <p:cNvGrpSpPr/>
          <p:nvPr/>
        </p:nvGrpSpPr>
        <p:grpSpPr>
          <a:xfrm>
            <a:off x="8127567" y="2516645"/>
            <a:ext cx="1243304" cy="397032"/>
            <a:chOff x="2912676" y="944164"/>
            <a:chExt cx="1046009" cy="3970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E7F7CF20-A77A-DC2A-6212-640EBA33FC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676" y="1134815"/>
              <a:ext cx="93364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139658F-2B74-2F63-48CE-430DA1B3886B}"/>
                </a:ext>
              </a:extLst>
            </p:cNvPr>
            <p:cNvSpPr txBox="1"/>
            <p:nvPr/>
          </p:nvSpPr>
          <p:spPr>
            <a:xfrm>
              <a:off x="2923097" y="944164"/>
              <a:ext cx="103558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request/response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0E9AA56-8CE9-80E2-D2E6-0A8E09819907}"/>
              </a:ext>
            </a:extLst>
          </p:cNvPr>
          <p:cNvGrpSpPr/>
          <p:nvPr/>
        </p:nvGrpSpPr>
        <p:grpSpPr>
          <a:xfrm>
            <a:off x="7979844" y="2339266"/>
            <a:ext cx="301686" cy="369332"/>
            <a:chOff x="5976962" y="4027453"/>
            <a:chExt cx="30168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21C0DE2-818E-2129-EBAA-F717C3268A28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17CBE0F-9F04-634F-4340-5BCE6D7F8B8F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EFF80F2-9373-40BB-FC78-13269C630E06}"/>
              </a:ext>
            </a:extLst>
          </p:cNvPr>
          <p:cNvGrpSpPr/>
          <p:nvPr/>
        </p:nvGrpSpPr>
        <p:grpSpPr>
          <a:xfrm>
            <a:off x="7888532" y="2882066"/>
            <a:ext cx="550474" cy="243721"/>
            <a:chOff x="6509621" y="1090411"/>
            <a:chExt cx="550474" cy="2437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A4445EB-4482-94CA-FDF0-ECA972E34EB3}"/>
                </a:ext>
              </a:extLst>
            </p:cNvPr>
            <p:cNvSpPr/>
            <p:nvPr/>
          </p:nvSpPr>
          <p:spPr>
            <a:xfrm>
              <a:off x="6606833" y="1090411"/>
              <a:ext cx="369784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24A7EF5-90A3-E39A-FA96-7C0E96D436B0}"/>
                </a:ext>
              </a:extLst>
            </p:cNvPr>
            <p:cNvSpPr txBox="1"/>
            <p:nvPr/>
          </p:nvSpPr>
          <p:spPr>
            <a:xfrm>
              <a:off x="6509621" y="1090411"/>
              <a:ext cx="550474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840E9B4-F8C9-8036-B43C-A7CF7604B727}"/>
              </a:ext>
            </a:extLst>
          </p:cNvPr>
          <p:cNvGrpSpPr/>
          <p:nvPr/>
        </p:nvGrpSpPr>
        <p:grpSpPr>
          <a:xfrm>
            <a:off x="2483881" y="2839910"/>
            <a:ext cx="5643685" cy="588222"/>
            <a:chOff x="2483881" y="2839910"/>
            <a:chExt cx="5643685" cy="58822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6CBF544-46F9-241A-4378-48744ED963CF}"/>
                </a:ext>
              </a:extLst>
            </p:cNvPr>
            <p:cNvGrpSpPr/>
            <p:nvPr/>
          </p:nvGrpSpPr>
          <p:grpSpPr>
            <a:xfrm>
              <a:off x="2483881" y="2839910"/>
              <a:ext cx="301686" cy="369332"/>
              <a:chOff x="5976962" y="4027453"/>
              <a:chExt cx="301686" cy="369332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BE62D2CF-3019-4156-E46A-CE2BFFE35089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D84197BB-1D6D-5630-AA54-9EE5EB377200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4F78366-8FB5-157D-137C-AB2A18EFFAC4}"/>
                </a:ext>
              </a:extLst>
            </p:cNvPr>
            <p:cNvGrpSpPr/>
            <p:nvPr/>
          </p:nvGrpSpPr>
          <p:grpSpPr>
            <a:xfrm>
              <a:off x="2754691" y="2905648"/>
              <a:ext cx="2768388" cy="261610"/>
              <a:chOff x="2786320" y="748106"/>
              <a:chExt cx="2329090" cy="261610"/>
            </a:xfrm>
          </p:grpSpPr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D17D1305-2426-DC51-2089-7819670D09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320" y="984414"/>
                <a:ext cx="2329090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AB10A1D-60F5-AE79-A1A7-2F86DB3DA9C6}"/>
                  </a:ext>
                </a:extLst>
              </p:cNvPr>
              <p:cNvSpPr txBox="1"/>
              <p:nvPr/>
            </p:nvSpPr>
            <p:spPr>
              <a:xfrm>
                <a:off x="3236983" y="748106"/>
                <a:ext cx="12855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EAP-Response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XRES</a:t>
                </a:r>
                <a:r>
                  <a:rPr kumimoji="0" 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578E9812-99FB-9E0A-CAF1-E80298E59300}"/>
                </a:ext>
              </a:extLst>
            </p:cNvPr>
            <p:cNvGrpSpPr/>
            <p:nvPr/>
          </p:nvGrpSpPr>
          <p:grpSpPr>
            <a:xfrm>
              <a:off x="5523080" y="2997245"/>
              <a:ext cx="2604486" cy="430887"/>
              <a:chOff x="2728134" y="717110"/>
              <a:chExt cx="2191196" cy="430887"/>
            </a:xfrm>
          </p:grpSpPr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D3630042-038C-1B48-2014-1C346391EF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8134" y="934809"/>
                <a:ext cx="219119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86698FF-4958-59A6-2962-83C607356BF7}"/>
                  </a:ext>
                </a:extLst>
              </p:cNvPr>
              <p:cNvSpPr txBox="1"/>
              <p:nvPr/>
            </p:nvSpPr>
            <p:spPr>
              <a:xfrm>
                <a:off x="3210141" y="717110"/>
                <a:ext cx="128686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Authenticate Request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EAP-Response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XRES</a:t>
                </a:r>
                <a:r>
                  <a:rPr kumimoji="0" 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7756A6-698D-A092-8F4D-5FBA590445AE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9D1C99-6DDE-27F5-917C-3213002BDBA5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8F7168-7843-DE42-C64F-23FF7A39E67F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371697-1E1D-A177-0A86-0106FD8716B8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5243E3-A1D9-46DD-3094-43FC13B694F0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2BF163-CA23-3796-02F0-4E610D6E5960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3CE16E-84D8-4571-DD52-AF2691D48D27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3" name="Picture 2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CF4C0B0F-D04F-BBA9-7F90-F669666BE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4089DB-FC63-1C6A-0BB2-7C6524FF7DF3}"/>
              </a:ext>
            </a:extLst>
          </p:cNvPr>
          <p:cNvGrpSpPr/>
          <p:nvPr/>
        </p:nvGrpSpPr>
        <p:grpSpPr>
          <a:xfrm>
            <a:off x="745778" y="4626240"/>
            <a:ext cx="11101664" cy="1200329"/>
            <a:chOff x="745778" y="4626240"/>
            <a:chExt cx="11101664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09F7FC-8B11-8BC2-F9B5-7C2BF747B3AB}"/>
                </a:ext>
              </a:extLst>
            </p:cNvPr>
            <p:cNvSpPr txBox="1"/>
            <p:nvPr/>
          </p:nvSpPr>
          <p:spPr>
            <a:xfrm>
              <a:off x="1444485" y="4626240"/>
              <a:ext cx="10402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UE receives authentication token, nonce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Given shared secret on its SIM, determines token is indeed from its home AUSF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UE computes its expected response (XRES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) sends to home AUSF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55EF8A6-F18D-D209-F675-274389E251DF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2F91C7-693C-2845-0DFF-3FA18648AEDD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65DFB2-7BDC-5619-D6D0-1DE3C1EAB04B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896D2468-C317-837E-D514-65A918BAE811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145B8-A07D-9AA1-95FC-45CF3BAB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6254A1E-86B5-E385-E7C7-FBE9EFA5E7B8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07B0185-861F-F230-29C7-8C0D6158C9F6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0ACDB0-D795-BD3E-6DA3-328BD1326CD5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D91EFDD-6663-2FAE-A493-EFD5C1F502DD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8B7C516-D91E-FAA4-1BDC-C49486E3FD52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0821CF0-8DC7-FB69-C0FF-A45AF21A8C09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70DA0196-70E5-81F2-2387-DD48C88AFDAF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DEC470B4-CEF0-3B5C-EA8B-C14C23241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87A7C666-EC6C-885B-CA7D-6C7EEE963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301F58-383B-AFBF-EB4C-E4B9F9D2B5B3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C20BBBDC-A2F3-1059-2811-571ACDF6DF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57926271-6FB5-8839-A9EB-32672C339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33102899-A307-6088-EFC9-7258ACC627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639742D7-1646-D643-3385-3047EF0D2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F4068B33-30BF-6BA3-F616-8B2594B7C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D7A33BEA-03E0-46F1-7936-9CFD1C9CB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31D44704-9F6D-33A2-4F8C-CC7412CA6F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19D7DB12-07C1-6541-98F2-790CAEE8D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816903E2-0566-A98F-28F5-2443BCB0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5077AE-DE3A-BCB2-4102-5BE92B0AFD8C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08C68C-1234-CE53-5F77-3C39909CACE5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F4A6C46-6023-8EB2-CF6E-B81ACD7FCBBE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850AD7E-36C7-2B8A-42EB-73CECEBC2C99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C5CBBD-2975-44F1-CC7A-7EEABF8B9E15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083B00-64C5-4E95-76C1-5FEF07103368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0F0E7AD-6DC7-60CF-D6C7-DC4BDDC38193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974ACDE-6C72-613C-C0CC-BB71F04F7476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784C0C9-855D-83E0-6573-5062AA16A0DD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F551EA8-F344-B4B2-C605-314D34EB8B3D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559DCEF6-2A7B-DF5A-7547-959057FFDF56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332812FA-4DCF-BBC4-B103-B712BEF804C2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FB8070E9-8BE1-EC1D-3836-19A19812C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32FCA202-4495-C4D7-2243-3028E6726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EF63AE1C-13A5-22CB-1556-074A5BBAE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204654FB-C83F-26EC-4313-2B08255DB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9F8F75A7-0AA6-CD55-BD88-D35D225214A6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77A07D24-BDAE-5020-18AE-391681A29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4ED037-4F27-5B59-5CDF-6EA3B596DFE6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AA02DE-7BED-3508-83E2-F74CCCEF2A61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FD7066-7089-927B-2F6F-DCB8520AB459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C23CBE4-0E45-D05D-9E14-E1B6E750462C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5B843B0-81D2-AA1A-9FC1-94B9FBBC3BBB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E0B03A0-8882-B2BE-B99D-95B0BF72C6DF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5EA744-20C7-FCE1-2CA1-90AB99D8C22E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00430D4-526C-6C39-CD3F-B86115960F4E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56219D-F516-6888-15C0-A2D07CE5DD6C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A264B08-1CB4-2A2A-4A43-46330735E075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99F46B2-9EAF-6DE8-233C-B7416E805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D06900C-5F49-BB38-6581-822021E3B74E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C52F27D-0C4E-F721-15C2-9EC8BCEB7C5C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85FBBF-2B64-06DC-6AB8-CD0A291C942A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D2454B-17D5-1299-8552-9D8D142F398C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C29ED24-4FC7-1B4D-9E21-4180E2E53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211AA-5724-48DD-EBC8-9EEBC9C0576F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792FFDA2-F610-791D-2CF3-1D5B599B2C2B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91FE9C4-AC90-C5F0-0BC8-F2D04D17C33C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4E6770E-70DD-DE45-E6CA-8CFC9E148009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0CFCEF5-A1A6-E146-2BA7-E88672435440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73639BD-51FB-74CE-3645-ED16B62B9808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28B2DDC-CA28-4903-D139-B153FF3EBA85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A5E12C8-F450-98E2-E44C-7A003CB14B67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49113E3-F65C-1570-1672-2222326896AE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988073-D6CD-191F-3B0B-9CE1ED842F4B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B9606C1-4FC4-69FE-5060-AE1ABBA832F6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C01C1CC-0BA0-3C5C-5215-89F3A0CC5297}"/>
              </a:ext>
            </a:extLst>
          </p:cNvPr>
          <p:cNvGrpSpPr/>
          <p:nvPr/>
        </p:nvGrpSpPr>
        <p:grpSpPr>
          <a:xfrm>
            <a:off x="5640372" y="2537208"/>
            <a:ext cx="2472269" cy="430887"/>
            <a:chOff x="3015103" y="916350"/>
            <a:chExt cx="2079959" cy="430887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45C6F8FF-35D7-F986-60DB-5DE0C9448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5103" y="1134815"/>
              <a:ext cx="2079959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671041E-FD9D-2EB1-3282-37F403FE32D7}"/>
                </a:ext>
              </a:extLst>
            </p:cNvPr>
            <p:cNvSpPr txBox="1"/>
            <p:nvPr/>
          </p:nvSpPr>
          <p:spPr>
            <a:xfrm>
              <a:off x="3170890" y="916350"/>
              <a:ext cx="175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Authenticate Response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EAP-Request(nonce,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67C23A5-3518-87D9-4A2E-47BFB20B0284}"/>
              </a:ext>
            </a:extLst>
          </p:cNvPr>
          <p:cNvGrpSpPr/>
          <p:nvPr/>
        </p:nvGrpSpPr>
        <p:grpSpPr>
          <a:xfrm>
            <a:off x="5360104" y="2644681"/>
            <a:ext cx="301686" cy="369332"/>
            <a:chOff x="5976962" y="4027453"/>
            <a:chExt cx="301686" cy="369332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A044D8E-92B9-FE6E-4868-98C53D813B7F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15BE4A5-0A7A-9AF9-8EFC-8C5D1D1224A1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15F0DFC-00A7-72CB-E2BB-B75FB1DB7A27}"/>
              </a:ext>
            </a:extLst>
          </p:cNvPr>
          <p:cNvGrpSpPr/>
          <p:nvPr/>
        </p:nvGrpSpPr>
        <p:grpSpPr>
          <a:xfrm>
            <a:off x="2754691" y="2687949"/>
            <a:ext cx="2605413" cy="261610"/>
            <a:chOff x="2799674" y="940414"/>
            <a:chExt cx="2191976" cy="261610"/>
          </a:xfrm>
        </p:grpSpPr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97C6842F-4BD2-2580-9940-FE2E522877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674" y="1164895"/>
              <a:ext cx="219197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9E20ADD2-9CD3-5366-8CFE-4A3A71F84E2F}"/>
                </a:ext>
              </a:extLst>
            </p:cNvPr>
            <p:cNvSpPr txBox="1"/>
            <p:nvPr/>
          </p:nvSpPr>
          <p:spPr>
            <a:xfrm>
              <a:off x="2992427" y="940414"/>
              <a:ext cx="1829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EAP-Request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ECA120F-7933-1CE8-C514-2F97F16D87AD}"/>
              </a:ext>
            </a:extLst>
          </p:cNvPr>
          <p:cNvGrpSpPr/>
          <p:nvPr/>
        </p:nvGrpSpPr>
        <p:grpSpPr>
          <a:xfrm>
            <a:off x="2483881" y="2852956"/>
            <a:ext cx="301686" cy="369332"/>
            <a:chOff x="5976962" y="4027453"/>
            <a:chExt cx="301686" cy="369332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7E718163-F6D9-60E1-7A8A-035A21DB0F5F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CA4A474-BA9E-2EB9-1FA9-0DA5486907B8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0BEB332-006D-7B16-DE15-D49C1CFA3DC5}"/>
              </a:ext>
            </a:extLst>
          </p:cNvPr>
          <p:cNvGrpSpPr/>
          <p:nvPr/>
        </p:nvGrpSpPr>
        <p:grpSpPr>
          <a:xfrm>
            <a:off x="8127567" y="2516645"/>
            <a:ext cx="1243304" cy="397032"/>
            <a:chOff x="2912676" y="944164"/>
            <a:chExt cx="1046009" cy="3970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A09FDC5-16B6-B846-1952-20F2E2AE1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676" y="1134815"/>
              <a:ext cx="93364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B796A46-4A6D-34F9-665A-751D8F3B5598}"/>
                </a:ext>
              </a:extLst>
            </p:cNvPr>
            <p:cNvSpPr txBox="1"/>
            <p:nvPr/>
          </p:nvSpPr>
          <p:spPr>
            <a:xfrm>
              <a:off x="2923097" y="944164"/>
              <a:ext cx="103558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request/response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4218890-8841-DB71-A395-B5D66B42B3F1}"/>
              </a:ext>
            </a:extLst>
          </p:cNvPr>
          <p:cNvGrpSpPr/>
          <p:nvPr/>
        </p:nvGrpSpPr>
        <p:grpSpPr>
          <a:xfrm>
            <a:off x="7979844" y="2339266"/>
            <a:ext cx="301686" cy="369332"/>
            <a:chOff x="5976962" y="4027453"/>
            <a:chExt cx="30168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413EAA9-CD9C-29CD-933B-DD7D15582D1B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58678D0-0224-D0FF-9A1C-768B396FB6BF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9C21B9B-8494-8C64-B8CD-734AE848C82F}"/>
              </a:ext>
            </a:extLst>
          </p:cNvPr>
          <p:cNvGrpSpPr/>
          <p:nvPr/>
        </p:nvGrpSpPr>
        <p:grpSpPr>
          <a:xfrm>
            <a:off x="2754691" y="2918694"/>
            <a:ext cx="2768388" cy="261610"/>
            <a:chOff x="2786320" y="748106"/>
            <a:chExt cx="2329090" cy="261610"/>
          </a:xfrm>
        </p:grpSpPr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C4F5A256-8949-821A-4505-B5A810D3B6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320" y="984414"/>
              <a:ext cx="2329090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072A30F-95D3-0A5F-13B7-C3EBBC65015D}"/>
                </a:ext>
              </a:extLst>
            </p:cNvPr>
            <p:cNvSpPr txBox="1"/>
            <p:nvPr/>
          </p:nvSpPr>
          <p:spPr>
            <a:xfrm>
              <a:off x="3236983" y="748106"/>
              <a:ext cx="12855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EAP-Response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(XRES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1DDF509-7E05-D1BA-BA12-18F9E6E2B3FC}"/>
              </a:ext>
            </a:extLst>
          </p:cNvPr>
          <p:cNvGrpSpPr/>
          <p:nvPr/>
        </p:nvGrpSpPr>
        <p:grpSpPr>
          <a:xfrm>
            <a:off x="7888532" y="2882066"/>
            <a:ext cx="550474" cy="243721"/>
            <a:chOff x="6509621" y="1090411"/>
            <a:chExt cx="550474" cy="2437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58DB4CA-F52E-DC1B-C081-84F984F7A838}"/>
                </a:ext>
              </a:extLst>
            </p:cNvPr>
            <p:cNvSpPr/>
            <p:nvPr/>
          </p:nvSpPr>
          <p:spPr>
            <a:xfrm>
              <a:off x="6606833" y="1090411"/>
              <a:ext cx="369784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9A765F7-99D9-A685-78F1-F876E2652752}"/>
                </a:ext>
              </a:extLst>
            </p:cNvPr>
            <p:cNvSpPr txBox="1"/>
            <p:nvPr/>
          </p:nvSpPr>
          <p:spPr>
            <a:xfrm>
              <a:off x="6509621" y="1090411"/>
              <a:ext cx="550474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XRES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C64654E-F6C1-C975-3A63-7B76B4FFAFEE}"/>
              </a:ext>
            </a:extLst>
          </p:cNvPr>
          <p:cNvGrpSpPr/>
          <p:nvPr/>
        </p:nvGrpSpPr>
        <p:grpSpPr>
          <a:xfrm>
            <a:off x="5523080" y="2997245"/>
            <a:ext cx="2604486" cy="430887"/>
            <a:chOff x="2728134" y="717110"/>
            <a:chExt cx="2191196" cy="430887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8A48D67D-A7D2-7171-D752-50DEA358C0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8134" y="934809"/>
              <a:ext cx="219119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3F7413D-9D64-041B-AC36-32242E817285}"/>
                </a:ext>
              </a:extLst>
            </p:cNvPr>
            <p:cNvSpPr txBox="1"/>
            <p:nvPr/>
          </p:nvSpPr>
          <p:spPr>
            <a:xfrm>
              <a:off x="3210141" y="717110"/>
              <a:ext cx="12868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EAP-Response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(XRES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62146C-D52C-73AC-44E6-4A75AB99BDBB}"/>
              </a:ext>
            </a:extLst>
          </p:cNvPr>
          <p:cNvGrpSpPr/>
          <p:nvPr/>
        </p:nvGrpSpPr>
        <p:grpSpPr>
          <a:xfrm>
            <a:off x="7997130" y="3248248"/>
            <a:ext cx="1346430" cy="560798"/>
            <a:chOff x="7997130" y="3248248"/>
            <a:chExt cx="1346430" cy="560798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72F8F66-6644-8348-61B4-9FBE401D75B5}"/>
                </a:ext>
              </a:extLst>
            </p:cNvPr>
            <p:cNvGrpSpPr/>
            <p:nvPr/>
          </p:nvGrpSpPr>
          <p:grpSpPr>
            <a:xfrm>
              <a:off x="7997130" y="3248248"/>
              <a:ext cx="301686" cy="369332"/>
              <a:chOff x="5976962" y="4027453"/>
              <a:chExt cx="301686" cy="369332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31265C44-D9AF-C07B-939F-64EB4C639328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B0E02FB1-E664-0F05-F8DC-74F989E8799F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8AC7502B-055F-DCD7-F46B-4E2CBC8E2464}"/>
                </a:ext>
              </a:extLst>
            </p:cNvPr>
            <p:cNvGrpSpPr/>
            <p:nvPr/>
          </p:nvGrpSpPr>
          <p:grpSpPr>
            <a:xfrm>
              <a:off x="8112642" y="3412014"/>
              <a:ext cx="1230918" cy="397032"/>
              <a:chOff x="2889697" y="940789"/>
              <a:chExt cx="1035588" cy="397032"/>
            </a:xfrm>
          </p:grpSpPr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37F867E4-E068-E971-2C7F-B2E80E2DD5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2676" y="1134815"/>
                <a:ext cx="93364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001BA583-695F-5318-FD47-99D8E85D1BC8}"/>
                  </a:ext>
                </a:extLst>
              </p:cNvPr>
              <p:cNvSpPr txBox="1"/>
              <p:nvPr/>
            </p:nvSpPr>
            <p:spPr>
              <a:xfrm>
                <a:off x="2889697" y="940789"/>
                <a:ext cx="1035588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authentication success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9FE53-5371-F806-A79E-E91EC62A87B4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C4E375-0732-F0FE-3478-4D4F772A9A73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4FDEAF4-7C2B-85C9-30BA-FFE5982E678A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F24CC40-4097-7E2E-0A0F-1975574AF4EC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C74D94-72D3-B65A-EFA3-93C4D0E9C834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26E62EF-AC66-FCA6-5EB5-4D73B01CEFBA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F015A3-30EC-7261-655D-C68FEE94994E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3" name="Picture 2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F28C4B5E-A1DD-548D-1A4F-B4FEA7680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2A1FC1-D2D4-E31D-6040-9F4A65A6EB1F}"/>
              </a:ext>
            </a:extLst>
          </p:cNvPr>
          <p:cNvGrpSpPr/>
          <p:nvPr/>
        </p:nvGrpSpPr>
        <p:grpSpPr>
          <a:xfrm>
            <a:off x="745778" y="4361604"/>
            <a:ext cx="11230186" cy="2677656"/>
            <a:chOff x="745778" y="4361604"/>
            <a:chExt cx="11230186" cy="26776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F7639A-1BC3-5205-9181-62AF020EA28D}"/>
                </a:ext>
              </a:extLst>
            </p:cNvPr>
            <p:cNvSpPr txBox="1"/>
            <p:nvPr/>
          </p:nvSpPr>
          <p:spPr>
            <a:xfrm>
              <a:off x="1573007" y="4361604"/>
              <a:ext cx="1040295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Moment of truth: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AUSF computer XRES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C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and compares with XRES it computed earlier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authentication success: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ome UDM updated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home AUSF generates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A12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anchor key    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and sends it to visited AMF (device will compute anchor key on its own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AMF, device use anchor key to secure message exchange in visited network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38AEE85-BC3B-E232-E6E0-33BD810A4D5F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5F3C212-BA08-2AEB-6376-6D1A129789CE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9D0FD0B-1B2B-0C04-1291-9BC1B3F7C810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pic>
        <p:nvPicPr>
          <p:cNvPr id="52" name="Picture 31" descr="BS00768_[1]">
            <a:extLst>
              <a:ext uri="{FF2B5EF4-FFF2-40B4-BE49-F238E27FC236}">
                <a16:creationId xmlns:a16="http://schemas.microsoft.com/office/drawing/2014/main" id="{C02F45CA-100F-E751-72E6-DA8FE285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79059" y="5625178"/>
            <a:ext cx="390852" cy="2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0842C9D-0A28-83FC-A916-CCD5D33FED01}"/>
              </a:ext>
            </a:extLst>
          </p:cNvPr>
          <p:cNvGrpSpPr/>
          <p:nvPr/>
        </p:nvGrpSpPr>
        <p:grpSpPr>
          <a:xfrm>
            <a:off x="2238063" y="3387724"/>
            <a:ext cx="5842201" cy="926917"/>
            <a:chOff x="2238063" y="3387724"/>
            <a:chExt cx="5842201" cy="926917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B798B490-97AD-7CA8-61DC-37264057CCE0}"/>
                </a:ext>
              </a:extLst>
            </p:cNvPr>
            <p:cNvGrpSpPr/>
            <p:nvPr/>
          </p:nvGrpSpPr>
          <p:grpSpPr>
            <a:xfrm>
              <a:off x="5526228" y="3387724"/>
              <a:ext cx="2554036" cy="430887"/>
              <a:chOff x="2713173" y="756873"/>
              <a:chExt cx="2148752" cy="430887"/>
            </a:xfrm>
          </p:grpSpPr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9E221A6A-10EF-1B7A-2D7F-E051CFF62A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13173" y="972050"/>
                <a:ext cx="2148752" cy="7629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CD8B9973-A180-1A13-E517-C1FC356599D7}"/>
                  </a:ext>
                </a:extLst>
              </p:cNvPr>
              <p:cNvSpPr txBox="1"/>
              <p:nvPr/>
            </p:nvSpPr>
            <p:spPr>
              <a:xfrm>
                <a:off x="3060068" y="756873"/>
                <a:ext cx="15619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Authenticate Response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(EAP-Success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Anchor_Key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))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5C7593A-01EB-7D87-16F0-F3FA246E31FB}"/>
                </a:ext>
              </a:extLst>
            </p:cNvPr>
            <p:cNvGrpSpPr/>
            <p:nvPr/>
          </p:nvGrpSpPr>
          <p:grpSpPr>
            <a:xfrm>
              <a:off x="2551573" y="3486775"/>
              <a:ext cx="3231805" cy="591877"/>
              <a:chOff x="2551573" y="3486775"/>
              <a:chExt cx="3231805" cy="591877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CB60FD62-308D-EA5E-F787-040A944FDEEF}"/>
                  </a:ext>
                </a:extLst>
              </p:cNvPr>
              <p:cNvGrpSpPr/>
              <p:nvPr/>
            </p:nvGrpSpPr>
            <p:grpSpPr>
              <a:xfrm>
                <a:off x="2684721" y="3486775"/>
                <a:ext cx="2837325" cy="261610"/>
                <a:chOff x="2474837" y="745850"/>
                <a:chExt cx="2387088" cy="261610"/>
              </a:xfrm>
            </p:grpSpPr>
            <p:cxnSp>
              <p:nvCxnSpPr>
                <p:cNvPr id="203" name="Straight Arrow Connector 202">
                  <a:extLst>
                    <a:ext uri="{FF2B5EF4-FFF2-40B4-BE49-F238E27FC236}">
                      <a16:creationId xmlns:a16="http://schemas.microsoft.com/office/drawing/2014/main" id="{EBA7839A-C5C8-2F83-910B-C101343CB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74837" y="979679"/>
                  <a:ext cx="2387088" cy="0"/>
                </a:xfrm>
                <a:prstGeom prst="straightConnector1">
                  <a:avLst/>
                </a:prstGeom>
                <a:ln w="25400">
                  <a:solidFill>
                    <a:srgbClr val="0A12A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4A440440-1BD5-B6F2-C940-91555979125D}"/>
                    </a:ext>
                  </a:extLst>
                </p:cNvPr>
                <p:cNvSpPr txBox="1"/>
                <p:nvPr/>
              </p:nvSpPr>
              <p:spPr>
                <a:xfrm>
                  <a:off x="3256143" y="745850"/>
                  <a:ext cx="83642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+mn-ea"/>
                      <a:cs typeface="+mn-cs"/>
                    </a:rPr>
                    <a:t>EAP-Success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05" name="Picture 31" descr="BS00768_[1]">
                <a:extLst>
                  <a:ext uri="{FF2B5EF4-FFF2-40B4-BE49-F238E27FC236}">
                    <a16:creationId xmlns:a16="http://schemas.microsoft.com/office/drawing/2014/main" id="{AEF9BE96-229A-6284-5AB2-38F1C7F7E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5392526" y="3875889"/>
                <a:ext cx="390852" cy="20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" name="Picture 31" descr="BS00768_[1]">
                <a:extLst>
                  <a:ext uri="{FF2B5EF4-FFF2-40B4-BE49-F238E27FC236}">
                    <a16:creationId xmlns:a16="http://schemas.microsoft.com/office/drawing/2014/main" id="{B0E162EE-13E2-A57B-99A8-BC3483C2C4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551573" y="3875240"/>
                <a:ext cx="390852" cy="20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2A721E-5F6D-8A8B-36A1-D160D5C4FE1C}"/>
                </a:ext>
              </a:extLst>
            </p:cNvPr>
            <p:cNvSpPr txBox="1"/>
            <p:nvPr/>
          </p:nvSpPr>
          <p:spPr>
            <a:xfrm>
              <a:off x="2238063" y="3987175"/>
              <a:ext cx="979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anchor key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D1CDAFC-E4DF-E8B8-CEAB-82C48559D143}"/>
                </a:ext>
              </a:extLst>
            </p:cNvPr>
            <p:cNvSpPr txBox="1"/>
            <p:nvPr/>
          </p:nvSpPr>
          <p:spPr>
            <a:xfrm>
              <a:off x="4960575" y="4006864"/>
              <a:ext cx="979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anchor key</a:t>
              </a:r>
            </a:p>
          </p:txBody>
        </p:sp>
      </p:grp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E1025CBC-6F95-2800-3355-D65858B1FF80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9E019-7312-0275-0604-5FAE6CE7E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477E-D5B2-BEC2-192A-6C055B4A18D8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5G Authentication: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21DFF-1814-0394-3E74-48A24E3E94B9}"/>
              </a:ext>
            </a:extLst>
          </p:cNvPr>
          <p:cNvSpPr txBox="1"/>
          <p:nvPr/>
        </p:nvSpPr>
        <p:spPr>
          <a:xfrm>
            <a:off x="894521" y="3049638"/>
            <a:ext cx="104029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A12A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home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AUSF makes authentication comparison (used be MME in visited network in 4G)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home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AUSF generates anchor key to be used in visited network</a:t>
            </a:r>
          </a:p>
          <a:p>
            <a:pPr marL="746125" marR="0" lvl="1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informs UE and AMF and gNB in visited network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note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A12A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use of crypto keys on UE’s SIM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(known only to UE and home AUSF)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95BD0D-3157-FA7C-17EB-8938001B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86" y="1041562"/>
            <a:ext cx="4408498" cy="1806630"/>
          </a:xfrm>
          <a:prstGeom prst="rect">
            <a:avLst/>
          </a:prstGeom>
        </p:spPr>
      </p:pic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61127FC2-8BC9-DF1B-6778-A0445320DB11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Symmetric key cryptography</a:t>
            </a:r>
            <a:endParaRPr lang="en-US" sz="44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734669E-61CB-D549-AB3B-9FA516F1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013" y="2469633"/>
            <a:ext cx="1279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plaintext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339D451-1A35-EA43-A191-2CBFB5AB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521" y="2471779"/>
            <a:ext cx="1279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plaintext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16B6C-3FBA-664E-8508-1CA0809480B5}"/>
              </a:ext>
            </a:extLst>
          </p:cNvPr>
          <p:cNvGrpSpPr>
            <a:grpSpLocks/>
          </p:cNvGrpSpPr>
          <p:nvPr/>
        </p:nvGrpSpPr>
        <p:grpSpPr bwMode="auto">
          <a:xfrm>
            <a:off x="3697289" y="1564035"/>
            <a:ext cx="490538" cy="582613"/>
            <a:chOff x="203" y="1789"/>
            <a:chExt cx="309" cy="367"/>
          </a:xfrm>
        </p:grpSpPr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A6D7B9C7-CE2B-2E4F-B690-78DA63F08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CF36D666-0D47-A340-A5EE-2F56800D4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" y="1865"/>
              <a:ext cx="2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S</a:t>
              </a:r>
            </a:p>
          </p:txBody>
        </p:sp>
      </p:grpSp>
      <p:sp>
        <p:nvSpPr>
          <p:cNvPr id="12" name="Rectangle 13">
            <a:extLst>
              <a:ext uri="{FF2B5EF4-FFF2-40B4-BE49-F238E27FC236}">
                <a16:creationId xmlns:a16="http://schemas.microsoft.com/office/drawing/2014/main" id="{AD1F12B2-FF58-C84A-9FEE-E90ECF21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369" y="2519226"/>
            <a:ext cx="1433513" cy="8604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91A2ABD-8921-C24C-B9A7-FD940B03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694" y="2587489"/>
            <a:ext cx="1536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encryption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algorithm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30108AB-253A-2F4F-B115-B277A1569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106" y="2533514"/>
            <a:ext cx="1460500" cy="8540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38440821-15F2-844A-8721-2FD8A32B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081" y="2598601"/>
            <a:ext cx="1604963" cy="75723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decryption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algorithm</a:t>
            </a: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06D5526A-A0B2-5B43-ABCA-4D728897DE04}"/>
              </a:ext>
            </a:extLst>
          </p:cNvPr>
          <p:cNvGrpSpPr>
            <a:grpSpLocks/>
          </p:cNvGrpSpPr>
          <p:nvPr/>
        </p:nvGrpSpPr>
        <p:grpSpPr bwMode="auto">
          <a:xfrm>
            <a:off x="7437023" y="1561686"/>
            <a:ext cx="488950" cy="568325"/>
            <a:chOff x="203" y="1789"/>
            <a:chExt cx="308" cy="358"/>
          </a:xfrm>
        </p:grpSpPr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D458364F-30A7-7344-97AF-28982E182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0" name="Text Box 27">
              <a:extLst>
                <a:ext uri="{FF2B5EF4-FFF2-40B4-BE49-F238E27FC236}">
                  <a16:creationId xmlns:a16="http://schemas.microsoft.com/office/drawing/2014/main" id="{4388AB91-D971-914B-AF4F-86973D7BE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" y="1856"/>
              <a:ext cx="2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S</a:t>
              </a:r>
            </a:p>
          </p:txBody>
        </p:sp>
      </p:grpSp>
      <p:pic>
        <p:nvPicPr>
          <p:cNvPr id="27" name="Picture 30" descr="BS00768_[1]">
            <a:extLst>
              <a:ext uri="{FF2B5EF4-FFF2-40B4-BE49-F238E27FC236}">
                <a16:creationId xmlns:a16="http://schemas.microsoft.com/office/drawing/2014/main" id="{C0A58FD0-B1BA-6943-8103-EA9945A1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27044" y="1686340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BS00768_[1]">
            <a:extLst>
              <a:ext uri="{FF2B5EF4-FFF2-40B4-BE49-F238E27FC236}">
                <a16:creationId xmlns:a16="http://schemas.microsoft.com/office/drawing/2014/main" id="{79041123-EFD9-1349-B259-90D4031A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898033" y="1740245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57C3A9-AC99-194E-85B8-BD0A22FA2997}"/>
              </a:ext>
            </a:extLst>
          </p:cNvPr>
          <p:cNvCxnSpPr>
            <a:cxnSpLocks/>
          </p:cNvCxnSpPr>
          <p:nvPr/>
        </p:nvCxnSpPr>
        <p:spPr>
          <a:xfrm>
            <a:off x="7027307" y="2106836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AE3B5-3946-E448-9D70-EEE25B9A2AAA}"/>
              </a:ext>
            </a:extLst>
          </p:cNvPr>
          <p:cNvCxnSpPr>
            <a:cxnSpLocks/>
          </p:cNvCxnSpPr>
          <p:nvPr/>
        </p:nvCxnSpPr>
        <p:spPr>
          <a:xfrm>
            <a:off x="3346434" y="2066125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9D92B-A75B-A241-89FA-02F2039EE03C}"/>
              </a:ext>
            </a:extLst>
          </p:cNvPr>
          <p:cNvCxnSpPr/>
          <p:nvPr/>
        </p:nvCxnSpPr>
        <p:spPr>
          <a:xfrm>
            <a:off x="2081048" y="2971817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15FF13-B579-1348-9B44-398AED47D510}"/>
              </a:ext>
            </a:extLst>
          </p:cNvPr>
          <p:cNvCxnSpPr/>
          <p:nvPr/>
        </p:nvCxnSpPr>
        <p:spPr>
          <a:xfrm>
            <a:off x="8355952" y="2951939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C48485-D587-5C49-BD51-2D1EDE649A05}"/>
              </a:ext>
            </a:extLst>
          </p:cNvPr>
          <p:cNvCxnSpPr>
            <a:cxnSpLocks/>
          </p:cNvCxnSpPr>
          <p:nvPr/>
        </p:nvCxnSpPr>
        <p:spPr>
          <a:xfrm>
            <a:off x="4550646" y="2917428"/>
            <a:ext cx="21729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23D78889-5D58-7B49-852E-A4D7CE20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627" y="2476708"/>
            <a:ext cx="1455738" cy="4619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ciphertext</a:t>
            </a: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2F4A5A09-FA83-434F-92C3-28E1DB3E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640" y="2924315"/>
            <a:ext cx="1039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n-lt"/>
                <a:cs typeface="Arial" charset="0"/>
              </a:rPr>
              <a:t>K  (m)</a:t>
            </a: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B230A58D-9373-144C-92D9-84B3F53C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333" y="3116403"/>
            <a:ext cx="325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S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D5E2051B-B645-DE43-BBCC-96C0307D24AE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3968128"/>
            <a:ext cx="10538791" cy="243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symmetric key crypto</a:t>
            </a:r>
            <a:r>
              <a:rPr lang="en-US" sz="3200" dirty="0"/>
              <a:t>: Bob and Alice share same (symmetric) key: K</a:t>
            </a:r>
          </a:p>
          <a:p>
            <a:r>
              <a:rPr lang="en-US" i="1" dirty="0"/>
              <a:t>e.g., </a:t>
            </a:r>
            <a:r>
              <a:rPr lang="en-US" dirty="0"/>
              <a:t>key is knowing substitution pattern in mono alphabetic substitution cipher</a:t>
            </a:r>
            <a:endParaRPr lang="en-US" sz="3200" dirty="0"/>
          </a:p>
          <a:p>
            <a:pPr>
              <a:buFont typeface="Wingdings" charset="0"/>
              <a:buNone/>
            </a:pPr>
            <a:r>
              <a:rPr lang="en-US" sz="3200" i="1" u="sng" dirty="0">
                <a:solidFill>
                  <a:srgbClr val="C00000"/>
                </a:solidFill>
              </a:rPr>
              <a:t>Q: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how do Bob and Alice agree on key value?</a:t>
            </a:r>
            <a:endParaRPr lang="en-US" sz="3200" i="1" dirty="0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98A2B4F2-C89B-C344-A03B-58164B0C8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C6678133-2625-8D73-0780-368C831DC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38" y="1666163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D0F9C85D-ED58-7726-1802-5A0619246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89" y="1712264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7" y="1505140"/>
            <a:ext cx="8729157" cy="490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message integrity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 indent="-287338">
              <a:buClr>
                <a:srgbClr val="0012A0"/>
              </a:buClr>
            </a:pPr>
            <a:r>
              <a:rPr lang="en-US" sz="3200" dirty="0">
                <a:solidFill>
                  <a:srgbClr val="C00000"/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A2F58-DA20-CE5D-8275-98071938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26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Firewalls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F52B30F-E662-5442-93A8-4764A71B1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635" y="1516755"/>
            <a:ext cx="8541419" cy="1235075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DD0AE07-1921-3343-9607-7C836D072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397" y="4413942"/>
            <a:ext cx="3810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endParaRPr lang="en-US" dirty="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84619091-05C1-F843-BAF9-1C77BDAC4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372" y="1702492"/>
            <a:ext cx="83613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n-lt"/>
                <a:cs typeface="Gill Sans MT" charset="0"/>
              </a:rPr>
              <a:t>isolates organization’</a:t>
            </a:r>
            <a:r>
              <a:rPr lang="en-US" altLang="ja-JP" sz="2800" dirty="0">
                <a:latin typeface="+mn-lt"/>
                <a:cs typeface="Gill Sans MT" charset="0"/>
              </a:rPr>
              <a:t>s internal network from larger Internet, allowing some packets to pass, blocking others</a:t>
            </a:r>
            <a:endParaRPr lang="en-US" sz="2800" dirty="0">
              <a:latin typeface="+mn-lt"/>
              <a:cs typeface="Gill Sans M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CE783D-2B87-DB45-99FA-88F5EFB09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747" y="188505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3CAAF5CC-6C3B-AC47-94FE-13A07689C03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207785" y="3107430"/>
            <a:ext cx="520065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48AFDDBC-F95E-7A4C-A8B2-EDD7DCD3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1135" y="6158605"/>
            <a:ext cx="432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6" name="Rectangle 362">
            <a:extLst>
              <a:ext uri="{FF2B5EF4-FFF2-40B4-BE49-F238E27FC236}">
                <a16:creationId xmlns:a16="http://schemas.microsoft.com/office/drawing/2014/main" id="{CC43B61B-149A-9342-BE40-0DEB841F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072" y="6009380"/>
            <a:ext cx="1449388" cy="331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ectangle 364">
            <a:extLst>
              <a:ext uri="{FF2B5EF4-FFF2-40B4-BE49-F238E27FC236}">
                <a16:creationId xmlns:a16="http://schemas.microsoft.com/office/drawing/2014/main" id="{3EA3673D-27C6-BE49-9AAE-379B716F6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410" y="6071292"/>
            <a:ext cx="432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EC89CBB4-B77A-554B-AC3C-7943A8593B75}"/>
              </a:ext>
            </a:extLst>
          </p:cNvPr>
          <p:cNvGrpSpPr>
            <a:grpSpLocks/>
          </p:cNvGrpSpPr>
          <p:nvPr/>
        </p:nvGrpSpPr>
        <p:grpSpPr bwMode="auto">
          <a:xfrm>
            <a:off x="5558872" y="4901305"/>
            <a:ext cx="441325" cy="1095375"/>
            <a:chOff x="4048125" y="4787151"/>
            <a:chExt cx="441325" cy="1095375"/>
          </a:xfrm>
        </p:grpSpPr>
        <p:sp>
          <p:nvSpPr>
            <p:cNvPr id="20" name="Freeform 83">
              <a:extLst>
                <a:ext uri="{FF2B5EF4-FFF2-40B4-BE49-F238E27FC236}">
                  <a16:creationId xmlns:a16="http://schemas.microsoft.com/office/drawing/2014/main" id="{B40F812E-A633-9B46-9010-B142BAF65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575" y="4868114"/>
              <a:ext cx="219075" cy="1012825"/>
            </a:xfrm>
            <a:custGeom>
              <a:avLst/>
              <a:gdLst>
                <a:gd name="T0" fmla="*/ 0 w 138"/>
                <a:gd name="T1" fmla="*/ 2147483647 h 638"/>
                <a:gd name="T2" fmla="*/ 2147483647 w 138"/>
                <a:gd name="T3" fmla="*/ 2147483647 h 638"/>
                <a:gd name="T4" fmla="*/ 2147483647 w 138"/>
                <a:gd name="T5" fmla="*/ 2147483647 h 638"/>
                <a:gd name="T6" fmla="*/ 2147483647 w 138"/>
                <a:gd name="T7" fmla="*/ 2147483647 h 638"/>
                <a:gd name="T8" fmla="*/ 0 w 138"/>
                <a:gd name="T9" fmla="*/ 0 h 638"/>
                <a:gd name="T10" fmla="*/ 0 w 138"/>
                <a:gd name="T11" fmla="*/ 2147483647 h 6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638"/>
                <a:gd name="T20" fmla="*/ 138 w 138"/>
                <a:gd name="T21" fmla="*/ 638 h 6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Rectangle 82">
              <a:extLst>
                <a:ext uri="{FF2B5EF4-FFF2-40B4-BE49-F238E27FC236}">
                  <a16:creationId xmlns:a16="http://schemas.microsoft.com/office/drawing/2014/main" id="{7835296A-65B2-7B40-9BC7-D6A785719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4982414"/>
              <a:ext cx="133350" cy="900112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C51015DA-F8ED-A642-B642-0275F034D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4982414"/>
              <a:ext cx="136525" cy="101600"/>
            </a:xfrm>
            <a:custGeom>
              <a:avLst/>
              <a:gdLst>
                <a:gd name="T0" fmla="*/ 0 w 86"/>
                <a:gd name="T1" fmla="*/ 0 h 64"/>
                <a:gd name="T2" fmla="*/ 2147483647 w 86"/>
                <a:gd name="T3" fmla="*/ 0 h 64"/>
                <a:gd name="T4" fmla="*/ 2147483647 w 86"/>
                <a:gd name="T5" fmla="*/ 2147483647 h 64"/>
                <a:gd name="T6" fmla="*/ 0 w 86"/>
                <a:gd name="T7" fmla="*/ 2147483647 h 64"/>
                <a:gd name="T8" fmla="*/ 0 w 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64"/>
                <a:gd name="T17" fmla="*/ 86 w 8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64">
                  <a:moveTo>
                    <a:pt x="0" y="0"/>
                  </a:moveTo>
                  <a:lnTo>
                    <a:pt x="86" y="0"/>
                  </a:lnTo>
                  <a:lnTo>
                    <a:pt x="86" y="64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Rectangle 85">
              <a:extLst>
                <a:ext uri="{FF2B5EF4-FFF2-40B4-BE49-F238E27FC236}">
                  <a16:creationId xmlns:a16="http://schemas.microsoft.com/office/drawing/2014/main" id="{B550B484-1EFB-D540-9D4E-AFCAC38CD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114176"/>
              <a:ext cx="65088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Rectangle 86">
              <a:extLst>
                <a:ext uri="{FF2B5EF4-FFF2-40B4-BE49-F238E27FC236}">
                  <a16:creationId xmlns:a16="http://schemas.microsoft.com/office/drawing/2014/main" id="{405E0A24-CD1E-D040-9322-8CDA164CD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112589"/>
              <a:ext cx="68262" cy="53975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87">
              <a:extLst>
                <a:ext uri="{FF2B5EF4-FFF2-40B4-BE49-F238E27FC236}">
                  <a16:creationId xmlns:a16="http://schemas.microsoft.com/office/drawing/2014/main" id="{CD63B296-2B88-1140-8E2F-BF543B5F6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053851"/>
              <a:ext cx="68262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Rectangle 88">
              <a:extLst>
                <a:ext uri="{FF2B5EF4-FFF2-40B4-BE49-F238E27FC236}">
                  <a16:creationId xmlns:a16="http://schemas.microsoft.com/office/drawing/2014/main" id="{335253E8-FB15-5540-A3E8-E0B6FA2E9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838" y="5053851"/>
              <a:ext cx="33337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Rectangle 89">
              <a:extLst>
                <a:ext uri="{FF2B5EF4-FFF2-40B4-BE49-F238E27FC236}">
                  <a16:creationId xmlns:a16="http://schemas.microsoft.com/office/drawing/2014/main" id="{04FFEE5C-14DE-B74B-8D42-CCD7B05CE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300" y="5053851"/>
              <a:ext cx="3492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 90">
              <a:extLst>
                <a:ext uri="{FF2B5EF4-FFF2-40B4-BE49-F238E27FC236}">
                  <a16:creationId xmlns:a16="http://schemas.microsoft.com/office/drawing/2014/main" id="{50D8E311-861E-DA45-AFD2-A9102BB1F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4991939"/>
              <a:ext cx="68262" cy="53975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 91">
              <a:extLst>
                <a:ext uri="{FF2B5EF4-FFF2-40B4-BE49-F238E27FC236}">
                  <a16:creationId xmlns:a16="http://schemas.microsoft.com/office/drawing/2014/main" id="{257A734E-720F-4B45-AD92-5084F6FD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4993526"/>
              <a:ext cx="68263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92">
              <a:extLst>
                <a:ext uri="{FF2B5EF4-FFF2-40B4-BE49-F238E27FC236}">
                  <a16:creationId xmlns:a16="http://schemas.microsoft.com/office/drawing/2014/main" id="{82CE2BBC-F6C6-2740-83A8-373791F54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233239"/>
              <a:ext cx="63500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Rectangle 93">
              <a:extLst>
                <a:ext uri="{FF2B5EF4-FFF2-40B4-BE49-F238E27FC236}">
                  <a16:creationId xmlns:a16="http://schemas.microsoft.com/office/drawing/2014/main" id="{65DDB0BB-5468-E84A-AD2C-D376FAFD9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233239"/>
              <a:ext cx="66675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94">
              <a:extLst>
                <a:ext uri="{FF2B5EF4-FFF2-40B4-BE49-F238E27FC236}">
                  <a16:creationId xmlns:a16="http://schemas.microsoft.com/office/drawing/2014/main" id="{531BDCEF-EECB-D141-ABCD-BF3ACB251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172914"/>
              <a:ext cx="6667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Rectangle 95">
              <a:extLst>
                <a:ext uri="{FF2B5EF4-FFF2-40B4-BE49-F238E27FC236}">
                  <a16:creationId xmlns:a16="http://schemas.microsoft.com/office/drawing/2014/main" id="{17BC1454-8FC6-7445-9DC6-A1ABFB769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172914"/>
              <a:ext cx="3492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Rectangle 96">
              <a:extLst>
                <a:ext uri="{FF2B5EF4-FFF2-40B4-BE49-F238E27FC236}">
                  <a16:creationId xmlns:a16="http://schemas.microsoft.com/office/drawing/2014/main" id="{5F58DAB6-0A75-9F47-9E4F-87BF2CD84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172914"/>
              <a:ext cx="26988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Rectangle 97">
              <a:extLst>
                <a:ext uri="{FF2B5EF4-FFF2-40B4-BE49-F238E27FC236}">
                  <a16:creationId xmlns:a16="http://schemas.microsoft.com/office/drawing/2014/main" id="{D212E575-5B57-B74E-85BF-D1B0FF87B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349126"/>
              <a:ext cx="63500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Rectangle 98">
              <a:extLst>
                <a:ext uri="{FF2B5EF4-FFF2-40B4-BE49-F238E27FC236}">
                  <a16:creationId xmlns:a16="http://schemas.microsoft.com/office/drawing/2014/main" id="{9BC154C2-F424-3846-9449-26A96392D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349126"/>
              <a:ext cx="66675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Rectangle 99">
              <a:extLst>
                <a:ext uri="{FF2B5EF4-FFF2-40B4-BE49-F238E27FC236}">
                  <a16:creationId xmlns:a16="http://schemas.microsoft.com/office/drawing/2014/main" id="{885418F8-F07B-7946-9A22-3ED5040D2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290389"/>
              <a:ext cx="666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Rectangle 100">
              <a:extLst>
                <a:ext uri="{FF2B5EF4-FFF2-40B4-BE49-F238E27FC236}">
                  <a16:creationId xmlns:a16="http://schemas.microsoft.com/office/drawing/2014/main" id="{C1C04992-7ABD-E545-952B-EF0EBE666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290389"/>
              <a:ext cx="3492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Rectangle 101">
              <a:extLst>
                <a:ext uri="{FF2B5EF4-FFF2-40B4-BE49-F238E27FC236}">
                  <a16:creationId xmlns:a16="http://schemas.microsoft.com/office/drawing/2014/main" id="{5DFC4F39-AA1A-4E42-99E5-D4990B0E0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290389"/>
              <a:ext cx="285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Rectangle 102">
              <a:extLst>
                <a:ext uri="{FF2B5EF4-FFF2-40B4-BE49-F238E27FC236}">
                  <a16:creationId xmlns:a16="http://schemas.microsoft.com/office/drawing/2014/main" id="{E603DB12-77E1-8242-9F51-213A0B857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469776"/>
              <a:ext cx="63500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Rectangle 103">
              <a:extLst>
                <a:ext uri="{FF2B5EF4-FFF2-40B4-BE49-F238E27FC236}">
                  <a16:creationId xmlns:a16="http://schemas.microsoft.com/office/drawing/2014/main" id="{016809E1-F0F7-2D4C-8F7D-70EB5E430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469776"/>
              <a:ext cx="66675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Rectangle 104">
              <a:extLst>
                <a:ext uri="{FF2B5EF4-FFF2-40B4-BE49-F238E27FC236}">
                  <a16:creationId xmlns:a16="http://schemas.microsoft.com/office/drawing/2014/main" id="{4CA76F31-0857-C34B-8BBC-A6EE882EA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5409451"/>
              <a:ext cx="68263" cy="52388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Rectangle 105">
              <a:extLst>
                <a:ext uri="{FF2B5EF4-FFF2-40B4-BE49-F238E27FC236}">
                  <a16:creationId xmlns:a16="http://schemas.microsoft.com/office/drawing/2014/main" id="{A62568D7-56B3-4F4B-B3E5-2853442D3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409451"/>
              <a:ext cx="33338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Rectangle 106">
              <a:extLst>
                <a:ext uri="{FF2B5EF4-FFF2-40B4-BE49-F238E27FC236}">
                  <a16:creationId xmlns:a16="http://schemas.microsoft.com/office/drawing/2014/main" id="{3CD31A79-7B42-8F4F-8E76-91787D527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409451"/>
              <a:ext cx="26988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Rectangle 107">
              <a:extLst>
                <a:ext uri="{FF2B5EF4-FFF2-40B4-BE49-F238E27FC236}">
                  <a16:creationId xmlns:a16="http://schemas.microsoft.com/office/drawing/2014/main" id="{BA1F52EA-B3F3-634D-A7A6-D2586D512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588839"/>
              <a:ext cx="666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Rectangle 108">
              <a:extLst>
                <a:ext uri="{FF2B5EF4-FFF2-40B4-BE49-F238E27FC236}">
                  <a16:creationId xmlns:a16="http://schemas.microsoft.com/office/drawing/2014/main" id="{380D3064-04DD-2D41-99BC-6F829ED6B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587251"/>
              <a:ext cx="68262" cy="53975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Rectangle 109">
              <a:extLst>
                <a:ext uri="{FF2B5EF4-FFF2-40B4-BE49-F238E27FC236}">
                  <a16:creationId xmlns:a16="http://schemas.microsoft.com/office/drawing/2014/main" id="{DC18FB85-25A4-0543-A52C-C95A3F0B1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528514"/>
              <a:ext cx="68262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Rectangle 110">
              <a:extLst>
                <a:ext uri="{FF2B5EF4-FFF2-40B4-BE49-F238E27FC236}">
                  <a16:creationId xmlns:a16="http://schemas.microsoft.com/office/drawing/2014/main" id="{9B8F1713-41CE-054C-B8C7-8AD7A285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838" y="5528514"/>
              <a:ext cx="33337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Rectangle 111">
              <a:extLst>
                <a:ext uri="{FF2B5EF4-FFF2-40B4-BE49-F238E27FC236}">
                  <a16:creationId xmlns:a16="http://schemas.microsoft.com/office/drawing/2014/main" id="{A2C868FF-FD14-8240-B27B-A928FBAB2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707901"/>
              <a:ext cx="63500" cy="52388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Rectangle 112">
              <a:extLst>
                <a:ext uri="{FF2B5EF4-FFF2-40B4-BE49-F238E27FC236}">
                  <a16:creationId xmlns:a16="http://schemas.microsoft.com/office/drawing/2014/main" id="{55EFE127-34DD-CD41-ADAC-6E085137B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707901"/>
              <a:ext cx="66675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Rectangle 113">
              <a:extLst>
                <a:ext uri="{FF2B5EF4-FFF2-40B4-BE49-F238E27FC236}">
                  <a16:creationId xmlns:a16="http://schemas.microsoft.com/office/drawing/2014/main" id="{C5868CF5-F8B1-A44E-823D-57C3F3560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649164"/>
              <a:ext cx="66675" cy="4921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Rectangle 114">
              <a:extLst>
                <a:ext uri="{FF2B5EF4-FFF2-40B4-BE49-F238E27FC236}">
                  <a16:creationId xmlns:a16="http://schemas.microsoft.com/office/drawing/2014/main" id="{76C0972C-AC1E-9340-ADFC-EAB623F77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645989"/>
              <a:ext cx="34925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Rectangle 115">
              <a:extLst>
                <a:ext uri="{FF2B5EF4-FFF2-40B4-BE49-F238E27FC236}">
                  <a16:creationId xmlns:a16="http://schemas.microsoft.com/office/drawing/2014/main" id="{22D8CA80-72DD-7744-95C0-D49BA406E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645989"/>
              <a:ext cx="26988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Rectangle 116">
              <a:extLst>
                <a:ext uri="{FF2B5EF4-FFF2-40B4-BE49-F238E27FC236}">
                  <a16:creationId xmlns:a16="http://schemas.microsoft.com/office/drawing/2014/main" id="{7C434CB7-8E9E-1644-8654-A2F62955D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825376"/>
              <a:ext cx="63500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Rectangle 117">
              <a:extLst>
                <a:ext uri="{FF2B5EF4-FFF2-40B4-BE49-F238E27FC236}">
                  <a16:creationId xmlns:a16="http://schemas.microsoft.com/office/drawing/2014/main" id="{2BA267F7-B5EA-DF48-AE54-AA33B6E7D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825376"/>
              <a:ext cx="66675" cy="50800"/>
            </a:xfrm>
            <a:prstGeom prst="rect">
              <a:avLst/>
            </a:pr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Rectangle 118">
              <a:extLst>
                <a:ext uri="{FF2B5EF4-FFF2-40B4-BE49-F238E27FC236}">
                  <a16:creationId xmlns:a16="http://schemas.microsoft.com/office/drawing/2014/main" id="{E4667184-0C21-A648-8649-D42063946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765051"/>
              <a:ext cx="6667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Rectangle 119">
              <a:extLst>
                <a:ext uri="{FF2B5EF4-FFF2-40B4-BE49-F238E27FC236}">
                  <a16:creationId xmlns:a16="http://schemas.microsoft.com/office/drawing/2014/main" id="{438BDD8A-F06D-7844-9FCD-727B60555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765051"/>
              <a:ext cx="3492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Rectangle 120">
              <a:extLst>
                <a:ext uri="{FF2B5EF4-FFF2-40B4-BE49-F238E27FC236}">
                  <a16:creationId xmlns:a16="http://schemas.microsoft.com/office/drawing/2014/main" id="{EC22C917-6742-9C43-83BF-FF341D517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765051"/>
              <a:ext cx="285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121">
              <a:extLst>
                <a:ext uri="{FF2B5EF4-FFF2-40B4-BE49-F238E27FC236}">
                  <a16:creationId xmlns:a16="http://schemas.microsoft.com/office/drawing/2014/main" id="{DA111470-E92E-1443-9356-A5156D1CC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807914"/>
              <a:ext cx="19050" cy="65087"/>
            </a:xfrm>
            <a:custGeom>
              <a:avLst/>
              <a:gdLst>
                <a:gd name="T0" fmla="*/ 2147483647 w 12"/>
                <a:gd name="T1" fmla="*/ 2147483647 h 41"/>
                <a:gd name="T2" fmla="*/ 2147483647 w 12"/>
                <a:gd name="T3" fmla="*/ 2147483647 h 41"/>
                <a:gd name="T4" fmla="*/ 0 w 12"/>
                <a:gd name="T5" fmla="*/ 2147483647 h 41"/>
                <a:gd name="T6" fmla="*/ 0 w 12"/>
                <a:gd name="T7" fmla="*/ 0 h 41"/>
                <a:gd name="T8" fmla="*/ 2147483647 w 12"/>
                <a:gd name="T9" fmla="*/ 2147483647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1"/>
                  </a:moveTo>
                  <a:lnTo>
                    <a:pt x="12" y="4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122">
              <a:extLst>
                <a:ext uri="{FF2B5EF4-FFF2-40B4-BE49-F238E27FC236}">
                  <a16:creationId xmlns:a16="http://schemas.microsoft.com/office/drawing/2014/main" id="{A29562FB-E6FA-8F43-B4D5-949B93DBE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741239"/>
              <a:ext cx="55562" cy="111125"/>
            </a:xfrm>
            <a:custGeom>
              <a:avLst/>
              <a:gdLst>
                <a:gd name="T0" fmla="*/ 2147483647 w 35"/>
                <a:gd name="T1" fmla="*/ 2147483647 h 70"/>
                <a:gd name="T2" fmla="*/ 2147483647 w 35"/>
                <a:gd name="T3" fmla="*/ 2147483647 h 70"/>
                <a:gd name="T4" fmla="*/ 0 w 35"/>
                <a:gd name="T5" fmla="*/ 2147483647 h 70"/>
                <a:gd name="T6" fmla="*/ 0 w 35"/>
                <a:gd name="T7" fmla="*/ 0 h 70"/>
                <a:gd name="T8" fmla="*/ 2147483647 w 35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0"/>
                <a:gd name="T17" fmla="*/ 35 w 3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0">
                  <a:moveTo>
                    <a:pt x="35" y="40"/>
                  </a:moveTo>
                  <a:lnTo>
                    <a:pt x="35" y="7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4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123">
              <a:extLst>
                <a:ext uri="{FF2B5EF4-FFF2-40B4-BE49-F238E27FC236}">
                  <a16:creationId xmlns:a16="http://schemas.microsoft.com/office/drawing/2014/main" id="{501F98DF-E71D-0840-A458-9C5C6C26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679326"/>
              <a:ext cx="55562" cy="106363"/>
            </a:xfrm>
            <a:custGeom>
              <a:avLst/>
              <a:gdLst>
                <a:gd name="T0" fmla="*/ 2147483647 w 35"/>
                <a:gd name="T1" fmla="*/ 2147483647 h 67"/>
                <a:gd name="T2" fmla="*/ 2147483647 w 35"/>
                <a:gd name="T3" fmla="*/ 2147483647 h 67"/>
                <a:gd name="T4" fmla="*/ 0 w 35"/>
                <a:gd name="T5" fmla="*/ 2147483647 h 67"/>
                <a:gd name="T6" fmla="*/ 0 w 35"/>
                <a:gd name="T7" fmla="*/ 0 h 67"/>
                <a:gd name="T8" fmla="*/ 2147483647 w 35"/>
                <a:gd name="T9" fmla="*/ 214748364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7"/>
                <a:gd name="T17" fmla="*/ 35 w 35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7">
                  <a:moveTo>
                    <a:pt x="35" y="39"/>
                  </a:moveTo>
                  <a:lnTo>
                    <a:pt x="35" y="67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124">
              <a:extLst>
                <a:ext uri="{FF2B5EF4-FFF2-40B4-BE49-F238E27FC236}">
                  <a16:creationId xmlns:a16="http://schemas.microsoft.com/office/drawing/2014/main" id="{8A6DF2C5-1FA8-8248-A33F-31BB82E4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617414"/>
              <a:ext cx="53975" cy="103187"/>
            </a:xfrm>
            <a:custGeom>
              <a:avLst/>
              <a:gdLst>
                <a:gd name="T0" fmla="*/ 2147483647 w 34"/>
                <a:gd name="T1" fmla="*/ 2147483647 h 65"/>
                <a:gd name="T2" fmla="*/ 2147483647 w 34"/>
                <a:gd name="T3" fmla="*/ 2147483647 h 65"/>
                <a:gd name="T4" fmla="*/ 0 w 34"/>
                <a:gd name="T5" fmla="*/ 2147483647 h 65"/>
                <a:gd name="T6" fmla="*/ 0 w 34"/>
                <a:gd name="T7" fmla="*/ 0 h 65"/>
                <a:gd name="T8" fmla="*/ 2147483647 w 34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5"/>
                <a:gd name="T17" fmla="*/ 34 w 3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5">
                  <a:moveTo>
                    <a:pt x="34" y="37"/>
                  </a:moveTo>
                  <a:lnTo>
                    <a:pt x="34" y="65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7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125">
              <a:extLst>
                <a:ext uri="{FF2B5EF4-FFF2-40B4-BE49-F238E27FC236}">
                  <a16:creationId xmlns:a16="http://schemas.microsoft.com/office/drawing/2014/main" id="{3AD37C91-EB05-2644-A973-E63697045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584076"/>
              <a:ext cx="26987" cy="73025"/>
            </a:xfrm>
            <a:custGeom>
              <a:avLst/>
              <a:gdLst>
                <a:gd name="T0" fmla="*/ 2147483647 w 17"/>
                <a:gd name="T1" fmla="*/ 2147483647 h 46"/>
                <a:gd name="T2" fmla="*/ 2147483647 w 17"/>
                <a:gd name="T3" fmla="*/ 2147483647 h 46"/>
                <a:gd name="T4" fmla="*/ 0 w 17"/>
                <a:gd name="T5" fmla="*/ 2147483647 h 46"/>
                <a:gd name="T6" fmla="*/ 0 w 17"/>
                <a:gd name="T7" fmla="*/ 0 h 46"/>
                <a:gd name="T8" fmla="*/ 2147483647 w 17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6"/>
                <a:gd name="T17" fmla="*/ 17 w 1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6">
                  <a:moveTo>
                    <a:pt x="17" y="18"/>
                  </a:moveTo>
                  <a:lnTo>
                    <a:pt x="17" y="46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126">
              <a:extLst>
                <a:ext uri="{FF2B5EF4-FFF2-40B4-BE49-F238E27FC236}">
                  <a16:creationId xmlns:a16="http://schemas.microsoft.com/office/drawing/2014/main" id="{371235CC-7EE3-8C44-AA63-0753900B4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984001"/>
              <a:ext cx="19050" cy="57150"/>
            </a:xfrm>
            <a:custGeom>
              <a:avLst/>
              <a:gdLst>
                <a:gd name="T0" fmla="*/ 2147483647 w 12"/>
                <a:gd name="T1" fmla="*/ 2147483647 h 36"/>
                <a:gd name="T2" fmla="*/ 2147483647 w 12"/>
                <a:gd name="T3" fmla="*/ 2147483647 h 36"/>
                <a:gd name="T4" fmla="*/ 0 w 12"/>
                <a:gd name="T5" fmla="*/ 2147483647 h 36"/>
                <a:gd name="T6" fmla="*/ 0 w 12"/>
                <a:gd name="T7" fmla="*/ 0 h 36"/>
                <a:gd name="T8" fmla="*/ 2147483647 w 12"/>
                <a:gd name="T9" fmla="*/ 214748364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6"/>
                <a:gd name="T17" fmla="*/ 12 w 1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6">
                  <a:moveTo>
                    <a:pt x="12" y="5"/>
                  </a:moveTo>
                  <a:lnTo>
                    <a:pt x="12" y="36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127">
              <a:extLst>
                <a:ext uri="{FF2B5EF4-FFF2-40B4-BE49-F238E27FC236}">
                  <a16:creationId xmlns:a16="http://schemas.microsoft.com/office/drawing/2014/main" id="{A1A1A67E-75BF-6A43-B599-2CE4588A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952251"/>
              <a:ext cx="55562" cy="77788"/>
            </a:xfrm>
            <a:custGeom>
              <a:avLst/>
              <a:gdLst>
                <a:gd name="T0" fmla="*/ 2147483647 w 35"/>
                <a:gd name="T1" fmla="*/ 2147483647 h 49"/>
                <a:gd name="T2" fmla="*/ 2147483647 w 35"/>
                <a:gd name="T3" fmla="*/ 2147483647 h 49"/>
                <a:gd name="T4" fmla="*/ 0 w 35"/>
                <a:gd name="T5" fmla="*/ 2147483647 h 49"/>
                <a:gd name="T6" fmla="*/ 0 w 35"/>
                <a:gd name="T7" fmla="*/ 0 h 49"/>
                <a:gd name="T8" fmla="*/ 2147483647 w 35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9"/>
                <a:gd name="T17" fmla="*/ 35 w 35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9">
                  <a:moveTo>
                    <a:pt x="35" y="19"/>
                  </a:moveTo>
                  <a:lnTo>
                    <a:pt x="35" y="4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1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128">
              <a:extLst>
                <a:ext uri="{FF2B5EF4-FFF2-40B4-BE49-F238E27FC236}">
                  <a16:creationId xmlns:a16="http://schemas.microsoft.com/office/drawing/2014/main" id="{490505B0-C63C-874C-A140-CD5AA95F5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4922089"/>
              <a:ext cx="55562" cy="73025"/>
            </a:xfrm>
            <a:custGeom>
              <a:avLst/>
              <a:gdLst>
                <a:gd name="T0" fmla="*/ 2147483647 w 35"/>
                <a:gd name="T1" fmla="*/ 2147483647 h 46"/>
                <a:gd name="T2" fmla="*/ 2147483647 w 35"/>
                <a:gd name="T3" fmla="*/ 2147483647 h 46"/>
                <a:gd name="T4" fmla="*/ 0 w 35"/>
                <a:gd name="T5" fmla="*/ 2147483647 h 46"/>
                <a:gd name="T6" fmla="*/ 0 w 35"/>
                <a:gd name="T7" fmla="*/ 0 h 46"/>
                <a:gd name="T8" fmla="*/ 2147483647 w 35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6"/>
                <a:gd name="T17" fmla="*/ 35 w 3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6">
                  <a:moveTo>
                    <a:pt x="35" y="18"/>
                  </a:moveTo>
                  <a:lnTo>
                    <a:pt x="35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129">
              <a:extLst>
                <a:ext uri="{FF2B5EF4-FFF2-40B4-BE49-F238E27FC236}">
                  <a16:creationId xmlns:a16="http://schemas.microsoft.com/office/drawing/2014/main" id="{A9DC5A69-47A0-5940-AE12-D57D659D2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4890339"/>
              <a:ext cx="53975" cy="73025"/>
            </a:xfrm>
            <a:custGeom>
              <a:avLst/>
              <a:gdLst>
                <a:gd name="T0" fmla="*/ 2147483647 w 34"/>
                <a:gd name="T1" fmla="*/ 2147483647 h 46"/>
                <a:gd name="T2" fmla="*/ 2147483647 w 34"/>
                <a:gd name="T3" fmla="*/ 2147483647 h 46"/>
                <a:gd name="T4" fmla="*/ 0 w 34"/>
                <a:gd name="T5" fmla="*/ 2147483647 h 46"/>
                <a:gd name="T6" fmla="*/ 0 w 34"/>
                <a:gd name="T7" fmla="*/ 0 h 46"/>
                <a:gd name="T8" fmla="*/ 2147483647 w 34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6"/>
                <a:gd name="T17" fmla="*/ 34 w 3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6">
                  <a:moveTo>
                    <a:pt x="34" y="18"/>
                  </a:moveTo>
                  <a:lnTo>
                    <a:pt x="34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130">
              <a:extLst>
                <a:ext uri="{FF2B5EF4-FFF2-40B4-BE49-F238E27FC236}">
                  <a16:creationId xmlns:a16="http://schemas.microsoft.com/office/drawing/2014/main" id="{10957CEE-801E-A24A-9E50-6AC173E78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872876"/>
              <a:ext cx="26987" cy="57150"/>
            </a:xfrm>
            <a:custGeom>
              <a:avLst/>
              <a:gdLst>
                <a:gd name="T0" fmla="*/ 2147483647 w 17"/>
                <a:gd name="T1" fmla="*/ 2147483647 h 36"/>
                <a:gd name="T2" fmla="*/ 2147483647 w 17"/>
                <a:gd name="T3" fmla="*/ 2147483647 h 36"/>
                <a:gd name="T4" fmla="*/ 0 w 17"/>
                <a:gd name="T5" fmla="*/ 2147483647 h 36"/>
                <a:gd name="T6" fmla="*/ 0 w 17"/>
                <a:gd name="T7" fmla="*/ 0 h 36"/>
                <a:gd name="T8" fmla="*/ 2147483647 w 17"/>
                <a:gd name="T9" fmla="*/ 214748364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6"/>
                <a:gd name="T17" fmla="*/ 17 w 1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6">
                  <a:moveTo>
                    <a:pt x="17" y="10"/>
                  </a:moveTo>
                  <a:lnTo>
                    <a:pt x="17" y="3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131">
              <a:extLst>
                <a:ext uri="{FF2B5EF4-FFF2-40B4-BE49-F238E27FC236}">
                  <a16:creationId xmlns:a16="http://schemas.microsoft.com/office/drawing/2014/main" id="{EF8F5A5B-1840-6742-9F0E-45C998512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064964"/>
              <a:ext cx="55562" cy="82550"/>
            </a:xfrm>
            <a:custGeom>
              <a:avLst/>
              <a:gdLst>
                <a:gd name="T0" fmla="*/ 2147483647 w 35"/>
                <a:gd name="T1" fmla="*/ 2147483647 h 52"/>
                <a:gd name="T2" fmla="*/ 2147483647 w 35"/>
                <a:gd name="T3" fmla="*/ 2147483647 h 52"/>
                <a:gd name="T4" fmla="*/ 0 w 35"/>
                <a:gd name="T5" fmla="*/ 2147483647 h 52"/>
                <a:gd name="T6" fmla="*/ 0 w 35"/>
                <a:gd name="T7" fmla="*/ 0 h 52"/>
                <a:gd name="T8" fmla="*/ 2147483647 w 35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2"/>
                  </a:moveTo>
                  <a:lnTo>
                    <a:pt x="35" y="52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132">
              <a:extLst>
                <a:ext uri="{FF2B5EF4-FFF2-40B4-BE49-F238E27FC236}">
                  <a16:creationId xmlns:a16="http://schemas.microsoft.com/office/drawing/2014/main" id="{188B746C-6D52-0645-9668-1B0CB780D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028451"/>
              <a:ext cx="55562" cy="82550"/>
            </a:xfrm>
            <a:custGeom>
              <a:avLst/>
              <a:gdLst>
                <a:gd name="T0" fmla="*/ 2147483647 w 35"/>
                <a:gd name="T1" fmla="*/ 2147483647 h 52"/>
                <a:gd name="T2" fmla="*/ 2147483647 w 35"/>
                <a:gd name="T3" fmla="*/ 2147483647 h 52"/>
                <a:gd name="T4" fmla="*/ 0 w 35"/>
                <a:gd name="T5" fmla="*/ 2147483647 h 52"/>
                <a:gd name="T6" fmla="*/ 0 w 35"/>
                <a:gd name="T7" fmla="*/ 0 h 52"/>
                <a:gd name="T8" fmla="*/ 2147483647 w 35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3"/>
                  </a:moveTo>
                  <a:lnTo>
                    <a:pt x="35" y="5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133">
              <a:extLst>
                <a:ext uri="{FF2B5EF4-FFF2-40B4-BE49-F238E27FC236}">
                  <a16:creationId xmlns:a16="http://schemas.microsoft.com/office/drawing/2014/main" id="{27DF2491-AE20-9143-A901-F16C2DE7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4993526"/>
              <a:ext cx="53975" cy="77788"/>
            </a:xfrm>
            <a:custGeom>
              <a:avLst/>
              <a:gdLst>
                <a:gd name="T0" fmla="*/ 2147483647 w 34"/>
                <a:gd name="T1" fmla="*/ 2147483647 h 49"/>
                <a:gd name="T2" fmla="*/ 2147483647 w 34"/>
                <a:gd name="T3" fmla="*/ 2147483647 h 49"/>
                <a:gd name="T4" fmla="*/ 0 w 34"/>
                <a:gd name="T5" fmla="*/ 2147483647 h 49"/>
                <a:gd name="T6" fmla="*/ 0 w 34"/>
                <a:gd name="T7" fmla="*/ 0 h 49"/>
                <a:gd name="T8" fmla="*/ 2147483647 w 34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134">
              <a:extLst>
                <a:ext uri="{FF2B5EF4-FFF2-40B4-BE49-F238E27FC236}">
                  <a16:creationId xmlns:a16="http://schemas.microsoft.com/office/drawing/2014/main" id="{AB3D4CA9-D12F-D846-9A6E-4F76B44FD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974476"/>
              <a:ext cx="26987" cy="61913"/>
            </a:xfrm>
            <a:custGeom>
              <a:avLst/>
              <a:gdLst>
                <a:gd name="T0" fmla="*/ 2147483647 w 17"/>
                <a:gd name="T1" fmla="*/ 2147483647 h 39"/>
                <a:gd name="T2" fmla="*/ 2147483647 w 17"/>
                <a:gd name="T3" fmla="*/ 2147483647 h 39"/>
                <a:gd name="T4" fmla="*/ 0 w 17"/>
                <a:gd name="T5" fmla="*/ 2147483647 h 39"/>
                <a:gd name="T6" fmla="*/ 0 w 17"/>
                <a:gd name="T7" fmla="*/ 0 h 39"/>
                <a:gd name="T8" fmla="*/ 2147483647 w 17"/>
                <a:gd name="T9" fmla="*/ 2147483647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9"/>
                <a:gd name="T17" fmla="*/ 17 w 1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9">
                  <a:moveTo>
                    <a:pt x="17" y="11"/>
                  </a:moveTo>
                  <a:lnTo>
                    <a:pt x="17" y="3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135">
              <a:extLst>
                <a:ext uri="{FF2B5EF4-FFF2-40B4-BE49-F238E27FC236}">
                  <a16:creationId xmlns:a16="http://schemas.microsoft.com/office/drawing/2014/main" id="{440FD961-94AD-2547-929A-48DD6DFC5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220539"/>
              <a:ext cx="19050" cy="60325"/>
            </a:xfrm>
            <a:custGeom>
              <a:avLst/>
              <a:gdLst>
                <a:gd name="T0" fmla="*/ 2147483647 w 12"/>
                <a:gd name="T1" fmla="*/ 2147483647 h 38"/>
                <a:gd name="T2" fmla="*/ 2147483647 w 12"/>
                <a:gd name="T3" fmla="*/ 2147483647 h 38"/>
                <a:gd name="T4" fmla="*/ 0 w 12"/>
                <a:gd name="T5" fmla="*/ 2147483647 h 38"/>
                <a:gd name="T6" fmla="*/ 0 w 12"/>
                <a:gd name="T7" fmla="*/ 0 h 38"/>
                <a:gd name="T8" fmla="*/ 2147483647 w 12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136">
              <a:extLst>
                <a:ext uri="{FF2B5EF4-FFF2-40B4-BE49-F238E27FC236}">
                  <a16:creationId xmlns:a16="http://schemas.microsoft.com/office/drawing/2014/main" id="{5397CCE1-A660-974C-A119-0E203EB1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177676"/>
              <a:ext cx="55562" cy="87313"/>
            </a:xfrm>
            <a:custGeom>
              <a:avLst/>
              <a:gdLst>
                <a:gd name="T0" fmla="*/ 2147483647 w 35"/>
                <a:gd name="T1" fmla="*/ 2147483647 h 55"/>
                <a:gd name="T2" fmla="*/ 2147483647 w 35"/>
                <a:gd name="T3" fmla="*/ 2147483647 h 55"/>
                <a:gd name="T4" fmla="*/ 0 w 35"/>
                <a:gd name="T5" fmla="*/ 2147483647 h 55"/>
                <a:gd name="T6" fmla="*/ 0 w 35"/>
                <a:gd name="T7" fmla="*/ 0 h 55"/>
                <a:gd name="T8" fmla="*/ 2147483647 w 35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5"/>
                <a:gd name="T17" fmla="*/ 35 w 3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5">
                  <a:moveTo>
                    <a:pt x="35" y="24"/>
                  </a:moveTo>
                  <a:lnTo>
                    <a:pt x="35" y="5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137">
              <a:extLst>
                <a:ext uri="{FF2B5EF4-FFF2-40B4-BE49-F238E27FC236}">
                  <a16:creationId xmlns:a16="http://schemas.microsoft.com/office/drawing/2014/main" id="{4F8F2FF3-EBB9-4549-B892-6171F5C2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136401"/>
              <a:ext cx="55562" cy="85725"/>
            </a:xfrm>
            <a:custGeom>
              <a:avLst/>
              <a:gdLst>
                <a:gd name="T0" fmla="*/ 2147483647 w 35"/>
                <a:gd name="T1" fmla="*/ 2147483647 h 54"/>
                <a:gd name="T2" fmla="*/ 2147483647 w 35"/>
                <a:gd name="T3" fmla="*/ 2147483647 h 54"/>
                <a:gd name="T4" fmla="*/ 0 w 35"/>
                <a:gd name="T5" fmla="*/ 2147483647 h 54"/>
                <a:gd name="T6" fmla="*/ 0 w 35"/>
                <a:gd name="T7" fmla="*/ 0 h 54"/>
                <a:gd name="T8" fmla="*/ 2147483647 w 35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4"/>
                <a:gd name="T17" fmla="*/ 35 w 35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4">
                  <a:moveTo>
                    <a:pt x="35" y="26"/>
                  </a:moveTo>
                  <a:lnTo>
                    <a:pt x="35" y="5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138">
              <a:extLst>
                <a:ext uri="{FF2B5EF4-FFF2-40B4-BE49-F238E27FC236}">
                  <a16:creationId xmlns:a16="http://schemas.microsoft.com/office/drawing/2014/main" id="{FA84CA53-403A-2546-A3EE-52B63B2F7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098301"/>
              <a:ext cx="53975" cy="82550"/>
            </a:xfrm>
            <a:custGeom>
              <a:avLst/>
              <a:gdLst>
                <a:gd name="T0" fmla="*/ 2147483647 w 34"/>
                <a:gd name="T1" fmla="*/ 2147483647 h 52"/>
                <a:gd name="T2" fmla="*/ 2147483647 w 34"/>
                <a:gd name="T3" fmla="*/ 2147483647 h 52"/>
                <a:gd name="T4" fmla="*/ 0 w 34"/>
                <a:gd name="T5" fmla="*/ 2147483647 h 52"/>
                <a:gd name="T6" fmla="*/ 0 w 34"/>
                <a:gd name="T7" fmla="*/ 0 h 52"/>
                <a:gd name="T8" fmla="*/ 2147483647 w 34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2"/>
                <a:gd name="T17" fmla="*/ 34 w 3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2">
                  <a:moveTo>
                    <a:pt x="34" y="24"/>
                  </a:moveTo>
                  <a:lnTo>
                    <a:pt x="34" y="5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139">
              <a:extLst>
                <a:ext uri="{FF2B5EF4-FFF2-40B4-BE49-F238E27FC236}">
                  <a16:creationId xmlns:a16="http://schemas.microsoft.com/office/drawing/2014/main" id="{60EB4AEB-FB10-6447-8020-8A57F3D3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077664"/>
              <a:ext cx="26987" cy="60325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0 w 17"/>
                <a:gd name="T5" fmla="*/ 2147483647 h 38"/>
                <a:gd name="T6" fmla="*/ 0 w 17"/>
                <a:gd name="T7" fmla="*/ 0 h 38"/>
                <a:gd name="T8" fmla="*/ 2147483647 w 17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8"/>
                <a:gd name="T17" fmla="*/ 17 w 1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8">
                  <a:moveTo>
                    <a:pt x="17" y="10"/>
                  </a:moveTo>
                  <a:lnTo>
                    <a:pt x="17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140">
              <a:extLst>
                <a:ext uri="{FF2B5EF4-FFF2-40B4-BE49-F238E27FC236}">
                  <a16:creationId xmlns:a16="http://schemas.microsoft.com/office/drawing/2014/main" id="{E393386E-EF15-5F44-A0CB-FDD1D7CFD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334839"/>
              <a:ext cx="17463" cy="63500"/>
            </a:xfrm>
            <a:custGeom>
              <a:avLst/>
              <a:gdLst>
                <a:gd name="T0" fmla="*/ 2147483647 w 11"/>
                <a:gd name="T1" fmla="*/ 2147483647 h 40"/>
                <a:gd name="T2" fmla="*/ 2147483647 w 11"/>
                <a:gd name="T3" fmla="*/ 2147483647 h 40"/>
                <a:gd name="T4" fmla="*/ 0 w 11"/>
                <a:gd name="T5" fmla="*/ 2147483647 h 40"/>
                <a:gd name="T6" fmla="*/ 0 w 11"/>
                <a:gd name="T7" fmla="*/ 0 h 40"/>
                <a:gd name="T8" fmla="*/ 2147483647 w 11"/>
                <a:gd name="T9" fmla="*/ 214748364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0"/>
                <a:gd name="T17" fmla="*/ 11 w 1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0">
                  <a:moveTo>
                    <a:pt x="11" y="9"/>
                  </a:moveTo>
                  <a:lnTo>
                    <a:pt x="11" y="40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141">
              <a:extLst>
                <a:ext uri="{FF2B5EF4-FFF2-40B4-BE49-F238E27FC236}">
                  <a16:creationId xmlns:a16="http://schemas.microsoft.com/office/drawing/2014/main" id="{8E272848-EF04-4743-851B-25E3E6EA9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290389"/>
              <a:ext cx="55562" cy="90487"/>
            </a:xfrm>
            <a:custGeom>
              <a:avLst/>
              <a:gdLst>
                <a:gd name="T0" fmla="*/ 2147483647 w 35"/>
                <a:gd name="T1" fmla="*/ 2147483647 h 57"/>
                <a:gd name="T2" fmla="*/ 2147483647 w 35"/>
                <a:gd name="T3" fmla="*/ 2147483647 h 57"/>
                <a:gd name="T4" fmla="*/ 0 w 35"/>
                <a:gd name="T5" fmla="*/ 2147483647 h 57"/>
                <a:gd name="T6" fmla="*/ 0 w 35"/>
                <a:gd name="T7" fmla="*/ 0 h 57"/>
                <a:gd name="T8" fmla="*/ 2147483647 w 3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7"/>
                <a:gd name="T17" fmla="*/ 35 w 3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7">
                  <a:moveTo>
                    <a:pt x="35" y="27"/>
                  </a:moveTo>
                  <a:lnTo>
                    <a:pt x="35" y="57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142">
              <a:extLst>
                <a:ext uri="{FF2B5EF4-FFF2-40B4-BE49-F238E27FC236}">
                  <a16:creationId xmlns:a16="http://schemas.microsoft.com/office/drawing/2014/main" id="{739AFF2C-8F89-0743-90F3-A463D849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245939"/>
              <a:ext cx="55562" cy="88900"/>
            </a:xfrm>
            <a:custGeom>
              <a:avLst/>
              <a:gdLst>
                <a:gd name="T0" fmla="*/ 2147483647 w 35"/>
                <a:gd name="T1" fmla="*/ 2147483647 h 56"/>
                <a:gd name="T2" fmla="*/ 2147483647 w 35"/>
                <a:gd name="T3" fmla="*/ 2147483647 h 56"/>
                <a:gd name="T4" fmla="*/ 0 w 35"/>
                <a:gd name="T5" fmla="*/ 2147483647 h 56"/>
                <a:gd name="T6" fmla="*/ 0 w 35"/>
                <a:gd name="T7" fmla="*/ 0 h 56"/>
                <a:gd name="T8" fmla="*/ 2147483647 w 35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6"/>
                <a:gd name="T17" fmla="*/ 35 w 3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6">
                  <a:moveTo>
                    <a:pt x="35" y="28"/>
                  </a:moveTo>
                  <a:lnTo>
                    <a:pt x="35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143">
              <a:extLst>
                <a:ext uri="{FF2B5EF4-FFF2-40B4-BE49-F238E27FC236}">
                  <a16:creationId xmlns:a16="http://schemas.microsoft.com/office/drawing/2014/main" id="{026101E6-52D8-0C48-A3D6-84F520E07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199901"/>
              <a:ext cx="53975" cy="88900"/>
            </a:xfrm>
            <a:custGeom>
              <a:avLst/>
              <a:gdLst>
                <a:gd name="T0" fmla="*/ 2147483647 w 34"/>
                <a:gd name="T1" fmla="*/ 2147483647 h 56"/>
                <a:gd name="T2" fmla="*/ 2147483647 w 34"/>
                <a:gd name="T3" fmla="*/ 2147483647 h 56"/>
                <a:gd name="T4" fmla="*/ 0 w 34"/>
                <a:gd name="T5" fmla="*/ 2147483647 h 56"/>
                <a:gd name="T6" fmla="*/ 0 w 34"/>
                <a:gd name="T7" fmla="*/ 0 h 56"/>
                <a:gd name="T8" fmla="*/ 2147483647 w 34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144">
              <a:extLst>
                <a:ext uri="{FF2B5EF4-FFF2-40B4-BE49-F238E27FC236}">
                  <a16:creationId xmlns:a16="http://schemas.microsoft.com/office/drawing/2014/main" id="{B035D461-E6FE-C148-B9B8-0124FAA4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177676"/>
              <a:ext cx="26987" cy="65088"/>
            </a:xfrm>
            <a:custGeom>
              <a:avLst/>
              <a:gdLst>
                <a:gd name="T0" fmla="*/ 2147483647 w 17"/>
                <a:gd name="T1" fmla="*/ 2147483647 h 41"/>
                <a:gd name="T2" fmla="*/ 2147483647 w 17"/>
                <a:gd name="T3" fmla="*/ 2147483647 h 41"/>
                <a:gd name="T4" fmla="*/ 0 w 17"/>
                <a:gd name="T5" fmla="*/ 2147483647 h 41"/>
                <a:gd name="T6" fmla="*/ 0 w 17"/>
                <a:gd name="T7" fmla="*/ 0 h 41"/>
                <a:gd name="T8" fmla="*/ 2147483647 w 17"/>
                <a:gd name="T9" fmla="*/ 2147483647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1"/>
                <a:gd name="T17" fmla="*/ 17 w 17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1">
                  <a:moveTo>
                    <a:pt x="17" y="13"/>
                  </a:moveTo>
                  <a:lnTo>
                    <a:pt x="17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145">
              <a:extLst>
                <a:ext uri="{FF2B5EF4-FFF2-40B4-BE49-F238E27FC236}">
                  <a16:creationId xmlns:a16="http://schemas.microsoft.com/office/drawing/2014/main" id="{DDBF5831-D644-F545-9B23-3E78FABE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453901"/>
              <a:ext cx="19050" cy="65088"/>
            </a:xfrm>
            <a:custGeom>
              <a:avLst/>
              <a:gdLst>
                <a:gd name="T0" fmla="*/ 2147483647 w 12"/>
                <a:gd name="T1" fmla="*/ 2147483647 h 41"/>
                <a:gd name="T2" fmla="*/ 2147483647 w 12"/>
                <a:gd name="T3" fmla="*/ 2147483647 h 41"/>
                <a:gd name="T4" fmla="*/ 0 w 12"/>
                <a:gd name="T5" fmla="*/ 2147483647 h 41"/>
                <a:gd name="T6" fmla="*/ 0 w 12"/>
                <a:gd name="T7" fmla="*/ 0 h 41"/>
                <a:gd name="T8" fmla="*/ 2147483647 w 12"/>
                <a:gd name="T9" fmla="*/ 2147483647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0"/>
                  </a:moveTo>
                  <a:lnTo>
                    <a:pt x="12" y="4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146">
              <a:extLst>
                <a:ext uri="{FF2B5EF4-FFF2-40B4-BE49-F238E27FC236}">
                  <a16:creationId xmlns:a16="http://schemas.microsoft.com/office/drawing/2014/main" id="{9B7619BB-4241-B242-A8FA-DE2DCDCC2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403101"/>
              <a:ext cx="55562" cy="93663"/>
            </a:xfrm>
            <a:custGeom>
              <a:avLst/>
              <a:gdLst>
                <a:gd name="T0" fmla="*/ 2147483647 w 35"/>
                <a:gd name="T1" fmla="*/ 2147483647 h 59"/>
                <a:gd name="T2" fmla="*/ 2147483647 w 35"/>
                <a:gd name="T3" fmla="*/ 2147483647 h 59"/>
                <a:gd name="T4" fmla="*/ 0 w 35"/>
                <a:gd name="T5" fmla="*/ 2147483647 h 59"/>
                <a:gd name="T6" fmla="*/ 0 w 35"/>
                <a:gd name="T7" fmla="*/ 0 h 59"/>
                <a:gd name="T8" fmla="*/ 2147483647 w 35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147">
              <a:extLst>
                <a:ext uri="{FF2B5EF4-FFF2-40B4-BE49-F238E27FC236}">
                  <a16:creationId xmlns:a16="http://schemas.microsoft.com/office/drawing/2014/main" id="{28FF4174-F711-CF4B-9F57-443980492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353889"/>
              <a:ext cx="55562" cy="93662"/>
            </a:xfrm>
            <a:custGeom>
              <a:avLst/>
              <a:gdLst>
                <a:gd name="T0" fmla="*/ 2147483647 w 35"/>
                <a:gd name="T1" fmla="*/ 2147483647 h 59"/>
                <a:gd name="T2" fmla="*/ 2147483647 w 35"/>
                <a:gd name="T3" fmla="*/ 2147483647 h 59"/>
                <a:gd name="T4" fmla="*/ 0 w 35"/>
                <a:gd name="T5" fmla="*/ 2147483647 h 59"/>
                <a:gd name="T6" fmla="*/ 0 w 35"/>
                <a:gd name="T7" fmla="*/ 0 h 59"/>
                <a:gd name="T8" fmla="*/ 2147483647 w 35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148">
              <a:extLst>
                <a:ext uri="{FF2B5EF4-FFF2-40B4-BE49-F238E27FC236}">
                  <a16:creationId xmlns:a16="http://schemas.microsoft.com/office/drawing/2014/main" id="{E505E7F2-2917-FD42-B1DB-1458F328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303089"/>
              <a:ext cx="53975" cy="93662"/>
            </a:xfrm>
            <a:custGeom>
              <a:avLst/>
              <a:gdLst>
                <a:gd name="T0" fmla="*/ 2147483647 w 34"/>
                <a:gd name="T1" fmla="*/ 2147483647 h 59"/>
                <a:gd name="T2" fmla="*/ 2147483647 w 34"/>
                <a:gd name="T3" fmla="*/ 2147483647 h 59"/>
                <a:gd name="T4" fmla="*/ 0 w 34"/>
                <a:gd name="T5" fmla="*/ 2147483647 h 59"/>
                <a:gd name="T6" fmla="*/ 0 w 34"/>
                <a:gd name="T7" fmla="*/ 0 h 59"/>
                <a:gd name="T8" fmla="*/ 2147483647 w 34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9"/>
                <a:gd name="T17" fmla="*/ 34 w 34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9">
                  <a:moveTo>
                    <a:pt x="34" y="31"/>
                  </a:moveTo>
                  <a:lnTo>
                    <a:pt x="34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149">
              <a:extLst>
                <a:ext uri="{FF2B5EF4-FFF2-40B4-BE49-F238E27FC236}">
                  <a16:creationId xmlns:a16="http://schemas.microsoft.com/office/drawing/2014/main" id="{4C11ACF6-A80A-2A43-94DD-CAA682A4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279276"/>
              <a:ext cx="26987" cy="66675"/>
            </a:xfrm>
            <a:custGeom>
              <a:avLst/>
              <a:gdLst>
                <a:gd name="T0" fmla="*/ 2147483647 w 17"/>
                <a:gd name="T1" fmla="*/ 2147483647 h 42"/>
                <a:gd name="T2" fmla="*/ 2147483647 w 17"/>
                <a:gd name="T3" fmla="*/ 2147483647 h 42"/>
                <a:gd name="T4" fmla="*/ 0 w 17"/>
                <a:gd name="T5" fmla="*/ 2147483647 h 42"/>
                <a:gd name="T6" fmla="*/ 0 w 17"/>
                <a:gd name="T7" fmla="*/ 0 h 42"/>
                <a:gd name="T8" fmla="*/ 2147483647 w 17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150">
              <a:extLst>
                <a:ext uri="{FF2B5EF4-FFF2-40B4-BE49-F238E27FC236}">
                  <a16:creationId xmlns:a16="http://schemas.microsoft.com/office/drawing/2014/main" id="{318DB6BD-1060-BD49-8206-6A9AB6AA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574551"/>
              <a:ext cx="17463" cy="60325"/>
            </a:xfrm>
            <a:custGeom>
              <a:avLst/>
              <a:gdLst>
                <a:gd name="T0" fmla="*/ 2147483647 w 11"/>
                <a:gd name="T1" fmla="*/ 2147483647 h 38"/>
                <a:gd name="T2" fmla="*/ 2147483647 w 11"/>
                <a:gd name="T3" fmla="*/ 2147483647 h 38"/>
                <a:gd name="T4" fmla="*/ 0 w 11"/>
                <a:gd name="T5" fmla="*/ 2147483647 h 38"/>
                <a:gd name="T6" fmla="*/ 0 w 11"/>
                <a:gd name="T7" fmla="*/ 0 h 38"/>
                <a:gd name="T8" fmla="*/ 2147483647 w 11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8"/>
                <a:gd name="T17" fmla="*/ 11 w 1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8">
                  <a:moveTo>
                    <a:pt x="11" y="8"/>
                  </a:moveTo>
                  <a:lnTo>
                    <a:pt x="11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151">
              <a:extLst>
                <a:ext uri="{FF2B5EF4-FFF2-40B4-BE49-F238E27FC236}">
                  <a16:creationId xmlns:a16="http://schemas.microsoft.com/office/drawing/2014/main" id="{27611E2A-0C85-3E44-B76B-AD3D7DE7E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517401"/>
              <a:ext cx="55562" cy="100013"/>
            </a:xfrm>
            <a:custGeom>
              <a:avLst/>
              <a:gdLst>
                <a:gd name="T0" fmla="*/ 2147483647 w 35"/>
                <a:gd name="T1" fmla="*/ 2147483647 h 63"/>
                <a:gd name="T2" fmla="*/ 2147483647 w 35"/>
                <a:gd name="T3" fmla="*/ 2147483647 h 63"/>
                <a:gd name="T4" fmla="*/ 0 w 35"/>
                <a:gd name="T5" fmla="*/ 2147483647 h 63"/>
                <a:gd name="T6" fmla="*/ 0 w 35"/>
                <a:gd name="T7" fmla="*/ 0 h 63"/>
                <a:gd name="T8" fmla="*/ 2147483647 w 35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3"/>
                <a:gd name="T17" fmla="*/ 35 w 3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3">
                  <a:moveTo>
                    <a:pt x="35" y="32"/>
                  </a:moveTo>
                  <a:lnTo>
                    <a:pt x="35" y="63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152">
              <a:extLst>
                <a:ext uri="{FF2B5EF4-FFF2-40B4-BE49-F238E27FC236}">
                  <a16:creationId xmlns:a16="http://schemas.microsoft.com/office/drawing/2014/main" id="{6FAE157F-DD02-7248-9F69-A6DF4B6DB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463426"/>
              <a:ext cx="55562" cy="95250"/>
            </a:xfrm>
            <a:custGeom>
              <a:avLst/>
              <a:gdLst>
                <a:gd name="T0" fmla="*/ 2147483647 w 35"/>
                <a:gd name="T1" fmla="*/ 2147483647 h 60"/>
                <a:gd name="T2" fmla="*/ 2147483647 w 35"/>
                <a:gd name="T3" fmla="*/ 2147483647 h 60"/>
                <a:gd name="T4" fmla="*/ 0 w 35"/>
                <a:gd name="T5" fmla="*/ 2147483647 h 60"/>
                <a:gd name="T6" fmla="*/ 0 w 35"/>
                <a:gd name="T7" fmla="*/ 0 h 60"/>
                <a:gd name="T8" fmla="*/ 2147483647 w 35"/>
                <a:gd name="T9" fmla="*/ 2147483647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0"/>
                <a:gd name="T17" fmla="*/ 35 w 3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0">
                  <a:moveTo>
                    <a:pt x="35" y="32"/>
                  </a:moveTo>
                  <a:lnTo>
                    <a:pt x="35" y="60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153">
              <a:extLst>
                <a:ext uri="{FF2B5EF4-FFF2-40B4-BE49-F238E27FC236}">
                  <a16:creationId xmlns:a16="http://schemas.microsoft.com/office/drawing/2014/main" id="{6576BFD0-8CB1-924E-BCC6-68773BB98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388" y="5406276"/>
              <a:ext cx="55562" cy="96838"/>
            </a:xfrm>
            <a:custGeom>
              <a:avLst/>
              <a:gdLst>
                <a:gd name="T0" fmla="*/ 2147483647 w 35"/>
                <a:gd name="T1" fmla="*/ 2147483647 h 61"/>
                <a:gd name="T2" fmla="*/ 2147483647 w 35"/>
                <a:gd name="T3" fmla="*/ 2147483647 h 61"/>
                <a:gd name="T4" fmla="*/ 0 w 35"/>
                <a:gd name="T5" fmla="*/ 2147483647 h 61"/>
                <a:gd name="T6" fmla="*/ 0 w 35"/>
                <a:gd name="T7" fmla="*/ 0 h 61"/>
                <a:gd name="T8" fmla="*/ 2147483647 w 35"/>
                <a:gd name="T9" fmla="*/ 2147483647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1"/>
                <a:gd name="T17" fmla="*/ 35 w 35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1">
                  <a:moveTo>
                    <a:pt x="35" y="35"/>
                  </a:moveTo>
                  <a:lnTo>
                    <a:pt x="35" y="6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154">
              <a:extLst>
                <a:ext uri="{FF2B5EF4-FFF2-40B4-BE49-F238E27FC236}">
                  <a16:creationId xmlns:a16="http://schemas.microsoft.com/office/drawing/2014/main" id="{55D0D374-80E4-984D-A231-C06A9944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380876"/>
              <a:ext cx="26987" cy="66675"/>
            </a:xfrm>
            <a:custGeom>
              <a:avLst/>
              <a:gdLst>
                <a:gd name="T0" fmla="*/ 2147483647 w 17"/>
                <a:gd name="T1" fmla="*/ 2147483647 h 42"/>
                <a:gd name="T2" fmla="*/ 2147483647 w 17"/>
                <a:gd name="T3" fmla="*/ 2147483647 h 42"/>
                <a:gd name="T4" fmla="*/ 0 w 17"/>
                <a:gd name="T5" fmla="*/ 2147483647 h 42"/>
                <a:gd name="T6" fmla="*/ 0 w 17"/>
                <a:gd name="T7" fmla="*/ 0 h 42"/>
                <a:gd name="T8" fmla="*/ 2147483647 w 17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155">
              <a:extLst>
                <a:ext uri="{FF2B5EF4-FFF2-40B4-BE49-F238E27FC236}">
                  <a16:creationId xmlns:a16="http://schemas.microsoft.com/office/drawing/2014/main" id="{05821809-E9D2-8E40-AAC5-D2B474F7E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687264"/>
              <a:ext cx="17463" cy="69850"/>
            </a:xfrm>
            <a:custGeom>
              <a:avLst/>
              <a:gdLst>
                <a:gd name="T0" fmla="*/ 2147483647 w 11"/>
                <a:gd name="T1" fmla="*/ 2147483647 h 44"/>
                <a:gd name="T2" fmla="*/ 2147483647 w 11"/>
                <a:gd name="T3" fmla="*/ 2147483647 h 44"/>
                <a:gd name="T4" fmla="*/ 0 w 11"/>
                <a:gd name="T5" fmla="*/ 2147483647 h 44"/>
                <a:gd name="T6" fmla="*/ 0 w 11"/>
                <a:gd name="T7" fmla="*/ 0 h 44"/>
                <a:gd name="T8" fmla="*/ 2147483647 w 1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4"/>
                <a:gd name="T17" fmla="*/ 11 w 1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4">
                  <a:moveTo>
                    <a:pt x="11" y="13"/>
                  </a:moveTo>
                  <a:lnTo>
                    <a:pt x="11" y="4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156">
              <a:extLst>
                <a:ext uri="{FF2B5EF4-FFF2-40B4-BE49-F238E27FC236}">
                  <a16:creationId xmlns:a16="http://schemas.microsoft.com/office/drawing/2014/main" id="{15659895-633C-8C4F-BF64-39EB212A5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630114"/>
              <a:ext cx="55562" cy="103187"/>
            </a:xfrm>
            <a:custGeom>
              <a:avLst/>
              <a:gdLst>
                <a:gd name="T0" fmla="*/ 2147483647 w 35"/>
                <a:gd name="T1" fmla="*/ 2147483647 h 65"/>
                <a:gd name="T2" fmla="*/ 2147483647 w 35"/>
                <a:gd name="T3" fmla="*/ 2147483647 h 65"/>
                <a:gd name="T4" fmla="*/ 0 w 35"/>
                <a:gd name="T5" fmla="*/ 2147483647 h 65"/>
                <a:gd name="T6" fmla="*/ 0 w 35"/>
                <a:gd name="T7" fmla="*/ 0 h 65"/>
                <a:gd name="T8" fmla="*/ 2147483647 w 35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5"/>
                  </a:moveTo>
                  <a:lnTo>
                    <a:pt x="35" y="65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157">
              <a:extLst>
                <a:ext uri="{FF2B5EF4-FFF2-40B4-BE49-F238E27FC236}">
                  <a16:creationId xmlns:a16="http://schemas.microsoft.com/office/drawing/2014/main" id="{D6167979-F66E-0F44-A138-8DB531346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569789"/>
              <a:ext cx="55562" cy="103187"/>
            </a:xfrm>
            <a:custGeom>
              <a:avLst/>
              <a:gdLst>
                <a:gd name="T0" fmla="*/ 2147483647 w 35"/>
                <a:gd name="T1" fmla="*/ 2147483647 h 65"/>
                <a:gd name="T2" fmla="*/ 2147483647 w 35"/>
                <a:gd name="T3" fmla="*/ 2147483647 h 65"/>
                <a:gd name="T4" fmla="*/ 0 w 35"/>
                <a:gd name="T5" fmla="*/ 2147483647 h 65"/>
                <a:gd name="T6" fmla="*/ 0 w 35"/>
                <a:gd name="T7" fmla="*/ 0 h 65"/>
                <a:gd name="T8" fmla="*/ 2147483647 w 35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7"/>
                  </a:moveTo>
                  <a:lnTo>
                    <a:pt x="35" y="6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158">
              <a:extLst>
                <a:ext uri="{FF2B5EF4-FFF2-40B4-BE49-F238E27FC236}">
                  <a16:creationId xmlns:a16="http://schemas.microsoft.com/office/drawing/2014/main" id="{1B1E24EF-C141-6E45-A3C1-D5953F8F8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512639"/>
              <a:ext cx="53975" cy="100012"/>
            </a:xfrm>
            <a:custGeom>
              <a:avLst/>
              <a:gdLst>
                <a:gd name="T0" fmla="*/ 2147483647 w 34"/>
                <a:gd name="T1" fmla="*/ 2147483647 h 63"/>
                <a:gd name="T2" fmla="*/ 2147483647 w 34"/>
                <a:gd name="T3" fmla="*/ 2147483647 h 63"/>
                <a:gd name="T4" fmla="*/ 0 w 34"/>
                <a:gd name="T5" fmla="*/ 2147483647 h 63"/>
                <a:gd name="T6" fmla="*/ 0 w 34"/>
                <a:gd name="T7" fmla="*/ 0 h 63"/>
                <a:gd name="T8" fmla="*/ 2147483647 w 34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3"/>
                <a:gd name="T17" fmla="*/ 34 w 3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3">
                  <a:moveTo>
                    <a:pt x="34" y="35"/>
                  </a:moveTo>
                  <a:lnTo>
                    <a:pt x="34" y="6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2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159">
              <a:extLst>
                <a:ext uri="{FF2B5EF4-FFF2-40B4-BE49-F238E27FC236}">
                  <a16:creationId xmlns:a16="http://schemas.microsoft.com/office/drawing/2014/main" id="{793C78B3-9A1D-7449-BA4F-AAD94DF4C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485651"/>
              <a:ext cx="26987" cy="69850"/>
            </a:xfrm>
            <a:custGeom>
              <a:avLst/>
              <a:gdLst>
                <a:gd name="T0" fmla="*/ 2147483647 w 17"/>
                <a:gd name="T1" fmla="*/ 2147483647 h 44"/>
                <a:gd name="T2" fmla="*/ 2147483647 w 17"/>
                <a:gd name="T3" fmla="*/ 2147483647 h 44"/>
                <a:gd name="T4" fmla="*/ 0 w 17"/>
                <a:gd name="T5" fmla="*/ 2147483647 h 44"/>
                <a:gd name="T6" fmla="*/ 0 w 17"/>
                <a:gd name="T7" fmla="*/ 0 h 44"/>
                <a:gd name="T8" fmla="*/ 2147483647 w 17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4"/>
                <a:gd name="T17" fmla="*/ 17 w 1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4">
                  <a:moveTo>
                    <a:pt x="17" y="16"/>
                  </a:moveTo>
                  <a:lnTo>
                    <a:pt x="17" y="4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160">
              <a:extLst>
                <a:ext uri="{FF2B5EF4-FFF2-40B4-BE49-F238E27FC236}">
                  <a16:creationId xmlns:a16="http://schemas.microsoft.com/office/drawing/2014/main" id="{78378C31-4F03-C742-BCE5-A3F5FE8B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534864"/>
              <a:ext cx="46037" cy="87312"/>
            </a:xfrm>
            <a:custGeom>
              <a:avLst/>
              <a:gdLst>
                <a:gd name="T0" fmla="*/ 2147483647 w 29"/>
                <a:gd name="T1" fmla="*/ 2147483647 h 55"/>
                <a:gd name="T2" fmla="*/ 2147483647 w 29"/>
                <a:gd name="T3" fmla="*/ 2147483647 h 55"/>
                <a:gd name="T4" fmla="*/ 0 w 29"/>
                <a:gd name="T5" fmla="*/ 2147483647 h 55"/>
                <a:gd name="T6" fmla="*/ 0 w 29"/>
                <a:gd name="T7" fmla="*/ 0 h 55"/>
                <a:gd name="T8" fmla="*/ 2147483647 w 29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29" y="30"/>
                  </a:moveTo>
                  <a:lnTo>
                    <a:pt x="29" y="55"/>
                  </a:lnTo>
                  <a:lnTo>
                    <a:pt x="0" y="27"/>
                  </a:lnTo>
                  <a:lnTo>
                    <a:pt x="0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161">
              <a:extLst>
                <a:ext uri="{FF2B5EF4-FFF2-40B4-BE49-F238E27FC236}">
                  <a16:creationId xmlns:a16="http://schemas.microsoft.com/office/drawing/2014/main" id="{147398DA-83C9-A749-B1E5-6F2039C2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698376"/>
              <a:ext cx="61913" cy="112713"/>
            </a:xfrm>
            <a:custGeom>
              <a:avLst/>
              <a:gdLst>
                <a:gd name="T0" fmla="*/ 2147483647 w 39"/>
                <a:gd name="T1" fmla="*/ 2147483647 h 71"/>
                <a:gd name="T2" fmla="*/ 2147483647 w 39"/>
                <a:gd name="T3" fmla="*/ 2147483647 h 71"/>
                <a:gd name="T4" fmla="*/ 0 w 39"/>
                <a:gd name="T5" fmla="*/ 2147483647 h 71"/>
                <a:gd name="T6" fmla="*/ 0 w 39"/>
                <a:gd name="T7" fmla="*/ 0 h 71"/>
                <a:gd name="T8" fmla="*/ 2147483647 w 39"/>
                <a:gd name="T9" fmla="*/ 214748364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71"/>
                <a:gd name="T17" fmla="*/ 39 w 39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71">
                  <a:moveTo>
                    <a:pt x="39" y="43"/>
                  </a:moveTo>
                  <a:lnTo>
                    <a:pt x="39" y="7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162">
              <a:extLst>
                <a:ext uri="{FF2B5EF4-FFF2-40B4-BE49-F238E27FC236}">
                  <a16:creationId xmlns:a16="http://schemas.microsoft.com/office/drawing/2014/main" id="{B6901C3E-949A-034F-A5E5-4063B2B7E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642814"/>
              <a:ext cx="50800" cy="101600"/>
            </a:xfrm>
            <a:custGeom>
              <a:avLst/>
              <a:gdLst>
                <a:gd name="T0" fmla="*/ 2147483647 w 32"/>
                <a:gd name="T1" fmla="*/ 2147483647 h 64"/>
                <a:gd name="T2" fmla="*/ 2147483647 w 32"/>
                <a:gd name="T3" fmla="*/ 2147483647 h 64"/>
                <a:gd name="T4" fmla="*/ 0 w 32"/>
                <a:gd name="T5" fmla="*/ 2147483647 h 64"/>
                <a:gd name="T6" fmla="*/ 0 w 32"/>
                <a:gd name="T7" fmla="*/ 0 h 64"/>
                <a:gd name="T8" fmla="*/ 2147483647 w 32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4"/>
                <a:gd name="T17" fmla="*/ 32 w 3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4">
                  <a:moveTo>
                    <a:pt x="32" y="34"/>
                  </a:moveTo>
                  <a:lnTo>
                    <a:pt x="32" y="64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163">
              <a:extLst>
                <a:ext uri="{FF2B5EF4-FFF2-40B4-BE49-F238E27FC236}">
                  <a16:creationId xmlns:a16="http://schemas.microsoft.com/office/drawing/2014/main" id="{FA795A51-3E37-3342-BC60-E68F2FB3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585664"/>
              <a:ext cx="53975" cy="98425"/>
            </a:xfrm>
            <a:custGeom>
              <a:avLst/>
              <a:gdLst>
                <a:gd name="T0" fmla="*/ 2147483647 w 34"/>
                <a:gd name="T1" fmla="*/ 2147483647 h 62"/>
                <a:gd name="T2" fmla="*/ 2147483647 w 34"/>
                <a:gd name="T3" fmla="*/ 2147483647 h 62"/>
                <a:gd name="T4" fmla="*/ 0 w 34"/>
                <a:gd name="T5" fmla="*/ 2147483647 h 62"/>
                <a:gd name="T6" fmla="*/ 0 w 34"/>
                <a:gd name="T7" fmla="*/ 0 h 62"/>
                <a:gd name="T8" fmla="*/ 2147483647 w 34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164">
              <a:extLst>
                <a:ext uri="{FF2B5EF4-FFF2-40B4-BE49-F238E27FC236}">
                  <a16:creationId xmlns:a16="http://schemas.microsoft.com/office/drawing/2014/main" id="{CF305619-CAD2-F149-B9E4-BCE9A0FB2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925264"/>
              <a:ext cx="47625" cy="69850"/>
            </a:xfrm>
            <a:custGeom>
              <a:avLst/>
              <a:gdLst>
                <a:gd name="T0" fmla="*/ 2147483647 w 30"/>
                <a:gd name="T1" fmla="*/ 2147483647 h 44"/>
                <a:gd name="T2" fmla="*/ 2147483647 w 30"/>
                <a:gd name="T3" fmla="*/ 2147483647 h 44"/>
                <a:gd name="T4" fmla="*/ 0 w 30"/>
                <a:gd name="T5" fmla="*/ 2147483647 h 44"/>
                <a:gd name="T6" fmla="*/ 0 w 30"/>
                <a:gd name="T7" fmla="*/ 0 h 44"/>
                <a:gd name="T8" fmla="*/ 2147483647 w 30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4"/>
                <a:gd name="T17" fmla="*/ 30 w 3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4">
                  <a:moveTo>
                    <a:pt x="30" y="17"/>
                  </a:moveTo>
                  <a:lnTo>
                    <a:pt x="30" y="44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165">
              <a:extLst>
                <a:ext uri="{FF2B5EF4-FFF2-40B4-BE49-F238E27FC236}">
                  <a16:creationId xmlns:a16="http://schemas.microsoft.com/office/drawing/2014/main" id="{2CE7B250-79E6-C64C-8EBF-F666F4A7D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4985589"/>
              <a:ext cx="52387" cy="79375"/>
            </a:xfrm>
            <a:custGeom>
              <a:avLst/>
              <a:gdLst>
                <a:gd name="T0" fmla="*/ 2147483647 w 33"/>
                <a:gd name="T1" fmla="*/ 2147483647 h 50"/>
                <a:gd name="T2" fmla="*/ 2147483647 w 33"/>
                <a:gd name="T3" fmla="*/ 2147483647 h 50"/>
                <a:gd name="T4" fmla="*/ 0 w 33"/>
                <a:gd name="T5" fmla="*/ 2147483647 h 50"/>
                <a:gd name="T6" fmla="*/ 0 w 33"/>
                <a:gd name="T7" fmla="*/ 0 h 50"/>
                <a:gd name="T8" fmla="*/ 2147483647 w 33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0"/>
                <a:gd name="T17" fmla="*/ 33 w 33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0">
                  <a:moveTo>
                    <a:pt x="33" y="19"/>
                  </a:moveTo>
                  <a:lnTo>
                    <a:pt x="33" y="5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166">
              <a:extLst>
                <a:ext uri="{FF2B5EF4-FFF2-40B4-BE49-F238E27FC236}">
                  <a16:creationId xmlns:a16="http://schemas.microsoft.com/office/drawing/2014/main" id="{C6863BED-7E03-194A-AE7B-C107BCD86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613" y="4952251"/>
              <a:ext cx="53975" cy="77788"/>
            </a:xfrm>
            <a:custGeom>
              <a:avLst/>
              <a:gdLst>
                <a:gd name="T0" fmla="*/ 2147483647 w 34"/>
                <a:gd name="T1" fmla="*/ 2147483647 h 49"/>
                <a:gd name="T2" fmla="*/ 2147483647 w 34"/>
                <a:gd name="T3" fmla="*/ 2147483647 h 49"/>
                <a:gd name="T4" fmla="*/ 0 w 34"/>
                <a:gd name="T5" fmla="*/ 2147483647 h 49"/>
                <a:gd name="T6" fmla="*/ 0 w 34"/>
                <a:gd name="T7" fmla="*/ 0 h 49"/>
                <a:gd name="T8" fmla="*/ 2147483647 w 34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167">
              <a:extLst>
                <a:ext uri="{FF2B5EF4-FFF2-40B4-BE49-F238E27FC236}">
                  <a16:creationId xmlns:a16="http://schemas.microsoft.com/office/drawing/2014/main" id="{842A010E-227E-F44F-AEEC-E6C5DCD8F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025276"/>
              <a:ext cx="47625" cy="76200"/>
            </a:xfrm>
            <a:custGeom>
              <a:avLst/>
              <a:gdLst>
                <a:gd name="T0" fmla="*/ 2147483647 w 30"/>
                <a:gd name="T1" fmla="*/ 2147483647 h 48"/>
                <a:gd name="T2" fmla="*/ 2147483647 w 30"/>
                <a:gd name="T3" fmla="*/ 2147483647 h 48"/>
                <a:gd name="T4" fmla="*/ 0 w 30"/>
                <a:gd name="T5" fmla="*/ 2147483647 h 48"/>
                <a:gd name="T6" fmla="*/ 0 w 30"/>
                <a:gd name="T7" fmla="*/ 0 h 48"/>
                <a:gd name="T8" fmla="*/ 2147483647 w 30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8"/>
                <a:gd name="T17" fmla="*/ 30 w 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8">
                  <a:moveTo>
                    <a:pt x="30" y="21"/>
                  </a:moveTo>
                  <a:lnTo>
                    <a:pt x="30" y="4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168">
              <a:extLst>
                <a:ext uri="{FF2B5EF4-FFF2-40B4-BE49-F238E27FC236}">
                  <a16:creationId xmlns:a16="http://schemas.microsoft.com/office/drawing/2014/main" id="{9283BE2F-B329-9847-B710-313910447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5133226"/>
              <a:ext cx="61912" cy="88900"/>
            </a:xfrm>
            <a:custGeom>
              <a:avLst/>
              <a:gdLst>
                <a:gd name="T0" fmla="*/ 2147483647 w 39"/>
                <a:gd name="T1" fmla="*/ 2147483647 h 56"/>
                <a:gd name="T2" fmla="*/ 2147483647 w 39"/>
                <a:gd name="T3" fmla="*/ 2147483647 h 56"/>
                <a:gd name="T4" fmla="*/ 0 w 39"/>
                <a:gd name="T5" fmla="*/ 2147483647 h 56"/>
                <a:gd name="T6" fmla="*/ 0 w 39"/>
                <a:gd name="T7" fmla="*/ 0 h 56"/>
                <a:gd name="T8" fmla="*/ 2147483647 w 3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56"/>
                <a:gd name="T17" fmla="*/ 39 w 3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56">
                  <a:moveTo>
                    <a:pt x="39" y="25"/>
                  </a:moveTo>
                  <a:lnTo>
                    <a:pt x="39" y="56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169">
              <a:extLst>
                <a:ext uri="{FF2B5EF4-FFF2-40B4-BE49-F238E27FC236}">
                  <a16:creationId xmlns:a16="http://schemas.microsoft.com/office/drawing/2014/main" id="{1059369B-DE14-1840-B214-04FDD87D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5098301"/>
              <a:ext cx="52387" cy="80963"/>
            </a:xfrm>
            <a:custGeom>
              <a:avLst/>
              <a:gdLst>
                <a:gd name="T0" fmla="*/ 2147483647 w 33"/>
                <a:gd name="T1" fmla="*/ 2147483647 h 51"/>
                <a:gd name="T2" fmla="*/ 2147483647 w 33"/>
                <a:gd name="T3" fmla="*/ 2147483647 h 51"/>
                <a:gd name="T4" fmla="*/ 0 w 33"/>
                <a:gd name="T5" fmla="*/ 2147483647 h 51"/>
                <a:gd name="T6" fmla="*/ 0 w 33"/>
                <a:gd name="T7" fmla="*/ 0 h 51"/>
                <a:gd name="T8" fmla="*/ 2147483647 w 33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1"/>
                <a:gd name="T17" fmla="*/ 33 w 33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1">
                  <a:moveTo>
                    <a:pt x="33" y="21"/>
                  </a:moveTo>
                  <a:lnTo>
                    <a:pt x="33" y="5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3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Freeform 170">
              <a:extLst>
                <a:ext uri="{FF2B5EF4-FFF2-40B4-BE49-F238E27FC236}">
                  <a16:creationId xmlns:a16="http://schemas.microsoft.com/office/drawing/2014/main" id="{22448259-64B4-824A-9033-0704F04AD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613" y="5060201"/>
              <a:ext cx="53975" cy="79375"/>
            </a:xfrm>
            <a:custGeom>
              <a:avLst/>
              <a:gdLst>
                <a:gd name="T0" fmla="*/ 2147483647 w 34"/>
                <a:gd name="T1" fmla="*/ 2147483647 h 50"/>
                <a:gd name="T2" fmla="*/ 2147483647 w 34"/>
                <a:gd name="T3" fmla="*/ 2147483647 h 50"/>
                <a:gd name="T4" fmla="*/ 0 w 34"/>
                <a:gd name="T5" fmla="*/ 2147483647 h 50"/>
                <a:gd name="T6" fmla="*/ 0 w 34"/>
                <a:gd name="T7" fmla="*/ 0 h 50"/>
                <a:gd name="T8" fmla="*/ 2147483647 w 34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0"/>
                <a:gd name="T17" fmla="*/ 34 w 3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0">
                  <a:moveTo>
                    <a:pt x="34" y="22"/>
                  </a:moveTo>
                  <a:lnTo>
                    <a:pt x="34" y="50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171">
              <a:extLst>
                <a:ext uri="{FF2B5EF4-FFF2-40B4-BE49-F238E27FC236}">
                  <a16:creationId xmlns:a16="http://schemas.microsoft.com/office/drawing/2014/main" id="{2B443380-3C64-8D4F-B767-9282B12B5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126876"/>
              <a:ext cx="47625" cy="77788"/>
            </a:xfrm>
            <a:custGeom>
              <a:avLst/>
              <a:gdLst>
                <a:gd name="T0" fmla="*/ 2147483647 w 30"/>
                <a:gd name="T1" fmla="*/ 2147483647 h 49"/>
                <a:gd name="T2" fmla="*/ 2147483647 w 30"/>
                <a:gd name="T3" fmla="*/ 2147483647 h 49"/>
                <a:gd name="T4" fmla="*/ 0 w 30"/>
                <a:gd name="T5" fmla="*/ 2147483647 h 49"/>
                <a:gd name="T6" fmla="*/ 0 w 30"/>
                <a:gd name="T7" fmla="*/ 0 h 49"/>
                <a:gd name="T8" fmla="*/ 2147483647 w 30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9"/>
                <a:gd name="T17" fmla="*/ 30 w 3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9">
                  <a:moveTo>
                    <a:pt x="30" y="24"/>
                  </a:moveTo>
                  <a:lnTo>
                    <a:pt x="30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172">
              <a:extLst>
                <a:ext uri="{FF2B5EF4-FFF2-40B4-BE49-F238E27FC236}">
                  <a16:creationId xmlns:a16="http://schemas.microsoft.com/office/drawing/2014/main" id="{1ED93401-9AE8-0B4E-87EC-5345A35B5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5206251"/>
              <a:ext cx="52387" cy="85725"/>
            </a:xfrm>
            <a:custGeom>
              <a:avLst/>
              <a:gdLst>
                <a:gd name="T0" fmla="*/ 2147483647 w 33"/>
                <a:gd name="T1" fmla="*/ 2147483647 h 54"/>
                <a:gd name="T2" fmla="*/ 2147483647 w 33"/>
                <a:gd name="T3" fmla="*/ 2147483647 h 54"/>
                <a:gd name="T4" fmla="*/ 0 w 33"/>
                <a:gd name="T5" fmla="*/ 2147483647 h 54"/>
                <a:gd name="T6" fmla="*/ 0 w 33"/>
                <a:gd name="T7" fmla="*/ 0 h 54"/>
                <a:gd name="T8" fmla="*/ 2147483647 w 3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4"/>
                <a:gd name="T17" fmla="*/ 33 w 3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4">
                  <a:moveTo>
                    <a:pt x="33" y="24"/>
                  </a:moveTo>
                  <a:lnTo>
                    <a:pt x="33" y="5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173">
              <a:extLst>
                <a:ext uri="{FF2B5EF4-FFF2-40B4-BE49-F238E27FC236}">
                  <a16:creationId xmlns:a16="http://schemas.microsoft.com/office/drawing/2014/main" id="{17247DD1-E97C-5949-BDBC-F1A0D6BA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613" y="5164976"/>
              <a:ext cx="53975" cy="84138"/>
            </a:xfrm>
            <a:custGeom>
              <a:avLst/>
              <a:gdLst>
                <a:gd name="T0" fmla="*/ 2147483647 w 34"/>
                <a:gd name="T1" fmla="*/ 2147483647 h 53"/>
                <a:gd name="T2" fmla="*/ 2147483647 w 34"/>
                <a:gd name="T3" fmla="*/ 2147483647 h 53"/>
                <a:gd name="T4" fmla="*/ 0 w 34"/>
                <a:gd name="T5" fmla="*/ 2147483647 h 53"/>
                <a:gd name="T6" fmla="*/ 0 w 34"/>
                <a:gd name="T7" fmla="*/ 0 h 53"/>
                <a:gd name="T8" fmla="*/ 2147483647 w 34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3"/>
                <a:gd name="T17" fmla="*/ 34 w 34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3">
                  <a:moveTo>
                    <a:pt x="34" y="25"/>
                  </a:moveTo>
                  <a:lnTo>
                    <a:pt x="34" y="5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174">
              <a:extLst>
                <a:ext uri="{FF2B5EF4-FFF2-40B4-BE49-F238E27FC236}">
                  <a16:creationId xmlns:a16="http://schemas.microsoft.com/office/drawing/2014/main" id="{6F3752E6-68CD-9E4A-B561-C4855B103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230064"/>
              <a:ext cx="46037" cy="79375"/>
            </a:xfrm>
            <a:custGeom>
              <a:avLst/>
              <a:gdLst>
                <a:gd name="T0" fmla="*/ 2147483647 w 29"/>
                <a:gd name="T1" fmla="*/ 2147483647 h 50"/>
                <a:gd name="T2" fmla="*/ 2147483647 w 29"/>
                <a:gd name="T3" fmla="*/ 2147483647 h 50"/>
                <a:gd name="T4" fmla="*/ 0 w 29"/>
                <a:gd name="T5" fmla="*/ 2147483647 h 50"/>
                <a:gd name="T6" fmla="*/ 0 w 29"/>
                <a:gd name="T7" fmla="*/ 0 h 50"/>
                <a:gd name="T8" fmla="*/ 2147483647 w 29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0"/>
                <a:gd name="T17" fmla="*/ 29 w 2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0">
                  <a:moveTo>
                    <a:pt x="29" y="23"/>
                  </a:moveTo>
                  <a:lnTo>
                    <a:pt x="29" y="50"/>
                  </a:lnTo>
                  <a:lnTo>
                    <a:pt x="0" y="26"/>
                  </a:lnTo>
                  <a:lnTo>
                    <a:pt x="0" y="0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175">
              <a:extLst>
                <a:ext uri="{FF2B5EF4-FFF2-40B4-BE49-F238E27FC236}">
                  <a16:creationId xmlns:a16="http://schemas.microsoft.com/office/drawing/2014/main" id="{B0B98B9C-D270-934F-A6F8-A80956A8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357064"/>
              <a:ext cx="63500" cy="100012"/>
            </a:xfrm>
            <a:custGeom>
              <a:avLst/>
              <a:gdLst>
                <a:gd name="T0" fmla="*/ 2147483647 w 40"/>
                <a:gd name="T1" fmla="*/ 2147483647 h 63"/>
                <a:gd name="T2" fmla="*/ 2147483647 w 40"/>
                <a:gd name="T3" fmla="*/ 2147483647 h 63"/>
                <a:gd name="T4" fmla="*/ 0 w 40"/>
                <a:gd name="T5" fmla="*/ 2147483647 h 63"/>
                <a:gd name="T6" fmla="*/ 0 w 40"/>
                <a:gd name="T7" fmla="*/ 0 h 63"/>
                <a:gd name="T8" fmla="*/ 2147483647 w 40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3"/>
                <a:gd name="T17" fmla="*/ 40 w 40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3">
                  <a:moveTo>
                    <a:pt x="40" y="33"/>
                  </a:moveTo>
                  <a:lnTo>
                    <a:pt x="40" y="6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0" y="3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176">
              <a:extLst>
                <a:ext uri="{FF2B5EF4-FFF2-40B4-BE49-F238E27FC236}">
                  <a16:creationId xmlns:a16="http://schemas.microsoft.com/office/drawing/2014/main" id="{BD233484-71BB-C94C-8051-B7E4CCC83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314201"/>
              <a:ext cx="50800" cy="92075"/>
            </a:xfrm>
            <a:custGeom>
              <a:avLst/>
              <a:gdLst>
                <a:gd name="T0" fmla="*/ 2147483647 w 32"/>
                <a:gd name="T1" fmla="*/ 2147483647 h 58"/>
                <a:gd name="T2" fmla="*/ 2147483647 w 32"/>
                <a:gd name="T3" fmla="*/ 2147483647 h 58"/>
                <a:gd name="T4" fmla="*/ 0 w 32"/>
                <a:gd name="T5" fmla="*/ 2147483647 h 58"/>
                <a:gd name="T6" fmla="*/ 0 w 32"/>
                <a:gd name="T7" fmla="*/ 0 h 58"/>
                <a:gd name="T8" fmla="*/ 2147483647 w 32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8"/>
                <a:gd name="T17" fmla="*/ 32 w 32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8">
                  <a:moveTo>
                    <a:pt x="32" y="26"/>
                  </a:moveTo>
                  <a:lnTo>
                    <a:pt x="32" y="58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177">
              <a:extLst>
                <a:ext uri="{FF2B5EF4-FFF2-40B4-BE49-F238E27FC236}">
                  <a16:creationId xmlns:a16="http://schemas.microsoft.com/office/drawing/2014/main" id="{819AA426-A731-0442-8A1D-995D0E75B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268164"/>
              <a:ext cx="53975" cy="88900"/>
            </a:xfrm>
            <a:custGeom>
              <a:avLst/>
              <a:gdLst>
                <a:gd name="T0" fmla="*/ 2147483647 w 34"/>
                <a:gd name="T1" fmla="*/ 2147483647 h 56"/>
                <a:gd name="T2" fmla="*/ 2147483647 w 34"/>
                <a:gd name="T3" fmla="*/ 2147483647 h 56"/>
                <a:gd name="T4" fmla="*/ 0 w 34"/>
                <a:gd name="T5" fmla="*/ 2147483647 h 56"/>
                <a:gd name="T6" fmla="*/ 0 w 34"/>
                <a:gd name="T7" fmla="*/ 0 h 56"/>
                <a:gd name="T8" fmla="*/ 2147483647 w 34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178">
              <a:extLst>
                <a:ext uri="{FF2B5EF4-FFF2-40B4-BE49-F238E27FC236}">
                  <a16:creationId xmlns:a16="http://schemas.microsoft.com/office/drawing/2014/main" id="{0E3D9A63-1EFB-1049-9738-D8EF2B77E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331664"/>
              <a:ext cx="46037" cy="80962"/>
            </a:xfrm>
            <a:custGeom>
              <a:avLst/>
              <a:gdLst>
                <a:gd name="T0" fmla="*/ 2147483647 w 29"/>
                <a:gd name="T1" fmla="*/ 2147483647 h 51"/>
                <a:gd name="T2" fmla="*/ 2147483647 w 29"/>
                <a:gd name="T3" fmla="*/ 2147483647 h 51"/>
                <a:gd name="T4" fmla="*/ 0 w 29"/>
                <a:gd name="T5" fmla="*/ 2147483647 h 51"/>
                <a:gd name="T6" fmla="*/ 0 w 29"/>
                <a:gd name="T7" fmla="*/ 0 h 51"/>
                <a:gd name="T8" fmla="*/ 2147483647 w 29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1"/>
                <a:gd name="T17" fmla="*/ 29 w 29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1">
                  <a:moveTo>
                    <a:pt x="29" y="24"/>
                  </a:moveTo>
                  <a:lnTo>
                    <a:pt x="29" y="5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179">
              <a:extLst>
                <a:ext uri="{FF2B5EF4-FFF2-40B4-BE49-F238E27FC236}">
                  <a16:creationId xmlns:a16="http://schemas.microsoft.com/office/drawing/2014/main" id="{3D6B53FB-B6B4-934B-BF44-B7A057545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472951"/>
              <a:ext cx="63500" cy="101600"/>
            </a:xfrm>
            <a:custGeom>
              <a:avLst/>
              <a:gdLst>
                <a:gd name="T0" fmla="*/ 2147483647 w 40"/>
                <a:gd name="T1" fmla="*/ 2147483647 h 64"/>
                <a:gd name="T2" fmla="*/ 2147483647 w 40"/>
                <a:gd name="T3" fmla="*/ 2147483647 h 64"/>
                <a:gd name="T4" fmla="*/ 0 w 40"/>
                <a:gd name="T5" fmla="*/ 2147483647 h 64"/>
                <a:gd name="T6" fmla="*/ 0 w 40"/>
                <a:gd name="T7" fmla="*/ 0 h 64"/>
                <a:gd name="T8" fmla="*/ 2147483647 w 40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4"/>
                <a:gd name="T17" fmla="*/ 40 w 40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4">
                  <a:moveTo>
                    <a:pt x="40" y="35"/>
                  </a:moveTo>
                  <a:lnTo>
                    <a:pt x="40" y="6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180">
              <a:extLst>
                <a:ext uri="{FF2B5EF4-FFF2-40B4-BE49-F238E27FC236}">
                  <a16:creationId xmlns:a16="http://schemas.microsoft.com/office/drawing/2014/main" id="{308516F8-396C-A64E-A007-6C43D8735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423739"/>
              <a:ext cx="50800" cy="95250"/>
            </a:xfrm>
            <a:custGeom>
              <a:avLst/>
              <a:gdLst>
                <a:gd name="T0" fmla="*/ 2147483647 w 32"/>
                <a:gd name="T1" fmla="*/ 2147483647 h 60"/>
                <a:gd name="T2" fmla="*/ 2147483647 w 32"/>
                <a:gd name="T3" fmla="*/ 2147483647 h 60"/>
                <a:gd name="T4" fmla="*/ 0 w 32"/>
                <a:gd name="T5" fmla="*/ 2147483647 h 60"/>
                <a:gd name="T6" fmla="*/ 0 w 32"/>
                <a:gd name="T7" fmla="*/ 0 h 60"/>
                <a:gd name="T8" fmla="*/ 2147483647 w 32"/>
                <a:gd name="T9" fmla="*/ 2147483647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0"/>
                <a:gd name="T17" fmla="*/ 32 w 3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0">
                  <a:moveTo>
                    <a:pt x="32" y="29"/>
                  </a:moveTo>
                  <a:lnTo>
                    <a:pt x="32" y="6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181">
              <a:extLst>
                <a:ext uri="{FF2B5EF4-FFF2-40B4-BE49-F238E27FC236}">
                  <a16:creationId xmlns:a16="http://schemas.microsoft.com/office/drawing/2014/main" id="{4ECA606F-F6DC-7D49-8769-817E24E0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371351"/>
              <a:ext cx="53975" cy="95250"/>
            </a:xfrm>
            <a:custGeom>
              <a:avLst/>
              <a:gdLst>
                <a:gd name="T0" fmla="*/ 2147483647 w 34"/>
                <a:gd name="T1" fmla="*/ 2147483647 h 60"/>
                <a:gd name="T2" fmla="*/ 2147483647 w 34"/>
                <a:gd name="T3" fmla="*/ 2147483647 h 60"/>
                <a:gd name="T4" fmla="*/ 0 w 34"/>
                <a:gd name="T5" fmla="*/ 2147483647 h 60"/>
                <a:gd name="T6" fmla="*/ 0 w 34"/>
                <a:gd name="T7" fmla="*/ 0 h 60"/>
                <a:gd name="T8" fmla="*/ 2147483647 w 34"/>
                <a:gd name="T9" fmla="*/ 2147483647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0"/>
                <a:gd name="T17" fmla="*/ 34 w 34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0">
                  <a:moveTo>
                    <a:pt x="34" y="32"/>
                  </a:moveTo>
                  <a:lnTo>
                    <a:pt x="34" y="6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182">
              <a:extLst>
                <a:ext uri="{FF2B5EF4-FFF2-40B4-BE49-F238E27FC236}">
                  <a16:creationId xmlns:a16="http://schemas.microsoft.com/office/drawing/2014/main" id="{5ED46C31-EDB8-7C48-B6E6-FDC7CA56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431676"/>
              <a:ext cx="46037" cy="88900"/>
            </a:xfrm>
            <a:custGeom>
              <a:avLst/>
              <a:gdLst>
                <a:gd name="T0" fmla="*/ 2147483647 w 29"/>
                <a:gd name="T1" fmla="*/ 2147483647 h 56"/>
                <a:gd name="T2" fmla="*/ 2147483647 w 29"/>
                <a:gd name="T3" fmla="*/ 2147483647 h 56"/>
                <a:gd name="T4" fmla="*/ 0 w 29"/>
                <a:gd name="T5" fmla="*/ 2147483647 h 56"/>
                <a:gd name="T6" fmla="*/ 0 w 29"/>
                <a:gd name="T7" fmla="*/ 0 h 56"/>
                <a:gd name="T8" fmla="*/ 2147483647 w 2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6"/>
                <a:gd name="T17" fmla="*/ 29 w 2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6">
                  <a:moveTo>
                    <a:pt x="29" y="29"/>
                  </a:moveTo>
                  <a:lnTo>
                    <a:pt x="29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Freeform 183">
              <a:extLst>
                <a:ext uri="{FF2B5EF4-FFF2-40B4-BE49-F238E27FC236}">
                  <a16:creationId xmlns:a16="http://schemas.microsoft.com/office/drawing/2014/main" id="{EE52C907-0F65-2A4A-BB97-FC7AA0F4D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585664"/>
              <a:ext cx="63500" cy="111125"/>
            </a:xfrm>
            <a:custGeom>
              <a:avLst/>
              <a:gdLst>
                <a:gd name="T0" fmla="*/ 2147483647 w 40"/>
                <a:gd name="T1" fmla="*/ 2147483647 h 70"/>
                <a:gd name="T2" fmla="*/ 2147483647 w 40"/>
                <a:gd name="T3" fmla="*/ 2147483647 h 70"/>
                <a:gd name="T4" fmla="*/ 0 w 40"/>
                <a:gd name="T5" fmla="*/ 2147483647 h 70"/>
                <a:gd name="T6" fmla="*/ 0 w 40"/>
                <a:gd name="T7" fmla="*/ 0 h 70"/>
                <a:gd name="T8" fmla="*/ 2147483647 w 4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0"/>
                <a:gd name="T17" fmla="*/ 40 w 4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0">
                  <a:moveTo>
                    <a:pt x="40" y="38"/>
                  </a:moveTo>
                  <a:lnTo>
                    <a:pt x="40" y="70"/>
                  </a:lnTo>
                  <a:lnTo>
                    <a:pt x="0" y="31"/>
                  </a:lnTo>
                  <a:lnTo>
                    <a:pt x="0" y="0"/>
                  </a:lnTo>
                  <a:lnTo>
                    <a:pt x="40" y="3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184">
              <a:extLst>
                <a:ext uri="{FF2B5EF4-FFF2-40B4-BE49-F238E27FC236}">
                  <a16:creationId xmlns:a16="http://schemas.microsoft.com/office/drawing/2014/main" id="{0DEDF517-8E1E-2F48-99E2-32D8E824E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534864"/>
              <a:ext cx="50800" cy="98425"/>
            </a:xfrm>
            <a:custGeom>
              <a:avLst/>
              <a:gdLst>
                <a:gd name="T0" fmla="*/ 2147483647 w 32"/>
                <a:gd name="T1" fmla="*/ 2147483647 h 62"/>
                <a:gd name="T2" fmla="*/ 2147483647 w 32"/>
                <a:gd name="T3" fmla="*/ 2147483647 h 62"/>
                <a:gd name="T4" fmla="*/ 0 w 32"/>
                <a:gd name="T5" fmla="*/ 2147483647 h 62"/>
                <a:gd name="T6" fmla="*/ 0 w 32"/>
                <a:gd name="T7" fmla="*/ 0 h 62"/>
                <a:gd name="T8" fmla="*/ 2147483647 w 32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2"/>
                <a:gd name="T17" fmla="*/ 32 w 32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2">
                  <a:moveTo>
                    <a:pt x="32" y="31"/>
                  </a:moveTo>
                  <a:lnTo>
                    <a:pt x="32" y="6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185">
              <a:extLst>
                <a:ext uri="{FF2B5EF4-FFF2-40B4-BE49-F238E27FC236}">
                  <a16:creationId xmlns:a16="http://schemas.microsoft.com/office/drawing/2014/main" id="{1425E3EC-E3CA-3C47-9F5C-DA634DFE1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479301"/>
              <a:ext cx="53975" cy="98425"/>
            </a:xfrm>
            <a:custGeom>
              <a:avLst/>
              <a:gdLst>
                <a:gd name="T0" fmla="*/ 2147483647 w 34"/>
                <a:gd name="T1" fmla="*/ 2147483647 h 62"/>
                <a:gd name="T2" fmla="*/ 2147483647 w 34"/>
                <a:gd name="T3" fmla="*/ 2147483647 h 62"/>
                <a:gd name="T4" fmla="*/ 0 w 34"/>
                <a:gd name="T5" fmla="*/ 2147483647 h 62"/>
                <a:gd name="T6" fmla="*/ 0 w 34"/>
                <a:gd name="T7" fmla="*/ 0 h 62"/>
                <a:gd name="T8" fmla="*/ 2147483647 w 34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186">
              <a:extLst>
                <a:ext uri="{FF2B5EF4-FFF2-40B4-BE49-F238E27FC236}">
                  <a16:creationId xmlns:a16="http://schemas.microsoft.com/office/drawing/2014/main" id="{A28A1D0C-924B-CC49-9DA0-867848560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5017339"/>
              <a:ext cx="60325" cy="85725"/>
            </a:xfrm>
            <a:custGeom>
              <a:avLst/>
              <a:gdLst>
                <a:gd name="T0" fmla="*/ 2147483647 w 38"/>
                <a:gd name="T1" fmla="*/ 2147483647 h 54"/>
                <a:gd name="T2" fmla="*/ 2147483647 w 38"/>
                <a:gd name="T3" fmla="*/ 2147483647 h 54"/>
                <a:gd name="T4" fmla="*/ 0 w 38"/>
                <a:gd name="T5" fmla="*/ 2147483647 h 54"/>
                <a:gd name="T6" fmla="*/ 0 w 38"/>
                <a:gd name="T7" fmla="*/ 0 h 54"/>
                <a:gd name="T8" fmla="*/ 2147483647 w 38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4"/>
                <a:gd name="T17" fmla="*/ 38 w 3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4">
                  <a:moveTo>
                    <a:pt x="38" y="23"/>
                  </a:moveTo>
                  <a:lnTo>
                    <a:pt x="38" y="54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8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187">
              <a:extLst>
                <a:ext uri="{FF2B5EF4-FFF2-40B4-BE49-F238E27FC236}">
                  <a16:creationId xmlns:a16="http://schemas.microsoft.com/office/drawing/2014/main" id="{31D74CCA-C0DF-B14D-9A32-CFEAC49E0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101476"/>
              <a:ext cx="19050" cy="60325"/>
            </a:xfrm>
            <a:custGeom>
              <a:avLst/>
              <a:gdLst>
                <a:gd name="T0" fmla="*/ 2147483647 w 12"/>
                <a:gd name="T1" fmla="*/ 2147483647 h 38"/>
                <a:gd name="T2" fmla="*/ 2147483647 w 12"/>
                <a:gd name="T3" fmla="*/ 2147483647 h 38"/>
                <a:gd name="T4" fmla="*/ 0 w 12"/>
                <a:gd name="T5" fmla="*/ 2147483647 h 38"/>
                <a:gd name="T6" fmla="*/ 0 w 12"/>
                <a:gd name="T7" fmla="*/ 0 h 38"/>
                <a:gd name="T8" fmla="*/ 2147483647 w 12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Freeform 188">
              <a:extLst>
                <a:ext uri="{FF2B5EF4-FFF2-40B4-BE49-F238E27FC236}">
                  <a16:creationId xmlns:a16="http://schemas.microsoft.com/office/drawing/2014/main" id="{0439529F-7BBE-774C-81E9-5A7C1D1D0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5245939"/>
              <a:ext cx="60325" cy="92075"/>
            </a:xfrm>
            <a:custGeom>
              <a:avLst/>
              <a:gdLst>
                <a:gd name="T0" fmla="*/ 2147483647 w 38"/>
                <a:gd name="T1" fmla="*/ 2147483647 h 58"/>
                <a:gd name="T2" fmla="*/ 2147483647 w 38"/>
                <a:gd name="T3" fmla="*/ 2147483647 h 58"/>
                <a:gd name="T4" fmla="*/ 0 w 38"/>
                <a:gd name="T5" fmla="*/ 2147483647 h 58"/>
                <a:gd name="T6" fmla="*/ 0 w 38"/>
                <a:gd name="T7" fmla="*/ 0 h 58"/>
                <a:gd name="T8" fmla="*/ 2147483647 w 38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8"/>
                <a:gd name="T17" fmla="*/ 38 w 3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8">
                  <a:moveTo>
                    <a:pt x="38" y="27"/>
                  </a:moveTo>
                  <a:lnTo>
                    <a:pt x="38" y="5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8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Rectangle 189">
              <a:extLst>
                <a:ext uri="{FF2B5EF4-FFF2-40B4-BE49-F238E27FC236}">
                  <a16:creationId xmlns:a16="http://schemas.microsoft.com/office/drawing/2014/main" id="{16FB2768-E6DD-684B-88CB-64D05341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528514"/>
              <a:ext cx="2857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190">
              <a:extLst>
                <a:ext uri="{FF2B5EF4-FFF2-40B4-BE49-F238E27FC236}">
                  <a16:creationId xmlns:a16="http://schemas.microsoft.com/office/drawing/2014/main" id="{0BD92C47-CEC7-794A-9C36-5C78F4168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787151"/>
              <a:ext cx="441325" cy="125413"/>
            </a:xfrm>
            <a:custGeom>
              <a:avLst/>
              <a:gdLst>
                <a:gd name="T0" fmla="*/ 0 w 278"/>
                <a:gd name="T1" fmla="*/ 0 h 79"/>
                <a:gd name="T2" fmla="*/ 2147483647 w 278"/>
                <a:gd name="T3" fmla="*/ 2147483647 h 79"/>
                <a:gd name="T4" fmla="*/ 2147483647 w 278"/>
                <a:gd name="T5" fmla="*/ 2147483647 h 79"/>
                <a:gd name="T6" fmla="*/ 2147483647 w 278"/>
                <a:gd name="T7" fmla="*/ 2147483647 h 79"/>
                <a:gd name="T8" fmla="*/ 0 w 278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79"/>
                <a:gd name="T17" fmla="*/ 278 w 278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79">
                  <a:moveTo>
                    <a:pt x="0" y="0"/>
                  </a:moveTo>
                  <a:lnTo>
                    <a:pt x="119" y="6"/>
                  </a:lnTo>
                  <a:lnTo>
                    <a:pt x="278" y="75"/>
                  </a:lnTo>
                  <a:lnTo>
                    <a:pt x="1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191">
              <a:extLst>
                <a:ext uri="{FF2B5EF4-FFF2-40B4-BE49-F238E27FC236}">
                  <a16:creationId xmlns:a16="http://schemas.microsoft.com/office/drawing/2014/main" id="{6046EF62-D97E-8646-8954-23C2CABC0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903039"/>
              <a:ext cx="171450" cy="93662"/>
            </a:xfrm>
            <a:custGeom>
              <a:avLst/>
              <a:gdLst>
                <a:gd name="T0" fmla="*/ 2147483647 w 108"/>
                <a:gd name="T1" fmla="*/ 2147483647 h 59"/>
                <a:gd name="T2" fmla="*/ 2147483647 w 108"/>
                <a:gd name="T3" fmla="*/ 0 h 59"/>
                <a:gd name="T4" fmla="*/ 2147483647 w 108"/>
                <a:gd name="T5" fmla="*/ 2147483647 h 59"/>
                <a:gd name="T6" fmla="*/ 0 w 108"/>
                <a:gd name="T7" fmla="*/ 2147483647 h 59"/>
                <a:gd name="T8" fmla="*/ 2147483647 w 108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9"/>
                <a:gd name="T17" fmla="*/ 108 w 10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9">
                  <a:moveTo>
                    <a:pt x="1" y="1"/>
                  </a:moveTo>
                  <a:lnTo>
                    <a:pt x="108" y="0"/>
                  </a:lnTo>
                  <a:lnTo>
                    <a:pt x="108" y="59"/>
                  </a:lnTo>
                  <a:lnTo>
                    <a:pt x="0" y="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192">
              <a:extLst>
                <a:ext uri="{FF2B5EF4-FFF2-40B4-BE49-F238E27FC236}">
                  <a16:creationId xmlns:a16="http://schemas.microsoft.com/office/drawing/2014/main" id="{AD11DA53-CB2C-624D-AF0E-61DB90D0A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713" y="4787151"/>
              <a:ext cx="273050" cy="207963"/>
            </a:xfrm>
            <a:custGeom>
              <a:avLst/>
              <a:gdLst>
                <a:gd name="T0" fmla="*/ 0 w 172"/>
                <a:gd name="T1" fmla="*/ 0 h 131"/>
                <a:gd name="T2" fmla="*/ 0 w 172"/>
                <a:gd name="T3" fmla="*/ 2147483647 h 131"/>
                <a:gd name="T4" fmla="*/ 2147483647 w 172"/>
                <a:gd name="T5" fmla="*/ 2147483647 h 131"/>
                <a:gd name="T6" fmla="*/ 2147483647 w 172"/>
                <a:gd name="T7" fmla="*/ 2147483647 h 131"/>
                <a:gd name="T8" fmla="*/ 0 w 172"/>
                <a:gd name="T9" fmla="*/ 0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131"/>
                <a:gd name="T17" fmla="*/ 172 w 172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131">
                  <a:moveTo>
                    <a:pt x="0" y="0"/>
                  </a:moveTo>
                  <a:lnTo>
                    <a:pt x="0" y="45"/>
                  </a:lnTo>
                  <a:lnTo>
                    <a:pt x="172" y="131"/>
                  </a:lnTo>
                  <a:lnTo>
                    <a:pt x="172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8" name="Rectangle 350">
            <a:extLst>
              <a:ext uri="{FF2B5EF4-FFF2-40B4-BE49-F238E27FC236}">
                <a16:creationId xmlns:a16="http://schemas.microsoft.com/office/drawing/2014/main" id="{D47A6D05-B94A-AD46-9B80-6EA938DBE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122" y="5214042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39" name="Rectangle 352">
            <a:extLst>
              <a:ext uri="{FF2B5EF4-FFF2-40B4-BE49-F238E27FC236}">
                <a16:creationId xmlns:a16="http://schemas.microsoft.com/office/drawing/2014/main" id="{E712AA80-E59C-DE41-8A80-9DD412D2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910" y="5426767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0" name="Rectangle 353">
            <a:extLst>
              <a:ext uri="{FF2B5EF4-FFF2-40B4-BE49-F238E27FC236}">
                <a16:creationId xmlns:a16="http://schemas.microsoft.com/office/drawing/2014/main" id="{EF6241D4-47E7-AE49-92D9-6585612C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060" y="5156892"/>
            <a:ext cx="1449387" cy="539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1" name="Rectangle 355">
            <a:extLst>
              <a:ext uri="{FF2B5EF4-FFF2-40B4-BE49-F238E27FC236}">
                <a16:creationId xmlns:a16="http://schemas.microsoft.com/office/drawing/2014/main" id="{FA26B15C-6F9A-8A4D-8138-1F688CF89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047" y="5214042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2" name="Rectangle 357">
            <a:extLst>
              <a:ext uri="{FF2B5EF4-FFF2-40B4-BE49-F238E27FC236}">
                <a16:creationId xmlns:a16="http://schemas.microsoft.com/office/drawing/2014/main" id="{7B2B37D0-A6E4-D341-895F-5385726A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8985" y="5426767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3" name="Freeform 358">
            <a:extLst>
              <a:ext uri="{FF2B5EF4-FFF2-40B4-BE49-F238E27FC236}">
                <a16:creationId xmlns:a16="http://schemas.microsoft.com/office/drawing/2014/main" id="{72C7D784-CB00-A84C-9A8B-0AC4C5EFBD8D}"/>
              </a:ext>
            </a:extLst>
          </p:cNvPr>
          <p:cNvSpPr>
            <a:spLocks noEditPoints="1"/>
          </p:cNvSpPr>
          <p:nvPr/>
        </p:nvSpPr>
        <p:spPr bwMode="auto">
          <a:xfrm>
            <a:off x="4974672" y="5388667"/>
            <a:ext cx="609600" cy="93663"/>
          </a:xfrm>
          <a:custGeom>
            <a:avLst/>
            <a:gdLst>
              <a:gd name="T0" fmla="*/ 2147483647 w 384"/>
              <a:gd name="T1" fmla="*/ 2147483647 h 59"/>
              <a:gd name="T2" fmla="*/ 2147483647 w 384"/>
              <a:gd name="T3" fmla="*/ 2147483647 h 59"/>
              <a:gd name="T4" fmla="*/ 2147483647 w 384"/>
              <a:gd name="T5" fmla="*/ 2147483647 h 59"/>
              <a:gd name="T6" fmla="*/ 2147483647 w 384"/>
              <a:gd name="T7" fmla="*/ 2147483647 h 59"/>
              <a:gd name="T8" fmla="*/ 2147483647 w 384"/>
              <a:gd name="T9" fmla="*/ 2147483647 h 59"/>
              <a:gd name="T10" fmla="*/ 2147483647 w 384"/>
              <a:gd name="T11" fmla="*/ 2147483647 h 59"/>
              <a:gd name="T12" fmla="*/ 2147483647 w 384"/>
              <a:gd name="T13" fmla="*/ 2147483647 h 59"/>
              <a:gd name="T14" fmla="*/ 2147483647 w 384"/>
              <a:gd name="T15" fmla="*/ 2147483647 h 59"/>
              <a:gd name="T16" fmla="*/ 2147483647 w 384"/>
              <a:gd name="T17" fmla="*/ 2147483647 h 59"/>
              <a:gd name="T18" fmla="*/ 2147483647 w 384"/>
              <a:gd name="T19" fmla="*/ 2147483647 h 59"/>
              <a:gd name="T20" fmla="*/ 2147483647 w 384"/>
              <a:gd name="T21" fmla="*/ 2147483647 h 59"/>
              <a:gd name="T22" fmla="*/ 2147483647 w 384"/>
              <a:gd name="T23" fmla="*/ 2147483647 h 59"/>
              <a:gd name="T24" fmla="*/ 2147483647 w 384"/>
              <a:gd name="T25" fmla="*/ 2147483647 h 59"/>
              <a:gd name="T26" fmla="*/ 2147483647 w 384"/>
              <a:gd name="T27" fmla="*/ 2147483647 h 59"/>
              <a:gd name="T28" fmla="*/ 0 w 384"/>
              <a:gd name="T29" fmla="*/ 2147483647 h 59"/>
              <a:gd name="T30" fmla="*/ 2147483647 w 384"/>
              <a:gd name="T31" fmla="*/ 2147483647 h 59"/>
              <a:gd name="T32" fmla="*/ 2147483647 w 384"/>
              <a:gd name="T33" fmla="*/ 2147483647 h 59"/>
              <a:gd name="T34" fmla="*/ 2147483647 w 384"/>
              <a:gd name="T35" fmla="*/ 2147483647 h 59"/>
              <a:gd name="T36" fmla="*/ 2147483647 w 384"/>
              <a:gd name="T37" fmla="*/ 2147483647 h 59"/>
              <a:gd name="T38" fmla="*/ 2147483647 w 384"/>
              <a:gd name="T39" fmla="*/ 2147483647 h 59"/>
              <a:gd name="T40" fmla="*/ 2147483647 w 384"/>
              <a:gd name="T41" fmla="*/ 0 h 59"/>
              <a:gd name="T42" fmla="*/ 2147483647 w 384"/>
              <a:gd name="T43" fmla="*/ 2147483647 h 59"/>
              <a:gd name="T44" fmla="*/ 2147483647 w 384"/>
              <a:gd name="T45" fmla="*/ 2147483647 h 59"/>
              <a:gd name="T46" fmla="*/ 2147483647 w 384"/>
              <a:gd name="T47" fmla="*/ 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84"/>
              <a:gd name="T73" fmla="*/ 0 h 59"/>
              <a:gd name="T74" fmla="*/ 384 w 384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84" h="59">
                <a:moveTo>
                  <a:pt x="4" y="26"/>
                </a:moveTo>
                <a:lnTo>
                  <a:pt x="335" y="26"/>
                </a:lnTo>
                <a:lnTo>
                  <a:pt x="337" y="26"/>
                </a:lnTo>
                <a:lnTo>
                  <a:pt x="338" y="26"/>
                </a:lnTo>
                <a:lnTo>
                  <a:pt x="339" y="27"/>
                </a:lnTo>
                <a:lnTo>
                  <a:pt x="339" y="30"/>
                </a:lnTo>
                <a:lnTo>
                  <a:pt x="339" y="31"/>
                </a:lnTo>
                <a:lnTo>
                  <a:pt x="338" y="32"/>
                </a:lnTo>
                <a:lnTo>
                  <a:pt x="337" y="33"/>
                </a:lnTo>
                <a:lnTo>
                  <a:pt x="335" y="33"/>
                </a:lnTo>
                <a:lnTo>
                  <a:pt x="4" y="33"/>
                </a:lnTo>
                <a:lnTo>
                  <a:pt x="3" y="33"/>
                </a:lnTo>
                <a:lnTo>
                  <a:pt x="2" y="32"/>
                </a:lnTo>
                <a:lnTo>
                  <a:pt x="2" y="31"/>
                </a:lnTo>
                <a:lnTo>
                  <a:pt x="0" y="30"/>
                </a:lnTo>
                <a:lnTo>
                  <a:pt x="2" y="27"/>
                </a:lnTo>
                <a:lnTo>
                  <a:pt x="2" y="26"/>
                </a:lnTo>
                <a:lnTo>
                  <a:pt x="3" y="26"/>
                </a:lnTo>
                <a:lnTo>
                  <a:pt x="4" y="26"/>
                </a:lnTo>
                <a:close/>
                <a:moveTo>
                  <a:pt x="326" y="0"/>
                </a:moveTo>
                <a:lnTo>
                  <a:pt x="384" y="30"/>
                </a:lnTo>
                <a:lnTo>
                  <a:pt x="326" y="59"/>
                </a:lnTo>
                <a:lnTo>
                  <a:pt x="326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4" name="Freeform 359">
            <a:extLst>
              <a:ext uri="{FF2B5EF4-FFF2-40B4-BE49-F238E27FC236}">
                <a16:creationId xmlns:a16="http://schemas.microsoft.com/office/drawing/2014/main" id="{FBAEB3E7-3C19-8044-80D5-C5A7ABB1A420}"/>
              </a:ext>
            </a:extLst>
          </p:cNvPr>
          <p:cNvSpPr>
            <a:spLocks noEditPoints="1"/>
          </p:cNvSpPr>
          <p:nvPr/>
        </p:nvSpPr>
        <p:spPr bwMode="auto">
          <a:xfrm>
            <a:off x="2718835" y="5388667"/>
            <a:ext cx="868362" cy="74613"/>
          </a:xfrm>
          <a:custGeom>
            <a:avLst/>
            <a:gdLst>
              <a:gd name="T0" fmla="*/ 2147483647 w 384"/>
              <a:gd name="T1" fmla="*/ 2147483647 h 59"/>
              <a:gd name="T2" fmla="*/ 2147483647 w 384"/>
              <a:gd name="T3" fmla="*/ 2147483647 h 59"/>
              <a:gd name="T4" fmla="*/ 2147483647 w 384"/>
              <a:gd name="T5" fmla="*/ 2147483647 h 59"/>
              <a:gd name="T6" fmla="*/ 2147483647 w 384"/>
              <a:gd name="T7" fmla="*/ 2147483647 h 59"/>
              <a:gd name="T8" fmla="*/ 2147483647 w 384"/>
              <a:gd name="T9" fmla="*/ 2147483647 h 59"/>
              <a:gd name="T10" fmla="*/ 2147483647 w 384"/>
              <a:gd name="T11" fmla="*/ 2147483647 h 59"/>
              <a:gd name="T12" fmla="*/ 2147483647 w 384"/>
              <a:gd name="T13" fmla="*/ 2147483647 h 59"/>
              <a:gd name="T14" fmla="*/ 2147483647 w 384"/>
              <a:gd name="T15" fmla="*/ 2147483647 h 59"/>
              <a:gd name="T16" fmla="*/ 2147483647 w 384"/>
              <a:gd name="T17" fmla="*/ 2147483647 h 59"/>
              <a:gd name="T18" fmla="*/ 2147483647 w 384"/>
              <a:gd name="T19" fmla="*/ 2147483647 h 59"/>
              <a:gd name="T20" fmla="*/ 2147483647 w 384"/>
              <a:gd name="T21" fmla="*/ 2147483647 h 59"/>
              <a:gd name="T22" fmla="*/ 2147483647 w 384"/>
              <a:gd name="T23" fmla="*/ 2147483647 h 59"/>
              <a:gd name="T24" fmla="*/ 2147483647 w 384"/>
              <a:gd name="T25" fmla="*/ 2147483647 h 59"/>
              <a:gd name="T26" fmla="*/ 2147483647 w 384"/>
              <a:gd name="T27" fmla="*/ 2147483647 h 59"/>
              <a:gd name="T28" fmla="*/ 2147483647 w 384"/>
              <a:gd name="T29" fmla="*/ 2147483647 h 59"/>
              <a:gd name="T30" fmla="*/ 2147483647 w 384"/>
              <a:gd name="T31" fmla="*/ 2147483647 h 59"/>
              <a:gd name="T32" fmla="*/ 2147483647 w 384"/>
              <a:gd name="T33" fmla="*/ 2147483647 h 59"/>
              <a:gd name="T34" fmla="*/ 2147483647 w 384"/>
              <a:gd name="T35" fmla="*/ 2147483647 h 59"/>
              <a:gd name="T36" fmla="*/ 2147483647 w 384"/>
              <a:gd name="T37" fmla="*/ 2147483647 h 59"/>
              <a:gd name="T38" fmla="*/ 2147483647 w 384"/>
              <a:gd name="T39" fmla="*/ 2147483647 h 59"/>
              <a:gd name="T40" fmla="*/ 2147483647 w 384"/>
              <a:gd name="T41" fmla="*/ 2147483647 h 59"/>
              <a:gd name="T42" fmla="*/ 0 w 384"/>
              <a:gd name="T43" fmla="*/ 2147483647 h 59"/>
              <a:gd name="T44" fmla="*/ 2147483647 w 384"/>
              <a:gd name="T45" fmla="*/ 0 h 59"/>
              <a:gd name="T46" fmla="*/ 2147483647 w 384"/>
              <a:gd name="T47" fmla="*/ 2147483647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84"/>
              <a:gd name="T73" fmla="*/ 0 h 59"/>
              <a:gd name="T74" fmla="*/ 384 w 384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84" h="59">
                <a:moveTo>
                  <a:pt x="381" y="33"/>
                </a:moveTo>
                <a:lnTo>
                  <a:pt x="49" y="33"/>
                </a:lnTo>
                <a:lnTo>
                  <a:pt x="48" y="33"/>
                </a:lnTo>
                <a:lnTo>
                  <a:pt x="47" y="32"/>
                </a:lnTo>
                <a:lnTo>
                  <a:pt x="46" y="31"/>
                </a:lnTo>
                <a:lnTo>
                  <a:pt x="46" y="30"/>
                </a:lnTo>
                <a:lnTo>
                  <a:pt x="46" y="28"/>
                </a:lnTo>
                <a:lnTo>
                  <a:pt x="47" y="27"/>
                </a:lnTo>
                <a:lnTo>
                  <a:pt x="48" y="26"/>
                </a:lnTo>
                <a:lnTo>
                  <a:pt x="49" y="26"/>
                </a:lnTo>
                <a:lnTo>
                  <a:pt x="381" y="26"/>
                </a:lnTo>
                <a:lnTo>
                  <a:pt x="382" y="26"/>
                </a:lnTo>
                <a:lnTo>
                  <a:pt x="383" y="26"/>
                </a:lnTo>
                <a:lnTo>
                  <a:pt x="384" y="27"/>
                </a:lnTo>
                <a:lnTo>
                  <a:pt x="384" y="30"/>
                </a:lnTo>
                <a:lnTo>
                  <a:pt x="384" y="31"/>
                </a:lnTo>
                <a:lnTo>
                  <a:pt x="383" y="32"/>
                </a:lnTo>
                <a:lnTo>
                  <a:pt x="382" y="33"/>
                </a:lnTo>
                <a:lnTo>
                  <a:pt x="381" y="33"/>
                </a:lnTo>
                <a:close/>
                <a:moveTo>
                  <a:pt x="59" y="59"/>
                </a:moveTo>
                <a:lnTo>
                  <a:pt x="0" y="30"/>
                </a:lnTo>
                <a:lnTo>
                  <a:pt x="59" y="0"/>
                </a:lnTo>
                <a:lnTo>
                  <a:pt x="59" y="59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5" name="Freeform 360">
            <a:extLst>
              <a:ext uri="{FF2B5EF4-FFF2-40B4-BE49-F238E27FC236}">
                <a16:creationId xmlns:a16="http://schemas.microsoft.com/office/drawing/2014/main" id="{D0221869-AF78-6141-83A2-E2121A00A425}"/>
              </a:ext>
            </a:extLst>
          </p:cNvPr>
          <p:cNvSpPr>
            <a:spLocks noEditPoints="1"/>
          </p:cNvSpPr>
          <p:nvPr/>
        </p:nvSpPr>
        <p:spPr bwMode="auto">
          <a:xfrm>
            <a:off x="7732314" y="5388667"/>
            <a:ext cx="1069975" cy="74613"/>
          </a:xfrm>
          <a:custGeom>
            <a:avLst/>
            <a:gdLst>
              <a:gd name="T0" fmla="*/ 2147483647 w 384"/>
              <a:gd name="T1" fmla="*/ 2147483647 h 59"/>
              <a:gd name="T2" fmla="*/ 2147483647 w 384"/>
              <a:gd name="T3" fmla="*/ 2147483647 h 59"/>
              <a:gd name="T4" fmla="*/ 2147483647 w 384"/>
              <a:gd name="T5" fmla="*/ 2147483647 h 59"/>
              <a:gd name="T6" fmla="*/ 2147483647 w 384"/>
              <a:gd name="T7" fmla="*/ 2147483647 h 59"/>
              <a:gd name="T8" fmla="*/ 2147483647 w 384"/>
              <a:gd name="T9" fmla="*/ 2147483647 h 59"/>
              <a:gd name="T10" fmla="*/ 2147483647 w 384"/>
              <a:gd name="T11" fmla="*/ 2147483647 h 59"/>
              <a:gd name="T12" fmla="*/ 2147483647 w 384"/>
              <a:gd name="T13" fmla="*/ 2147483647 h 59"/>
              <a:gd name="T14" fmla="*/ 2147483647 w 384"/>
              <a:gd name="T15" fmla="*/ 2147483647 h 59"/>
              <a:gd name="T16" fmla="*/ 2147483647 w 384"/>
              <a:gd name="T17" fmla="*/ 2147483647 h 59"/>
              <a:gd name="T18" fmla="*/ 2147483647 w 384"/>
              <a:gd name="T19" fmla="*/ 2147483647 h 59"/>
              <a:gd name="T20" fmla="*/ 2147483647 w 384"/>
              <a:gd name="T21" fmla="*/ 2147483647 h 59"/>
              <a:gd name="T22" fmla="*/ 2147483647 w 384"/>
              <a:gd name="T23" fmla="*/ 2147483647 h 59"/>
              <a:gd name="T24" fmla="*/ 2147483647 w 384"/>
              <a:gd name="T25" fmla="*/ 2147483647 h 59"/>
              <a:gd name="T26" fmla="*/ 0 w 384"/>
              <a:gd name="T27" fmla="*/ 2147483647 h 59"/>
              <a:gd name="T28" fmla="*/ 0 w 384"/>
              <a:gd name="T29" fmla="*/ 2147483647 h 59"/>
              <a:gd name="T30" fmla="*/ 0 w 384"/>
              <a:gd name="T31" fmla="*/ 2147483647 h 59"/>
              <a:gd name="T32" fmla="*/ 2147483647 w 384"/>
              <a:gd name="T33" fmla="*/ 2147483647 h 59"/>
              <a:gd name="T34" fmla="*/ 2147483647 w 384"/>
              <a:gd name="T35" fmla="*/ 2147483647 h 59"/>
              <a:gd name="T36" fmla="*/ 2147483647 w 384"/>
              <a:gd name="T37" fmla="*/ 2147483647 h 59"/>
              <a:gd name="T38" fmla="*/ 2147483647 w 384"/>
              <a:gd name="T39" fmla="*/ 2147483647 h 59"/>
              <a:gd name="T40" fmla="*/ 2147483647 w 384"/>
              <a:gd name="T41" fmla="*/ 0 h 59"/>
              <a:gd name="T42" fmla="*/ 2147483647 w 384"/>
              <a:gd name="T43" fmla="*/ 2147483647 h 59"/>
              <a:gd name="T44" fmla="*/ 2147483647 w 384"/>
              <a:gd name="T45" fmla="*/ 2147483647 h 59"/>
              <a:gd name="T46" fmla="*/ 2147483647 w 384"/>
              <a:gd name="T47" fmla="*/ 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84"/>
              <a:gd name="T73" fmla="*/ 0 h 59"/>
              <a:gd name="T74" fmla="*/ 384 w 384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84" h="59">
                <a:moveTo>
                  <a:pt x="4" y="26"/>
                </a:moveTo>
                <a:lnTo>
                  <a:pt x="335" y="26"/>
                </a:lnTo>
                <a:lnTo>
                  <a:pt x="336" y="26"/>
                </a:lnTo>
                <a:lnTo>
                  <a:pt x="337" y="27"/>
                </a:lnTo>
                <a:lnTo>
                  <a:pt x="338" y="28"/>
                </a:lnTo>
                <a:lnTo>
                  <a:pt x="338" y="30"/>
                </a:lnTo>
                <a:lnTo>
                  <a:pt x="338" y="31"/>
                </a:lnTo>
                <a:lnTo>
                  <a:pt x="337" y="32"/>
                </a:lnTo>
                <a:lnTo>
                  <a:pt x="336" y="33"/>
                </a:lnTo>
                <a:lnTo>
                  <a:pt x="335" y="33"/>
                </a:lnTo>
                <a:lnTo>
                  <a:pt x="4" y="33"/>
                </a:lnTo>
                <a:lnTo>
                  <a:pt x="2" y="33"/>
                </a:lnTo>
                <a:lnTo>
                  <a:pt x="1" y="32"/>
                </a:lnTo>
                <a:lnTo>
                  <a:pt x="0" y="31"/>
                </a:lnTo>
                <a:lnTo>
                  <a:pt x="0" y="30"/>
                </a:lnTo>
                <a:lnTo>
                  <a:pt x="0" y="27"/>
                </a:lnTo>
                <a:lnTo>
                  <a:pt x="1" y="26"/>
                </a:lnTo>
                <a:lnTo>
                  <a:pt x="2" y="26"/>
                </a:lnTo>
                <a:lnTo>
                  <a:pt x="4" y="26"/>
                </a:lnTo>
                <a:close/>
                <a:moveTo>
                  <a:pt x="326" y="0"/>
                </a:moveTo>
                <a:lnTo>
                  <a:pt x="384" y="30"/>
                </a:lnTo>
                <a:lnTo>
                  <a:pt x="326" y="59"/>
                </a:lnTo>
                <a:lnTo>
                  <a:pt x="326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6" name="Freeform 361">
            <a:extLst>
              <a:ext uri="{FF2B5EF4-FFF2-40B4-BE49-F238E27FC236}">
                <a16:creationId xmlns:a16="http://schemas.microsoft.com/office/drawing/2014/main" id="{5258578D-402E-FC42-8488-2ADFDC3AEDA4}"/>
              </a:ext>
            </a:extLst>
          </p:cNvPr>
          <p:cNvSpPr>
            <a:spLocks noEditPoints="1"/>
          </p:cNvSpPr>
          <p:nvPr/>
        </p:nvSpPr>
        <p:spPr bwMode="auto">
          <a:xfrm>
            <a:off x="6024010" y="5388667"/>
            <a:ext cx="831850" cy="93663"/>
          </a:xfrm>
          <a:custGeom>
            <a:avLst/>
            <a:gdLst>
              <a:gd name="T0" fmla="*/ 2147483647 w 671"/>
              <a:gd name="T1" fmla="*/ 2147483647 h 59"/>
              <a:gd name="T2" fmla="*/ 2147483647 w 671"/>
              <a:gd name="T3" fmla="*/ 2147483647 h 59"/>
              <a:gd name="T4" fmla="*/ 2147483647 w 671"/>
              <a:gd name="T5" fmla="*/ 2147483647 h 59"/>
              <a:gd name="T6" fmla="*/ 2147483647 w 671"/>
              <a:gd name="T7" fmla="*/ 2147483647 h 59"/>
              <a:gd name="T8" fmla="*/ 2147483647 w 671"/>
              <a:gd name="T9" fmla="*/ 2147483647 h 59"/>
              <a:gd name="T10" fmla="*/ 2147483647 w 671"/>
              <a:gd name="T11" fmla="*/ 2147483647 h 59"/>
              <a:gd name="T12" fmla="*/ 2147483647 w 671"/>
              <a:gd name="T13" fmla="*/ 2147483647 h 59"/>
              <a:gd name="T14" fmla="*/ 2147483647 w 671"/>
              <a:gd name="T15" fmla="*/ 2147483647 h 59"/>
              <a:gd name="T16" fmla="*/ 2147483647 w 671"/>
              <a:gd name="T17" fmla="*/ 2147483647 h 59"/>
              <a:gd name="T18" fmla="*/ 2147483647 w 671"/>
              <a:gd name="T19" fmla="*/ 2147483647 h 59"/>
              <a:gd name="T20" fmla="*/ 2147483647 w 671"/>
              <a:gd name="T21" fmla="*/ 2147483647 h 59"/>
              <a:gd name="T22" fmla="*/ 2147483647 w 671"/>
              <a:gd name="T23" fmla="*/ 2147483647 h 59"/>
              <a:gd name="T24" fmla="*/ 2147483647 w 671"/>
              <a:gd name="T25" fmla="*/ 2147483647 h 59"/>
              <a:gd name="T26" fmla="*/ 2147483647 w 671"/>
              <a:gd name="T27" fmla="*/ 2147483647 h 59"/>
              <a:gd name="T28" fmla="*/ 2147483647 w 671"/>
              <a:gd name="T29" fmla="*/ 2147483647 h 59"/>
              <a:gd name="T30" fmla="*/ 2147483647 w 671"/>
              <a:gd name="T31" fmla="*/ 2147483647 h 59"/>
              <a:gd name="T32" fmla="*/ 2147483647 w 671"/>
              <a:gd name="T33" fmla="*/ 2147483647 h 59"/>
              <a:gd name="T34" fmla="*/ 2147483647 w 671"/>
              <a:gd name="T35" fmla="*/ 2147483647 h 59"/>
              <a:gd name="T36" fmla="*/ 2147483647 w 671"/>
              <a:gd name="T37" fmla="*/ 2147483647 h 59"/>
              <a:gd name="T38" fmla="*/ 2147483647 w 671"/>
              <a:gd name="T39" fmla="*/ 2147483647 h 59"/>
              <a:gd name="T40" fmla="*/ 2147483647 w 671"/>
              <a:gd name="T41" fmla="*/ 2147483647 h 59"/>
              <a:gd name="T42" fmla="*/ 0 w 671"/>
              <a:gd name="T43" fmla="*/ 2147483647 h 59"/>
              <a:gd name="T44" fmla="*/ 2147483647 w 671"/>
              <a:gd name="T45" fmla="*/ 0 h 59"/>
              <a:gd name="T46" fmla="*/ 2147483647 w 671"/>
              <a:gd name="T47" fmla="*/ 2147483647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71"/>
              <a:gd name="T73" fmla="*/ 0 h 59"/>
              <a:gd name="T74" fmla="*/ 671 w 671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71" h="59">
                <a:moveTo>
                  <a:pt x="668" y="33"/>
                </a:moveTo>
                <a:lnTo>
                  <a:pt x="49" y="33"/>
                </a:lnTo>
                <a:lnTo>
                  <a:pt x="48" y="33"/>
                </a:lnTo>
                <a:lnTo>
                  <a:pt x="47" y="32"/>
                </a:lnTo>
                <a:lnTo>
                  <a:pt x="45" y="31"/>
                </a:lnTo>
                <a:lnTo>
                  <a:pt x="45" y="30"/>
                </a:lnTo>
                <a:lnTo>
                  <a:pt x="45" y="28"/>
                </a:lnTo>
                <a:lnTo>
                  <a:pt x="47" y="27"/>
                </a:lnTo>
                <a:lnTo>
                  <a:pt x="48" y="26"/>
                </a:lnTo>
                <a:lnTo>
                  <a:pt x="49" y="26"/>
                </a:lnTo>
                <a:lnTo>
                  <a:pt x="668" y="26"/>
                </a:lnTo>
                <a:lnTo>
                  <a:pt x="669" y="26"/>
                </a:lnTo>
                <a:lnTo>
                  <a:pt x="670" y="26"/>
                </a:lnTo>
                <a:lnTo>
                  <a:pt x="671" y="27"/>
                </a:lnTo>
                <a:lnTo>
                  <a:pt x="671" y="30"/>
                </a:lnTo>
                <a:lnTo>
                  <a:pt x="671" y="31"/>
                </a:lnTo>
                <a:lnTo>
                  <a:pt x="670" y="32"/>
                </a:lnTo>
                <a:lnTo>
                  <a:pt x="669" y="33"/>
                </a:lnTo>
                <a:lnTo>
                  <a:pt x="668" y="33"/>
                </a:lnTo>
                <a:close/>
                <a:moveTo>
                  <a:pt x="58" y="59"/>
                </a:moveTo>
                <a:lnTo>
                  <a:pt x="0" y="30"/>
                </a:lnTo>
                <a:lnTo>
                  <a:pt x="58" y="0"/>
                </a:lnTo>
                <a:lnTo>
                  <a:pt x="58" y="59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7" name="Text Box 365">
            <a:extLst>
              <a:ext uri="{FF2B5EF4-FFF2-40B4-BE49-F238E27FC236}">
                <a16:creationId xmlns:a16="http://schemas.microsoft.com/office/drawing/2014/main" id="{8F776B26-0490-9C43-857A-74CFF125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432" y="5107680"/>
            <a:ext cx="142051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administered</a:t>
            </a:r>
          </a:p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network</a:t>
            </a:r>
          </a:p>
        </p:txBody>
      </p:sp>
      <p:sp>
        <p:nvSpPr>
          <p:cNvPr id="148" name="Text Box 366">
            <a:extLst>
              <a:ext uri="{FF2B5EF4-FFF2-40B4-BE49-F238E27FC236}">
                <a16:creationId xmlns:a16="http://schemas.microsoft.com/office/drawing/2014/main" id="{1A732264-837B-BB4D-BD8F-8E46C465D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596" y="5102917"/>
            <a:ext cx="94506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public</a:t>
            </a:r>
          </a:p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Inter</a:t>
            </a:r>
            <a:r>
              <a:rPr lang="en-US" sz="1800" dirty="0">
                <a:latin typeface="+mn-lt"/>
              </a:rPr>
              <a:t>net</a:t>
            </a:r>
          </a:p>
        </p:txBody>
      </p:sp>
      <p:sp>
        <p:nvSpPr>
          <p:cNvPr id="149" name="Text Box 367">
            <a:extLst>
              <a:ext uri="{FF2B5EF4-FFF2-40B4-BE49-F238E27FC236}">
                <a16:creationId xmlns:a16="http://schemas.microsoft.com/office/drawing/2014/main" id="{F0E6FC73-7883-384C-A437-06FDD965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672" y="5942705"/>
            <a:ext cx="1120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i="1" dirty="0">
                <a:solidFill>
                  <a:srgbClr val="000099"/>
                </a:solidFill>
                <a:latin typeface="+mn-lt"/>
                <a:cs typeface="Arial" charset="0"/>
              </a:rPr>
              <a:t>firewall</a:t>
            </a:r>
          </a:p>
        </p:txBody>
      </p:sp>
      <p:sp>
        <p:nvSpPr>
          <p:cNvPr id="250" name="TextBox 4">
            <a:extLst>
              <a:ext uri="{FF2B5EF4-FFF2-40B4-BE49-F238E27FC236}">
                <a16:creationId xmlns:a16="http://schemas.microsoft.com/office/drawing/2014/main" id="{FAB71D03-F2EA-334C-B2D9-C3DF0D9AC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422" y="5642667"/>
            <a:ext cx="2742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CC0000"/>
                </a:solidFill>
                <a:latin typeface="+mn-lt"/>
                <a:cs typeface="Gill Sans MT" charset="0"/>
              </a:rPr>
              <a:t>trusted “good guys” </a:t>
            </a:r>
          </a:p>
        </p:txBody>
      </p:sp>
      <p:sp>
        <p:nvSpPr>
          <p:cNvPr id="251" name="TextBox 464">
            <a:extLst>
              <a:ext uri="{FF2B5EF4-FFF2-40B4-BE49-F238E27FC236}">
                <a16:creationId xmlns:a16="http://schemas.microsoft.com/office/drawing/2014/main" id="{B3420076-3CE5-2548-8374-7C77BD3E2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472" y="5674417"/>
            <a:ext cx="2903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CC0000"/>
                </a:solidFill>
                <a:latin typeface="+mn-lt"/>
                <a:cs typeface="Gill Sans MT" charset="0"/>
              </a:rPr>
              <a:t>untrusted “bad guys” </a:t>
            </a:r>
          </a:p>
        </p:txBody>
      </p:sp>
      <p:grpSp>
        <p:nvGrpSpPr>
          <p:cNvPr id="252" name="Group 8">
            <a:extLst>
              <a:ext uri="{FF2B5EF4-FFF2-40B4-BE49-F238E27FC236}">
                <a16:creationId xmlns:a16="http://schemas.microsoft.com/office/drawing/2014/main" id="{0293BB95-6A41-7C4F-9713-B3C7B3F33EC7}"/>
              </a:ext>
            </a:extLst>
          </p:cNvPr>
          <p:cNvGrpSpPr>
            <a:grpSpLocks/>
          </p:cNvGrpSpPr>
          <p:nvPr/>
        </p:nvGrpSpPr>
        <p:grpSpPr bwMode="auto">
          <a:xfrm>
            <a:off x="2371962" y="1191231"/>
            <a:ext cx="1417639" cy="584200"/>
            <a:chOff x="1282" y="3611"/>
            <a:chExt cx="893" cy="368"/>
          </a:xfrm>
        </p:grpSpPr>
        <p:sp>
          <p:nvSpPr>
            <p:cNvPr id="253" name="Rectangle 9">
              <a:extLst>
                <a:ext uri="{FF2B5EF4-FFF2-40B4-BE49-F238E27FC236}">
                  <a16:creationId xmlns:a16="http://schemas.microsoft.com/office/drawing/2014/main" id="{BF3A36F9-DB9C-A549-88D9-9D792D0A1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" y="3648"/>
              <a:ext cx="636" cy="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4" name="Text Box 10">
              <a:extLst>
                <a:ext uri="{FF2B5EF4-FFF2-40B4-BE49-F238E27FC236}">
                  <a16:creationId xmlns:a16="http://schemas.microsoft.com/office/drawing/2014/main" id="{5FFC475F-7FB3-C047-BFBC-481CA25DB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" y="3611"/>
              <a:ext cx="893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firewall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E7D256-C2FC-8549-B1E4-EECD38A74692}"/>
              </a:ext>
            </a:extLst>
          </p:cNvPr>
          <p:cNvGrpSpPr/>
          <p:nvPr/>
        </p:nvGrpSpPr>
        <p:grpSpPr>
          <a:xfrm>
            <a:off x="2639460" y="3012180"/>
            <a:ext cx="5718175" cy="1846262"/>
            <a:chOff x="2639460" y="3012180"/>
            <a:chExt cx="5718175" cy="1846262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613B5A8-27F9-3741-BD70-A298A378C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135" y="3012180"/>
              <a:ext cx="3189287" cy="1808162"/>
            </a:xfrm>
            <a:custGeom>
              <a:avLst/>
              <a:gdLst>
                <a:gd name="T0" fmla="*/ 2147483647 w 1672"/>
                <a:gd name="T1" fmla="*/ 2147483647 h 977"/>
                <a:gd name="T2" fmla="*/ 2147483647 w 1672"/>
                <a:gd name="T3" fmla="*/ 2147483647 h 977"/>
                <a:gd name="T4" fmla="*/ 2147483647 w 1672"/>
                <a:gd name="T5" fmla="*/ 2147483647 h 977"/>
                <a:gd name="T6" fmla="*/ 2147483647 w 1672"/>
                <a:gd name="T7" fmla="*/ 2147483647 h 977"/>
                <a:gd name="T8" fmla="*/ 2147483647 w 1672"/>
                <a:gd name="T9" fmla="*/ 2147483647 h 977"/>
                <a:gd name="T10" fmla="*/ 2147483647 w 1672"/>
                <a:gd name="T11" fmla="*/ 2147483647 h 977"/>
                <a:gd name="T12" fmla="*/ 2147483647 w 1672"/>
                <a:gd name="T13" fmla="*/ 2147483647 h 977"/>
                <a:gd name="T14" fmla="*/ 2147483647 w 1672"/>
                <a:gd name="T15" fmla="*/ 2147483647 h 977"/>
                <a:gd name="T16" fmla="*/ 2147483647 w 1672"/>
                <a:gd name="T17" fmla="*/ 2147483647 h 977"/>
                <a:gd name="T18" fmla="*/ 2147483647 w 1672"/>
                <a:gd name="T19" fmla="*/ 2147483647 h 977"/>
                <a:gd name="T20" fmla="*/ 2147483647 w 1672"/>
                <a:gd name="T21" fmla="*/ 2147483647 h 977"/>
                <a:gd name="T22" fmla="*/ 2147483647 w 1672"/>
                <a:gd name="T23" fmla="*/ 2147483647 h 977"/>
                <a:gd name="T24" fmla="*/ 2147483647 w 1672"/>
                <a:gd name="T25" fmla="*/ 2147483647 h 977"/>
                <a:gd name="T26" fmla="*/ 2147483647 w 1672"/>
                <a:gd name="T27" fmla="*/ 2147483647 h 977"/>
                <a:gd name="T28" fmla="*/ 2147483647 w 1672"/>
                <a:gd name="T29" fmla="*/ 2147483647 h 977"/>
                <a:gd name="T30" fmla="*/ 2147483647 w 1672"/>
                <a:gd name="T31" fmla="*/ 2147483647 h 977"/>
                <a:gd name="T32" fmla="*/ 2147483647 w 1672"/>
                <a:gd name="T33" fmla="*/ 2147483647 h 977"/>
                <a:gd name="T34" fmla="*/ 2147483647 w 1672"/>
                <a:gd name="T35" fmla="*/ 2147483647 h 977"/>
                <a:gd name="T36" fmla="*/ 2147483647 w 1672"/>
                <a:gd name="T37" fmla="*/ 2147483647 h 977"/>
                <a:gd name="T38" fmla="*/ 2147483647 w 1672"/>
                <a:gd name="T39" fmla="*/ 2147483647 h 977"/>
                <a:gd name="T40" fmla="*/ 2147483647 w 1672"/>
                <a:gd name="T41" fmla="*/ 2147483647 h 977"/>
                <a:gd name="T42" fmla="*/ 2147483647 w 1672"/>
                <a:gd name="T43" fmla="*/ 2147483647 h 977"/>
                <a:gd name="T44" fmla="*/ 2147483647 w 1672"/>
                <a:gd name="T45" fmla="*/ 2147483647 h 977"/>
                <a:gd name="T46" fmla="*/ 2147483647 w 1672"/>
                <a:gd name="T47" fmla="*/ 2147483647 h 977"/>
                <a:gd name="T48" fmla="*/ 2147483647 w 1672"/>
                <a:gd name="T49" fmla="*/ 2147483647 h 977"/>
                <a:gd name="T50" fmla="*/ 2147483647 w 1672"/>
                <a:gd name="T51" fmla="*/ 2147483647 h 977"/>
                <a:gd name="T52" fmla="*/ 2147483647 w 1672"/>
                <a:gd name="T53" fmla="*/ 2147483647 h 977"/>
                <a:gd name="T54" fmla="*/ 2147483647 w 1672"/>
                <a:gd name="T55" fmla="*/ 2147483647 h 977"/>
                <a:gd name="T56" fmla="*/ 2147483647 w 1672"/>
                <a:gd name="T57" fmla="*/ 2147483647 h 977"/>
                <a:gd name="T58" fmla="*/ 2147483647 w 1672"/>
                <a:gd name="T59" fmla="*/ 2147483647 h 977"/>
                <a:gd name="T60" fmla="*/ 2147483647 w 1672"/>
                <a:gd name="T61" fmla="*/ 2147483647 h 977"/>
                <a:gd name="T62" fmla="*/ 2147483647 w 1672"/>
                <a:gd name="T63" fmla="*/ 2147483647 h 977"/>
                <a:gd name="T64" fmla="*/ 2147483647 w 1672"/>
                <a:gd name="T65" fmla="*/ 2147483647 h 977"/>
                <a:gd name="T66" fmla="*/ 2147483647 w 1672"/>
                <a:gd name="T67" fmla="*/ 2147483647 h 977"/>
                <a:gd name="T68" fmla="*/ 2147483647 w 1672"/>
                <a:gd name="T69" fmla="*/ 2147483647 h 977"/>
                <a:gd name="T70" fmla="*/ 2147483647 w 1672"/>
                <a:gd name="T71" fmla="*/ 2147483647 h 977"/>
                <a:gd name="T72" fmla="*/ 2147483647 w 1672"/>
                <a:gd name="T73" fmla="*/ 2147483647 h 977"/>
                <a:gd name="T74" fmla="*/ 2147483647 w 1672"/>
                <a:gd name="T75" fmla="*/ 2147483647 h 977"/>
                <a:gd name="T76" fmla="*/ 2147483647 w 1672"/>
                <a:gd name="T77" fmla="*/ 2147483647 h 977"/>
                <a:gd name="T78" fmla="*/ 2147483647 w 1672"/>
                <a:gd name="T79" fmla="*/ 2147483647 h 977"/>
                <a:gd name="T80" fmla="*/ 2147483647 w 1672"/>
                <a:gd name="T81" fmla="*/ 2147483647 h 977"/>
                <a:gd name="T82" fmla="*/ 2147483647 w 1672"/>
                <a:gd name="T83" fmla="*/ 2147483647 h 977"/>
                <a:gd name="T84" fmla="*/ 2147483647 w 1672"/>
                <a:gd name="T85" fmla="*/ 2147483647 h 977"/>
                <a:gd name="T86" fmla="*/ 2147483647 w 1672"/>
                <a:gd name="T87" fmla="*/ 2147483647 h 977"/>
                <a:gd name="T88" fmla="*/ 0 w 1672"/>
                <a:gd name="T89" fmla="*/ 2147483647 h 977"/>
                <a:gd name="T90" fmla="*/ 2147483647 w 1672"/>
                <a:gd name="T91" fmla="*/ 2147483647 h 977"/>
                <a:gd name="T92" fmla="*/ 2147483647 w 1672"/>
                <a:gd name="T93" fmla="*/ 2147483647 h 977"/>
                <a:gd name="T94" fmla="*/ 0 w 1672"/>
                <a:gd name="T95" fmla="*/ 2147483647 h 977"/>
                <a:gd name="T96" fmla="*/ 2147483647 w 1672"/>
                <a:gd name="T97" fmla="*/ 2147483647 h 977"/>
                <a:gd name="T98" fmla="*/ 2147483647 w 1672"/>
                <a:gd name="T99" fmla="*/ 2147483647 h 977"/>
                <a:gd name="T100" fmla="*/ 2147483647 w 1672"/>
                <a:gd name="T101" fmla="*/ 2147483647 h 977"/>
                <a:gd name="T102" fmla="*/ 2147483647 w 1672"/>
                <a:gd name="T103" fmla="*/ 2147483647 h 9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72"/>
                <a:gd name="T157" fmla="*/ 0 h 977"/>
                <a:gd name="T158" fmla="*/ 1672 w 1672"/>
                <a:gd name="T159" fmla="*/ 977 h 9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Rectangle 198">
              <a:extLst>
                <a:ext uri="{FF2B5EF4-FFF2-40B4-BE49-F238E27FC236}">
                  <a16:creationId xmlns:a16="http://schemas.microsoft.com/office/drawing/2014/main" id="{84B0505C-5FC9-B442-905B-FDEE1E39F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60" y="4115492"/>
              <a:ext cx="41275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135" name="Line 334">
              <a:extLst>
                <a:ext uri="{FF2B5EF4-FFF2-40B4-BE49-F238E27FC236}">
                  <a16:creationId xmlns:a16="http://schemas.microsoft.com/office/drawing/2014/main" id="{BAB5EDB8-E2B8-E34D-B0DC-87C7A047F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060" y="4142480"/>
              <a:ext cx="43497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Freeform 346">
              <a:extLst>
                <a:ext uri="{FF2B5EF4-FFF2-40B4-BE49-F238E27FC236}">
                  <a16:creationId xmlns:a16="http://schemas.microsoft.com/office/drawing/2014/main" id="{BC9887D0-E0E1-9443-B488-A15B4A9A9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0" y="3518592"/>
              <a:ext cx="1901825" cy="1141413"/>
            </a:xfrm>
            <a:custGeom>
              <a:avLst/>
              <a:gdLst>
                <a:gd name="T0" fmla="*/ 2147483647 w 1198"/>
                <a:gd name="T1" fmla="*/ 2147483647 h 719"/>
                <a:gd name="T2" fmla="*/ 2147483647 w 1198"/>
                <a:gd name="T3" fmla="*/ 0 h 719"/>
                <a:gd name="T4" fmla="*/ 2147483647 w 1198"/>
                <a:gd name="T5" fmla="*/ 2147483647 h 719"/>
                <a:gd name="T6" fmla="*/ 2147483647 w 1198"/>
                <a:gd name="T7" fmla="*/ 2147483647 h 719"/>
                <a:gd name="T8" fmla="*/ 2147483647 w 1198"/>
                <a:gd name="T9" fmla="*/ 2147483647 h 719"/>
                <a:gd name="T10" fmla="*/ 2147483647 w 1198"/>
                <a:gd name="T11" fmla="*/ 2147483647 h 719"/>
                <a:gd name="T12" fmla="*/ 2147483647 w 1198"/>
                <a:gd name="T13" fmla="*/ 2147483647 h 719"/>
                <a:gd name="T14" fmla="*/ 2147483647 w 1198"/>
                <a:gd name="T15" fmla="*/ 2147483647 h 719"/>
                <a:gd name="T16" fmla="*/ 2147483647 w 1198"/>
                <a:gd name="T17" fmla="*/ 2147483647 h 719"/>
                <a:gd name="T18" fmla="*/ 2147483647 w 1198"/>
                <a:gd name="T19" fmla="*/ 2147483647 h 719"/>
                <a:gd name="T20" fmla="*/ 2147483647 w 1198"/>
                <a:gd name="T21" fmla="*/ 2147483647 h 719"/>
                <a:gd name="T22" fmla="*/ 2147483647 w 1198"/>
                <a:gd name="T23" fmla="*/ 2147483647 h 719"/>
                <a:gd name="T24" fmla="*/ 2147483647 w 1198"/>
                <a:gd name="T25" fmla="*/ 2147483647 h 719"/>
                <a:gd name="T26" fmla="*/ 2147483647 w 1198"/>
                <a:gd name="T27" fmla="*/ 2147483647 h 719"/>
                <a:gd name="T28" fmla="*/ 2147483647 w 1198"/>
                <a:gd name="T29" fmla="*/ 2147483647 h 719"/>
                <a:gd name="T30" fmla="*/ 2147483647 w 1198"/>
                <a:gd name="T31" fmla="*/ 2147483647 h 719"/>
                <a:gd name="T32" fmla="*/ 2147483647 w 1198"/>
                <a:gd name="T33" fmla="*/ 2147483647 h 719"/>
                <a:gd name="T34" fmla="*/ 2147483647 w 1198"/>
                <a:gd name="T35" fmla="*/ 2147483647 h 719"/>
                <a:gd name="T36" fmla="*/ 2147483647 w 1198"/>
                <a:gd name="T37" fmla="*/ 2147483647 h 719"/>
                <a:gd name="T38" fmla="*/ 2147483647 w 1198"/>
                <a:gd name="T39" fmla="*/ 2147483647 h 719"/>
                <a:gd name="T40" fmla="*/ 2147483647 w 1198"/>
                <a:gd name="T41" fmla="*/ 2147483647 h 719"/>
                <a:gd name="T42" fmla="*/ 2147483647 w 1198"/>
                <a:gd name="T43" fmla="*/ 2147483647 h 719"/>
                <a:gd name="T44" fmla="*/ 0 w 1198"/>
                <a:gd name="T45" fmla="*/ 2147483647 h 719"/>
                <a:gd name="T46" fmla="*/ 2147483647 w 1198"/>
                <a:gd name="T47" fmla="*/ 2147483647 h 719"/>
                <a:gd name="T48" fmla="*/ 2147483647 w 1198"/>
                <a:gd name="T49" fmla="*/ 2147483647 h 719"/>
                <a:gd name="T50" fmla="*/ 2147483647 w 1198"/>
                <a:gd name="T51" fmla="*/ 2147483647 h 719"/>
                <a:gd name="T52" fmla="*/ 2147483647 w 1198"/>
                <a:gd name="T53" fmla="*/ 2147483647 h 719"/>
                <a:gd name="T54" fmla="*/ 2147483647 w 1198"/>
                <a:gd name="T55" fmla="*/ 2147483647 h 719"/>
                <a:gd name="T56" fmla="*/ 2147483647 w 1198"/>
                <a:gd name="T57" fmla="*/ 2147483647 h 719"/>
                <a:gd name="T58" fmla="*/ 2147483647 w 1198"/>
                <a:gd name="T59" fmla="*/ 2147483647 h 719"/>
                <a:gd name="T60" fmla="*/ 2147483647 w 1198"/>
                <a:gd name="T61" fmla="*/ 2147483647 h 719"/>
                <a:gd name="T62" fmla="*/ 2147483647 w 1198"/>
                <a:gd name="T63" fmla="*/ 2147483647 h 719"/>
                <a:gd name="T64" fmla="*/ 2147483647 w 1198"/>
                <a:gd name="T65" fmla="*/ 2147483647 h 719"/>
                <a:gd name="T66" fmla="*/ 2147483647 w 1198"/>
                <a:gd name="T67" fmla="*/ 2147483647 h 719"/>
                <a:gd name="T68" fmla="*/ 2147483647 w 1198"/>
                <a:gd name="T69" fmla="*/ 2147483647 h 719"/>
                <a:gd name="T70" fmla="*/ 2147483647 w 1198"/>
                <a:gd name="T71" fmla="*/ 2147483647 h 719"/>
                <a:gd name="T72" fmla="*/ 2147483647 w 1198"/>
                <a:gd name="T73" fmla="*/ 2147483647 h 719"/>
                <a:gd name="T74" fmla="*/ 2147483647 w 1198"/>
                <a:gd name="T75" fmla="*/ 2147483647 h 719"/>
                <a:gd name="T76" fmla="*/ 2147483647 w 1198"/>
                <a:gd name="T77" fmla="*/ 2147483647 h 719"/>
                <a:gd name="T78" fmla="*/ 2147483647 w 1198"/>
                <a:gd name="T79" fmla="*/ 2147483647 h 719"/>
                <a:gd name="T80" fmla="*/ 2147483647 w 1198"/>
                <a:gd name="T81" fmla="*/ 2147483647 h 719"/>
                <a:gd name="T82" fmla="*/ 2147483647 w 1198"/>
                <a:gd name="T83" fmla="*/ 2147483647 h 719"/>
                <a:gd name="T84" fmla="*/ 2147483647 w 1198"/>
                <a:gd name="T85" fmla="*/ 2147483647 h 719"/>
                <a:gd name="T86" fmla="*/ 2147483647 w 1198"/>
                <a:gd name="T87" fmla="*/ 2147483647 h 719"/>
                <a:gd name="T88" fmla="*/ 2147483647 w 1198"/>
                <a:gd name="T89" fmla="*/ 2147483647 h 719"/>
                <a:gd name="T90" fmla="*/ 2147483647 w 1198"/>
                <a:gd name="T91" fmla="*/ 2147483647 h 719"/>
                <a:gd name="T92" fmla="*/ 2147483647 w 1198"/>
                <a:gd name="T93" fmla="*/ 2147483647 h 719"/>
                <a:gd name="T94" fmla="*/ 2147483647 w 1198"/>
                <a:gd name="T95" fmla="*/ 2147483647 h 719"/>
                <a:gd name="T96" fmla="*/ 2147483647 w 1198"/>
                <a:gd name="T97" fmla="*/ 2147483647 h 719"/>
                <a:gd name="T98" fmla="*/ 2147483647 w 1198"/>
                <a:gd name="T99" fmla="*/ 2147483647 h 719"/>
                <a:gd name="T100" fmla="*/ 2147483647 w 1198"/>
                <a:gd name="T101" fmla="*/ 2147483647 h 719"/>
                <a:gd name="T102" fmla="*/ 2147483647 w 1198"/>
                <a:gd name="T103" fmla="*/ 2147483647 h 719"/>
                <a:gd name="T104" fmla="*/ 2147483647 w 1198"/>
                <a:gd name="T105" fmla="*/ 2147483647 h 719"/>
                <a:gd name="T106" fmla="*/ 2147483647 w 1198"/>
                <a:gd name="T107" fmla="*/ 2147483647 h 719"/>
                <a:gd name="T108" fmla="*/ 2147483647 w 1198"/>
                <a:gd name="T109" fmla="*/ 2147483647 h 719"/>
                <a:gd name="T110" fmla="*/ 2147483647 w 1198"/>
                <a:gd name="T111" fmla="*/ 2147483647 h 7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8"/>
                <a:gd name="T169" fmla="*/ 0 h 719"/>
                <a:gd name="T170" fmla="*/ 1198 w 1198"/>
                <a:gd name="T171" fmla="*/ 719 h 7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9AE0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Line 347">
              <a:extLst>
                <a:ext uri="{FF2B5EF4-FFF2-40B4-BE49-F238E27FC236}">
                  <a16:creationId xmlns:a16="http://schemas.microsoft.com/office/drawing/2014/main" id="{CAF84CA2-052A-CD49-A714-C8AC4F7E7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62097" y="4125017"/>
              <a:ext cx="4905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Line 20">
              <a:extLst>
                <a:ext uri="{FF2B5EF4-FFF2-40B4-BE49-F238E27FC236}">
                  <a16:creationId xmlns:a16="http://schemas.microsoft.com/office/drawing/2014/main" id="{9B0DEA47-8A94-9F44-829B-FFB8818710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5072" y="3644005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4" name="Line 21">
              <a:extLst>
                <a:ext uri="{FF2B5EF4-FFF2-40B4-BE49-F238E27FC236}">
                  <a16:creationId xmlns:a16="http://schemas.microsoft.com/office/drawing/2014/main" id="{C2E6D992-0734-0348-8FBF-3718C1917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2422" y="3691630"/>
              <a:ext cx="271463" cy="31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5" name="Line 22">
              <a:extLst>
                <a:ext uri="{FF2B5EF4-FFF2-40B4-BE49-F238E27FC236}">
                  <a16:creationId xmlns:a16="http://schemas.microsoft.com/office/drawing/2014/main" id="{E8954401-273A-E649-A064-AAEA89051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522" y="3720205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96" name="Group 44">
              <a:extLst>
                <a:ext uri="{FF2B5EF4-FFF2-40B4-BE49-F238E27FC236}">
                  <a16:creationId xmlns:a16="http://schemas.microsoft.com/office/drawing/2014/main" id="{07096C29-94A2-3346-8428-AB9899839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9460" y="3446657"/>
              <a:ext cx="568325" cy="481182"/>
              <a:chOff x="-44" y="1473"/>
              <a:chExt cx="981" cy="1105"/>
            </a:xfrm>
          </p:grpSpPr>
          <p:pic>
            <p:nvPicPr>
              <p:cNvPr id="248" name="Picture 45" descr="desktop_computer_stylized_medium">
                <a:extLst>
                  <a:ext uri="{FF2B5EF4-FFF2-40B4-BE49-F238E27FC236}">
                    <a16:creationId xmlns:a16="http://schemas.microsoft.com/office/drawing/2014/main" id="{440582E2-96E6-B64B-9C85-B7E26AE96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9" name="Freeform 46">
                <a:extLst>
                  <a:ext uri="{FF2B5EF4-FFF2-40B4-BE49-F238E27FC236}">
                    <a16:creationId xmlns:a16="http://schemas.microsoft.com/office/drawing/2014/main" id="{6BB8439F-9076-5349-95A5-05557785DCF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97" name="Group 44">
              <a:extLst>
                <a:ext uri="{FF2B5EF4-FFF2-40B4-BE49-F238E27FC236}">
                  <a16:creationId xmlns:a16="http://schemas.microsoft.com/office/drawing/2014/main" id="{B19417FB-A5B8-6A42-ACA1-C0A09087EE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4498" y="3935780"/>
              <a:ext cx="568325" cy="481182"/>
              <a:chOff x="-44" y="1473"/>
              <a:chExt cx="981" cy="1105"/>
            </a:xfrm>
          </p:grpSpPr>
          <p:pic>
            <p:nvPicPr>
              <p:cNvPr id="246" name="Picture 45" descr="desktop_computer_stylized_medium">
                <a:extLst>
                  <a:ext uri="{FF2B5EF4-FFF2-40B4-BE49-F238E27FC236}">
                    <a16:creationId xmlns:a16="http://schemas.microsoft.com/office/drawing/2014/main" id="{0D1F62B5-4382-F94C-9178-33610A7BF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Freeform 46">
                <a:extLst>
                  <a:ext uri="{FF2B5EF4-FFF2-40B4-BE49-F238E27FC236}">
                    <a16:creationId xmlns:a16="http://schemas.microsoft.com/office/drawing/2014/main" id="{D4A75018-B6FC-2546-9CA3-0BBCD137A2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198" name="Line 21">
              <a:extLst>
                <a:ext uri="{FF2B5EF4-FFF2-40B4-BE49-F238E27FC236}">
                  <a16:creationId xmlns:a16="http://schemas.microsoft.com/office/drawing/2014/main" id="{95BE9DBC-8FA3-9946-BAD9-2FB4690E6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0597" y="3650355"/>
              <a:ext cx="3778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9" name="Line 22">
              <a:extLst>
                <a:ext uri="{FF2B5EF4-FFF2-40B4-BE49-F238E27FC236}">
                  <a16:creationId xmlns:a16="http://schemas.microsoft.com/office/drawing/2014/main" id="{787B37D4-E008-8B44-AD8A-CADF5992DF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2372" y="4145655"/>
              <a:ext cx="120650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0" name="Line 22">
              <a:extLst>
                <a:ext uri="{FF2B5EF4-FFF2-40B4-BE49-F238E27FC236}">
                  <a16:creationId xmlns:a16="http://schemas.microsoft.com/office/drawing/2014/main" id="{C5E9C8C5-5403-2F46-A4A5-F7C53E3DD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7185" y="4156767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1" name="Line 20">
              <a:extLst>
                <a:ext uri="{FF2B5EF4-FFF2-40B4-BE49-F238E27FC236}">
                  <a16:creationId xmlns:a16="http://schemas.microsoft.com/office/drawing/2014/main" id="{A38555C0-B414-8145-A438-5FBADB823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3910" y="3604317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02" name="Group 44">
              <a:extLst>
                <a:ext uri="{FF2B5EF4-FFF2-40B4-BE49-F238E27FC236}">
                  <a16:creationId xmlns:a16="http://schemas.microsoft.com/office/drawing/2014/main" id="{9B2DE012-3314-F842-8EEA-5FAE12D09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9310" y="4308973"/>
              <a:ext cx="568325" cy="481183"/>
              <a:chOff x="-44" y="1473"/>
              <a:chExt cx="981" cy="1105"/>
            </a:xfrm>
          </p:grpSpPr>
          <p:pic>
            <p:nvPicPr>
              <p:cNvPr id="244" name="Picture 45" descr="desktop_computer_stylized_medium">
                <a:extLst>
                  <a:ext uri="{FF2B5EF4-FFF2-40B4-BE49-F238E27FC236}">
                    <a16:creationId xmlns:a16="http://schemas.microsoft.com/office/drawing/2014/main" id="{ABA861F1-2F6F-C544-A18C-9E1B712DC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" name="Freeform 46">
                <a:extLst>
                  <a:ext uri="{FF2B5EF4-FFF2-40B4-BE49-F238E27FC236}">
                    <a16:creationId xmlns:a16="http://schemas.microsoft.com/office/drawing/2014/main" id="{3251F9E7-FBE0-0E48-9FD8-CEDB3EBF0E9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03" name="Group 44">
              <a:extLst>
                <a:ext uri="{FF2B5EF4-FFF2-40B4-BE49-F238E27FC236}">
                  <a16:creationId xmlns:a16="http://schemas.microsoft.com/office/drawing/2014/main" id="{5B72F314-1CDE-BA43-A57A-296E27959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6510" y="4377260"/>
              <a:ext cx="568325" cy="481182"/>
              <a:chOff x="-44" y="1473"/>
              <a:chExt cx="981" cy="1105"/>
            </a:xfrm>
          </p:grpSpPr>
          <p:pic>
            <p:nvPicPr>
              <p:cNvPr id="242" name="Picture 45" descr="desktop_computer_stylized_medium">
                <a:extLst>
                  <a:ext uri="{FF2B5EF4-FFF2-40B4-BE49-F238E27FC236}">
                    <a16:creationId xmlns:a16="http://schemas.microsoft.com/office/drawing/2014/main" id="{56DB6194-0A05-3548-B23D-161E47AA0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Freeform 46">
                <a:extLst>
                  <a:ext uri="{FF2B5EF4-FFF2-40B4-BE49-F238E27FC236}">
                    <a16:creationId xmlns:a16="http://schemas.microsoft.com/office/drawing/2014/main" id="{6196CCB5-86A0-DB47-B917-266F1129E3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06" name="Group 44">
              <a:extLst>
                <a:ext uri="{FF2B5EF4-FFF2-40B4-BE49-F238E27FC236}">
                  <a16:creationId xmlns:a16="http://schemas.microsoft.com/office/drawing/2014/main" id="{E80D1AA7-AC3E-1C4C-AE1D-9AF4192E6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8897" y="3267767"/>
              <a:ext cx="568325" cy="481183"/>
              <a:chOff x="-44" y="1473"/>
              <a:chExt cx="981" cy="1105"/>
            </a:xfrm>
          </p:grpSpPr>
          <p:pic>
            <p:nvPicPr>
              <p:cNvPr id="240" name="Picture 45" descr="desktop_computer_stylized_medium">
                <a:extLst>
                  <a:ext uri="{FF2B5EF4-FFF2-40B4-BE49-F238E27FC236}">
                    <a16:creationId xmlns:a16="http://schemas.microsoft.com/office/drawing/2014/main" id="{0BDD990B-4412-C14F-B70D-182883C70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1" name="Freeform 46">
                <a:extLst>
                  <a:ext uri="{FF2B5EF4-FFF2-40B4-BE49-F238E27FC236}">
                    <a16:creationId xmlns:a16="http://schemas.microsoft.com/office/drawing/2014/main" id="{ED760135-BFA5-F843-BA51-4AEAFA7FBC4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07" name="Group 906">
              <a:extLst>
                <a:ext uri="{FF2B5EF4-FFF2-40B4-BE49-F238E27FC236}">
                  <a16:creationId xmlns:a16="http://schemas.microsoft.com/office/drawing/2014/main" id="{0EF2BCAF-A4BD-A846-ACB2-D165D0368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8516" y="3879451"/>
              <a:ext cx="285924" cy="538072"/>
              <a:chOff x="4140" y="429"/>
              <a:chExt cx="1425" cy="2396"/>
            </a:xfrm>
          </p:grpSpPr>
          <p:sp>
            <p:nvSpPr>
              <p:cNvPr id="208" name="Freeform 907">
                <a:extLst>
                  <a:ext uri="{FF2B5EF4-FFF2-40B4-BE49-F238E27FC236}">
                    <a16:creationId xmlns:a16="http://schemas.microsoft.com/office/drawing/2014/main" id="{D167F233-D79A-244E-9B00-D7571524D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" name="Rectangle 908">
                <a:extLst>
                  <a:ext uri="{FF2B5EF4-FFF2-40B4-BE49-F238E27FC236}">
                    <a16:creationId xmlns:a16="http://schemas.microsoft.com/office/drawing/2014/main" id="{E1564DE1-7B5B-AC48-8194-A071AE61F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427"/>
                <a:ext cx="103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Freeform 909">
                <a:extLst>
                  <a:ext uri="{FF2B5EF4-FFF2-40B4-BE49-F238E27FC236}">
                    <a16:creationId xmlns:a16="http://schemas.microsoft.com/office/drawing/2014/main" id="{5568C9E9-FFF9-5C45-8384-639053D1D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" name="Freeform 910">
                <a:extLst>
                  <a:ext uri="{FF2B5EF4-FFF2-40B4-BE49-F238E27FC236}">
                    <a16:creationId xmlns:a16="http://schemas.microsoft.com/office/drawing/2014/main" id="{DE33867F-CD30-2C42-8185-6B453B68F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2" name="Rectangle 911">
                <a:extLst>
                  <a:ext uri="{FF2B5EF4-FFF2-40B4-BE49-F238E27FC236}">
                    <a16:creationId xmlns:a16="http://schemas.microsoft.com/office/drawing/2014/main" id="{640AFDE2-44DE-BA44-9897-B80CC4EA7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688"/>
                <a:ext cx="593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13" name="Group 912">
                <a:extLst>
                  <a:ext uri="{FF2B5EF4-FFF2-40B4-BE49-F238E27FC236}">
                    <a16:creationId xmlns:a16="http://schemas.microsoft.com/office/drawing/2014/main" id="{C80658C1-F6B1-ED47-8588-7C8509A26B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38" name="AutoShape 913">
                  <a:extLst>
                    <a:ext uri="{FF2B5EF4-FFF2-40B4-BE49-F238E27FC236}">
                      <a16:creationId xmlns:a16="http://schemas.microsoft.com/office/drawing/2014/main" id="{0861DDAD-2F67-6447-B52B-B63DDB0337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67"/>
                  <a:ext cx="721" cy="12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9" name="AutoShape 914">
                  <a:extLst>
                    <a:ext uri="{FF2B5EF4-FFF2-40B4-BE49-F238E27FC236}">
                      <a16:creationId xmlns:a16="http://schemas.microsoft.com/office/drawing/2014/main" id="{98F3AD3B-6AC5-7745-9CE1-7714711B2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2581"/>
                  <a:ext cx="691" cy="102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4" name="Rectangle 915">
                <a:extLst>
                  <a:ext uri="{FF2B5EF4-FFF2-40B4-BE49-F238E27FC236}">
                    <a16:creationId xmlns:a16="http://schemas.microsoft.com/office/drawing/2014/main" id="{F04895A9-5C78-4240-9415-0788224C9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1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15" name="Group 916">
                <a:extLst>
                  <a:ext uri="{FF2B5EF4-FFF2-40B4-BE49-F238E27FC236}">
                    <a16:creationId xmlns:a16="http://schemas.microsoft.com/office/drawing/2014/main" id="{86296398-7B5D-A848-88BE-E066E9979B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36" name="AutoShape 917">
                  <a:extLst>
                    <a:ext uri="{FF2B5EF4-FFF2-40B4-BE49-F238E27FC236}">
                      <a16:creationId xmlns:a16="http://schemas.microsoft.com/office/drawing/2014/main" id="{72D4B2C5-D4F3-EA4E-A5B0-6301DE053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7" name="AutoShape 918">
                  <a:extLst>
                    <a:ext uri="{FF2B5EF4-FFF2-40B4-BE49-F238E27FC236}">
                      <a16:creationId xmlns:a16="http://schemas.microsoft.com/office/drawing/2014/main" id="{716233BC-B427-5F4D-8F2D-8CAD9A041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581"/>
                  <a:ext cx="701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6" name="Rectangle 919">
                <a:extLst>
                  <a:ext uri="{FF2B5EF4-FFF2-40B4-BE49-F238E27FC236}">
                    <a16:creationId xmlns:a16="http://schemas.microsoft.com/office/drawing/2014/main" id="{4BE6F212-D45E-A64C-987B-6B6116249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1360"/>
                <a:ext cx="601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920">
                <a:extLst>
                  <a:ext uri="{FF2B5EF4-FFF2-40B4-BE49-F238E27FC236}">
                    <a16:creationId xmlns:a16="http://schemas.microsoft.com/office/drawing/2014/main" id="{FBFB7BF3-2C5C-7042-886A-EAD46271B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18" name="Group 921">
                <a:extLst>
                  <a:ext uri="{FF2B5EF4-FFF2-40B4-BE49-F238E27FC236}">
                    <a16:creationId xmlns:a16="http://schemas.microsoft.com/office/drawing/2014/main" id="{D7C98F8C-7EDD-8040-B65C-56559D64DF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234" name="AutoShape 922">
                  <a:extLst>
                    <a:ext uri="{FF2B5EF4-FFF2-40B4-BE49-F238E27FC236}">
                      <a16:creationId xmlns:a16="http://schemas.microsoft.com/office/drawing/2014/main" id="{1B5BDB0A-6175-4247-BDF2-73CF58C96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2570"/>
                  <a:ext cx="729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5" name="AutoShape 923">
                  <a:extLst>
                    <a:ext uri="{FF2B5EF4-FFF2-40B4-BE49-F238E27FC236}">
                      <a16:creationId xmlns:a16="http://schemas.microsoft.com/office/drawing/2014/main" id="{6F62E9EE-D5E0-ED4C-8456-46029F4BA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89"/>
                  <a:ext cx="690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9" name="Freeform 924">
                <a:extLst>
                  <a:ext uri="{FF2B5EF4-FFF2-40B4-BE49-F238E27FC236}">
                    <a16:creationId xmlns:a16="http://schemas.microsoft.com/office/drawing/2014/main" id="{66CC3828-747A-354B-9C95-FFD396DF0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20" name="Group 925">
                <a:extLst>
                  <a:ext uri="{FF2B5EF4-FFF2-40B4-BE49-F238E27FC236}">
                    <a16:creationId xmlns:a16="http://schemas.microsoft.com/office/drawing/2014/main" id="{25F6CA0F-B356-034E-9102-92E16162B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32" name="AutoShape 926">
                  <a:extLst>
                    <a:ext uri="{FF2B5EF4-FFF2-40B4-BE49-F238E27FC236}">
                      <a16:creationId xmlns:a16="http://schemas.microsoft.com/office/drawing/2014/main" id="{AAD8F320-D054-D34C-BC34-2E208DA7B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10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3" name="AutoShape 927">
                  <a:extLst>
                    <a:ext uri="{FF2B5EF4-FFF2-40B4-BE49-F238E27FC236}">
                      <a16:creationId xmlns:a16="http://schemas.microsoft.com/office/drawing/2014/main" id="{AF2FB8B6-C880-9042-9AE6-DD3C224F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2580"/>
                  <a:ext cx="680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21" name="Rectangle 928">
                <a:extLst>
                  <a:ext uri="{FF2B5EF4-FFF2-40B4-BE49-F238E27FC236}">
                    <a16:creationId xmlns:a16="http://schemas.microsoft.com/office/drawing/2014/main" id="{B1737757-7709-DD47-A380-A58DD2BDB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7" y="427"/>
                <a:ext cx="71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Freeform 929">
                <a:extLst>
                  <a:ext uri="{FF2B5EF4-FFF2-40B4-BE49-F238E27FC236}">
                    <a16:creationId xmlns:a16="http://schemas.microsoft.com/office/drawing/2014/main" id="{DF4FBBC0-EEE3-A04B-88FA-24130215A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3" name="Freeform 930">
                <a:extLst>
                  <a:ext uri="{FF2B5EF4-FFF2-40B4-BE49-F238E27FC236}">
                    <a16:creationId xmlns:a16="http://schemas.microsoft.com/office/drawing/2014/main" id="{993CDC17-54C1-BD4B-BA75-29EC0CDB7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4" name="Oval 931">
                <a:extLst>
                  <a:ext uri="{FF2B5EF4-FFF2-40B4-BE49-F238E27FC236}">
                    <a16:creationId xmlns:a16="http://schemas.microsoft.com/office/drawing/2014/main" id="{0C32B116-A835-544C-B8D4-A375C171E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" y="2604"/>
                <a:ext cx="47" cy="9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Freeform 932">
                <a:extLst>
                  <a:ext uri="{FF2B5EF4-FFF2-40B4-BE49-F238E27FC236}">
                    <a16:creationId xmlns:a16="http://schemas.microsoft.com/office/drawing/2014/main" id="{8D2E9DD5-B253-A847-8FEA-01A173044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6" name="AutoShape 933">
                <a:extLst>
                  <a:ext uri="{FF2B5EF4-FFF2-40B4-BE49-F238E27FC236}">
                    <a16:creationId xmlns:a16="http://schemas.microsoft.com/office/drawing/2014/main" id="{509BFB77-2BE1-1E48-83CD-8B895611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2"/>
                <a:ext cx="1195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AutoShape 934">
                <a:extLst>
                  <a:ext uri="{FF2B5EF4-FFF2-40B4-BE49-F238E27FC236}">
                    <a16:creationId xmlns:a16="http://schemas.microsoft.com/office/drawing/2014/main" id="{01414F62-8A64-AC4A-97DC-E5F5041A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710"/>
                <a:ext cx="1060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" name="Oval 935">
                <a:extLst>
                  <a:ext uri="{FF2B5EF4-FFF2-40B4-BE49-F238E27FC236}">
                    <a16:creationId xmlns:a16="http://schemas.microsoft.com/office/drawing/2014/main" id="{BAFD017E-3760-C942-8567-9B12212C5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6" y="2385"/>
                <a:ext cx="158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Oval 936">
                <a:extLst>
                  <a:ext uri="{FF2B5EF4-FFF2-40B4-BE49-F238E27FC236}">
                    <a16:creationId xmlns:a16="http://schemas.microsoft.com/office/drawing/2014/main" id="{521C6AA6-8294-EB4C-8DD2-27B93EC77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2385"/>
                <a:ext cx="158" cy="1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Oval 937">
                <a:extLst>
                  <a:ext uri="{FF2B5EF4-FFF2-40B4-BE49-F238E27FC236}">
                    <a16:creationId xmlns:a16="http://schemas.microsoft.com/office/drawing/2014/main" id="{73C4DDBC-DB29-D94F-9942-99E0E0F80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2" y="2378"/>
                <a:ext cx="158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938">
                <a:extLst>
                  <a:ext uri="{FF2B5EF4-FFF2-40B4-BE49-F238E27FC236}">
                    <a16:creationId xmlns:a16="http://schemas.microsoft.com/office/drawing/2014/main" id="{25BCAF75-BD9B-6847-BCD8-77F3AD1F7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1834"/>
                <a:ext cx="87" cy="756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B1E38E8A-8012-E24B-87EC-714BCCE6F605}"/>
                </a:ext>
              </a:extLst>
            </p:cNvPr>
            <p:cNvGrpSpPr/>
            <p:nvPr/>
          </p:nvGrpSpPr>
          <p:grpSpPr>
            <a:xfrm>
              <a:off x="3483550" y="3480668"/>
              <a:ext cx="710244" cy="282076"/>
              <a:chOff x="3668110" y="2448910"/>
              <a:chExt cx="3794234" cy="2165130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2084A6B-B312-5042-BC3B-7D18BF6ADD18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BFBAE342-75A0-564A-BF2F-9223F89E3E27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81499C94-CAE6-DE42-99D2-503643B5718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C24E28D0-3571-474A-A147-CA1F8D5923A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0369BE48-28BF-E041-8A18-65E0A4D1294B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7424811A-5C3A-7E4D-9660-9E874B4E1FB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35314488-C321-224E-9BAC-D7BFF8EA322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E453D95-27B6-5D42-84B7-8F65F6B91F73}"/>
                </a:ext>
              </a:extLst>
            </p:cNvPr>
            <p:cNvGrpSpPr/>
            <p:nvPr/>
          </p:nvGrpSpPr>
          <p:grpSpPr>
            <a:xfrm>
              <a:off x="5301812" y="3943640"/>
              <a:ext cx="754294" cy="393599"/>
              <a:chOff x="7493876" y="2774731"/>
              <a:chExt cx="1481958" cy="894622"/>
            </a:xfrm>
          </p:grpSpPr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B4C113B3-9055-D542-A4D3-A7457EC1EBB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AE941B92-6A8D-E141-AC26-91968AD6BFD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6BED25BE-180D-DF43-BE5B-044796E740F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E5C27857-5C65-AF4E-9301-16CE2F3C9B7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D4AE7112-2F87-5249-9A07-3EB7109857A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B9F984D7-9C62-1844-A2FA-4E3427988E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BB3E49F3-41C5-6D4F-A2F9-420ED086AE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CDF12063-A567-7241-AA29-1B90E7006771}"/>
                </a:ext>
              </a:extLst>
            </p:cNvPr>
            <p:cNvGrpSpPr/>
            <p:nvPr/>
          </p:nvGrpSpPr>
          <p:grpSpPr>
            <a:xfrm>
              <a:off x="4267892" y="3971183"/>
              <a:ext cx="710244" cy="282076"/>
              <a:chOff x="3668110" y="2448910"/>
              <a:chExt cx="3794234" cy="2165130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E1313B6B-D71E-D54E-9456-1E702248738E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63ECE2BC-D345-9B44-8219-79AD2692CC9B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C30ECF1-FDD4-9E47-A5E3-A10ABFF11677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089BA287-0157-384D-AD7C-397AAFE0F02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C2FBA9C6-A4A5-4242-AA3B-FDBDB58C889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D67734B9-2ED2-8042-8393-40F86070A07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15E608DD-7A35-8745-A97D-D9965153245E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9" name="Group 906">
              <a:extLst>
                <a:ext uri="{FF2B5EF4-FFF2-40B4-BE49-F238E27FC236}">
                  <a16:creationId xmlns:a16="http://schemas.microsoft.com/office/drawing/2014/main" id="{F9790D02-FDD2-424C-8296-3D30242932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4102" y="3464695"/>
              <a:ext cx="296863" cy="541338"/>
              <a:chOff x="4140" y="429"/>
              <a:chExt cx="1425" cy="2396"/>
            </a:xfrm>
          </p:grpSpPr>
          <p:sp>
            <p:nvSpPr>
              <p:cNvPr id="160" name="Freeform 907">
                <a:extLst>
                  <a:ext uri="{FF2B5EF4-FFF2-40B4-BE49-F238E27FC236}">
                    <a16:creationId xmlns:a16="http://schemas.microsoft.com/office/drawing/2014/main" id="{CA2C84F3-FC86-FD4E-8BEA-807822DA9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Rectangle 908">
                <a:extLst>
                  <a:ext uri="{FF2B5EF4-FFF2-40B4-BE49-F238E27FC236}">
                    <a16:creationId xmlns:a16="http://schemas.microsoft.com/office/drawing/2014/main" id="{AA3389AE-85C5-C347-96FF-B569C4ED2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429"/>
                <a:ext cx="1044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Freeform 909">
                <a:extLst>
                  <a:ext uri="{FF2B5EF4-FFF2-40B4-BE49-F238E27FC236}">
                    <a16:creationId xmlns:a16="http://schemas.microsoft.com/office/drawing/2014/main" id="{8C7BE594-7189-5E41-9F5D-B57847199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" name="Freeform 910">
                <a:extLst>
                  <a:ext uri="{FF2B5EF4-FFF2-40B4-BE49-F238E27FC236}">
                    <a16:creationId xmlns:a16="http://schemas.microsoft.com/office/drawing/2014/main" id="{36F3F309-7840-D444-BF6A-93E5AFBD3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Rectangle 911">
                <a:extLst>
                  <a:ext uri="{FF2B5EF4-FFF2-40B4-BE49-F238E27FC236}">
                    <a16:creationId xmlns:a16="http://schemas.microsoft.com/office/drawing/2014/main" id="{5E58AB74-5D96-894B-8AD1-6F5C7C2A4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689"/>
                <a:ext cx="587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65" name="Group 912">
                <a:extLst>
                  <a:ext uri="{FF2B5EF4-FFF2-40B4-BE49-F238E27FC236}">
                    <a16:creationId xmlns:a16="http://schemas.microsoft.com/office/drawing/2014/main" id="{04A9426A-E819-4448-829F-8A6CA611C4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90" name="AutoShape 913">
                  <a:extLst>
                    <a:ext uri="{FF2B5EF4-FFF2-40B4-BE49-F238E27FC236}">
                      <a16:creationId xmlns:a16="http://schemas.microsoft.com/office/drawing/2014/main" id="{80011D9B-CAEB-194F-9F97-C43A25BFA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3" cy="1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" name="AutoShape 914">
                  <a:extLst>
                    <a:ext uri="{FF2B5EF4-FFF2-40B4-BE49-F238E27FC236}">
                      <a16:creationId xmlns:a16="http://schemas.microsoft.com/office/drawing/2014/main" id="{79C8DFE5-48B7-2F47-965D-612DFC1BB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" y="2581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66" name="Rectangle 915">
                <a:extLst>
                  <a:ext uri="{FF2B5EF4-FFF2-40B4-BE49-F238E27FC236}">
                    <a16:creationId xmlns:a16="http://schemas.microsoft.com/office/drawing/2014/main" id="{3305C66B-3BB8-6E44-BC14-6AE6A10F4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019"/>
                <a:ext cx="594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67" name="Group 916">
                <a:extLst>
                  <a:ext uri="{FF2B5EF4-FFF2-40B4-BE49-F238E27FC236}">
                    <a16:creationId xmlns:a16="http://schemas.microsoft.com/office/drawing/2014/main" id="{EE2E4AEE-0943-EB49-A382-B61C7457E5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88" name="AutoShape 917">
                  <a:extLst>
                    <a:ext uri="{FF2B5EF4-FFF2-40B4-BE49-F238E27FC236}">
                      <a16:creationId xmlns:a16="http://schemas.microsoft.com/office/drawing/2014/main" id="{CDE7F949-972A-DA40-9726-C073E4A1E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2565"/>
                  <a:ext cx="723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9" name="AutoShape 918">
                  <a:extLst>
                    <a:ext uri="{FF2B5EF4-FFF2-40B4-BE49-F238E27FC236}">
                      <a16:creationId xmlns:a16="http://schemas.microsoft.com/office/drawing/2014/main" id="{669BCB3C-026C-5148-8D3E-EAE2D42AD1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0"/>
                  <a:ext cx="704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68" name="Rectangle 919">
                <a:extLst>
                  <a:ext uri="{FF2B5EF4-FFF2-40B4-BE49-F238E27FC236}">
                    <a16:creationId xmlns:a16="http://schemas.microsoft.com/office/drawing/2014/main" id="{8FD3873C-666E-BA4D-B3F2-4A4600CD0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1364"/>
                <a:ext cx="594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920">
                <a:extLst>
                  <a:ext uri="{FF2B5EF4-FFF2-40B4-BE49-F238E27FC236}">
                    <a16:creationId xmlns:a16="http://schemas.microsoft.com/office/drawing/2014/main" id="{F9A8C18B-DAD6-484B-83B9-7CF9D7039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659"/>
                <a:ext cx="602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70" name="Group 921">
                <a:extLst>
                  <a:ext uri="{FF2B5EF4-FFF2-40B4-BE49-F238E27FC236}">
                    <a16:creationId xmlns:a16="http://schemas.microsoft.com/office/drawing/2014/main" id="{34C506CB-7EF9-5546-AA21-DCB879D42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186" name="AutoShape 922">
                  <a:extLst>
                    <a:ext uri="{FF2B5EF4-FFF2-40B4-BE49-F238E27FC236}">
                      <a16:creationId xmlns:a16="http://schemas.microsoft.com/office/drawing/2014/main" id="{E337949E-344C-F540-8A6A-DD8DD30D8D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1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7" name="AutoShape 923">
                  <a:extLst>
                    <a:ext uri="{FF2B5EF4-FFF2-40B4-BE49-F238E27FC236}">
                      <a16:creationId xmlns:a16="http://schemas.microsoft.com/office/drawing/2014/main" id="{677D2F93-9BCC-2C42-887A-222CA92C7F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" y="2591"/>
                  <a:ext cx="693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71" name="Freeform 924">
                <a:extLst>
                  <a:ext uri="{FF2B5EF4-FFF2-40B4-BE49-F238E27FC236}">
                    <a16:creationId xmlns:a16="http://schemas.microsoft.com/office/drawing/2014/main" id="{09FEDF14-067B-9940-B299-642476DAF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2" name="Group 925">
                <a:extLst>
                  <a:ext uri="{FF2B5EF4-FFF2-40B4-BE49-F238E27FC236}">
                    <a16:creationId xmlns:a16="http://schemas.microsoft.com/office/drawing/2014/main" id="{E121141B-483A-5E4F-B40C-12014343B4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84" name="AutoShape 926">
                  <a:extLst>
                    <a:ext uri="{FF2B5EF4-FFF2-40B4-BE49-F238E27FC236}">
                      <a16:creationId xmlns:a16="http://schemas.microsoft.com/office/drawing/2014/main" id="{D77409F9-8914-4D4C-8E07-99394C877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69"/>
                  <a:ext cx="712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5" name="AutoShape 927">
                  <a:extLst>
                    <a:ext uri="{FF2B5EF4-FFF2-40B4-BE49-F238E27FC236}">
                      <a16:creationId xmlns:a16="http://schemas.microsoft.com/office/drawing/2014/main" id="{E2170978-7D92-9444-A9EF-24DE5A606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7" y="2583"/>
                  <a:ext cx="683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73" name="Rectangle 928">
                <a:extLst>
                  <a:ext uri="{FF2B5EF4-FFF2-40B4-BE49-F238E27FC236}">
                    <a16:creationId xmlns:a16="http://schemas.microsoft.com/office/drawing/2014/main" id="{F61146F1-8C5E-BA48-9542-AF192FB26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429"/>
                <a:ext cx="69" cy="229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Freeform 929">
                <a:extLst>
                  <a:ext uri="{FF2B5EF4-FFF2-40B4-BE49-F238E27FC236}">
                    <a16:creationId xmlns:a16="http://schemas.microsoft.com/office/drawing/2014/main" id="{AF91BA9D-9F10-A44E-BC96-10C8BF07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930">
                <a:extLst>
                  <a:ext uri="{FF2B5EF4-FFF2-40B4-BE49-F238E27FC236}">
                    <a16:creationId xmlns:a16="http://schemas.microsoft.com/office/drawing/2014/main" id="{6980F881-8A80-1C4D-820C-0B5F8D4EA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" name="Oval 931">
                <a:extLst>
                  <a:ext uri="{FF2B5EF4-FFF2-40B4-BE49-F238E27FC236}">
                    <a16:creationId xmlns:a16="http://schemas.microsoft.com/office/drawing/2014/main" id="{331800A4-8EA3-A84B-92DD-86FA4A432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9" y="2607"/>
                <a:ext cx="46" cy="9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Freeform 932">
                <a:extLst>
                  <a:ext uri="{FF2B5EF4-FFF2-40B4-BE49-F238E27FC236}">
                    <a16:creationId xmlns:a16="http://schemas.microsoft.com/office/drawing/2014/main" id="{898CCB61-DAEA-C748-BA8F-11875CE1F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8" name="AutoShape 933">
                <a:extLst>
                  <a:ext uri="{FF2B5EF4-FFF2-40B4-BE49-F238E27FC236}">
                    <a16:creationId xmlns:a16="http://schemas.microsoft.com/office/drawing/2014/main" id="{5E51A38E-37E0-5943-B4D0-070AFAFFC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4"/>
                <a:ext cx="1196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AutoShape 934">
                <a:extLst>
                  <a:ext uri="{FF2B5EF4-FFF2-40B4-BE49-F238E27FC236}">
                    <a16:creationId xmlns:a16="http://schemas.microsoft.com/office/drawing/2014/main" id="{6A12CBD0-17F9-C440-83BF-8AD9337A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2713"/>
                <a:ext cx="1067" cy="7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Oval 935">
                <a:extLst>
                  <a:ext uri="{FF2B5EF4-FFF2-40B4-BE49-F238E27FC236}">
                    <a16:creationId xmlns:a16="http://schemas.microsoft.com/office/drawing/2014/main" id="{A0490C91-AE3A-374C-887D-E453E8102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2382"/>
                <a:ext cx="160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Oval 936">
                <a:extLst>
                  <a:ext uri="{FF2B5EF4-FFF2-40B4-BE49-F238E27FC236}">
                    <a16:creationId xmlns:a16="http://schemas.microsoft.com/office/drawing/2014/main" id="{FC9C97C0-67C7-BC42-8CF0-88B2184B4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" y="2382"/>
                <a:ext cx="160" cy="14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Oval 937">
                <a:extLst>
                  <a:ext uri="{FF2B5EF4-FFF2-40B4-BE49-F238E27FC236}">
                    <a16:creationId xmlns:a16="http://schemas.microsoft.com/office/drawing/2014/main" id="{B9983F02-430D-4A43-98E2-3794E2665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" y="2382"/>
                <a:ext cx="152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938">
                <a:extLst>
                  <a:ext uri="{FF2B5EF4-FFF2-40B4-BE49-F238E27FC236}">
                    <a16:creationId xmlns:a16="http://schemas.microsoft.com/office/drawing/2014/main" id="{90A969C1-1708-B444-9CC0-3BB7FBFD7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34"/>
                <a:ext cx="84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80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Firewalls: why</a:t>
            </a:r>
          </a:p>
        </p:txBody>
      </p:sp>
      <p:sp>
        <p:nvSpPr>
          <p:cNvPr id="280" name="Rectangle 6">
            <a:extLst>
              <a:ext uri="{FF2B5EF4-FFF2-40B4-BE49-F238E27FC236}">
                <a16:creationId xmlns:a16="http://schemas.microsoft.com/office/drawing/2014/main" id="{4647D4A8-A717-634C-AF6A-88FEC8CA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99" y="1346162"/>
            <a:ext cx="10051701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prevent denial of service attacks:</a:t>
            </a:r>
          </a:p>
          <a:p>
            <a:pPr marL="690563" lvl="1" indent="-233363">
              <a:lnSpc>
                <a:spcPct val="90000"/>
              </a:lnSpc>
              <a:spcBef>
                <a:spcPts val="4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SYN flooding: attacker establishes many bogus TCP connections, no resources left for </a:t>
            </a:r>
            <a:r>
              <a:rPr lang="en-US" altLang="ja-JP" sz="2400" dirty="0">
                <a:cs typeface="Gill Sans MT"/>
              </a:rPr>
              <a:t>“</a:t>
            </a:r>
            <a:r>
              <a:rPr lang="en-US" sz="2400" dirty="0">
                <a:cs typeface="Gill Sans MT"/>
              </a:rPr>
              <a:t>real</a:t>
            </a:r>
            <a:r>
              <a:rPr lang="en-US" altLang="ja-JP" sz="2400" dirty="0">
                <a:cs typeface="Gill Sans MT"/>
              </a:rPr>
              <a:t>”</a:t>
            </a:r>
            <a:r>
              <a:rPr lang="en-US" sz="2400" dirty="0">
                <a:cs typeface="Gill Sans MT"/>
              </a:rPr>
              <a:t> connections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prevent illegal modification/access of internal data</a:t>
            </a:r>
          </a:p>
          <a:p>
            <a:pPr marL="690563" lvl="1" indent="-233363"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e.g., attacker replaces CIA</a:t>
            </a:r>
            <a:r>
              <a:rPr lang="ja-JP" altLang="en-US" sz="2400">
                <a:cs typeface="Gill Sans MT"/>
              </a:rPr>
              <a:t>’</a:t>
            </a:r>
            <a:r>
              <a:rPr lang="en-US" sz="2400" dirty="0">
                <a:cs typeface="Gill Sans MT"/>
              </a:rPr>
              <a:t>s homepage with something else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allow only authorized access to inside network</a:t>
            </a:r>
          </a:p>
          <a:p>
            <a:pPr marL="690563" lvl="1" indent="-223838"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 set of authenticated users/hosts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three types of firewalls:</a:t>
            </a:r>
          </a:p>
          <a:p>
            <a:pPr marL="746125" lvl="1" indent="-288925">
              <a:lnSpc>
                <a:spcPct val="90000"/>
              </a:lnSpc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stateless packet filters</a:t>
            </a:r>
          </a:p>
          <a:p>
            <a:pPr marL="746125" lvl="1" indent="-288925">
              <a:lnSpc>
                <a:spcPct val="90000"/>
              </a:lnSpc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stateful packet filters</a:t>
            </a:r>
          </a:p>
          <a:p>
            <a:pPr marL="746125" lvl="1" indent="-288925">
              <a:lnSpc>
                <a:spcPct val="90000"/>
              </a:lnSpc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application gateways</a:t>
            </a:r>
          </a:p>
        </p:txBody>
      </p:sp>
    </p:spTree>
    <p:extLst>
      <p:ext uri="{BB962C8B-B14F-4D97-AF65-F5344CB8AC3E}">
        <p14:creationId xmlns:p14="http://schemas.microsoft.com/office/powerpoint/2010/main" val="3175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Stateless packet filtering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5E387-0B35-7A44-9084-39BB98417210}"/>
              </a:ext>
            </a:extLst>
          </p:cNvPr>
          <p:cNvGrpSpPr/>
          <p:nvPr/>
        </p:nvGrpSpPr>
        <p:grpSpPr>
          <a:xfrm>
            <a:off x="2461040" y="1551370"/>
            <a:ext cx="5718175" cy="1846262"/>
            <a:chOff x="2639460" y="3012180"/>
            <a:chExt cx="5718175" cy="18462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295582-323F-E848-B973-67480C6B9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135" y="3012180"/>
              <a:ext cx="3189287" cy="1808162"/>
            </a:xfrm>
            <a:custGeom>
              <a:avLst/>
              <a:gdLst>
                <a:gd name="T0" fmla="*/ 2147483647 w 1672"/>
                <a:gd name="T1" fmla="*/ 2147483647 h 977"/>
                <a:gd name="T2" fmla="*/ 2147483647 w 1672"/>
                <a:gd name="T3" fmla="*/ 2147483647 h 977"/>
                <a:gd name="T4" fmla="*/ 2147483647 w 1672"/>
                <a:gd name="T5" fmla="*/ 2147483647 h 977"/>
                <a:gd name="T6" fmla="*/ 2147483647 w 1672"/>
                <a:gd name="T7" fmla="*/ 2147483647 h 977"/>
                <a:gd name="T8" fmla="*/ 2147483647 w 1672"/>
                <a:gd name="T9" fmla="*/ 2147483647 h 977"/>
                <a:gd name="T10" fmla="*/ 2147483647 w 1672"/>
                <a:gd name="T11" fmla="*/ 2147483647 h 977"/>
                <a:gd name="T12" fmla="*/ 2147483647 w 1672"/>
                <a:gd name="T13" fmla="*/ 2147483647 h 977"/>
                <a:gd name="T14" fmla="*/ 2147483647 w 1672"/>
                <a:gd name="T15" fmla="*/ 2147483647 h 977"/>
                <a:gd name="T16" fmla="*/ 2147483647 w 1672"/>
                <a:gd name="T17" fmla="*/ 2147483647 h 977"/>
                <a:gd name="T18" fmla="*/ 2147483647 w 1672"/>
                <a:gd name="T19" fmla="*/ 2147483647 h 977"/>
                <a:gd name="T20" fmla="*/ 2147483647 w 1672"/>
                <a:gd name="T21" fmla="*/ 2147483647 h 977"/>
                <a:gd name="T22" fmla="*/ 2147483647 w 1672"/>
                <a:gd name="T23" fmla="*/ 2147483647 h 977"/>
                <a:gd name="T24" fmla="*/ 2147483647 w 1672"/>
                <a:gd name="T25" fmla="*/ 2147483647 h 977"/>
                <a:gd name="T26" fmla="*/ 2147483647 w 1672"/>
                <a:gd name="T27" fmla="*/ 2147483647 h 977"/>
                <a:gd name="T28" fmla="*/ 2147483647 w 1672"/>
                <a:gd name="T29" fmla="*/ 2147483647 h 977"/>
                <a:gd name="T30" fmla="*/ 2147483647 w 1672"/>
                <a:gd name="T31" fmla="*/ 2147483647 h 977"/>
                <a:gd name="T32" fmla="*/ 2147483647 w 1672"/>
                <a:gd name="T33" fmla="*/ 2147483647 h 977"/>
                <a:gd name="T34" fmla="*/ 2147483647 w 1672"/>
                <a:gd name="T35" fmla="*/ 2147483647 h 977"/>
                <a:gd name="T36" fmla="*/ 2147483647 w 1672"/>
                <a:gd name="T37" fmla="*/ 2147483647 h 977"/>
                <a:gd name="T38" fmla="*/ 2147483647 w 1672"/>
                <a:gd name="T39" fmla="*/ 2147483647 h 977"/>
                <a:gd name="T40" fmla="*/ 2147483647 w 1672"/>
                <a:gd name="T41" fmla="*/ 2147483647 h 977"/>
                <a:gd name="T42" fmla="*/ 2147483647 w 1672"/>
                <a:gd name="T43" fmla="*/ 2147483647 h 977"/>
                <a:gd name="T44" fmla="*/ 2147483647 w 1672"/>
                <a:gd name="T45" fmla="*/ 2147483647 h 977"/>
                <a:gd name="T46" fmla="*/ 2147483647 w 1672"/>
                <a:gd name="T47" fmla="*/ 2147483647 h 977"/>
                <a:gd name="T48" fmla="*/ 2147483647 w 1672"/>
                <a:gd name="T49" fmla="*/ 2147483647 h 977"/>
                <a:gd name="T50" fmla="*/ 2147483647 w 1672"/>
                <a:gd name="T51" fmla="*/ 2147483647 h 977"/>
                <a:gd name="T52" fmla="*/ 2147483647 w 1672"/>
                <a:gd name="T53" fmla="*/ 2147483647 h 977"/>
                <a:gd name="T54" fmla="*/ 2147483647 w 1672"/>
                <a:gd name="T55" fmla="*/ 2147483647 h 977"/>
                <a:gd name="T56" fmla="*/ 2147483647 w 1672"/>
                <a:gd name="T57" fmla="*/ 2147483647 h 977"/>
                <a:gd name="T58" fmla="*/ 2147483647 w 1672"/>
                <a:gd name="T59" fmla="*/ 2147483647 h 977"/>
                <a:gd name="T60" fmla="*/ 2147483647 w 1672"/>
                <a:gd name="T61" fmla="*/ 2147483647 h 977"/>
                <a:gd name="T62" fmla="*/ 2147483647 w 1672"/>
                <a:gd name="T63" fmla="*/ 2147483647 h 977"/>
                <a:gd name="T64" fmla="*/ 2147483647 w 1672"/>
                <a:gd name="T65" fmla="*/ 2147483647 h 977"/>
                <a:gd name="T66" fmla="*/ 2147483647 w 1672"/>
                <a:gd name="T67" fmla="*/ 2147483647 h 977"/>
                <a:gd name="T68" fmla="*/ 2147483647 w 1672"/>
                <a:gd name="T69" fmla="*/ 2147483647 h 977"/>
                <a:gd name="T70" fmla="*/ 2147483647 w 1672"/>
                <a:gd name="T71" fmla="*/ 2147483647 h 977"/>
                <a:gd name="T72" fmla="*/ 2147483647 w 1672"/>
                <a:gd name="T73" fmla="*/ 2147483647 h 977"/>
                <a:gd name="T74" fmla="*/ 2147483647 w 1672"/>
                <a:gd name="T75" fmla="*/ 2147483647 h 977"/>
                <a:gd name="T76" fmla="*/ 2147483647 w 1672"/>
                <a:gd name="T77" fmla="*/ 2147483647 h 977"/>
                <a:gd name="T78" fmla="*/ 2147483647 w 1672"/>
                <a:gd name="T79" fmla="*/ 2147483647 h 977"/>
                <a:gd name="T80" fmla="*/ 2147483647 w 1672"/>
                <a:gd name="T81" fmla="*/ 2147483647 h 977"/>
                <a:gd name="T82" fmla="*/ 2147483647 w 1672"/>
                <a:gd name="T83" fmla="*/ 2147483647 h 977"/>
                <a:gd name="T84" fmla="*/ 2147483647 w 1672"/>
                <a:gd name="T85" fmla="*/ 2147483647 h 977"/>
                <a:gd name="T86" fmla="*/ 2147483647 w 1672"/>
                <a:gd name="T87" fmla="*/ 2147483647 h 977"/>
                <a:gd name="T88" fmla="*/ 0 w 1672"/>
                <a:gd name="T89" fmla="*/ 2147483647 h 977"/>
                <a:gd name="T90" fmla="*/ 2147483647 w 1672"/>
                <a:gd name="T91" fmla="*/ 2147483647 h 977"/>
                <a:gd name="T92" fmla="*/ 2147483647 w 1672"/>
                <a:gd name="T93" fmla="*/ 2147483647 h 977"/>
                <a:gd name="T94" fmla="*/ 0 w 1672"/>
                <a:gd name="T95" fmla="*/ 2147483647 h 977"/>
                <a:gd name="T96" fmla="*/ 2147483647 w 1672"/>
                <a:gd name="T97" fmla="*/ 2147483647 h 977"/>
                <a:gd name="T98" fmla="*/ 2147483647 w 1672"/>
                <a:gd name="T99" fmla="*/ 2147483647 h 977"/>
                <a:gd name="T100" fmla="*/ 2147483647 w 1672"/>
                <a:gd name="T101" fmla="*/ 2147483647 h 977"/>
                <a:gd name="T102" fmla="*/ 2147483647 w 1672"/>
                <a:gd name="T103" fmla="*/ 2147483647 h 9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72"/>
                <a:gd name="T157" fmla="*/ 0 h 977"/>
                <a:gd name="T158" fmla="*/ 1672 w 1672"/>
                <a:gd name="T159" fmla="*/ 977 h 9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198">
              <a:extLst>
                <a:ext uri="{FF2B5EF4-FFF2-40B4-BE49-F238E27FC236}">
                  <a16:creationId xmlns:a16="http://schemas.microsoft.com/office/drawing/2014/main" id="{3D07DBBB-CF0F-3F44-99C9-3F75417A0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60" y="4115492"/>
              <a:ext cx="41275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9" name="Line 334">
              <a:extLst>
                <a:ext uri="{FF2B5EF4-FFF2-40B4-BE49-F238E27FC236}">
                  <a16:creationId xmlns:a16="http://schemas.microsoft.com/office/drawing/2014/main" id="{C5013588-2C85-8D4F-9FAD-EF5006D71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060" y="4142480"/>
              <a:ext cx="43497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46">
              <a:extLst>
                <a:ext uri="{FF2B5EF4-FFF2-40B4-BE49-F238E27FC236}">
                  <a16:creationId xmlns:a16="http://schemas.microsoft.com/office/drawing/2014/main" id="{F8055989-3657-594C-82A8-60EE2F874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0" y="3518592"/>
              <a:ext cx="1901825" cy="1141413"/>
            </a:xfrm>
            <a:custGeom>
              <a:avLst/>
              <a:gdLst>
                <a:gd name="T0" fmla="*/ 2147483647 w 1198"/>
                <a:gd name="T1" fmla="*/ 2147483647 h 719"/>
                <a:gd name="T2" fmla="*/ 2147483647 w 1198"/>
                <a:gd name="T3" fmla="*/ 0 h 719"/>
                <a:gd name="T4" fmla="*/ 2147483647 w 1198"/>
                <a:gd name="T5" fmla="*/ 2147483647 h 719"/>
                <a:gd name="T6" fmla="*/ 2147483647 w 1198"/>
                <a:gd name="T7" fmla="*/ 2147483647 h 719"/>
                <a:gd name="T8" fmla="*/ 2147483647 w 1198"/>
                <a:gd name="T9" fmla="*/ 2147483647 h 719"/>
                <a:gd name="T10" fmla="*/ 2147483647 w 1198"/>
                <a:gd name="T11" fmla="*/ 2147483647 h 719"/>
                <a:gd name="T12" fmla="*/ 2147483647 w 1198"/>
                <a:gd name="T13" fmla="*/ 2147483647 h 719"/>
                <a:gd name="T14" fmla="*/ 2147483647 w 1198"/>
                <a:gd name="T15" fmla="*/ 2147483647 h 719"/>
                <a:gd name="T16" fmla="*/ 2147483647 w 1198"/>
                <a:gd name="T17" fmla="*/ 2147483647 h 719"/>
                <a:gd name="T18" fmla="*/ 2147483647 w 1198"/>
                <a:gd name="T19" fmla="*/ 2147483647 h 719"/>
                <a:gd name="T20" fmla="*/ 2147483647 w 1198"/>
                <a:gd name="T21" fmla="*/ 2147483647 h 719"/>
                <a:gd name="T22" fmla="*/ 2147483647 w 1198"/>
                <a:gd name="T23" fmla="*/ 2147483647 h 719"/>
                <a:gd name="T24" fmla="*/ 2147483647 w 1198"/>
                <a:gd name="T25" fmla="*/ 2147483647 h 719"/>
                <a:gd name="T26" fmla="*/ 2147483647 w 1198"/>
                <a:gd name="T27" fmla="*/ 2147483647 h 719"/>
                <a:gd name="T28" fmla="*/ 2147483647 w 1198"/>
                <a:gd name="T29" fmla="*/ 2147483647 h 719"/>
                <a:gd name="T30" fmla="*/ 2147483647 w 1198"/>
                <a:gd name="T31" fmla="*/ 2147483647 h 719"/>
                <a:gd name="T32" fmla="*/ 2147483647 w 1198"/>
                <a:gd name="T33" fmla="*/ 2147483647 h 719"/>
                <a:gd name="T34" fmla="*/ 2147483647 w 1198"/>
                <a:gd name="T35" fmla="*/ 2147483647 h 719"/>
                <a:gd name="T36" fmla="*/ 2147483647 w 1198"/>
                <a:gd name="T37" fmla="*/ 2147483647 h 719"/>
                <a:gd name="T38" fmla="*/ 2147483647 w 1198"/>
                <a:gd name="T39" fmla="*/ 2147483647 h 719"/>
                <a:gd name="T40" fmla="*/ 2147483647 w 1198"/>
                <a:gd name="T41" fmla="*/ 2147483647 h 719"/>
                <a:gd name="T42" fmla="*/ 2147483647 w 1198"/>
                <a:gd name="T43" fmla="*/ 2147483647 h 719"/>
                <a:gd name="T44" fmla="*/ 0 w 1198"/>
                <a:gd name="T45" fmla="*/ 2147483647 h 719"/>
                <a:gd name="T46" fmla="*/ 2147483647 w 1198"/>
                <a:gd name="T47" fmla="*/ 2147483647 h 719"/>
                <a:gd name="T48" fmla="*/ 2147483647 w 1198"/>
                <a:gd name="T49" fmla="*/ 2147483647 h 719"/>
                <a:gd name="T50" fmla="*/ 2147483647 w 1198"/>
                <a:gd name="T51" fmla="*/ 2147483647 h 719"/>
                <a:gd name="T52" fmla="*/ 2147483647 w 1198"/>
                <a:gd name="T53" fmla="*/ 2147483647 h 719"/>
                <a:gd name="T54" fmla="*/ 2147483647 w 1198"/>
                <a:gd name="T55" fmla="*/ 2147483647 h 719"/>
                <a:gd name="T56" fmla="*/ 2147483647 w 1198"/>
                <a:gd name="T57" fmla="*/ 2147483647 h 719"/>
                <a:gd name="T58" fmla="*/ 2147483647 w 1198"/>
                <a:gd name="T59" fmla="*/ 2147483647 h 719"/>
                <a:gd name="T60" fmla="*/ 2147483647 w 1198"/>
                <a:gd name="T61" fmla="*/ 2147483647 h 719"/>
                <a:gd name="T62" fmla="*/ 2147483647 w 1198"/>
                <a:gd name="T63" fmla="*/ 2147483647 h 719"/>
                <a:gd name="T64" fmla="*/ 2147483647 w 1198"/>
                <a:gd name="T65" fmla="*/ 2147483647 h 719"/>
                <a:gd name="T66" fmla="*/ 2147483647 w 1198"/>
                <a:gd name="T67" fmla="*/ 2147483647 h 719"/>
                <a:gd name="T68" fmla="*/ 2147483647 w 1198"/>
                <a:gd name="T69" fmla="*/ 2147483647 h 719"/>
                <a:gd name="T70" fmla="*/ 2147483647 w 1198"/>
                <a:gd name="T71" fmla="*/ 2147483647 h 719"/>
                <a:gd name="T72" fmla="*/ 2147483647 w 1198"/>
                <a:gd name="T73" fmla="*/ 2147483647 h 719"/>
                <a:gd name="T74" fmla="*/ 2147483647 w 1198"/>
                <a:gd name="T75" fmla="*/ 2147483647 h 719"/>
                <a:gd name="T76" fmla="*/ 2147483647 w 1198"/>
                <a:gd name="T77" fmla="*/ 2147483647 h 719"/>
                <a:gd name="T78" fmla="*/ 2147483647 w 1198"/>
                <a:gd name="T79" fmla="*/ 2147483647 h 719"/>
                <a:gd name="T80" fmla="*/ 2147483647 w 1198"/>
                <a:gd name="T81" fmla="*/ 2147483647 h 719"/>
                <a:gd name="T82" fmla="*/ 2147483647 w 1198"/>
                <a:gd name="T83" fmla="*/ 2147483647 h 719"/>
                <a:gd name="T84" fmla="*/ 2147483647 w 1198"/>
                <a:gd name="T85" fmla="*/ 2147483647 h 719"/>
                <a:gd name="T86" fmla="*/ 2147483647 w 1198"/>
                <a:gd name="T87" fmla="*/ 2147483647 h 719"/>
                <a:gd name="T88" fmla="*/ 2147483647 w 1198"/>
                <a:gd name="T89" fmla="*/ 2147483647 h 719"/>
                <a:gd name="T90" fmla="*/ 2147483647 w 1198"/>
                <a:gd name="T91" fmla="*/ 2147483647 h 719"/>
                <a:gd name="T92" fmla="*/ 2147483647 w 1198"/>
                <a:gd name="T93" fmla="*/ 2147483647 h 719"/>
                <a:gd name="T94" fmla="*/ 2147483647 w 1198"/>
                <a:gd name="T95" fmla="*/ 2147483647 h 719"/>
                <a:gd name="T96" fmla="*/ 2147483647 w 1198"/>
                <a:gd name="T97" fmla="*/ 2147483647 h 719"/>
                <a:gd name="T98" fmla="*/ 2147483647 w 1198"/>
                <a:gd name="T99" fmla="*/ 2147483647 h 719"/>
                <a:gd name="T100" fmla="*/ 2147483647 w 1198"/>
                <a:gd name="T101" fmla="*/ 2147483647 h 719"/>
                <a:gd name="T102" fmla="*/ 2147483647 w 1198"/>
                <a:gd name="T103" fmla="*/ 2147483647 h 719"/>
                <a:gd name="T104" fmla="*/ 2147483647 w 1198"/>
                <a:gd name="T105" fmla="*/ 2147483647 h 719"/>
                <a:gd name="T106" fmla="*/ 2147483647 w 1198"/>
                <a:gd name="T107" fmla="*/ 2147483647 h 719"/>
                <a:gd name="T108" fmla="*/ 2147483647 w 1198"/>
                <a:gd name="T109" fmla="*/ 2147483647 h 719"/>
                <a:gd name="T110" fmla="*/ 2147483647 w 1198"/>
                <a:gd name="T111" fmla="*/ 2147483647 h 7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8"/>
                <a:gd name="T169" fmla="*/ 0 h 719"/>
                <a:gd name="T170" fmla="*/ 1198 w 1198"/>
                <a:gd name="T171" fmla="*/ 719 h 7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9AE0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347">
              <a:extLst>
                <a:ext uri="{FF2B5EF4-FFF2-40B4-BE49-F238E27FC236}">
                  <a16:creationId xmlns:a16="http://schemas.microsoft.com/office/drawing/2014/main" id="{D365F223-8596-8748-A94C-FBF99671CA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62097" y="4125017"/>
              <a:ext cx="4905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FE8EFD3-E437-4B43-8E00-80908095C8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5072" y="3644005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25E65455-8BA5-4E41-BB95-502143857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2422" y="3691630"/>
              <a:ext cx="271463" cy="31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FADF5BD3-D3C6-5940-BFE8-6B639D693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522" y="3720205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6" name="Group 44">
              <a:extLst>
                <a:ext uri="{FF2B5EF4-FFF2-40B4-BE49-F238E27FC236}">
                  <a16:creationId xmlns:a16="http://schemas.microsoft.com/office/drawing/2014/main" id="{EE72A278-9FC3-5045-9DA2-C7412E610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9460" y="3446657"/>
              <a:ext cx="568325" cy="481182"/>
              <a:chOff x="-44" y="1473"/>
              <a:chExt cx="981" cy="1105"/>
            </a:xfrm>
          </p:grpSpPr>
          <p:pic>
            <p:nvPicPr>
              <p:cNvPr id="124" name="Picture 45" descr="desktop_computer_stylized_medium">
                <a:extLst>
                  <a:ext uri="{FF2B5EF4-FFF2-40B4-BE49-F238E27FC236}">
                    <a16:creationId xmlns:a16="http://schemas.microsoft.com/office/drawing/2014/main" id="{015EC23D-53E2-5E4C-B94E-047D7272BB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596D08E5-0867-3948-9041-2C05DBE40A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7" name="Group 44">
              <a:extLst>
                <a:ext uri="{FF2B5EF4-FFF2-40B4-BE49-F238E27FC236}">
                  <a16:creationId xmlns:a16="http://schemas.microsoft.com/office/drawing/2014/main" id="{A0B7E594-F386-6C46-970D-900757CA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4498" y="3935780"/>
              <a:ext cx="568325" cy="481182"/>
              <a:chOff x="-44" y="1473"/>
              <a:chExt cx="981" cy="1105"/>
            </a:xfrm>
          </p:grpSpPr>
          <p:pic>
            <p:nvPicPr>
              <p:cNvPr id="122" name="Picture 45" descr="desktop_computer_stylized_medium">
                <a:extLst>
                  <a:ext uri="{FF2B5EF4-FFF2-40B4-BE49-F238E27FC236}">
                    <a16:creationId xmlns:a16="http://schemas.microsoft.com/office/drawing/2014/main" id="{A34B7569-1A23-6340-AB30-037880424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11920007-994E-F84F-9988-93E6041533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791FA198-F808-A247-9094-FAC52AF4E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0597" y="3650355"/>
              <a:ext cx="3778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19C58F29-9A71-0E4E-B757-88CBB14D45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2372" y="4145655"/>
              <a:ext cx="120650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1B238A15-B5FF-AE44-878F-DC6AC8CC7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7185" y="4156767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9DC05518-23BE-C94C-A164-A962217A2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3910" y="3604317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2" name="Group 44">
              <a:extLst>
                <a:ext uri="{FF2B5EF4-FFF2-40B4-BE49-F238E27FC236}">
                  <a16:creationId xmlns:a16="http://schemas.microsoft.com/office/drawing/2014/main" id="{DA660BB5-7FB0-4C42-B1A1-13864F3A7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9310" y="4308973"/>
              <a:ext cx="568325" cy="481183"/>
              <a:chOff x="-44" y="1473"/>
              <a:chExt cx="981" cy="1105"/>
            </a:xfrm>
          </p:grpSpPr>
          <p:pic>
            <p:nvPicPr>
              <p:cNvPr id="120" name="Picture 45" descr="desktop_computer_stylized_medium">
                <a:extLst>
                  <a:ext uri="{FF2B5EF4-FFF2-40B4-BE49-F238E27FC236}">
                    <a16:creationId xmlns:a16="http://schemas.microsoft.com/office/drawing/2014/main" id="{2F2923F1-58A1-C84D-BF2B-7E9B34FB0E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46D33FE4-069C-0144-8385-E6AE6BBD6A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3" name="Group 44">
              <a:extLst>
                <a:ext uri="{FF2B5EF4-FFF2-40B4-BE49-F238E27FC236}">
                  <a16:creationId xmlns:a16="http://schemas.microsoft.com/office/drawing/2014/main" id="{7ABC6681-48BE-1848-9E8B-C31366317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6510" y="4377260"/>
              <a:ext cx="568325" cy="481182"/>
              <a:chOff x="-44" y="1473"/>
              <a:chExt cx="981" cy="1105"/>
            </a:xfrm>
          </p:grpSpPr>
          <p:pic>
            <p:nvPicPr>
              <p:cNvPr id="118" name="Picture 45" descr="desktop_computer_stylized_medium">
                <a:extLst>
                  <a:ext uri="{FF2B5EF4-FFF2-40B4-BE49-F238E27FC236}">
                    <a16:creationId xmlns:a16="http://schemas.microsoft.com/office/drawing/2014/main" id="{4193E87E-44A0-1645-8482-B0FEE2FA2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Freeform 46">
                <a:extLst>
                  <a:ext uri="{FF2B5EF4-FFF2-40B4-BE49-F238E27FC236}">
                    <a16:creationId xmlns:a16="http://schemas.microsoft.com/office/drawing/2014/main" id="{16E89581-C9CA-1E49-BB51-F68537A66C4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4" name="Group 44">
              <a:extLst>
                <a:ext uri="{FF2B5EF4-FFF2-40B4-BE49-F238E27FC236}">
                  <a16:creationId xmlns:a16="http://schemas.microsoft.com/office/drawing/2014/main" id="{B34BB223-DE05-6A4A-A2F3-B61F4F5BB4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8897" y="3267767"/>
              <a:ext cx="568325" cy="481183"/>
              <a:chOff x="-44" y="1473"/>
              <a:chExt cx="981" cy="1105"/>
            </a:xfrm>
          </p:grpSpPr>
          <p:pic>
            <p:nvPicPr>
              <p:cNvPr id="116" name="Picture 45" descr="desktop_computer_stylized_medium">
                <a:extLst>
                  <a:ext uri="{FF2B5EF4-FFF2-40B4-BE49-F238E27FC236}">
                    <a16:creationId xmlns:a16="http://schemas.microsoft.com/office/drawing/2014/main" id="{6C12209C-1305-0B46-9F45-003FAEA80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Freeform 46">
                <a:extLst>
                  <a:ext uri="{FF2B5EF4-FFF2-40B4-BE49-F238E27FC236}">
                    <a16:creationId xmlns:a16="http://schemas.microsoft.com/office/drawing/2014/main" id="{8108913C-0A0B-1042-AACF-D3B7CBF385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5" name="Group 906">
              <a:extLst>
                <a:ext uri="{FF2B5EF4-FFF2-40B4-BE49-F238E27FC236}">
                  <a16:creationId xmlns:a16="http://schemas.microsoft.com/office/drawing/2014/main" id="{D1522F93-BF6F-D441-800C-30847E497F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8516" y="3879451"/>
              <a:ext cx="285924" cy="538072"/>
              <a:chOff x="4140" y="429"/>
              <a:chExt cx="1425" cy="2396"/>
            </a:xfrm>
          </p:grpSpPr>
          <p:sp>
            <p:nvSpPr>
              <p:cNvPr id="84" name="Freeform 907">
                <a:extLst>
                  <a:ext uri="{FF2B5EF4-FFF2-40B4-BE49-F238E27FC236}">
                    <a16:creationId xmlns:a16="http://schemas.microsoft.com/office/drawing/2014/main" id="{AEEA7723-9160-3A4C-941A-69BD04A37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" name="Rectangle 908">
                <a:extLst>
                  <a:ext uri="{FF2B5EF4-FFF2-40B4-BE49-F238E27FC236}">
                    <a16:creationId xmlns:a16="http://schemas.microsoft.com/office/drawing/2014/main" id="{8ACA22B0-FE51-4A47-BB85-F16AD6D1D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427"/>
                <a:ext cx="103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" name="Freeform 909">
                <a:extLst>
                  <a:ext uri="{FF2B5EF4-FFF2-40B4-BE49-F238E27FC236}">
                    <a16:creationId xmlns:a16="http://schemas.microsoft.com/office/drawing/2014/main" id="{FE60557A-3B66-D147-B710-AF24AE76E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Freeform 910">
                <a:extLst>
                  <a:ext uri="{FF2B5EF4-FFF2-40B4-BE49-F238E27FC236}">
                    <a16:creationId xmlns:a16="http://schemas.microsoft.com/office/drawing/2014/main" id="{11B0230E-5F75-5148-A3D1-2D8B3EC43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Rectangle 911">
                <a:extLst>
                  <a:ext uri="{FF2B5EF4-FFF2-40B4-BE49-F238E27FC236}">
                    <a16:creationId xmlns:a16="http://schemas.microsoft.com/office/drawing/2014/main" id="{BCBEC638-8F75-014F-ADA9-3B9A5C373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688"/>
                <a:ext cx="593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89" name="Group 912">
                <a:extLst>
                  <a:ext uri="{FF2B5EF4-FFF2-40B4-BE49-F238E27FC236}">
                    <a16:creationId xmlns:a16="http://schemas.microsoft.com/office/drawing/2014/main" id="{37B72626-5FDE-D142-9AB0-919A54C331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4" name="AutoShape 913">
                  <a:extLst>
                    <a:ext uri="{FF2B5EF4-FFF2-40B4-BE49-F238E27FC236}">
                      <a16:creationId xmlns:a16="http://schemas.microsoft.com/office/drawing/2014/main" id="{704D8359-B066-8748-AC27-010BD39F2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67"/>
                  <a:ext cx="721" cy="12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5" name="AutoShape 914">
                  <a:extLst>
                    <a:ext uri="{FF2B5EF4-FFF2-40B4-BE49-F238E27FC236}">
                      <a16:creationId xmlns:a16="http://schemas.microsoft.com/office/drawing/2014/main" id="{94DD4879-3D81-E947-A0FF-5A5AA11F3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2581"/>
                  <a:ext cx="691" cy="102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0" name="Rectangle 915">
                <a:extLst>
                  <a:ext uri="{FF2B5EF4-FFF2-40B4-BE49-F238E27FC236}">
                    <a16:creationId xmlns:a16="http://schemas.microsoft.com/office/drawing/2014/main" id="{F7B11742-56AB-A644-AD72-D716450D9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1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91" name="Group 916">
                <a:extLst>
                  <a:ext uri="{FF2B5EF4-FFF2-40B4-BE49-F238E27FC236}">
                    <a16:creationId xmlns:a16="http://schemas.microsoft.com/office/drawing/2014/main" id="{0CC7B33E-FE3D-F14F-ACAA-5AED98E2A1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12" name="AutoShape 917">
                  <a:extLst>
                    <a:ext uri="{FF2B5EF4-FFF2-40B4-BE49-F238E27FC236}">
                      <a16:creationId xmlns:a16="http://schemas.microsoft.com/office/drawing/2014/main" id="{11064641-6BD1-1C40-8273-FF98260AC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3" name="AutoShape 918">
                  <a:extLst>
                    <a:ext uri="{FF2B5EF4-FFF2-40B4-BE49-F238E27FC236}">
                      <a16:creationId xmlns:a16="http://schemas.microsoft.com/office/drawing/2014/main" id="{7739CF42-B546-594E-8149-6B15718DFA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581"/>
                  <a:ext cx="701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2" name="Rectangle 919">
                <a:extLst>
                  <a:ext uri="{FF2B5EF4-FFF2-40B4-BE49-F238E27FC236}">
                    <a16:creationId xmlns:a16="http://schemas.microsoft.com/office/drawing/2014/main" id="{BAB32908-1862-8A45-8FD4-BA74DFB13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1360"/>
                <a:ext cx="601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920">
                <a:extLst>
                  <a:ext uri="{FF2B5EF4-FFF2-40B4-BE49-F238E27FC236}">
                    <a16:creationId xmlns:a16="http://schemas.microsoft.com/office/drawing/2014/main" id="{AFD30AFA-5002-4246-9D4B-3843B13FB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94" name="Group 921">
                <a:extLst>
                  <a:ext uri="{FF2B5EF4-FFF2-40B4-BE49-F238E27FC236}">
                    <a16:creationId xmlns:a16="http://schemas.microsoft.com/office/drawing/2014/main" id="{3A4E59B2-6776-F044-A1D5-492D1A825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110" name="AutoShape 922">
                  <a:extLst>
                    <a:ext uri="{FF2B5EF4-FFF2-40B4-BE49-F238E27FC236}">
                      <a16:creationId xmlns:a16="http://schemas.microsoft.com/office/drawing/2014/main" id="{050DB3DA-3FE0-4E45-86D4-987D34DCD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2570"/>
                  <a:ext cx="729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1" name="AutoShape 923">
                  <a:extLst>
                    <a:ext uri="{FF2B5EF4-FFF2-40B4-BE49-F238E27FC236}">
                      <a16:creationId xmlns:a16="http://schemas.microsoft.com/office/drawing/2014/main" id="{91DE7B6A-B23C-E942-907A-35E945B4D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89"/>
                  <a:ext cx="690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5" name="Freeform 924">
                <a:extLst>
                  <a:ext uri="{FF2B5EF4-FFF2-40B4-BE49-F238E27FC236}">
                    <a16:creationId xmlns:a16="http://schemas.microsoft.com/office/drawing/2014/main" id="{3FB0972F-BECE-974B-A3E7-A58D63D4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96" name="Group 925">
                <a:extLst>
                  <a:ext uri="{FF2B5EF4-FFF2-40B4-BE49-F238E27FC236}">
                    <a16:creationId xmlns:a16="http://schemas.microsoft.com/office/drawing/2014/main" id="{BC6FE3BA-3D3D-C544-A611-D8F0FDEE86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08" name="AutoShape 926">
                  <a:extLst>
                    <a:ext uri="{FF2B5EF4-FFF2-40B4-BE49-F238E27FC236}">
                      <a16:creationId xmlns:a16="http://schemas.microsoft.com/office/drawing/2014/main" id="{5B01C675-61C8-574F-9D97-10FB5364D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10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9" name="AutoShape 927">
                  <a:extLst>
                    <a:ext uri="{FF2B5EF4-FFF2-40B4-BE49-F238E27FC236}">
                      <a16:creationId xmlns:a16="http://schemas.microsoft.com/office/drawing/2014/main" id="{FB6EF860-87AB-D84C-A4E6-11BCE8C25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2580"/>
                  <a:ext cx="680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7" name="Rectangle 928">
                <a:extLst>
                  <a:ext uri="{FF2B5EF4-FFF2-40B4-BE49-F238E27FC236}">
                    <a16:creationId xmlns:a16="http://schemas.microsoft.com/office/drawing/2014/main" id="{2F412267-496E-554D-AA85-078F5D4B2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7" y="427"/>
                <a:ext cx="71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Freeform 929">
                <a:extLst>
                  <a:ext uri="{FF2B5EF4-FFF2-40B4-BE49-F238E27FC236}">
                    <a16:creationId xmlns:a16="http://schemas.microsoft.com/office/drawing/2014/main" id="{AF4E1DE4-4F69-0C42-B1EC-DABB4D8A3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Freeform 930">
                <a:extLst>
                  <a:ext uri="{FF2B5EF4-FFF2-40B4-BE49-F238E27FC236}">
                    <a16:creationId xmlns:a16="http://schemas.microsoft.com/office/drawing/2014/main" id="{5C136E4A-1C37-4944-B70D-A845CE14F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" name="Oval 931">
                <a:extLst>
                  <a:ext uri="{FF2B5EF4-FFF2-40B4-BE49-F238E27FC236}">
                    <a16:creationId xmlns:a16="http://schemas.microsoft.com/office/drawing/2014/main" id="{5A97BA6F-7968-0B46-B4BA-E31E7364E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" y="2604"/>
                <a:ext cx="47" cy="9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Freeform 932">
                <a:extLst>
                  <a:ext uri="{FF2B5EF4-FFF2-40B4-BE49-F238E27FC236}">
                    <a16:creationId xmlns:a16="http://schemas.microsoft.com/office/drawing/2014/main" id="{FE2A825D-B216-F141-B706-1C808088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" name="AutoShape 933">
                <a:extLst>
                  <a:ext uri="{FF2B5EF4-FFF2-40B4-BE49-F238E27FC236}">
                    <a16:creationId xmlns:a16="http://schemas.microsoft.com/office/drawing/2014/main" id="{DA9B22C6-07B5-AC4F-9E05-842E0C765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2"/>
                <a:ext cx="1195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AutoShape 934">
                <a:extLst>
                  <a:ext uri="{FF2B5EF4-FFF2-40B4-BE49-F238E27FC236}">
                    <a16:creationId xmlns:a16="http://schemas.microsoft.com/office/drawing/2014/main" id="{93C3456B-5EAE-8446-AD42-80B37C10D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710"/>
                <a:ext cx="1060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Oval 935">
                <a:extLst>
                  <a:ext uri="{FF2B5EF4-FFF2-40B4-BE49-F238E27FC236}">
                    <a16:creationId xmlns:a16="http://schemas.microsoft.com/office/drawing/2014/main" id="{A09E8CCA-65E5-7E47-922F-1987AA8AC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6" y="2385"/>
                <a:ext cx="158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Oval 936">
                <a:extLst>
                  <a:ext uri="{FF2B5EF4-FFF2-40B4-BE49-F238E27FC236}">
                    <a16:creationId xmlns:a16="http://schemas.microsoft.com/office/drawing/2014/main" id="{7C460452-7BE1-4949-BF58-9C1BE7467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2385"/>
                <a:ext cx="158" cy="1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" name="Oval 937">
                <a:extLst>
                  <a:ext uri="{FF2B5EF4-FFF2-40B4-BE49-F238E27FC236}">
                    <a16:creationId xmlns:a16="http://schemas.microsoft.com/office/drawing/2014/main" id="{FA0952CD-1199-4949-A094-0AE42E99D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2" y="2378"/>
                <a:ext cx="158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938">
                <a:extLst>
                  <a:ext uri="{FF2B5EF4-FFF2-40B4-BE49-F238E27FC236}">
                    <a16:creationId xmlns:a16="http://schemas.microsoft.com/office/drawing/2014/main" id="{735B8ADF-72F2-C942-A93A-6A9DE0632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1834"/>
                <a:ext cx="87" cy="756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08FF9CB-3577-F345-8547-E7807389CF1E}"/>
                </a:ext>
              </a:extLst>
            </p:cNvPr>
            <p:cNvGrpSpPr/>
            <p:nvPr/>
          </p:nvGrpSpPr>
          <p:grpSpPr>
            <a:xfrm>
              <a:off x="3483550" y="3480668"/>
              <a:ext cx="710244" cy="282076"/>
              <a:chOff x="3668110" y="2448910"/>
              <a:chExt cx="3794234" cy="216513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0284349-F583-D24B-A3DF-EC5D910AAA30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56B02F8-F0E1-FE4D-9320-C12545B6D1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51EC26A-E11D-7443-8704-AC214D147972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91B40CD7-4DF6-0141-890F-463F75E362A0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00C1CBE4-17A4-D448-9C92-885DEAEEDA3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AFC89776-EDED-C343-9730-13AF464B5FEA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DC90CF92-14D3-224B-ABEB-751D6B3D3400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07B383-78B2-0449-9525-4B315C2CB61C}"/>
                </a:ext>
              </a:extLst>
            </p:cNvPr>
            <p:cNvGrpSpPr/>
            <p:nvPr/>
          </p:nvGrpSpPr>
          <p:grpSpPr>
            <a:xfrm>
              <a:off x="5301812" y="3943640"/>
              <a:ext cx="754294" cy="393599"/>
              <a:chOff x="7493876" y="2774731"/>
              <a:chExt cx="1481958" cy="894622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A5BAF25-A0DE-B749-BED2-B83B13A411D2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60ECF75-00B2-054C-81C8-C369008BA69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2D5AA3E-2968-154F-83AA-BFEFB38761F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7E9ABA87-4EB0-6B47-8590-C8D13AF022C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890B6F94-5705-3F46-8D53-59C76A24DFF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EA16DF83-44AF-C14B-A8A5-69E2FC1D598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CF1C375E-5271-8747-94CF-647940CF263D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E4F11E-9F35-664F-97EA-7D4ADE6845C8}"/>
                </a:ext>
              </a:extLst>
            </p:cNvPr>
            <p:cNvGrpSpPr/>
            <p:nvPr/>
          </p:nvGrpSpPr>
          <p:grpSpPr>
            <a:xfrm>
              <a:off x="4267892" y="3971183"/>
              <a:ext cx="710244" cy="282076"/>
              <a:chOff x="3668110" y="2448910"/>
              <a:chExt cx="3794234" cy="216513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BA079D9-C480-AD4D-B5DA-EC37BA225C48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476B5A51-8072-0547-A367-70FC376A69A9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92BAC0A-5CE8-9042-8E37-B9117A3A474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3353FBFD-A2D7-E744-B1F3-8E7B40B65AF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A4C63F95-1B9C-FD43-843A-DB2A347EA1C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D0BAA16E-35F3-E647-91A9-1F251F8EB69E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CFB9596C-6CA1-1942-B376-083CC0E261AC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906">
              <a:extLst>
                <a:ext uri="{FF2B5EF4-FFF2-40B4-BE49-F238E27FC236}">
                  <a16:creationId xmlns:a16="http://schemas.microsoft.com/office/drawing/2014/main" id="{F07F9C1D-AE30-5045-B1BC-4B265BBBF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4102" y="3464695"/>
              <a:ext cx="296863" cy="541338"/>
              <a:chOff x="4140" y="429"/>
              <a:chExt cx="1425" cy="2396"/>
            </a:xfrm>
          </p:grpSpPr>
          <p:sp>
            <p:nvSpPr>
              <p:cNvPr id="30" name="Freeform 907">
                <a:extLst>
                  <a:ext uri="{FF2B5EF4-FFF2-40B4-BE49-F238E27FC236}">
                    <a16:creationId xmlns:a16="http://schemas.microsoft.com/office/drawing/2014/main" id="{C405BA89-5E69-E34D-8BF2-C4B6351CB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Rectangle 908">
                <a:extLst>
                  <a:ext uri="{FF2B5EF4-FFF2-40B4-BE49-F238E27FC236}">
                    <a16:creationId xmlns:a16="http://schemas.microsoft.com/office/drawing/2014/main" id="{BEE1B41B-4E66-9746-969A-F01CAF6A3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429"/>
                <a:ext cx="1044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 909">
                <a:extLst>
                  <a:ext uri="{FF2B5EF4-FFF2-40B4-BE49-F238E27FC236}">
                    <a16:creationId xmlns:a16="http://schemas.microsoft.com/office/drawing/2014/main" id="{5B85AD69-1925-1341-8DFA-7A4DF673E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910">
                <a:extLst>
                  <a:ext uri="{FF2B5EF4-FFF2-40B4-BE49-F238E27FC236}">
                    <a16:creationId xmlns:a16="http://schemas.microsoft.com/office/drawing/2014/main" id="{C4185373-6A8A-4149-9978-81B034501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Rectangle 911">
                <a:extLst>
                  <a:ext uri="{FF2B5EF4-FFF2-40B4-BE49-F238E27FC236}">
                    <a16:creationId xmlns:a16="http://schemas.microsoft.com/office/drawing/2014/main" id="{3666E251-0719-5748-AF0C-93134CF4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689"/>
                <a:ext cx="587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5" name="Group 912">
                <a:extLst>
                  <a:ext uri="{FF2B5EF4-FFF2-40B4-BE49-F238E27FC236}">
                    <a16:creationId xmlns:a16="http://schemas.microsoft.com/office/drawing/2014/main" id="{232623E2-627B-D14D-B0FB-CD7098D112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61" name="AutoShape 913">
                  <a:extLst>
                    <a:ext uri="{FF2B5EF4-FFF2-40B4-BE49-F238E27FC236}">
                      <a16:creationId xmlns:a16="http://schemas.microsoft.com/office/drawing/2014/main" id="{857B9C43-7C5C-2348-8660-BA024F631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3" cy="1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AutoShape 914">
                  <a:extLst>
                    <a:ext uri="{FF2B5EF4-FFF2-40B4-BE49-F238E27FC236}">
                      <a16:creationId xmlns:a16="http://schemas.microsoft.com/office/drawing/2014/main" id="{05AEBC7D-0CFA-0E44-B67C-50A33880B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" y="2581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6" name="Rectangle 915">
                <a:extLst>
                  <a:ext uri="{FF2B5EF4-FFF2-40B4-BE49-F238E27FC236}">
                    <a16:creationId xmlns:a16="http://schemas.microsoft.com/office/drawing/2014/main" id="{AEACDAA3-8AA8-6A49-AD26-9EE0EBFF8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019"/>
                <a:ext cx="594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7" name="Group 916">
                <a:extLst>
                  <a:ext uri="{FF2B5EF4-FFF2-40B4-BE49-F238E27FC236}">
                    <a16:creationId xmlns:a16="http://schemas.microsoft.com/office/drawing/2014/main" id="{1A83026F-3F53-9643-8F29-FA2E039B37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59" name="AutoShape 917">
                  <a:extLst>
                    <a:ext uri="{FF2B5EF4-FFF2-40B4-BE49-F238E27FC236}">
                      <a16:creationId xmlns:a16="http://schemas.microsoft.com/office/drawing/2014/main" id="{52E81D27-5E50-234E-9001-3524A94EB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2565"/>
                  <a:ext cx="723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AutoShape 918">
                  <a:extLst>
                    <a:ext uri="{FF2B5EF4-FFF2-40B4-BE49-F238E27FC236}">
                      <a16:creationId xmlns:a16="http://schemas.microsoft.com/office/drawing/2014/main" id="{B6A78DF5-A2A0-ED40-80EE-791D05788E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0"/>
                  <a:ext cx="704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8" name="Rectangle 919">
                <a:extLst>
                  <a:ext uri="{FF2B5EF4-FFF2-40B4-BE49-F238E27FC236}">
                    <a16:creationId xmlns:a16="http://schemas.microsoft.com/office/drawing/2014/main" id="{8734703D-B68E-8748-AD6B-127F1C6C3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1364"/>
                <a:ext cx="594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920">
                <a:extLst>
                  <a:ext uri="{FF2B5EF4-FFF2-40B4-BE49-F238E27FC236}">
                    <a16:creationId xmlns:a16="http://schemas.microsoft.com/office/drawing/2014/main" id="{43CA87E6-9680-7349-8D67-A42CD1FA8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659"/>
                <a:ext cx="602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40" name="Group 921">
                <a:extLst>
                  <a:ext uri="{FF2B5EF4-FFF2-40B4-BE49-F238E27FC236}">
                    <a16:creationId xmlns:a16="http://schemas.microsoft.com/office/drawing/2014/main" id="{B872ACE3-F056-CD42-A484-E0E192157D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57" name="AutoShape 922">
                  <a:extLst>
                    <a:ext uri="{FF2B5EF4-FFF2-40B4-BE49-F238E27FC236}">
                      <a16:creationId xmlns:a16="http://schemas.microsoft.com/office/drawing/2014/main" id="{5DEC78F2-B310-7A4B-B9E2-397F21DAF0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1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AutoShape 923">
                  <a:extLst>
                    <a:ext uri="{FF2B5EF4-FFF2-40B4-BE49-F238E27FC236}">
                      <a16:creationId xmlns:a16="http://schemas.microsoft.com/office/drawing/2014/main" id="{4BAC35D5-9AE5-5546-B357-5E9D720FCA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" y="2591"/>
                  <a:ext cx="693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1" name="Freeform 924">
                <a:extLst>
                  <a:ext uri="{FF2B5EF4-FFF2-40B4-BE49-F238E27FC236}">
                    <a16:creationId xmlns:a16="http://schemas.microsoft.com/office/drawing/2014/main" id="{6FEDC341-483C-D340-9720-30D4F4ED6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2" name="Group 925">
                <a:extLst>
                  <a:ext uri="{FF2B5EF4-FFF2-40B4-BE49-F238E27FC236}">
                    <a16:creationId xmlns:a16="http://schemas.microsoft.com/office/drawing/2014/main" id="{023CE296-3E8C-014C-BCC0-9E5FAB16EB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55" name="AutoShape 926">
                  <a:extLst>
                    <a:ext uri="{FF2B5EF4-FFF2-40B4-BE49-F238E27FC236}">
                      <a16:creationId xmlns:a16="http://schemas.microsoft.com/office/drawing/2014/main" id="{8324FC35-D619-B14F-8652-42CE1673C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69"/>
                  <a:ext cx="712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AutoShape 927">
                  <a:extLst>
                    <a:ext uri="{FF2B5EF4-FFF2-40B4-BE49-F238E27FC236}">
                      <a16:creationId xmlns:a16="http://schemas.microsoft.com/office/drawing/2014/main" id="{ADB26010-A010-6148-81B5-7D84777D4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7" y="2583"/>
                  <a:ext cx="683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3" name="Rectangle 928">
                <a:extLst>
                  <a:ext uri="{FF2B5EF4-FFF2-40B4-BE49-F238E27FC236}">
                    <a16:creationId xmlns:a16="http://schemas.microsoft.com/office/drawing/2014/main" id="{4D097071-15BC-014D-9F42-A6D93DB09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429"/>
                <a:ext cx="69" cy="229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Freeform 929">
                <a:extLst>
                  <a:ext uri="{FF2B5EF4-FFF2-40B4-BE49-F238E27FC236}">
                    <a16:creationId xmlns:a16="http://schemas.microsoft.com/office/drawing/2014/main" id="{F9F71B50-9FCA-3043-ABA0-141F7A1FC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930">
                <a:extLst>
                  <a:ext uri="{FF2B5EF4-FFF2-40B4-BE49-F238E27FC236}">
                    <a16:creationId xmlns:a16="http://schemas.microsoft.com/office/drawing/2014/main" id="{222AC8FF-2FBE-6B4F-857C-494DB4552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Oval 931">
                <a:extLst>
                  <a:ext uri="{FF2B5EF4-FFF2-40B4-BE49-F238E27FC236}">
                    <a16:creationId xmlns:a16="http://schemas.microsoft.com/office/drawing/2014/main" id="{B301E399-5801-3843-92C4-100C625F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9" y="2607"/>
                <a:ext cx="46" cy="9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Freeform 932">
                <a:extLst>
                  <a:ext uri="{FF2B5EF4-FFF2-40B4-BE49-F238E27FC236}">
                    <a16:creationId xmlns:a16="http://schemas.microsoft.com/office/drawing/2014/main" id="{D9BC880A-8880-D44A-8749-1BFC6B160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AutoShape 933">
                <a:extLst>
                  <a:ext uri="{FF2B5EF4-FFF2-40B4-BE49-F238E27FC236}">
                    <a16:creationId xmlns:a16="http://schemas.microsoft.com/office/drawing/2014/main" id="{393F8118-0711-154E-A6FA-632710B3E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4"/>
                <a:ext cx="1196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AutoShape 934">
                <a:extLst>
                  <a:ext uri="{FF2B5EF4-FFF2-40B4-BE49-F238E27FC236}">
                    <a16:creationId xmlns:a16="http://schemas.microsoft.com/office/drawing/2014/main" id="{75D86914-8875-AD43-A7E8-D9BB4787B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2713"/>
                <a:ext cx="1067" cy="7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Oval 935">
                <a:extLst>
                  <a:ext uri="{FF2B5EF4-FFF2-40B4-BE49-F238E27FC236}">
                    <a16:creationId xmlns:a16="http://schemas.microsoft.com/office/drawing/2014/main" id="{66D89C89-D606-974B-B75D-0D8717AB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2382"/>
                <a:ext cx="160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Oval 936">
                <a:extLst>
                  <a:ext uri="{FF2B5EF4-FFF2-40B4-BE49-F238E27FC236}">
                    <a16:creationId xmlns:a16="http://schemas.microsoft.com/office/drawing/2014/main" id="{25574DBE-4535-ED4F-AEDB-0EF2B4BBF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" y="2382"/>
                <a:ext cx="160" cy="14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Oval 937">
                <a:extLst>
                  <a:ext uri="{FF2B5EF4-FFF2-40B4-BE49-F238E27FC236}">
                    <a16:creationId xmlns:a16="http://schemas.microsoft.com/office/drawing/2014/main" id="{C64F88BB-8747-804C-9C30-A681CB4DD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" y="2382"/>
                <a:ext cx="152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938">
                <a:extLst>
                  <a:ext uri="{FF2B5EF4-FFF2-40B4-BE49-F238E27FC236}">
                    <a16:creationId xmlns:a16="http://schemas.microsoft.com/office/drawing/2014/main" id="{57D7C4B6-8B5D-2942-8D2C-DC825CD47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34"/>
                <a:ext cx="84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6" name="Oval 355">
            <a:extLst>
              <a:ext uri="{FF2B5EF4-FFF2-40B4-BE49-F238E27FC236}">
                <a16:creationId xmlns:a16="http://schemas.microsoft.com/office/drawing/2014/main" id="{E1CB85AF-850A-124D-8CE3-6ACFED2B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106" y="156988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7" name="Oval 356">
            <a:extLst>
              <a:ext uri="{FF2B5EF4-FFF2-40B4-BE49-F238E27FC236}">
                <a16:creationId xmlns:a16="http://schemas.microsoft.com/office/drawing/2014/main" id="{D2388C87-1428-A14C-800A-63448451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356" y="1706408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8" name="Oval 357">
            <a:extLst>
              <a:ext uri="{FF2B5EF4-FFF2-40B4-BE49-F238E27FC236}">
                <a16:creationId xmlns:a16="http://schemas.microsoft.com/office/drawing/2014/main" id="{D0E5DD08-AB0D-4144-91C8-D7DA477F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218" y="1861983"/>
            <a:ext cx="350838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29" name="Group 2">
            <a:extLst>
              <a:ext uri="{FF2B5EF4-FFF2-40B4-BE49-F238E27FC236}">
                <a16:creationId xmlns:a16="http://schemas.microsoft.com/office/drawing/2014/main" id="{B224DD07-F8AD-E94B-AC4A-19AC28378364}"/>
              </a:ext>
            </a:extLst>
          </p:cNvPr>
          <p:cNvGrpSpPr>
            <a:grpSpLocks/>
          </p:cNvGrpSpPr>
          <p:nvPr/>
        </p:nvGrpSpPr>
        <p:grpSpPr bwMode="auto">
          <a:xfrm>
            <a:off x="6964906" y="914245"/>
            <a:ext cx="2897187" cy="1404937"/>
            <a:chOff x="5670550" y="1182688"/>
            <a:chExt cx="2897188" cy="1404937"/>
          </a:xfrm>
        </p:grpSpPr>
        <p:sp>
          <p:nvSpPr>
            <p:cNvPr id="130" name="Oval 354">
              <a:extLst>
                <a:ext uri="{FF2B5EF4-FFF2-40B4-BE49-F238E27FC236}">
                  <a16:creationId xmlns:a16="http://schemas.microsoft.com/office/drawing/2014/main" id="{ABAFD0F1-D93C-DA45-B207-CF5A35843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1182688"/>
              <a:ext cx="2897188" cy="14049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Text Box 353">
              <a:extLst>
                <a:ext uri="{FF2B5EF4-FFF2-40B4-BE49-F238E27FC236}">
                  <a16:creationId xmlns:a16="http://schemas.microsoft.com/office/drawing/2014/main" id="{2E04FD3D-536F-EC41-8CC4-A8B6882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6252" y="1397349"/>
              <a:ext cx="2245988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dirty="0">
                  <a:latin typeface="+mn-lt"/>
                  <a:cs typeface="Arial" charset="0"/>
                </a:rPr>
                <a:t>Should arriving packet be allowed in? Departing packet let out?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6C7D360-97CE-E444-BAB7-249EE9E08ADB}"/>
              </a:ext>
            </a:extLst>
          </p:cNvPr>
          <p:cNvGrpSpPr/>
          <p:nvPr/>
        </p:nvGrpSpPr>
        <p:grpSpPr>
          <a:xfrm>
            <a:off x="5999356" y="2543593"/>
            <a:ext cx="737685" cy="500690"/>
            <a:chOff x="5367131" y="3866019"/>
            <a:chExt cx="1637539" cy="741718"/>
          </a:xfrm>
        </p:grpSpPr>
        <p:sp>
          <p:nvSpPr>
            <p:cNvPr id="133" name="Right Arrow 132">
              <a:extLst>
                <a:ext uri="{FF2B5EF4-FFF2-40B4-BE49-F238E27FC236}">
                  <a16:creationId xmlns:a16="http://schemas.microsoft.com/office/drawing/2014/main" id="{73D4F25E-C81F-004E-BFE3-DF04C7212F77}"/>
                </a:ext>
              </a:extLst>
            </p:cNvPr>
            <p:cNvSpPr/>
            <p:nvPr/>
          </p:nvSpPr>
          <p:spPr>
            <a:xfrm rot="10800000">
              <a:off x="5367131" y="4187685"/>
              <a:ext cx="1060173" cy="172279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4" name="Group 201">
              <a:extLst>
                <a:ext uri="{FF2B5EF4-FFF2-40B4-BE49-F238E27FC236}">
                  <a16:creationId xmlns:a16="http://schemas.microsoft.com/office/drawing/2014/main" id="{90CB7EBC-2272-FB4E-9402-867BE322FC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61334CF0-30C3-BF4D-8E00-8253AD590E7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326B27B4-DECE-3142-9140-A1C62709BD01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9DE0512-0151-D449-97E2-693E3647A267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A467161-4E43-A943-8CF0-0551130C3765}"/>
              </a:ext>
            </a:extLst>
          </p:cNvPr>
          <p:cNvGrpSpPr/>
          <p:nvPr/>
        </p:nvGrpSpPr>
        <p:grpSpPr>
          <a:xfrm>
            <a:off x="4706724" y="2160734"/>
            <a:ext cx="539872" cy="500690"/>
            <a:chOff x="6417064" y="3866019"/>
            <a:chExt cx="1198427" cy="741718"/>
          </a:xfrm>
        </p:grpSpPr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ED48A8A1-C5F0-664C-9E7C-B4385290B738}"/>
                </a:ext>
              </a:extLst>
            </p:cNvPr>
            <p:cNvSpPr/>
            <p:nvPr/>
          </p:nvSpPr>
          <p:spPr>
            <a:xfrm>
              <a:off x="6555318" y="4171165"/>
              <a:ext cx="1060173" cy="172278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0" name="Group 201">
              <a:extLst>
                <a:ext uri="{FF2B5EF4-FFF2-40B4-BE49-F238E27FC236}">
                  <a16:creationId xmlns:a16="http://schemas.microsoft.com/office/drawing/2014/main" id="{9F38C6F8-7430-034C-885F-0781F08D5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4DE0FB97-8476-F447-948F-8AB8722A4AA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425580B9-9E0A-8947-B275-77E93F2580DA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FA4335F-73DB-5D4A-B84C-265F918FC0A3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4" name="Rectangle 3">
            <a:extLst>
              <a:ext uri="{FF2B5EF4-FFF2-40B4-BE49-F238E27FC236}">
                <a16:creationId xmlns:a16="http://schemas.microsoft.com/office/drawing/2014/main" id="{6C3303A2-4D0E-1740-8D1E-1F24ED1363C1}"/>
              </a:ext>
            </a:extLst>
          </p:cNvPr>
          <p:cNvSpPr txBox="1">
            <a:spLocks noChangeArrowheads="1"/>
          </p:cNvSpPr>
          <p:nvPr/>
        </p:nvSpPr>
        <p:spPr>
          <a:xfrm>
            <a:off x="935038" y="3700424"/>
            <a:ext cx="10405752" cy="287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dirty="0"/>
              <a:t>internal network connected to Internet via router </a:t>
            </a:r>
            <a:r>
              <a:rPr lang="en-US" dirty="0">
                <a:solidFill>
                  <a:srgbClr val="CC0000"/>
                </a:solidFill>
              </a:rPr>
              <a:t>firewall</a:t>
            </a:r>
          </a:p>
          <a:p>
            <a:pPr indent="-285750"/>
            <a:r>
              <a:rPr lang="en-US" dirty="0"/>
              <a:t>filters </a:t>
            </a:r>
            <a:r>
              <a:rPr lang="en-US" dirty="0">
                <a:solidFill>
                  <a:srgbClr val="CC0000"/>
                </a:solidFill>
              </a:rPr>
              <a:t>packet-by-packet</a:t>
            </a:r>
            <a:r>
              <a:rPr lang="en-US" i="1" dirty="0">
                <a:solidFill>
                  <a:srgbClr val="CC0000"/>
                </a:solidFill>
              </a:rPr>
              <a:t>, </a:t>
            </a:r>
            <a:r>
              <a:rPr lang="en-US" dirty="0"/>
              <a:t>decision to forward/drop packet based on</a:t>
            </a:r>
            <a:r>
              <a:rPr lang="en-US" sz="2400" dirty="0"/>
              <a:t>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source IP address, destination IP address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TCP/UDP source, destination port numbers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ICMP message type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TCP SYN, ACK bits</a:t>
            </a:r>
          </a:p>
        </p:txBody>
      </p:sp>
    </p:spTree>
    <p:extLst>
      <p:ext uri="{BB962C8B-B14F-4D97-AF65-F5344CB8AC3E}">
        <p14:creationId xmlns:p14="http://schemas.microsoft.com/office/powerpoint/2010/main" val="36094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Stateless packet filtering: example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2295582-323F-E848-B973-67480C6B9B89}"/>
              </a:ext>
            </a:extLst>
          </p:cNvPr>
          <p:cNvSpPr>
            <a:spLocks/>
          </p:cNvSpPr>
          <p:nvPr/>
        </p:nvSpPr>
        <p:spPr bwMode="auto">
          <a:xfrm>
            <a:off x="2527715" y="1551370"/>
            <a:ext cx="3189287" cy="1808162"/>
          </a:xfrm>
          <a:custGeom>
            <a:avLst/>
            <a:gdLst>
              <a:gd name="T0" fmla="*/ 2147483647 w 1672"/>
              <a:gd name="T1" fmla="*/ 2147483647 h 977"/>
              <a:gd name="T2" fmla="*/ 2147483647 w 1672"/>
              <a:gd name="T3" fmla="*/ 2147483647 h 977"/>
              <a:gd name="T4" fmla="*/ 2147483647 w 1672"/>
              <a:gd name="T5" fmla="*/ 2147483647 h 977"/>
              <a:gd name="T6" fmla="*/ 2147483647 w 1672"/>
              <a:gd name="T7" fmla="*/ 2147483647 h 977"/>
              <a:gd name="T8" fmla="*/ 2147483647 w 1672"/>
              <a:gd name="T9" fmla="*/ 2147483647 h 977"/>
              <a:gd name="T10" fmla="*/ 2147483647 w 1672"/>
              <a:gd name="T11" fmla="*/ 2147483647 h 977"/>
              <a:gd name="T12" fmla="*/ 2147483647 w 1672"/>
              <a:gd name="T13" fmla="*/ 2147483647 h 977"/>
              <a:gd name="T14" fmla="*/ 2147483647 w 1672"/>
              <a:gd name="T15" fmla="*/ 2147483647 h 977"/>
              <a:gd name="T16" fmla="*/ 2147483647 w 1672"/>
              <a:gd name="T17" fmla="*/ 2147483647 h 977"/>
              <a:gd name="T18" fmla="*/ 2147483647 w 1672"/>
              <a:gd name="T19" fmla="*/ 2147483647 h 977"/>
              <a:gd name="T20" fmla="*/ 2147483647 w 1672"/>
              <a:gd name="T21" fmla="*/ 2147483647 h 977"/>
              <a:gd name="T22" fmla="*/ 2147483647 w 1672"/>
              <a:gd name="T23" fmla="*/ 2147483647 h 977"/>
              <a:gd name="T24" fmla="*/ 2147483647 w 1672"/>
              <a:gd name="T25" fmla="*/ 2147483647 h 977"/>
              <a:gd name="T26" fmla="*/ 2147483647 w 1672"/>
              <a:gd name="T27" fmla="*/ 2147483647 h 977"/>
              <a:gd name="T28" fmla="*/ 2147483647 w 1672"/>
              <a:gd name="T29" fmla="*/ 2147483647 h 977"/>
              <a:gd name="T30" fmla="*/ 2147483647 w 1672"/>
              <a:gd name="T31" fmla="*/ 2147483647 h 977"/>
              <a:gd name="T32" fmla="*/ 2147483647 w 1672"/>
              <a:gd name="T33" fmla="*/ 2147483647 h 977"/>
              <a:gd name="T34" fmla="*/ 2147483647 w 1672"/>
              <a:gd name="T35" fmla="*/ 2147483647 h 977"/>
              <a:gd name="T36" fmla="*/ 2147483647 w 1672"/>
              <a:gd name="T37" fmla="*/ 2147483647 h 977"/>
              <a:gd name="T38" fmla="*/ 2147483647 w 1672"/>
              <a:gd name="T39" fmla="*/ 2147483647 h 977"/>
              <a:gd name="T40" fmla="*/ 2147483647 w 1672"/>
              <a:gd name="T41" fmla="*/ 2147483647 h 977"/>
              <a:gd name="T42" fmla="*/ 2147483647 w 1672"/>
              <a:gd name="T43" fmla="*/ 2147483647 h 977"/>
              <a:gd name="T44" fmla="*/ 2147483647 w 1672"/>
              <a:gd name="T45" fmla="*/ 2147483647 h 977"/>
              <a:gd name="T46" fmla="*/ 2147483647 w 1672"/>
              <a:gd name="T47" fmla="*/ 2147483647 h 977"/>
              <a:gd name="T48" fmla="*/ 2147483647 w 1672"/>
              <a:gd name="T49" fmla="*/ 2147483647 h 977"/>
              <a:gd name="T50" fmla="*/ 2147483647 w 1672"/>
              <a:gd name="T51" fmla="*/ 2147483647 h 977"/>
              <a:gd name="T52" fmla="*/ 2147483647 w 1672"/>
              <a:gd name="T53" fmla="*/ 2147483647 h 977"/>
              <a:gd name="T54" fmla="*/ 2147483647 w 1672"/>
              <a:gd name="T55" fmla="*/ 2147483647 h 977"/>
              <a:gd name="T56" fmla="*/ 2147483647 w 1672"/>
              <a:gd name="T57" fmla="*/ 2147483647 h 977"/>
              <a:gd name="T58" fmla="*/ 2147483647 w 1672"/>
              <a:gd name="T59" fmla="*/ 2147483647 h 977"/>
              <a:gd name="T60" fmla="*/ 2147483647 w 1672"/>
              <a:gd name="T61" fmla="*/ 2147483647 h 977"/>
              <a:gd name="T62" fmla="*/ 2147483647 w 1672"/>
              <a:gd name="T63" fmla="*/ 2147483647 h 977"/>
              <a:gd name="T64" fmla="*/ 2147483647 w 1672"/>
              <a:gd name="T65" fmla="*/ 2147483647 h 977"/>
              <a:gd name="T66" fmla="*/ 2147483647 w 1672"/>
              <a:gd name="T67" fmla="*/ 2147483647 h 977"/>
              <a:gd name="T68" fmla="*/ 2147483647 w 1672"/>
              <a:gd name="T69" fmla="*/ 2147483647 h 977"/>
              <a:gd name="T70" fmla="*/ 2147483647 w 1672"/>
              <a:gd name="T71" fmla="*/ 2147483647 h 977"/>
              <a:gd name="T72" fmla="*/ 2147483647 w 1672"/>
              <a:gd name="T73" fmla="*/ 2147483647 h 977"/>
              <a:gd name="T74" fmla="*/ 2147483647 w 1672"/>
              <a:gd name="T75" fmla="*/ 2147483647 h 977"/>
              <a:gd name="T76" fmla="*/ 2147483647 w 1672"/>
              <a:gd name="T77" fmla="*/ 2147483647 h 977"/>
              <a:gd name="T78" fmla="*/ 2147483647 w 1672"/>
              <a:gd name="T79" fmla="*/ 2147483647 h 977"/>
              <a:gd name="T80" fmla="*/ 2147483647 w 1672"/>
              <a:gd name="T81" fmla="*/ 2147483647 h 977"/>
              <a:gd name="T82" fmla="*/ 2147483647 w 1672"/>
              <a:gd name="T83" fmla="*/ 2147483647 h 977"/>
              <a:gd name="T84" fmla="*/ 2147483647 w 1672"/>
              <a:gd name="T85" fmla="*/ 2147483647 h 977"/>
              <a:gd name="T86" fmla="*/ 2147483647 w 1672"/>
              <a:gd name="T87" fmla="*/ 2147483647 h 977"/>
              <a:gd name="T88" fmla="*/ 0 w 1672"/>
              <a:gd name="T89" fmla="*/ 2147483647 h 977"/>
              <a:gd name="T90" fmla="*/ 2147483647 w 1672"/>
              <a:gd name="T91" fmla="*/ 2147483647 h 977"/>
              <a:gd name="T92" fmla="*/ 2147483647 w 1672"/>
              <a:gd name="T93" fmla="*/ 2147483647 h 977"/>
              <a:gd name="T94" fmla="*/ 0 w 1672"/>
              <a:gd name="T95" fmla="*/ 2147483647 h 977"/>
              <a:gd name="T96" fmla="*/ 2147483647 w 1672"/>
              <a:gd name="T97" fmla="*/ 2147483647 h 977"/>
              <a:gd name="T98" fmla="*/ 2147483647 w 1672"/>
              <a:gd name="T99" fmla="*/ 2147483647 h 977"/>
              <a:gd name="T100" fmla="*/ 2147483647 w 1672"/>
              <a:gd name="T101" fmla="*/ 2147483647 h 977"/>
              <a:gd name="T102" fmla="*/ 2147483647 w 1672"/>
              <a:gd name="T103" fmla="*/ 2147483647 h 97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672"/>
              <a:gd name="T157" fmla="*/ 0 h 977"/>
              <a:gd name="T158" fmla="*/ 1672 w 1672"/>
              <a:gd name="T159" fmla="*/ 977 h 97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672" h="977">
                <a:moveTo>
                  <a:pt x="54" y="16"/>
                </a:moveTo>
                <a:lnTo>
                  <a:pt x="57" y="14"/>
                </a:lnTo>
                <a:lnTo>
                  <a:pt x="61" y="10"/>
                </a:lnTo>
                <a:lnTo>
                  <a:pt x="69" y="7"/>
                </a:lnTo>
                <a:lnTo>
                  <a:pt x="77" y="3"/>
                </a:lnTo>
                <a:lnTo>
                  <a:pt x="86" y="1"/>
                </a:lnTo>
                <a:lnTo>
                  <a:pt x="96" y="0"/>
                </a:lnTo>
                <a:lnTo>
                  <a:pt x="105" y="0"/>
                </a:lnTo>
                <a:lnTo>
                  <a:pt x="116" y="0"/>
                </a:lnTo>
                <a:lnTo>
                  <a:pt x="127" y="1"/>
                </a:lnTo>
                <a:lnTo>
                  <a:pt x="138" y="3"/>
                </a:lnTo>
                <a:lnTo>
                  <a:pt x="149" y="6"/>
                </a:lnTo>
                <a:lnTo>
                  <a:pt x="161" y="9"/>
                </a:lnTo>
                <a:lnTo>
                  <a:pt x="174" y="13"/>
                </a:lnTo>
                <a:lnTo>
                  <a:pt x="187" y="17"/>
                </a:lnTo>
                <a:lnTo>
                  <a:pt x="200" y="22"/>
                </a:lnTo>
                <a:lnTo>
                  <a:pt x="212" y="27"/>
                </a:lnTo>
                <a:lnTo>
                  <a:pt x="225" y="31"/>
                </a:lnTo>
                <a:lnTo>
                  <a:pt x="253" y="43"/>
                </a:lnTo>
                <a:lnTo>
                  <a:pt x="281" y="54"/>
                </a:lnTo>
                <a:lnTo>
                  <a:pt x="309" y="65"/>
                </a:lnTo>
                <a:lnTo>
                  <a:pt x="338" y="76"/>
                </a:lnTo>
                <a:lnTo>
                  <a:pt x="352" y="82"/>
                </a:lnTo>
                <a:lnTo>
                  <a:pt x="366" y="86"/>
                </a:lnTo>
                <a:lnTo>
                  <a:pt x="380" y="90"/>
                </a:lnTo>
                <a:lnTo>
                  <a:pt x="394" y="95"/>
                </a:lnTo>
                <a:lnTo>
                  <a:pt x="408" y="97"/>
                </a:lnTo>
                <a:lnTo>
                  <a:pt x="422" y="100"/>
                </a:lnTo>
                <a:lnTo>
                  <a:pt x="436" y="103"/>
                </a:lnTo>
                <a:lnTo>
                  <a:pt x="451" y="104"/>
                </a:lnTo>
                <a:lnTo>
                  <a:pt x="465" y="105"/>
                </a:lnTo>
                <a:lnTo>
                  <a:pt x="477" y="105"/>
                </a:lnTo>
                <a:lnTo>
                  <a:pt x="491" y="105"/>
                </a:lnTo>
                <a:lnTo>
                  <a:pt x="504" y="105"/>
                </a:lnTo>
                <a:lnTo>
                  <a:pt x="518" y="104"/>
                </a:lnTo>
                <a:lnTo>
                  <a:pt x="532" y="104"/>
                </a:lnTo>
                <a:lnTo>
                  <a:pt x="559" y="100"/>
                </a:lnTo>
                <a:lnTo>
                  <a:pt x="586" y="98"/>
                </a:lnTo>
                <a:lnTo>
                  <a:pt x="614" y="95"/>
                </a:lnTo>
                <a:lnTo>
                  <a:pt x="641" y="90"/>
                </a:lnTo>
                <a:lnTo>
                  <a:pt x="670" y="86"/>
                </a:lnTo>
                <a:lnTo>
                  <a:pt x="698" y="83"/>
                </a:lnTo>
                <a:lnTo>
                  <a:pt x="727" y="79"/>
                </a:lnTo>
                <a:lnTo>
                  <a:pt x="757" y="77"/>
                </a:lnTo>
                <a:lnTo>
                  <a:pt x="774" y="76"/>
                </a:lnTo>
                <a:lnTo>
                  <a:pt x="789" y="75"/>
                </a:lnTo>
                <a:lnTo>
                  <a:pt x="804" y="75"/>
                </a:lnTo>
                <a:lnTo>
                  <a:pt x="820" y="75"/>
                </a:lnTo>
                <a:lnTo>
                  <a:pt x="837" y="76"/>
                </a:lnTo>
                <a:lnTo>
                  <a:pt x="853" y="76"/>
                </a:lnTo>
                <a:lnTo>
                  <a:pt x="871" y="77"/>
                </a:lnTo>
                <a:lnTo>
                  <a:pt x="888" y="79"/>
                </a:lnTo>
                <a:lnTo>
                  <a:pt x="906" y="82"/>
                </a:lnTo>
                <a:lnTo>
                  <a:pt x="923" y="84"/>
                </a:lnTo>
                <a:lnTo>
                  <a:pt x="942" y="88"/>
                </a:lnTo>
                <a:lnTo>
                  <a:pt x="961" y="91"/>
                </a:lnTo>
                <a:lnTo>
                  <a:pt x="980" y="95"/>
                </a:lnTo>
                <a:lnTo>
                  <a:pt x="1003" y="98"/>
                </a:lnTo>
                <a:lnTo>
                  <a:pt x="1024" y="102"/>
                </a:lnTo>
                <a:lnTo>
                  <a:pt x="1046" y="106"/>
                </a:lnTo>
                <a:lnTo>
                  <a:pt x="1069" y="110"/>
                </a:lnTo>
                <a:lnTo>
                  <a:pt x="1092" y="114"/>
                </a:lnTo>
                <a:lnTo>
                  <a:pt x="1117" y="119"/>
                </a:lnTo>
                <a:lnTo>
                  <a:pt x="1141" y="124"/>
                </a:lnTo>
                <a:lnTo>
                  <a:pt x="1190" y="134"/>
                </a:lnTo>
                <a:lnTo>
                  <a:pt x="1239" y="146"/>
                </a:lnTo>
                <a:lnTo>
                  <a:pt x="1288" y="159"/>
                </a:lnTo>
                <a:lnTo>
                  <a:pt x="1313" y="166"/>
                </a:lnTo>
                <a:lnTo>
                  <a:pt x="1337" y="173"/>
                </a:lnTo>
                <a:lnTo>
                  <a:pt x="1361" y="180"/>
                </a:lnTo>
                <a:lnTo>
                  <a:pt x="1384" y="187"/>
                </a:lnTo>
                <a:lnTo>
                  <a:pt x="1406" y="195"/>
                </a:lnTo>
                <a:lnTo>
                  <a:pt x="1429" y="203"/>
                </a:lnTo>
                <a:lnTo>
                  <a:pt x="1450" y="211"/>
                </a:lnTo>
                <a:lnTo>
                  <a:pt x="1471" y="220"/>
                </a:lnTo>
                <a:lnTo>
                  <a:pt x="1490" y="229"/>
                </a:lnTo>
                <a:lnTo>
                  <a:pt x="1509" y="238"/>
                </a:lnTo>
                <a:lnTo>
                  <a:pt x="1527" y="248"/>
                </a:lnTo>
                <a:lnTo>
                  <a:pt x="1535" y="252"/>
                </a:lnTo>
                <a:lnTo>
                  <a:pt x="1543" y="258"/>
                </a:lnTo>
                <a:lnTo>
                  <a:pt x="1551" y="263"/>
                </a:lnTo>
                <a:lnTo>
                  <a:pt x="1558" y="267"/>
                </a:lnTo>
                <a:lnTo>
                  <a:pt x="1565" y="273"/>
                </a:lnTo>
                <a:lnTo>
                  <a:pt x="1572" y="279"/>
                </a:lnTo>
                <a:lnTo>
                  <a:pt x="1579" y="284"/>
                </a:lnTo>
                <a:lnTo>
                  <a:pt x="1585" y="290"/>
                </a:lnTo>
                <a:lnTo>
                  <a:pt x="1591" y="296"/>
                </a:lnTo>
                <a:lnTo>
                  <a:pt x="1597" y="301"/>
                </a:lnTo>
                <a:lnTo>
                  <a:pt x="1607" y="313"/>
                </a:lnTo>
                <a:lnTo>
                  <a:pt x="1616" y="326"/>
                </a:lnTo>
                <a:lnTo>
                  <a:pt x="1625" y="340"/>
                </a:lnTo>
                <a:lnTo>
                  <a:pt x="1633" y="355"/>
                </a:lnTo>
                <a:lnTo>
                  <a:pt x="1640" y="370"/>
                </a:lnTo>
                <a:lnTo>
                  <a:pt x="1647" y="385"/>
                </a:lnTo>
                <a:lnTo>
                  <a:pt x="1651" y="403"/>
                </a:lnTo>
                <a:lnTo>
                  <a:pt x="1656" y="419"/>
                </a:lnTo>
                <a:lnTo>
                  <a:pt x="1661" y="438"/>
                </a:lnTo>
                <a:lnTo>
                  <a:pt x="1664" y="456"/>
                </a:lnTo>
                <a:lnTo>
                  <a:pt x="1667" y="474"/>
                </a:lnTo>
                <a:lnTo>
                  <a:pt x="1669" y="493"/>
                </a:lnTo>
                <a:lnTo>
                  <a:pt x="1671" y="512"/>
                </a:lnTo>
                <a:lnTo>
                  <a:pt x="1671" y="530"/>
                </a:lnTo>
                <a:lnTo>
                  <a:pt x="1672" y="550"/>
                </a:lnTo>
                <a:lnTo>
                  <a:pt x="1671" y="569"/>
                </a:lnTo>
                <a:lnTo>
                  <a:pt x="1671" y="588"/>
                </a:lnTo>
                <a:lnTo>
                  <a:pt x="1670" y="607"/>
                </a:lnTo>
                <a:lnTo>
                  <a:pt x="1668" y="626"/>
                </a:lnTo>
                <a:lnTo>
                  <a:pt x="1665" y="645"/>
                </a:lnTo>
                <a:lnTo>
                  <a:pt x="1663" y="662"/>
                </a:lnTo>
                <a:lnTo>
                  <a:pt x="1660" y="680"/>
                </a:lnTo>
                <a:lnTo>
                  <a:pt x="1656" y="697"/>
                </a:lnTo>
                <a:lnTo>
                  <a:pt x="1651" y="715"/>
                </a:lnTo>
                <a:lnTo>
                  <a:pt x="1648" y="731"/>
                </a:lnTo>
                <a:lnTo>
                  <a:pt x="1643" y="747"/>
                </a:lnTo>
                <a:lnTo>
                  <a:pt x="1637" y="762"/>
                </a:lnTo>
                <a:lnTo>
                  <a:pt x="1632" y="776"/>
                </a:lnTo>
                <a:lnTo>
                  <a:pt x="1626" y="790"/>
                </a:lnTo>
                <a:lnTo>
                  <a:pt x="1620" y="803"/>
                </a:lnTo>
                <a:lnTo>
                  <a:pt x="1614" y="814"/>
                </a:lnTo>
                <a:lnTo>
                  <a:pt x="1607" y="825"/>
                </a:lnTo>
                <a:lnTo>
                  <a:pt x="1600" y="834"/>
                </a:lnTo>
                <a:lnTo>
                  <a:pt x="1592" y="843"/>
                </a:lnTo>
                <a:lnTo>
                  <a:pt x="1584" y="852"/>
                </a:lnTo>
                <a:lnTo>
                  <a:pt x="1574" y="859"/>
                </a:lnTo>
                <a:lnTo>
                  <a:pt x="1564" y="867"/>
                </a:lnTo>
                <a:lnTo>
                  <a:pt x="1553" y="873"/>
                </a:lnTo>
                <a:lnTo>
                  <a:pt x="1543" y="879"/>
                </a:lnTo>
                <a:lnTo>
                  <a:pt x="1531" y="884"/>
                </a:lnTo>
                <a:lnTo>
                  <a:pt x="1518" y="890"/>
                </a:lnTo>
                <a:lnTo>
                  <a:pt x="1506" y="895"/>
                </a:lnTo>
                <a:lnTo>
                  <a:pt x="1493" y="898"/>
                </a:lnTo>
                <a:lnTo>
                  <a:pt x="1479" y="902"/>
                </a:lnTo>
                <a:lnTo>
                  <a:pt x="1465" y="905"/>
                </a:lnTo>
                <a:lnTo>
                  <a:pt x="1451" y="909"/>
                </a:lnTo>
                <a:lnTo>
                  <a:pt x="1436" y="912"/>
                </a:lnTo>
                <a:lnTo>
                  <a:pt x="1420" y="915"/>
                </a:lnTo>
                <a:lnTo>
                  <a:pt x="1390" y="919"/>
                </a:lnTo>
                <a:lnTo>
                  <a:pt x="1358" y="923"/>
                </a:lnTo>
                <a:lnTo>
                  <a:pt x="1326" y="926"/>
                </a:lnTo>
                <a:lnTo>
                  <a:pt x="1293" y="930"/>
                </a:lnTo>
                <a:lnTo>
                  <a:pt x="1259" y="932"/>
                </a:lnTo>
                <a:lnTo>
                  <a:pt x="1227" y="936"/>
                </a:lnTo>
                <a:lnTo>
                  <a:pt x="1194" y="939"/>
                </a:lnTo>
                <a:lnTo>
                  <a:pt x="1162" y="944"/>
                </a:lnTo>
                <a:lnTo>
                  <a:pt x="1146" y="946"/>
                </a:lnTo>
                <a:lnTo>
                  <a:pt x="1130" y="949"/>
                </a:lnTo>
                <a:lnTo>
                  <a:pt x="1112" y="950"/>
                </a:lnTo>
                <a:lnTo>
                  <a:pt x="1095" y="952"/>
                </a:lnTo>
                <a:lnTo>
                  <a:pt x="1077" y="954"/>
                </a:lnTo>
                <a:lnTo>
                  <a:pt x="1059" y="956"/>
                </a:lnTo>
                <a:lnTo>
                  <a:pt x="1041" y="958"/>
                </a:lnTo>
                <a:lnTo>
                  <a:pt x="1022" y="959"/>
                </a:lnTo>
                <a:lnTo>
                  <a:pt x="984" y="963"/>
                </a:lnTo>
                <a:lnTo>
                  <a:pt x="945" y="966"/>
                </a:lnTo>
                <a:lnTo>
                  <a:pt x="907" y="969"/>
                </a:lnTo>
                <a:lnTo>
                  <a:pt x="867" y="970"/>
                </a:lnTo>
                <a:lnTo>
                  <a:pt x="829" y="972"/>
                </a:lnTo>
                <a:lnTo>
                  <a:pt x="791" y="973"/>
                </a:lnTo>
                <a:lnTo>
                  <a:pt x="773" y="974"/>
                </a:lnTo>
                <a:lnTo>
                  <a:pt x="754" y="974"/>
                </a:lnTo>
                <a:lnTo>
                  <a:pt x="736" y="976"/>
                </a:lnTo>
                <a:lnTo>
                  <a:pt x="718" y="976"/>
                </a:lnTo>
                <a:lnTo>
                  <a:pt x="701" y="976"/>
                </a:lnTo>
                <a:lnTo>
                  <a:pt x="684" y="977"/>
                </a:lnTo>
                <a:lnTo>
                  <a:pt x="668" y="977"/>
                </a:lnTo>
                <a:lnTo>
                  <a:pt x="651" y="977"/>
                </a:lnTo>
                <a:lnTo>
                  <a:pt x="636" y="977"/>
                </a:lnTo>
                <a:lnTo>
                  <a:pt x="621" y="977"/>
                </a:lnTo>
                <a:lnTo>
                  <a:pt x="607" y="977"/>
                </a:lnTo>
                <a:lnTo>
                  <a:pt x="593" y="977"/>
                </a:lnTo>
                <a:lnTo>
                  <a:pt x="580" y="976"/>
                </a:lnTo>
                <a:lnTo>
                  <a:pt x="567" y="976"/>
                </a:lnTo>
                <a:lnTo>
                  <a:pt x="556" y="976"/>
                </a:lnTo>
                <a:lnTo>
                  <a:pt x="544" y="974"/>
                </a:lnTo>
                <a:lnTo>
                  <a:pt x="532" y="974"/>
                </a:lnTo>
                <a:lnTo>
                  <a:pt x="522" y="974"/>
                </a:lnTo>
                <a:lnTo>
                  <a:pt x="511" y="973"/>
                </a:lnTo>
                <a:lnTo>
                  <a:pt x="502" y="972"/>
                </a:lnTo>
                <a:lnTo>
                  <a:pt x="493" y="972"/>
                </a:lnTo>
                <a:lnTo>
                  <a:pt x="483" y="971"/>
                </a:lnTo>
                <a:lnTo>
                  <a:pt x="474" y="970"/>
                </a:lnTo>
                <a:lnTo>
                  <a:pt x="465" y="969"/>
                </a:lnTo>
                <a:lnTo>
                  <a:pt x="448" y="966"/>
                </a:lnTo>
                <a:lnTo>
                  <a:pt x="432" y="964"/>
                </a:lnTo>
                <a:lnTo>
                  <a:pt x="417" y="960"/>
                </a:lnTo>
                <a:lnTo>
                  <a:pt x="401" y="958"/>
                </a:lnTo>
                <a:lnTo>
                  <a:pt x="372" y="950"/>
                </a:lnTo>
                <a:lnTo>
                  <a:pt x="357" y="946"/>
                </a:lnTo>
                <a:lnTo>
                  <a:pt x="342" y="942"/>
                </a:lnTo>
                <a:lnTo>
                  <a:pt x="326" y="937"/>
                </a:lnTo>
                <a:lnTo>
                  <a:pt x="308" y="932"/>
                </a:lnTo>
                <a:lnTo>
                  <a:pt x="291" y="928"/>
                </a:lnTo>
                <a:lnTo>
                  <a:pt x="273" y="923"/>
                </a:lnTo>
                <a:lnTo>
                  <a:pt x="254" y="918"/>
                </a:lnTo>
                <a:lnTo>
                  <a:pt x="236" y="914"/>
                </a:lnTo>
                <a:lnTo>
                  <a:pt x="216" y="908"/>
                </a:lnTo>
                <a:lnTo>
                  <a:pt x="197" y="903"/>
                </a:lnTo>
                <a:lnTo>
                  <a:pt x="179" y="897"/>
                </a:lnTo>
                <a:lnTo>
                  <a:pt x="160" y="891"/>
                </a:lnTo>
                <a:lnTo>
                  <a:pt x="142" y="886"/>
                </a:lnTo>
                <a:lnTo>
                  <a:pt x="125" y="877"/>
                </a:lnTo>
                <a:lnTo>
                  <a:pt x="109" y="870"/>
                </a:lnTo>
                <a:lnTo>
                  <a:pt x="92" y="861"/>
                </a:lnTo>
                <a:lnTo>
                  <a:pt x="85" y="856"/>
                </a:lnTo>
                <a:lnTo>
                  <a:pt x="78" y="852"/>
                </a:lnTo>
                <a:lnTo>
                  <a:pt x="71" y="846"/>
                </a:lnTo>
                <a:lnTo>
                  <a:pt x="64" y="841"/>
                </a:lnTo>
                <a:lnTo>
                  <a:pt x="58" y="835"/>
                </a:lnTo>
                <a:lnTo>
                  <a:pt x="53" y="828"/>
                </a:lnTo>
                <a:lnTo>
                  <a:pt x="47" y="822"/>
                </a:lnTo>
                <a:lnTo>
                  <a:pt x="42" y="815"/>
                </a:lnTo>
                <a:lnTo>
                  <a:pt x="37" y="808"/>
                </a:lnTo>
                <a:lnTo>
                  <a:pt x="34" y="801"/>
                </a:lnTo>
                <a:lnTo>
                  <a:pt x="29" y="793"/>
                </a:lnTo>
                <a:lnTo>
                  <a:pt x="26" y="786"/>
                </a:lnTo>
                <a:lnTo>
                  <a:pt x="22" y="778"/>
                </a:lnTo>
                <a:lnTo>
                  <a:pt x="20" y="770"/>
                </a:lnTo>
                <a:lnTo>
                  <a:pt x="14" y="752"/>
                </a:lnTo>
                <a:lnTo>
                  <a:pt x="9" y="735"/>
                </a:lnTo>
                <a:lnTo>
                  <a:pt x="7" y="716"/>
                </a:lnTo>
                <a:lnTo>
                  <a:pt x="5" y="696"/>
                </a:lnTo>
                <a:lnTo>
                  <a:pt x="2" y="675"/>
                </a:lnTo>
                <a:lnTo>
                  <a:pt x="1" y="654"/>
                </a:lnTo>
                <a:lnTo>
                  <a:pt x="1" y="633"/>
                </a:lnTo>
                <a:lnTo>
                  <a:pt x="0" y="611"/>
                </a:lnTo>
                <a:lnTo>
                  <a:pt x="0" y="588"/>
                </a:lnTo>
                <a:lnTo>
                  <a:pt x="1" y="564"/>
                </a:lnTo>
                <a:lnTo>
                  <a:pt x="1" y="540"/>
                </a:lnTo>
                <a:lnTo>
                  <a:pt x="2" y="515"/>
                </a:lnTo>
                <a:lnTo>
                  <a:pt x="2" y="491"/>
                </a:lnTo>
                <a:lnTo>
                  <a:pt x="2" y="478"/>
                </a:lnTo>
                <a:lnTo>
                  <a:pt x="2" y="464"/>
                </a:lnTo>
                <a:lnTo>
                  <a:pt x="2" y="450"/>
                </a:lnTo>
                <a:lnTo>
                  <a:pt x="2" y="435"/>
                </a:lnTo>
                <a:lnTo>
                  <a:pt x="1" y="418"/>
                </a:lnTo>
                <a:lnTo>
                  <a:pt x="1" y="402"/>
                </a:lnTo>
                <a:lnTo>
                  <a:pt x="1" y="385"/>
                </a:lnTo>
                <a:lnTo>
                  <a:pt x="0" y="368"/>
                </a:lnTo>
                <a:lnTo>
                  <a:pt x="0" y="350"/>
                </a:lnTo>
                <a:lnTo>
                  <a:pt x="0" y="333"/>
                </a:lnTo>
                <a:lnTo>
                  <a:pt x="0" y="297"/>
                </a:lnTo>
                <a:lnTo>
                  <a:pt x="0" y="260"/>
                </a:lnTo>
                <a:lnTo>
                  <a:pt x="0" y="224"/>
                </a:lnTo>
                <a:lnTo>
                  <a:pt x="1" y="207"/>
                </a:lnTo>
                <a:lnTo>
                  <a:pt x="2" y="189"/>
                </a:lnTo>
                <a:lnTo>
                  <a:pt x="4" y="173"/>
                </a:lnTo>
                <a:lnTo>
                  <a:pt x="5" y="156"/>
                </a:lnTo>
                <a:lnTo>
                  <a:pt x="7" y="140"/>
                </a:lnTo>
                <a:lnTo>
                  <a:pt x="8" y="125"/>
                </a:lnTo>
                <a:lnTo>
                  <a:pt x="12" y="110"/>
                </a:lnTo>
                <a:lnTo>
                  <a:pt x="14" y="96"/>
                </a:lnTo>
                <a:lnTo>
                  <a:pt x="18" y="82"/>
                </a:lnTo>
                <a:lnTo>
                  <a:pt x="21" y="70"/>
                </a:lnTo>
                <a:lnTo>
                  <a:pt x="26" y="58"/>
                </a:lnTo>
                <a:lnTo>
                  <a:pt x="29" y="48"/>
                </a:lnTo>
                <a:lnTo>
                  <a:pt x="35" y="37"/>
                </a:lnTo>
                <a:lnTo>
                  <a:pt x="37" y="34"/>
                </a:lnTo>
                <a:lnTo>
                  <a:pt x="41" y="29"/>
                </a:lnTo>
                <a:lnTo>
                  <a:pt x="43" y="26"/>
                </a:lnTo>
                <a:lnTo>
                  <a:pt x="47" y="22"/>
                </a:lnTo>
                <a:lnTo>
                  <a:pt x="50" y="19"/>
                </a:lnTo>
                <a:lnTo>
                  <a:pt x="54" y="16"/>
                </a:ln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ectangle 198">
            <a:extLst>
              <a:ext uri="{FF2B5EF4-FFF2-40B4-BE49-F238E27FC236}">
                <a16:creationId xmlns:a16="http://schemas.microsoft.com/office/drawing/2014/main" id="{3D07DBBB-CF0F-3F44-99C9-3F75417A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340" y="2654682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9" name="Line 334">
            <a:extLst>
              <a:ext uri="{FF2B5EF4-FFF2-40B4-BE49-F238E27FC236}">
                <a16:creationId xmlns:a16="http://schemas.microsoft.com/office/drawing/2014/main" id="{C5013588-2C85-8D4F-9FAD-EF5006D7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1640" y="2681670"/>
            <a:ext cx="4349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Freeform 346">
            <a:extLst>
              <a:ext uri="{FF2B5EF4-FFF2-40B4-BE49-F238E27FC236}">
                <a16:creationId xmlns:a16="http://schemas.microsoft.com/office/drawing/2014/main" id="{F8055989-3657-594C-82A8-60EE2F8749C8}"/>
              </a:ext>
            </a:extLst>
          </p:cNvPr>
          <p:cNvSpPr>
            <a:spLocks/>
          </p:cNvSpPr>
          <p:nvPr/>
        </p:nvSpPr>
        <p:spPr bwMode="auto">
          <a:xfrm>
            <a:off x="6277390" y="2057782"/>
            <a:ext cx="1901825" cy="1141413"/>
          </a:xfrm>
          <a:custGeom>
            <a:avLst/>
            <a:gdLst>
              <a:gd name="T0" fmla="*/ 2147483647 w 1198"/>
              <a:gd name="T1" fmla="*/ 2147483647 h 719"/>
              <a:gd name="T2" fmla="*/ 2147483647 w 1198"/>
              <a:gd name="T3" fmla="*/ 0 h 719"/>
              <a:gd name="T4" fmla="*/ 2147483647 w 1198"/>
              <a:gd name="T5" fmla="*/ 2147483647 h 719"/>
              <a:gd name="T6" fmla="*/ 2147483647 w 1198"/>
              <a:gd name="T7" fmla="*/ 2147483647 h 719"/>
              <a:gd name="T8" fmla="*/ 2147483647 w 1198"/>
              <a:gd name="T9" fmla="*/ 2147483647 h 719"/>
              <a:gd name="T10" fmla="*/ 2147483647 w 1198"/>
              <a:gd name="T11" fmla="*/ 2147483647 h 719"/>
              <a:gd name="T12" fmla="*/ 2147483647 w 1198"/>
              <a:gd name="T13" fmla="*/ 2147483647 h 719"/>
              <a:gd name="T14" fmla="*/ 2147483647 w 1198"/>
              <a:gd name="T15" fmla="*/ 2147483647 h 719"/>
              <a:gd name="T16" fmla="*/ 2147483647 w 1198"/>
              <a:gd name="T17" fmla="*/ 2147483647 h 719"/>
              <a:gd name="T18" fmla="*/ 2147483647 w 1198"/>
              <a:gd name="T19" fmla="*/ 2147483647 h 719"/>
              <a:gd name="T20" fmla="*/ 2147483647 w 1198"/>
              <a:gd name="T21" fmla="*/ 2147483647 h 719"/>
              <a:gd name="T22" fmla="*/ 2147483647 w 1198"/>
              <a:gd name="T23" fmla="*/ 2147483647 h 719"/>
              <a:gd name="T24" fmla="*/ 2147483647 w 1198"/>
              <a:gd name="T25" fmla="*/ 2147483647 h 719"/>
              <a:gd name="T26" fmla="*/ 2147483647 w 1198"/>
              <a:gd name="T27" fmla="*/ 2147483647 h 719"/>
              <a:gd name="T28" fmla="*/ 2147483647 w 1198"/>
              <a:gd name="T29" fmla="*/ 2147483647 h 719"/>
              <a:gd name="T30" fmla="*/ 2147483647 w 1198"/>
              <a:gd name="T31" fmla="*/ 2147483647 h 719"/>
              <a:gd name="T32" fmla="*/ 2147483647 w 1198"/>
              <a:gd name="T33" fmla="*/ 2147483647 h 719"/>
              <a:gd name="T34" fmla="*/ 2147483647 w 1198"/>
              <a:gd name="T35" fmla="*/ 2147483647 h 719"/>
              <a:gd name="T36" fmla="*/ 2147483647 w 1198"/>
              <a:gd name="T37" fmla="*/ 2147483647 h 719"/>
              <a:gd name="T38" fmla="*/ 2147483647 w 1198"/>
              <a:gd name="T39" fmla="*/ 2147483647 h 719"/>
              <a:gd name="T40" fmla="*/ 2147483647 w 1198"/>
              <a:gd name="T41" fmla="*/ 2147483647 h 719"/>
              <a:gd name="T42" fmla="*/ 2147483647 w 1198"/>
              <a:gd name="T43" fmla="*/ 2147483647 h 719"/>
              <a:gd name="T44" fmla="*/ 0 w 1198"/>
              <a:gd name="T45" fmla="*/ 2147483647 h 719"/>
              <a:gd name="T46" fmla="*/ 2147483647 w 1198"/>
              <a:gd name="T47" fmla="*/ 2147483647 h 719"/>
              <a:gd name="T48" fmla="*/ 2147483647 w 1198"/>
              <a:gd name="T49" fmla="*/ 2147483647 h 719"/>
              <a:gd name="T50" fmla="*/ 2147483647 w 1198"/>
              <a:gd name="T51" fmla="*/ 2147483647 h 719"/>
              <a:gd name="T52" fmla="*/ 2147483647 w 1198"/>
              <a:gd name="T53" fmla="*/ 2147483647 h 719"/>
              <a:gd name="T54" fmla="*/ 2147483647 w 1198"/>
              <a:gd name="T55" fmla="*/ 2147483647 h 719"/>
              <a:gd name="T56" fmla="*/ 2147483647 w 1198"/>
              <a:gd name="T57" fmla="*/ 2147483647 h 719"/>
              <a:gd name="T58" fmla="*/ 2147483647 w 1198"/>
              <a:gd name="T59" fmla="*/ 2147483647 h 719"/>
              <a:gd name="T60" fmla="*/ 2147483647 w 1198"/>
              <a:gd name="T61" fmla="*/ 2147483647 h 719"/>
              <a:gd name="T62" fmla="*/ 2147483647 w 1198"/>
              <a:gd name="T63" fmla="*/ 2147483647 h 719"/>
              <a:gd name="T64" fmla="*/ 2147483647 w 1198"/>
              <a:gd name="T65" fmla="*/ 2147483647 h 719"/>
              <a:gd name="T66" fmla="*/ 2147483647 w 1198"/>
              <a:gd name="T67" fmla="*/ 2147483647 h 719"/>
              <a:gd name="T68" fmla="*/ 2147483647 w 1198"/>
              <a:gd name="T69" fmla="*/ 2147483647 h 719"/>
              <a:gd name="T70" fmla="*/ 2147483647 w 1198"/>
              <a:gd name="T71" fmla="*/ 2147483647 h 719"/>
              <a:gd name="T72" fmla="*/ 2147483647 w 1198"/>
              <a:gd name="T73" fmla="*/ 2147483647 h 719"/>
              <a:gd name="T74" fmla="*/ 2147483647 w 1198"/>
              <a:gd name="T75" fmla="*/ 2147483647 h 719"/>
              <a:gd name="T76" fmla="*/ 2147483647 w 1198"/>
              <a:gd name="T77" fmla="*/ 2147483647 h 719"/>
              <a:gd name="T78" fmla="*/ 2147483647 w 1198"/>
              <a:gd name="T79" fmla="*/ 2147483647 h 719"/>
              <a:gd name="T80" fmla="*/ 2147483647 w 1198"/>
              <a:gd name="T81" fmla="*/ 2147483647 h 719"/>
              <a:gd name="T82" fmla="*/ 2147483647 w 1198"/>
              <a:gd name="T83" fmla="*/ 2147483647 h 719"/>
              <a:gd name="T84" fmla="*/ 2147483647 w 1198"/>
              <a:gd name="T85" fmla="*/ 2147483647 h 719"/>
              <a:gd name="T86" fmla="*/ 2147483647 w 1198"/>
              <a:gd name="T87" fmla="*/ 2147483647 h 719"/>
              <a:gd name="T88" fmla="*/ 2147483647 w 1198"/>
              <a:gd name="T89" fmla="*/ 2147483647 h 719"/>
              <a:gd name="T90" fmla="*/ 2147483647 w 1198"/>
              <a:gd name="T91" fmla="*/ 2147483647 h 719"/>
              <a:gd name="T92" fmla="*/ 2147483647 w 1198"/>
              <a:gd name="T93" fmla="*/ 2147483647 h 719"/>
              <a:gd name="T94" fmla="*/ 2147483647 w 1198"/>
              <a:gd name="T95" fmla="*/ 2147483647 h 719"/>
              <a:gd name="T96" fmla="*/ 2147483647 w 1198"/>
              <a:gd name="T97" fmla="*/ 2147483647 h 719"/>
              <a:gd name="T98" fmla="*/ 2147483647 w 1198"/>
              <a:gd name="T99" fmla="*/ 2147483647 h 719"/>
              <a:gd name="T100" fmla="*/ 2147483647 w 1198"/>
              <a:gd name="T101" fmla="*/ 2147483647 h 719"/>
              <a:gd name="T102" fmla="*/ 2147483647 w 1198"/>
              <a:gd name="T103" fmla="*/ 2147483647 h 719"/>
              <a:gd name="T104" fmla="*/ 2147483647 w 1198"/>
              <a:gd name="T105" fmla="*/ 2147483647 h 719"/>
              <a:gd name="T106" fmla="*/ 2147483647 w 1198"/>
              <a:gd name="T107" fmla="*/ 2147483647 h 719"/>
              <a:gd name="T108" fmla="*/ 2147483647 w 1198"/>
              <a:gd name="T109" fmla="*/ 2147483647 h 719"/>
              <a:gd name="T110" fmla="*/ 2147483647 w 1198"/>
              <a:gd name="T111" fmla="*/ 2147483647 h 7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98"/>
              <a:gd name="T169" fmla="*/ 0 h 719"/>
              <a:gd name="T170" fmla="*/ 1198 w 1198"/>
              <a:gd name="T171" fmla="*/ 719 h 7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98" h="719">
                <a:moveTo>
                  <a:pt x="1160" y="13"/>
                </a:moveTo>
                <a:lnTo>
                  <a:pt x="1154" y="9"/>
                </a:lnTo>
                <a:lnTo>
                  <a:pt x="1149" y="5"/>
                </a:lnTo>
                <a:lnTo>
                  <a:pt x="1142" y="3"/>
                </a:lnTo>
                <a:lnTo>
                  <a:pt x="1137" y="2"/>
                </a:lnTo>
                <a:lnTo>
                  <a:pt x="1130" y="0"/>
                </a:lnTo>
                <a:lnTo>
                  <a:pt x="1123" y="0"/>
                </a:lnTo>
                <a:lnTo>
                  <a:pt x="1116" y="0"/>
                </a:lnTo>
                <a:lnTo>
                  <a:pt x="1107" y="2"/>
                </a:lnTo>
                <a:lnTo>
                  <a:pt x="1099" y="3"/>
                </a:lnTo>
                <a:lnTo>
                  <a:pt x="1091" y="5"/>
                </a:lnTo>
                <a:lnTo>
                  <a:pt x="1082" y="7"/>
                </a:lnTo>
                <a:lnTo>
                  <a:pt x="1074" y="10"/>
                </a:lnTo>
                <a:lnTo>
                  <a:pt x="1064" y="13"/>
                </a:lnTo>
                <a:lnTo>
                  <a:pt x="1055" y="17"/>
                </a:lnTo>
                <a:lnTo>
                  <a:pt x="1036" y="24"/>
                </a:lnTo>
                <a:lnTo>
                  <a:pt x="1016" y="32"/>
                </a:lnTo>
                <a:lnTo>
                  <a:pt x="997" y="40"/>
                </a:lnTo>
                <a:lnTo>
                  <a:pt x="977" y="49"/>
                </a:lnTo>
                <a:lnTo>
                  <a:pt x="956" y="56"/>
                </a:lnTo>
                <a:lnTo>
                  <a:pt x="936" y="65"/>
                </a:lnTo>
                <a:lnTo>
                  <a:pt x="925" y="67"/>
                </a:lnTo>
                <a:lnTo>
                  <a:pt x="915" y="70"/>
                </a:lnTo>
                <a:lnTo>
                  <a:pt x="904" y="73"/>
                </a:lnTo>
                <a:lnTo>
                  <a:pt x="895" y="75"/>
                </a:lnTo>
                <a:lnTo>
                  <a:pt x="885" y="76"/>
                </a:lnTo>
                <a:lnTo>
                  <a:pt x="875" y="77"/>
                </a:lnTo>
                <a:lnTo>
                  <a:pt x="866" y="77"/>
                </a:lnTo>
                <a:lnTo>
                  <a:pt x="855" y="79"/>
                </a:lnTo>
                <a:lnTo>
                  <a:pt x="837" y="77"/>
                </a:lnTo>
                <a:lnTo>
                  <a:pt x="817" y="76"/>
                </a:lnTo>
                <a:lnTo>
                  <a:pt x="798" y="75"/>
                </a:lnTo>
                <a:lnTo>
                  <a:pt x="778" y="73"/>
                </a:lnTo>
                <a:lnTo>
                  <a:pt x="758" y="70"/>
                </a:lnTo>
                <a:lnTo>
                  <a:pt x="739" y="67"/>
                </a:lnTo>
                <a:lnTo>
                  <a:pt x="719" y="65"/>
                </a:lnTo>
                <a:lnTo>
                  <a:pt x="698" y="61"/>
                </a:lnTo>
                <a:lnTo>
                  <a:pt x="677" y="59"/>
                </a:lnTo>
                <a:lnTo>
                  <a:pt x="655" y="58"/>
                </a:lnTo>
                <a:lnTo>
                  <a:pt x="632" y="56"/>
                </a:lnTo>
                <a:lnTo>
                  <a:pt x="610" y="56"/>
                </a:lnTo>
                <a:lnTo>
                  <a:pt x="599" y="56"/>
                </a:lnTo>
                <a:lnTo>
                  <a:pt x="586" y="56"/>
                </a:lnTo>
                <a:lnTo>
                  <a:pt x="574" y="58"/>
                </a:lnTo>
                <a:lnTo>
                  <a:pt x="562" y="59"/>
                </a:lnTo>
                <a:lnTo>
                  <a:pt x="550" y="61"/>
                </a:lnTo>
                <a:lnTo>
                  <a:pt x="537" y="63"/>
                </a:lnTo>
                <a:lnTo>
                  <a:pt x="524" y="65"/>
                </a:lnTo>
                <a:lnTo>
                  <a:pt x="510" y="68"/>
                </a:lnTo>
                <a:lnTo>
                  <a:pt x="495" y="70"/>
                </a:lnTo>
                <a:lnTo>
                  <a:pt x="480" y="73"/>
                </a:lnTo>
                <a:lnTo>
                  <a:pt x="464" y="76"/>
                </a:lnTo>
                <a:lnTo>
                  <a:pt x="448" y="79"/>
                </a:lnTo>
                <a:lnTo>
                  <a:pt x="432" y="82"/>
                </a:lnTo>
                <a:lnTo>
                  <a:pt x="415" y="86"/>
                </a:lnTo>
                <a:lnTo>
                  <a:pt x="398" y="89"/>
                </a:lnTo>
                <a:lnTo>
                  <a:pt x="380" y="93"/>
                </a:lnTo>
                <a:lnTo>
                  <a:pt x="345" y="100"/>
                </a:lnTo>
                <a:lnTo>
                  <a:pt x="310" y="108"/>
                </a:lnTo>
                <a:lnTo>
                  <a:pt x="274" y="117"/>
                </a:lnTo>
                <a:lnTo>
                  <a:pt x="240" y="128"/>
                </a:lnTo>
                <a:lnTo>
                  <a:pt x="223" y="132"/>
                </a:lnTo>
                <a:lnTo>
                  <a:pt x="206" y="138"/>
                </a:lnTo>
                <a:lnTo>
                  <a:pt x="190" y="144"/>
                </a:lnTo>
                <a:lnTo>
                  <a:pt x="175" y="150"/>
                </a:lnTo>
                <a:lnTo>
                  <a:pt x="159" y="156"/>
                </a:lnTo>
                <a:lnTo>
                  <a:pt x="145" y="163"/>
                </a:lnTo>
                <a:lnTo>
                  <a:pt x="131" y="169"/>
                </a:lnTo>
                <a:lnTo>
                  <a:pt x="117" y="176"/>
                </a:lnTo>
                <a:lnTo>
                  <a:pt x="104" y="183"/>
                </a:lnTo>
                <a:lnTo>
                  <a:pt x="92" y="191"/>
                </a:lnTo>
                <a:lnTo>
                  <a:pt x="82" y="198"/>
                </a:lnTo>
                <a:lnTo>
                  <a:pt x="71" y="206"/>
                </a:lnTo>
                <a:lnTo>
                  <a:pt x="62" y="214"/>
                </a:lnTo>
                <a:lnTo>
                  <a:pt x="54" y="222"/>
                </a:lnTo>
                <a:lnTo>
                  <a:pt x="47" y="232"/>
                </a:lnTo>
                <a:lnTo>
                  <a:pt x="40" y="241"/>
                </a:lnTo>
                <a:lnTo>
                  <a:pt x="34" y="250"/>
                </a:lnTo>
                <a:lnTo>
                  <a:pt x="28" y="262"/>
                </a:lnTo>
                <a:lnTo>
                  <a:pt x="23" y="273"/>
                </a:lnTo>
                <a:lnTo>
                  <a:pt x="19" y="284"/>
                </a:lnTo>
                <a:lnTo>
                  <a:pt x="14" y="297"/>
                </a:lnTo>
                <a:lnTo>
                  <a:pt x="10" y="310"/>
                </a:lnTo>
                <a:lnTo>
                  <a:pt x="8" y="323"/>
                </a:lnTo>
                <a:lnTo>
                  <a:pt x="6" y="336"/>
                </a:lnTo>
                <a:lnTo>
                  <a:pt x="3" y="350"/>
                </a:lnTo>
                <a:lnTo>
                  <a:pt x="2" y="364"/>
                </a:lnTo>
                <a:lnTo>
                  <a:pt x="1" y="378"/>
                </a:lnTo>
                <a:lnTo>
                  <a:pt x="0" y="391"/>
                </a:lnTo>
                <a:lnTo>
                  <a:pt x="0" y="406"/>
                </a:lnTo>
                <a:lnTo>
                  <a:pt x="0" y="420"/>
                </a:lnTo>
                <a:lnTo>
                  <a:pt x="0" y="434"/>
                </a:lnTo>
                <a:lnTo>
                  <a:pt x="1" y="448"/>
                </a:lnTo>
                <a:lnTo>
                  <a:pt x="2" y="461"/>
                </a:lnTo>
                <a:lnTo>
                  <a:pt x="5" y="475"/>
                </a:lnTo>
                <a:lnTo>
                  <a:pt x="6" y="489"/>
                </a:lnTo>
                <a:lnTo>
                  <a:pt x="8" y="502"/>
                </a:lnTo>
                <a:lnTo>
                  <a:pt x="12" y="514"/>
                </a:lnTo>
                <a:lnTo>
                  <a:pt x="14" y="526"/>
                </a:lnTo>
                <a:lnTo>
                  <a:pt x="17" y="539"/>
                </a:lnTo>
                <a:lnTo>
                  <a:pt x="21" y="551"/>
                </a:lnTo>
                <a:lnTo>
                  <a:pt x="24" y="561"/>
                </a:lnTo>
                <a:lnTo>
                  <a:pt x="28" y="572"/>
                </a:lnTo>
                <a:lnTo>
                  <a:pt x="33" y="582"/>
                </a:lnTo>
                <a:lnTo>
                  <a:pt x="37" y="590"/>
                </a:lnTo>
                <a:lnTo>
                  <a:pt x="42" y="600"/>
                </a:lnTo>
                <a:lnTo>
                  <a:pt x="47" y="607"/>
                </a:lnTo>
                <a:lnTo>
                  <a:pt x="51" y="615"/>
                </a:lnTo>
                <a:lnTo>
                  <a:pt x="57" y="621"/>
                </a:lnTo>
                <a:lnTo>
                  <a:pt x="63" y="627"/>
                </a:lnTo>
                <a:lnTo>
                  <a:pt x="70" y="632"/>
                </a:lnTo>
                <a:lnTo>
                  <a:pt x="77" y="638"/>
                </a:lnTo>
                <a:lnTo>
                  <a:pt x="85" y="643"/>
                </a:lnTo>
                <a:lnTo>
                  <a:pt x="92" y="648"/>
                </a:lnTo>
                <a:lnTo>
                  <a:pt x="101" y="651"/>
                </a:lnTo>
                <a:lnTo>
                  <a:pt x="110" y="656"/>
                </a:lnTo>
                <a:lnTo>
                  <a:pt x="119" y="659"/>
                </a:lnTo>
                <a:lnTo>
                  <a:pt x="128" y="662"/>
                </a:lnTo>
                <a:lnTo>
                  <a:pt x="138" y="665"/>
                </a:lnTo>
                <a:lnTo>
                  <a:pt x="159" y="670"/>
                </a:lnTo>
                <a:lnTo>
                  <a:pt x="180" y="673"/>
                </a:lnTo>
                <a:lnTo>
                  <a:pt x="202" y="677"/>
                </a:lnTo>
                <a:lnTo>
                  <a:pt x="225" y="680"/>
                </a:lnTo>
                <a:lnTo>
                  <a:pt x="248" y="683"/>
                </a:lnTo>
                <a:lnTo>
                  <a:pt x="272" y="685"/>
                </a:lnTo>
                <a:lnTo>
                  <a:pt x="295" y="686"/>
                </a:lnTo>
                <a:lnTo>
                  <a:pt x="319" y="689"/>
                </a:lnTo>
                <a:lnTo>
                  <a:pt x="342" y="692"/>
                </a:lnTo>
                <a:lnTo>
                  <a:pt x="365" y="696"/>
                </a:lnTo>
                <a:lnTo>
                  <a:pt x="377" y="697"/>
                </a:lnTo>
                <a:lnTo>
                  <a:pt x="389" y="698"/>
                </a:lnTo>
                <a:lnTo>
                  <a:pt x="401" y="700"/>
                </a:lnTo>
                <a:lnTo>
                  <a:pt x="413" y="701"/>
                </a:lnTo>
                <a:lnTo>
                  <a:pt x="439" y="704"/>
                </a:lnTo>
                <a:lnTo>
                  <a:pt x="466" y="707"/>
                </a:lnTo>
                <a:lnTo>
                  <a:pt x="492" y="710"/>
                </a:lnTo>
                <a:lnTo>
                  <a:pt x="520" y="711"/>
                </a:lnTo>
                <a:lnTo>
                  <a:pt x="576" y="714"/>
                </a:lnTo>
                <a:lnTo>
                  <a:pt x="604" y="715"/>
                </a:lnTo>
                <a:lnTo>
                  <a:pt x="631" y="717"/>
                </a:lnTo>
                <a:lnTo>
                  <a:pt x="658" y="718"/>
                </a:lnTo>
                <a:lnTo>
                  <a:pt x="684" y="719"/>
                </a:lnTo>
                <a:lnTo>
                  <a:pt x="695" y="719"/>
                </a:lnTo>
                <a:lnTo>
                  <a:pt x="708" y="719"/>
                </a:lnTo>
                <a:lnTo>
                  <a:pt x="720" y="719"/>
                </a:lnTo>
                <a:lnTo>
                  <a:pt x="732" y="719"/>
                </a:lnTo>
                <a:lnTo>
                  <a:pt x="742" y="719"/>
                </a:lnTo>
                <a:lnTo>
                  <a:pt x="753" y="719"/>
                </a:lnTo>
                <a:lnTo>
                  <a:pt x="763" y="719"/>
                </a:lnTo>
                <a:lnTo>
                  <a:pt x="773" y="719"/>
                </a:lnTo>
                <a:lnTo>
                  <a:pt x="782" y="719"/>
                </a:lnTo>
                <a:lnTo>
                  <a:pt x="791" y="719"/>
                </a:lnTo>
                <a:lnTo>
                  <a:pt x="801" y="719"/>
                </a:lnTo>
                <a:lnTo>
                  <a:pt x="809" y="718"/>
                </a:lnTo>
                <a:lnTo>
                  <a:pt x="816" y="718"/>
                </a:lnTo>
                <a:lnTo>
                  <a:pt x="824" y="718"/>
                </a:lnTo>
                <a:lnTo>
                  <a:pt x="839" y="717"/>
                </a:lnTo>
                <a:lnTo>
                  <a:pt x="852" y="715"/>
                </a:lnTo>
                <a:lnTo>
                  <a:pt x="865" y="713"/>
                </a:lnTo>
                <a:lnTo>
                  <a:pt x="876" y="712"/>
                </a:lnTo>
                <a:lnTo>
                  <a:pt x="888" y="710"/>
                </a:lnTo>
                <a:lnTo>
                  <a:pt x="900" y="707"/>
                </a:lnTo>
                <a:lnTo>
                  <a:pt x="910" y="705"/>
                </a:lnTo>
                <a:lnTo>
                  <a:pt x="931" y="700"/>
                </a:lnTo>
                <a:lnTo>
                  <a:pt x="943" y="697"/>
                </a:lnTo>
                <a:lnTo>
                  <a:pt x="953" y="693"/>
                </a:lnTo>
                <a:lnTo>
                  <a:pt x="965" y="691"/>
                </a:lnTo>
                <a:lnTo>
                  <a:pt x="977" y="687"/>
                </a:lnTo>
                <a:lnTo>
                  <a:pt x="990" y="683"/>
                </a:lnTo>
                <a:lnTo>
                  <a:pt x="1002" y="679"/>
                </a:lnTo>
                <a:lnTo>
                  <a:pt x="1015" y="676"/>
                </a:lnTo>
                <a:lnTo>
                  <a:pt x="1029" y="672"/>
                </a:lnTo>
                <a:lnTo>
                  <a:pt x="1056" y="665"/>
                </a:lnTo>
                <a:lnTo>
                  <a:pt x="1070" y="662"/>
                </a:lnTo>
                <a:lnTo>
                  <a:pt x="1083" y="657"/>
                </a:lnTo>
                <a:lnTo>
                  <a:pt x="1096" y="652"/>
                </a:lnTo>
                <a:lnTo>
                  <a:pt x="1109" y="647"/>
                </a:lnTo>
                <a:lnTo>
                  <a:pt x="1120" y="641"/>
                </a:lnTo>
                <a:lnTo>
                  <a:pt x="1132" y="635"/>
                </a:lnTo>
                <a:lnTo>
                  <a:pt x="1142" y="627"/>
                </a:lnTo>
                <a:lnTo>
                  <a:pt x="1152" y="620"/>
                </a:lnTo>
                <a:lnTo>
                  <a:pt x="1160" y="610"/>
                </a:lnTo>
                <a:lnTo>
                  <a:pt x="1165" y="606"/>
                </a:lnTo>
                <a:lnTo>
                  <a:pt x="1168" y="601"/>
                </a:lnTo>
                <a:lnTo>
                  <a:pt x="1174" y="590"/>
                </a:lnTo>
                <a:lnTo>
                  <a:pt x="1180" y="579"/>
                </a:lnTo>
                <a:lnTo>
                  <a:pt x="1184" y="567"/>
                </a:lnTo>
                <a:lnTo>
                  <a:pt x="1188" y="554"/>
                </a:lnTo>
                <a:lnTo>
                  <a:pt x="1191" y="541"/>
                </a:lnTo>
                <a:lnTo>
                  <a:pt x="1194" y="527"/>
                </a:lnTo>
                <a:lnTo>
                  <a:pt x="1195" y="513"/>
                </a:lnTo>
                <a:lnTo>
                  <a:pt x="1196" y="498"/>
                </a:lnTo>
                <a:lnTo>
                  <a:pt x="1197" y="483"/>
                </a:lnTo>
                <a:lnTo>
                  <a:pt x="1197" y="467"/>
                </a:lnTo>
                <a:lnTo>
                  <a:pt x="1197" y="450"/>
                </a:lnTo>
                <a:lnTo>
                  <a:pt x="1197" y="433"/>
                </a:lnTo>
                <a:lnTo>
                  <a:pt x="1197" y="415"/>
                </a:lnTo>
                <a:lnTo>
                  <a:pt x="1197" y="398"/>
                </a:lnTo>
                <a:lnTo>
                  <a:pt x="1197" y="380"/>
                </a:lnTo>
                <a:lnTo>
                  <a:pt x="1196" y="361"/>
                </a:lnTo>
                <a:lnTo>
                  <a:pt x="1196" y="352"/>
                </a:lnTo>
                <a:lnTo>
                  <a:pt x="1196" y="343"/>
                </a:lnTo>
                <a:lnTo>
                  <a:pt x="1196" y="331"/>
                </a:lnTo>
                <a:lnTo>
                  <a:pt x="1196" y="321"/>
                </a:lnTo>
                <a:lnTo>
                  <a:pt x="1197" y="309"/>
                </a:lnTo>
                <a:lnTo>
                  <a:pt x="1197" y="297"/>
                </a:lnTo>
                <a:lnTo>
                  <a:pt x="1197" y="284"/>
                </a:lnTo>
                <a:lnTo>
                  <a:pt x="1197" y="271"/>
                </a:lnTo>
                <a:lnTo>
                  <a:pt x="1198" y="246"/>
                </a:lnTo>
                <a:lnTo>
                  <a:pt x="1198" y="219"/>
                </a:lnTo>
                <a:lnTo>
                  <a:pt x="1198" y="192"/>
                </a:lnTo>
                <a:lnTo>
                  <a:pt x="1197" y="166"/>
                </a:lnTo>
                <a:lnTo>
                  <a:pt x="1196" y="141"/>
                </a:lnTo>
                <a:lnTo>
                  <a:pt x="1196" y="128"/>
                </a:lnTo>
                <a:lnTo>
                  <a:pt x="1195" y="116"/>
                </a:lnTo>
                <a:lnTo>
                  <a:pt x="1194" y="103"/>
                </a:lnTo>
                <a:lnTo>
                  <a:pt x="1191" y="93"/>
                </a:lnTo>
                <a:lnTo>
                  <a:pt x="1190" y="81"/>
                </a:lnTo>
                <a:lnTo>
                  <a:pt x="1188" y="70"/>
                </a:lnTo>
                <a:lnTo>
                  <a:pt x="1186" y="61"/>
                </a:lnTo>
                <a:lnTo>
                  <a:pt x="1183" y="52"/>
                </a:lnTo>
                <a:lnTo>
                  <a:pt x="1180" y="44"/>
                </a:lnTo>
                <a:lnTo>
                  <a:pt x="1176" y="35"/>
                </a:lnTo>
                <a:lnTo>
                  <a:pt x="1173" y="28"/>
                </a:lnTo>
                <a:lnTo>
                  <a:pt x="1169" y="23"/>
                </a:lnTo>
                <a:lnTo>
                  <a:pt x="1165" y="17"/>
                </a:lnTo>
                <a:lnTo>
                  <a:pt x="1160" y="13"/>
                </a:lnTo>
                <a:close/>
              </a:path>
            </a:pathLst>
          </a:custGeom>
          <a:gradFill rotWithShape="1">
            <a:gsLst>
              <a:gs pos="0">
                <a:srgbClr val="9AE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347">
            <a:extLst>
              <a:ext uri="{FF2B5EF4-FFF2-40B4-BE49-F238E27FC236}">
                <a16:creationId xmlns:a16="http://schemas.microsoft.com/office/drawing/2014/main" id="{D365F223-8596-8748-A94C-FBF99671CA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3677" y="2664207"/>
            <a:ext cx="490538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20">
            <a:extLst>
              <a:ext uri="{FF2B5EF4-FFF2-40B4-BE49-F238E27FC236}">
                <a16:creationId xmlns:a16="http://schemas.microsoft.com/office/drawing/2014/main" id="{8FE8EFD3-E437-4B43-8E00-80908095C8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6652" y="218319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4" name="Line 21">
            <a:extLst>
              <a:ext uri="{FF2B5EF4-FFF2-40B4-BE49-F238E27FC236}">
                <a16:creationId xmlns:a16="http://schemas.microsoft.com/office/drawing/2014/main" id="{25E65455-8BA5-4E41-BB95-502143857D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4002" y="2230820"/>
            <a:ext cx="271463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" name="Line 22">
            <a:extLst>
              <a:ext uri="{FF2B5EF4-FFF2-40B4-BE49-F238E27FC236}">
                <a16:creationId xmlns:a16="http://schemas.microsoft.com/office/drawing/2014/main" id="{FADF5BD3-D3C6-5940-BFE8-6B639D693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3102" y="225939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6" name="Group 44">
            <a:extLst>
              <a:ext uri="{FF2B5EF4-FFF2-40B4-BE49-F238E27FC236}">
                <a16:creationId xmlns:a16="http://schemas.microsoft.com/office/drawing/2014/main" id="{EE72A278-9FC3-5045-9DA2-C7412E610090}"/>
              </a:ext>
            </a:extLst>
          </p:cNvPr>
          <p:cNvGrpSpPr>
            <a:grpSpLocks/>
          </p:cNvGrpSpPr>
          <p:nvPr/>
        </p:nvGrpSpPr>
        <p:grpSpPr bwMode="auto">
          <a:xfrm>
            <a:off x="2461040" y="1985847"/>
            <a:ext cx="568325" cy="481182"/>
            <a:chOff x="-44" y="1473"/>
            <a:chExt cx="981" cy="1105"/>
          </a:xfrm>
        </p:grpSpPr>
        <p:pic>
          <p:nvPicPr>
            <p:cNvPr id="124" name="Picture 45" descr="desktop_computer_stylized_medium">
              <a:extLst>
                <a:ext uri="{FF2B5EF4-FFF2-40B4-BE49-F238E27FC236}">
                  <a16:creationId xmlns:a16="http://schemas.microsoft.com/office/drawing/2014/main" id="{015EC23D-53E2-5E4C-B94E-047D7272B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596D08E5-0867-3948-9041-2C05DBE40A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7" name="Group 44">
            <a:extLst>
              <a:ext uri="{FF2B5EF4-FFF2-40B4-BE49-F238E27FC236}">
                <a16:creationId xmlns:a16="http://schemas.microsoft.com/office/drawing/2014/main" id="{A0B7E594-F386-6C46-970D-900757CAE528}"/>
              </a:ext>
            </a:extLst>
          </p:cNvPr>
          <p:cNvGrpSpPr>
            <a:grpSpLocks/>
          </p:cNvGrpSpPr>
          <p:nvPr/>
        </p:nvGrpSpPr>
        <p:grpSpPr bwMode="auto">
          <a:xfrm>
            <a:off x="3396078" y="2474970"/>
            <a:ext cx="568325" cy="481182"/>
            <a:chOff x="-44" y="1473"/>
            <a:chExt cx="981" cy="1105"/>
          </a:xfrm>
        </p:grpSpPr>
        <p:pic>
          <p:nvPicPr>
            <p:cNvPr id="122" name="Picture 45" descr="desktop_computer_stylized_medium">
              <a:extLst>
                <a:ext uri="{FF2B5EF4-FFF2-40B4-BE49-F238E27FC236}">
                  <a16:creationId xmlns:a16="http://schemas.microsoft.com/office/drawing/2014/main" id="{A34B7569-1A23-6340-AB30-037880424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11920007-994E-F84F-9988-93E6041533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sp>
        <p:nvSpPr>
          <p:cNvPr id="18" name="Line 21">
            <a:extLst>
              <a:ext uri="{FF2B5EF4-FFF2-40B4-BE49-F238E27FC236}">
                <a16:creationId xmlns:a16="http://schemas.microsoft.com/office/drawing/2014/main" id="{791FA198-F808-A247-9094-FAC52AF4E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2177" y="2189545"/>
            <a:ext cx="37782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19C58F29-9A71-0E4E-B757-88CBB14D45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3952" y="2684845"/>
            <a:ext cx="12065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B238A15-B5FF-AE44-878F-DC6AC8CC7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8765" y="2695957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9DC05518-23BE-C94C-A164-A962217A2A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5490" y="2143507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2" name="Group 44">
            <a:extLst>
              <a:ext uri="{FF2B5EF4-FFF2-40B4-BE49-F238E27FC236}">
                <a16:creationId xmlns:a16="http://schemas.microsoft.com/office/drawing/2014/main" id="{DA660BB5-7FB0-4C42-B1A1-13864F3A71D8}"/>
              </a:ext>
            </a:extLst>
          </p:cNvPr>
          <p:cNvGrpSpPr>
            <a:grpSpLocks/>
          </p:cNvGrpSpPr>
          <p:nvPr/>
        </p:nvGrpSpPr>
        <p:grpSpPr bwMode="auto">
          <a:xfrm>
            <a:off x="3800890" y="2848163"/>
            <a:ext cx="568325" cy="481183"/>
            <a:chOff x="-44" y="1473"/>
            <a:chExt cx="981" cy="1105"/>
          </a:xfrm>
        </p:grpSpPr>
        <p:pic>
          <p:nvPicPr>
            <p:cNvPr id="120" name="Picture 45" descr="desktop_computer_stylized_medium">
              <a:extLst>
                <a:ext uri="{FF2B5EF4-FFF2-40B4-BE49-F238E27FC236}">
                  <a16:creationId xmlns:a16="http://schemas.microsoft.com/office/drawing/2014/main" id="{2F2923F1-58A1-C84D-BF2B-7E9B34FB0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Freeform 46">
              <a:extLst>
                <a:ext uri="{FF2B5EF4-FFF2-40B4-BE49-F238E27FC236}">
                  <a16:creationId xmlns:a16="http://schemas.microsoft.com/office/drawing/2014/main" id="{46D33FE4-069C-0144-8385-E6AE6BBD6A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23" name="Group 44">
            <a:extLst>
              <a:ext uri="{FF2B5EF4-FFF2-40B4-BE49-F238E27FC236}">
                <a16:creationId xmlns:a16="http://schemas.microsoft.com/office/drawing/2014/main" id="{7ABC6681-48BE-1848-9E8B-C313663173CE}"/>
              </a:ext>
            </a:extLst>
          </p:cNvPr>
          <p:cNvGrpSpPr>
            <a:grpSpLocks/>
          </p:cNvGrpSpPr>
          <p:nvPr/>
        </p:nvGrpSpPr>
        <p:grpSpPr bwMode="auto">
          <a:xfrm>
            <a:off x="4258090" y="2916450"/>
            <a:ext cx="568325" cy="481182"/>
            <a:chOff x="-44" y="1473"/>
            <a:chExt cx="981" cy="1105"/>
          </a:xfrm>
        </p:grpSpPr>
        <p:pic>
          <p:nvPicPr>
            <p:cNvPr id="118" name="Picture 45" descr="desktop_computer_stylized_medium">
              <a:extLst>
                <a:ext uri="{FF2B5EF4-FFF2-40B4-BE49-F238E27FC236}">
                  <a16:creationId xmlns:a16="http://schemas.microsoft.com/office/drawing/2014/main" id="{4193E87E-44A0-1645-8482-B0FEE2FA2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16E89581-C9CA-1E49-BB51-F68537A66C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24" name="Group 44">
            <a:extLst>
              <a:ext uri="{FF2B5EF4-FFF2-40B4-BE49-F238E27FC236}">
                <a16:creationId xmlns:a16="http://schemas.microsoft.com/office/drawing/2014/main" id="{B34BB223-DE05-6A4A-A2F3-B61F4F5BB47B}"/>
              </a:ext>
            </a:extLst>
          </p:cNvPr>
          <p:cNvGrpSpPr>
            <a:grpSpLocks/>
          </p:cNvGrpSpPr>
          <p:nvPr/>
        </p:nvGrpSpPr>
        <p:grpSpPr bwMode="auto">
          <a:xfrm>
            <a:off x="4080477" y="1806957"/>
            <a:ext cx="568325" cy="481183"/>
            <a:chOff x="-44" y="1473"/>
            <a:chExt cx="981" cy="1105"/>
          </a:xfrm>
        </p:grpSpPr>
        <p:pic>
          <p:nvPicPr>
            <p:cNvPr id="116" name="Picture 45" descr="desktop_computer_stylized_medium">
              <a:extLst>
                <a:ext uri="{FF2B5EF4-FFF2-40B4-BE49-F238E27FC236}">
                  <a16:creationId xmlns:a16="http://schemas.microsoft.com/office/drawing/2014/main" id="{6C12209C-1305-0B46-9F45-003FAEA80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Freeform 46">
              <a:extLst>
                <a:ext uri="{FF2B5EF4-FFF2-40B4-BE49-F238E27FC236}">
                  <a16:creationId xmlns:a16="http://schemas.microsoft.com/office/drawing/2014/main" id="{8108913C-0A0B-1042-AACF-D3B7CBF385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25" name="Group 906">
            <a:extLst>
              <a:ext uri="{FF2B5EF4-FFF2-40B4-BE49-F238E27FC236}">
                <a16:creationId xmlns:a16="http://schemas.microsoft.com/office/drawing/2014/main" id="{D1522F93-BF6F-D441-800C-30847E497F90}"/>
              </a:ext>
            </a:extLst>
          </p:cNvPr>
          <p:cNvGrpSpPr>
            <a:grpSpLocks/>
          </p:cNvGrpSpPr>
          <p:nvPr/>
        </p:nvGrpSpPr>
        <p:grpSpPr bwMode="auto">
          <a:xfrm>
            <a:off x="3050096" y="2418641"/>
            <a:ext cx="285924" cy="538072"/>
            <a:chOff x="4140" y="429"/>
            <a:chExt cx="1425" cy="2396"/>
          </a:xfrm>
        </p:grpSpPr>
        <p:sp>
          <p:nvSpPr>
            <p:cNvPr id="84" name="Freeform 907">
              <a:extLst>
                <a:ext uri="{FF2B5EF4-FFF2-40B4-BE49-F238E27FC236}">
                  <a16:creationId xmlns:a16="http://schemas.microsoft.com/office/drawing/2014/main" id="{AEEA7723-9160-3A4C-941A-69BD04A37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Rectangle 908">
              <a:extLst>
                <a:ext uri="{FF2B5EF4-FFF2-40B4-BE49-F238E27FC236}">
                  <a16:creationId xmlns:a16="http://schemas.microsoft.com/office/drawing/2014/main" id="{8ACA22B0-FE51-4A47-BB85-F16AD6D1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427"/>
              <a:ext cx="103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Freeform 909">
              <a:extLst>
                <a:ext uri="{FF2B5EF4-FFF2-40B4-BE49-F238E27FC236}">
                  <a16:creationId xmlns:a16="http://schemas.microsoft.com/office/drawing/2014/main" id="{FE60557A-3B66-D147-B710-AF24AE76E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910">
              <a:extLst>
                <a:ext uri="{FF2B5EF4-FFF2-40B4-BE49-F238E27FC236}">
                  <a16:creationId xmlns:a16="http://schemas.microsoft.com/office/drawing/2014/main" id="{11B0230E-5F75-5148-A3D1-2D8B3EC43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Rectangle 911">
              <a:extLst>
                <a:ext uri="{FF2B5EF4-FFF2-40B4-BE49-F238E27FC236}">
                  <a16:creationId xmlns:a16="http://schemas.microsoft.com/office/drawing/2014/main" id="{BCBEC638-8F75-014F-ADA9-3B9A5C373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88"/>
              <a:ext cx="593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89" name="Group 912">
              <a:extLst>
                <a:ext uri="{FF2B5EF4-FFF2-40B4-BE49-F238E27FC236}">
                  <a16:creationId xmlns:a16="http://schemas.microsoft.com/office/drawing/2014/main" id="{37B72626-5FDE-D142-9AB0-919A54C33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4" name="AutoShape 913">
                <a:extLst>
                  <a:ext uri="{FF2B5EF4-FFF2-40B4-BE49-F238E27FC236}">
                    <a16:creationId xmlns:a16="http://schemas.microsoft.com/office/drawing/2014/main" id="{704D8359-B066-8748-AC27-010BD39F2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7"/>
                <a:ext cx="721" cy="12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AutoShape 914">
                <a:extLst>
                  <a:ext uri="{FF2B5EF4-FFF2-40B4-BE49-F238E27FC236}">
                    <a16:creationId xmlns:a16="http://schemas.microsoft.com/office/drawing/2014/main" id="{94DD4879-3D81-E947-A0FF-5A5AA11F3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1"/>
                <a:ext cx="691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0" name="Rectangle 915">
              <a:extLst>
                <a:ext uri="{FF2B5EF4-FFF2-40B4-BE49-F238E27FC236}">
                  <a16:creationId xmlns:a16="http://schemas.microsoft.com/office/drawing/2014/main" id="{F7B11742-56AB-A644-AD72-D716450D9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21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91" name="Group 916">
              <a:extLst>
                <a:ext uri="{FF2B5EF4-FFF2-40B4-BE49-F238E27FC236}">
                  <a16:creationId xmlns:a16="http://schemas.microsoft.com/office/drawing/2014/main" id="{0CC7B33E-FE3D-F14F-ACAA-5AED98E2A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2" name="AutoShape 917">
                <a:extLst>
                  <a:ext uri="{FF2B5EF4-FFF2-40B4-BE49-F238E27FC236}">
                    <a16:creationId xmlns:a16="http://schemas.microsoft.com/office/drawing/2014/main" id="{11064641-6BD1-1C40-8273-FF98260AC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AutoShape 918">
                <a:extLst>
                  <a:ext uri="{FF2B5EF4-FFF2-40B4-BE49-F238E27FC236}">
                    <a16:creationId xmlns:a16="http://schemas.microsoft.com/office/drawing/2014/main" id="{7739CF42-B546-594E-8149-6B15718D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70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2" name="Rectangle 919">
              <a:extLst>
                <a:ext uri="{FF2B5EF4-FFF2-40B4-BE49-F238E27FC236}">
                  <a16:creationId xmlns:a16="http://schemas.microsoft.com/office/drawing/2014/main" id="{BAB32908-1862-8A45-8FD4-BA74DFB13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1360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3" name="Rectangle 920">
              <a:extLst>
                <a:ext uri="{FF2B5EF4-FFF2-40B4-BE49-F238E27FC236}">
                  <a16:creationId xmlns:a16="http://schemas.microsoft.com/office/drawing/2014/main" id="{AFD30AFA-5002-4246-9D4B-3843B13FB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7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94" name="Group 921">
              <a:extLst>
                <a:ext uri="{FF2B5EF4-FFF2-40B4-BE49-F238E27FC236}">
                  <a16:creationId xmlns:a16="http://schemas.microsoft.com/office/drawing/2014/main" id="{3A4E59B2-6776-F044-A1D5-492D1A8255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110" name="AutoShape 922">
                <a:extLst>
                  <a:ext uri="{FF2B5EF4-FFF2-40B4-BE49-F238E27FC236}">
                    <a16:creationId xmlns:a16="http://schemas.microsoft.com/office/drawing/2014/main" id="{050DB3DA-3FE0-4E45-86D4-987D34DCD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0"/>
                <a:ext cx="729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AutoShape 923">
                <a:extLst>
                  <a:ext uri="{FF2B5EF4-FFF2-40B4-BE49-F238E27FC236}">
                    <a16:creationId xmlns:a16="http://schemas.microsoft.com/office/drawing/2014/main" id="{91DE7B6A-B23C-E942-907A-35E945B4D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9"/>
                <a:ext cx="690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5" name="Freeform 924">
              <a:extLst>
                <a:ext uri="{FF2B5EF4-FFF2-40B4-BE49-F238E27FC236}">
                  <a16:creationId xmlns:a16="http://schemas.microsoft.com/office/drawing/2014/main" id="{3FB0972F-BECE-974B-A3E7-A58D63D4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6" name="Group 925">
              <a:extLst>
                <a:ext uri="{FF2B5EF4-FFF2-40B4-BE49-F238E27FC236}">
                  <a16:creationId xmlns:a16="http://schemas.microsoft.com/office/drawing/2014/main" id="{BC6FE3BA-3D3D-C544-A611-D8F0FDEE8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8" name="AutoShape 926">
                <a:extLst>
                  <a:ext uri="{FF2B5EF4-FFF2-40B4-BE49-F238E27FC236}">
                    <a16:creationId xmlns:a16="http://schemas.microsoft.com/office/drawing/2014/main" id="{5B01C675-61C8-574F-9D97-10FB5364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10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AutoShape 927">
                <a:extLst>
                  <a:ext uri="{FF2B5EF4-FFF2-40B4-BE49-F238E27FC236}">
                    <a16:creationId xmlns:a16="http://schemas.microsoft.com/office/drawing/2014/main" id="{FB6EF860-87AB-D84C-A4E6-11BCE8C25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0"/>
                <a:ext cx="68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7" name="Rectangle 928">
              <a:extLst>
                <a:ext uri="{FF2B5EF4-FFF2-40B4-BE49-F238E27FC236}">
                  <a16:creationId xmlns:a16="http://schemas.microsoft.com/office/drawing/2014/main" id="{2F412267-496E-554D-AA85-078F5D4B2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427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8" name="Freeform 929">
              <a:extLst>
                <a:ext uri="{FF2B5EF4-FFF2-40B4-BE49-F238E27FC236}">
                  <a16:creationId xmlns:a16="http://schemas.microsoft.com/office/drawing/2014/main" id="{AF4E1DE4-4F69-0C42-B1EC-DABB4D8A3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930">
              <a:extLst>
                <a:ext uri="{FF2B5EF4-FFF2-40B4-BE49-F238E27FC236}">
                  <a16:creationId xmlns:a16="http://schemas.microsoft.com/office/drawing/2014/main" id="{5C136E4A-1C37-4944-B70D-A845CE14F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Oval 931">
              <a:extLst>
                <a:ext uri="{FF2B5EF4-FFF2-40B4-BE49-F238E27FC236}">
                  <a16:creationId xmlns:a16="http://schemas.microsoft.com/office/drawing/2014/main" id="{5A97BA6F-7968-0B46-B4BA-E31E7364E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" y="2604"/>
              <a:ext cx="47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" name="Freeform 932">
              <a:extLst>
                <a:ext uri="{FF2B5EF4-FFF2-40B4-BE49-F238E27FC236}">
                  <a16:creationId xmlns:a16="http://schemas.microsoft.com/office/drawing/2014/main" id="{FE2A825D-B216-F141-B706-1C808088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AutoShape 933">
              <a:extLst>
                <a:ext uri="{FF2B5EF4-FFF2-40B4-BE49-F238E27FC236}">
                  <a16:creationId xmlns:a16="http://schemas.microsoft.com/office/drawing/2014/main" id="{DA9B22C6-07B5-AC4F-9E05-842E0C765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195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" name="AutoShape 934">
              <a:extLst>
                <a:ext uri="{FF2B5EF4-FFF2-40B4-BE49-F238E27FC236}">
                  <a16:creationId xmlns:a16="http://schemas.microsoft.com/office/drawing/2014/main" id="{93C3456B-5EAE-8446-AD42-80B37C10D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2710"/>
              <a:ext cx="106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" name="Oval 935">
              <a:extLst>
                <a:ext uri="{FF2B5EF4-FFF2-40B4-BE49-F238E27FC236}">
                  <a16:creationId xmlns:a16="http://schemas.microsoft.com/office/drawing/2014/main" id="{A09E8CCA-65E5-7E47-922F-1987AA8AC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5"/>
              <a:ext cx="158" cy="1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" name="Oval 936">
              <a:extLst>
                <a:ext uri="{FF2B5EF4-FFF2-40B4-BE49-F238E27FC236}">
                  <a16:creationId xmlns:a16="http://schemas.microsoft.com/office/drawing/2014/main" id="{7C460452-7BE1-4949-BF58-9C1BE7467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385"/>
              <a:ext cx="158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6" name="Oval 937">
              <a:extLst>
                <a:ext uri="{FF2B5EF4-FFF2-40B4-BE49-F238E27FC236}">
                  <a16:creationId xmlns:a16="http://schemas.microsoft.com/office/drawing/2014/main" id="{FA0952CD-1199-4949-A094-0AE42E99D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" y="2378"/>
              <a:ext cx="158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7" name="Rectangle 938">
              <a:extLst>
                <a:ext uri="{FF2B5EF4-FFF2-40B4-BE49-F238E27FC236}">
                  <a16:creationId xmlns:a16="http://schemas.microsoft.com/office/drawing/2014/main" id="{735B8ADF-72F2-C942-A93A-6A9DE063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1834"/>
              <a:ext cx="87" cy="75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8FF9CB-3577-F345-8547-E7807389CF1E}"/>
              </a:ext>
            </a:extLst>
          </p:cNvPr>
          <p:cNvGrpSpPr/>
          <p:nvPr/>
        </p:nvGrpSpPr>
        <p:grpSpPr>
          <a:xfrm>
            <a:off x="3305130" y="2019858"/>
            <a:ext cx="710244" cy="282076"/>
            <a:chOff x="3668110" y="2448910"/>
            <a:chExt cx="3794234" cy="216513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0284349-F583-D24B-A3DF-EC5D910AAA3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56B02F8-F0E1-FE4D-9320-C12545B6D1A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51EC26A-E11D-7443-8704-AC214D14797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1B40CD7-4DF6-0141-890F-463F75E362A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0C1CBE4-17A4-D448-9C92-885DEAEEDA3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AFC89776-EDED-C343-9730-13AF464B5FE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C90CF92-14D3-224B-ABEB-751D6B3D340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07B383-78B2-0449-9525-4B315C2CB61C}"/>
              </a:ext>
            </a:extLst>
          </p:cNvPr>
          <p:cNvGrpSpPr/>
          <p:nvPr/>
        </p:nvGrpSpPr>
        <p:grpSpPr>
          <a:xfrm>
            <a:off x="5123392" y="2482830"/>
            <a:ext cx="754294" cy="393599"/>
            <a:chOff x="7493876" y="2774731"/>
            <a:chExt cx="1481958" cy="894622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A5BAF25-A0DE-B749-BED2-B83B13A411D2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60ECF75-00B2-054C-81C8-C369008BA69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2D5AA3E-2968-154F-83AA-BFEFB38761F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7E9ABA87-4EB0-6B47-8590-C8D13AF022CE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890B6F94-5705-3F46-8D53-59C76A24DFF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A16DF83-44AF-C14B-A8A5-69E2FC1D598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F1C375E-5271-8747-94CF-647940CF263D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E4F11E-9F35-664F-97EA-7D4ADE6845C8}"/>
              </a:ext>
            </a:extLst>
          </p:cNvPr>
          <p:cNvGrpSpPr/>
          <p:nvPr/>
        </p:nvGrpSpPr>
        <p:grpSpPr>
          <a:xfrm>
            <a:off x="4089472" y="2510373"/>
            <a:ext cx="710244" cy="282076"/>
            <a:chOff x="3668110" y="2448910"/>
            <a:chExt cx="3794234" cy="216513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BA079D9-C480-AD4D-B5DA-EC37BA225C48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76B5A51-8072-0547-A367-70FC376A69A9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92BAC0A-5CE8-9042-8E37-B9117A3A474A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3353FBFD-A2D7-E744-B1F3-8E7B40B65AF2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A4C63F95-1B9C-FD43-843A-DB2A347EA1C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BAA16E-35F3-E647-91A9-1F251F8EB69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FB9596C-6CA1-1942-B376-083CC0E261AC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Group 906">
            <a:extLst>
              <a:ext uri="{FF2B5EF4-FFF2-40B4-BE49-F238E27FC236}">
                <a16:creationId xmlns:a16="http://schemas.microsoft.com/office/drawing/2014/main" id="{F07F9C1D-AE30-5045-B1BC-4B265BBBFD83}"/>
              </a:ext>
            </a:extLst>
          </p:cNvPr>
          <p:cNvGrpSpPr>
            <a:grpSpLocks/>
          </p:cNvGrpSpPr>
          <p:nvPr/>
        </p:nvGrpSpPr>
        <p:grpSpPr bwMode="auto">
          <a:xfrm>
            <a:off x="5345682" y="2003885"/>
            <a:ext cx="296863" cy="541338"/>
            <a:chOff x="4140" y="429"/>
            <a:chExt cx="1425" cy="2396"/>
          </a:xfrm>
        </p:grpSpPr>
        <p:sp>
          <p:nvSpPr>
            <p:cNvPr id="30" name="Freeform 907">
              <a:extLst>
                <a:ext uri="{FF2B5EF4-FFF2-40B4-BE49-F238E27FC236}">
                  <a16:creationId xmlns:a16="http://schemas.microsoft.com/office/drawing/2014/main" id="{C405BA89-5E69-E34D-8BF2-C4B6351CB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Rectangle 908">
              <a:extLst>
                <a:ext uri="{FF2B5EF4-FFF2-40B4-BE49-F238E27FC236}">
                  <a16:creationId xmlns:a16="http://schemas.microsoft.com/office/drawing/2014/main" id="{BEE1B41B-4E66-9746-969A-F01CAF6A3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909">
              <a:extLst>
                <a:ext uri="{FF2B5EF4-FFF2-40B4-BE49-F238E27FC236}">
                  <a16:creationId xmlns:a16="http://schemas.microsoft.com/office/drawing/2014/main" id="{5B85AD69-1925-1341-8DFA-7A4DF673E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910">
              <a:extLst>
                <a:ext uri="{FF2B5EF4-FFF2-40B4-BE49-F238E27FC236}">
                  <a16:creationId xmlns:a16="http://schemas.microsoft.com/office/drawing/2014/main" id="{C4185373-6A8A-4149-9978-81B034501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Rectangle 911">
              <a:extLst>
                <a:ext uri="{FF2B5EF4-FFF2-40B4-BE49-F238E27FC236}">
                  <a16:creationId xmlns:a16="http://schemas.microsoft.com/office/drawing/2014/main" id="{3666E251-0719-5748-AF0C-93134CF4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689"/>
              <a:ext cx="58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5" name="Group 912">
              <a:extLst>
                <a:ext uri="{FF2B5EF4-FFF2-40B4-BE49-F238E27FC236}">
                  <a16:creationId xmlns:a16="http://schemas.microsoft.com/office/drawing/2014/main" id="{232623E2-627B-D14D-B0FB-CD7098D11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1" name="AutoShape 913">
                <a:extLst>
                  <a:ext uri="{FF2B5EF4-FFF2-40B4-BE49-F238E27FC236}">
                    <a16:creationId xmlns:a16="http://schemas.microsoft.com/office/drawing/2014/main" id="{857B9C43-7C5C-2348-8660-BA024F631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3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AutoShape 914">
                <a:extLst>
                  <a:ext uri="{FF2B5EF4-FFF2-40B4-BE49-F238E27FC236}">
                    <a16:creationId xmlns:a16="http://schemas.microsoft.com/office/drawing/2014/main" id="{05AEBC7D-0CFA-0E44-B67C-50A33880B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6" name="Rectangle 915">
              <a:extLst>
                <a:ext uri="{FF2B5EF4-FFF2-40B4-BE49-F238E27FC236}">
                  <a16:creationId xmlns:a16="http://schemas.microsoft.com/office/drawing/2014/main" id="{AEACDAA3-8AA8-6A49-AD26-9EE0EBFF8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9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7" name="Group 916">
              <a:extLst>
                <a:ext uri="{FF2B5EF4-FFF2-40B4-BE49-F238E27FC236}">
                  <a16:creationId xmlns:a16="http://schemas.microsoft.com/office/drawing/2014/main" id="{1A83026F-3F53-9643-8F29-FA2E039B3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9" name="AutoShape 917">
                <a:extLst>
                  <a:ext uri="{FF2B5EF4-FFF2-40B4-BE49-F238E27FC236}">
                    <a16:creationId xmlns:a16="http://schemas.microsoft.com/office/drawing/2014/main" id="{52E81D27-5E50-234E-9001-3524A94EB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5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AutoShape 918">
                <a:extLst>
                  <a:ext uri="{FF2B5EF4-FFF2-40B4-BE49-F238E27FC236}">
                    <a16:creationId xmlns:a16="http://schemas.microsoft.com/office/drawing/2014/main" id="{B6A78DF5-A2A0-ED40-80EE-791D05788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0"/>
                <a:ext cx="704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" name="Rectangle 919">
              <a:extLst>
                <a:ext uri="{FF2B5EF4-FFF2-40B4-BE49-F238E27FC236}">
                  <a16:creationId xmlns:a16="http://schemas.microsoft.com/office/drawing/2014/main" id="{8734703D-B68E-8748-AD6B-127F1C6C3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1364"/>
              <a:ext cx="59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Rectangle 920">
              <a:extLst>
                <a:ext uri="{FF2B5EF4-FFF2-40B4-BE49-F238E27FC236}">
                  <a16:creationId xmlns:a16="http://schemas.microsoft.com/office/drawing/2014/main" id="{43CA87E6-9680-7349-8D67-A42CD1FA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659"/>
              <a:ext cx="602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40" name="Group 921">
              <a:extLst>
                <a:ext uri="{FF2B5EF4-FFF2-40B4-BE49-F238E27FC236}">
                  <a16:creationId xmlns:a16="http://schemas.microsoft.com/office/drawing/2014/main" id="{B872ACE3-F056-CD42-A484-E0E192157D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7" name="AutoShape 922">
                <a:extLst>
                  <a:ext uri="{FF2B5EF4-FFF2-40B4-BE49-F238E27FC236}">
                    <a16:creationId xmlns:a16="http://schemas.microsoft.com/office/drawing/2014/main" id="{5DEC78F2-B310-7A4B-B9E2-397F21DAF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1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AutoShape 923">
                <a:extLst>
                  <a:ext uri="{FF2B5EF4-FFF2-40B4-BE49-F238E27FC236}">
                    <a16:creationId xmlns:a16="http://schemas.microsoft.com/office/drawing/2014/main" id="{4BAC35D5-9AE5-5546-B357-5E9D720FC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91"/>
                <a:ext cx="693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1" name="Freeform 924">
              <a:extLst>
                <a:ext uri="{FF2B5EF4-FFF2-40B4-BE49-F238E27FC236}">
                  <a16:creationId xmlns:a16="http://schemas.microsoft.com/office/drawing/2014/main" id="{6FEDC341-483C-D340-9720-30D4F4ED6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2" name="Group 925">
              <a:extLst>
                <a:ext uri="{FF2B5EF4-FFF2-40B4-BE49-F238E27FC236}">
                  <a16:creationId xmlns:a16="http://schemas.microsoft.com/office/drawing/2014/main" id="{023CE296-3E8C-014C-BCC0-9E5FAB16E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5" name="AutoShape 926">
                <a:extLst>
                  <a:ext uri="{FF2B5EF4-FFF2-40B4-BE49-F238E27FC236}">
                    <a16:creationId xmlns:a16="http://schemas.microsoft.com/office/drawing/2014/main" id="{8324FC35-D619-B14F-8652-42CE1673C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69"/>
                <a:ext cx="712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AutoShape 927">
                <a:extLst>
                  <a:ext uri="{FF2B5EF4-FFF2-40B4-BE49-F238E27FC236}">
                    <a16:creationId xmlns:a16="http://schemas.microsoft.com/office/drawing/2014/main" id="{ADB26010-A010-6148-81B5-7D84777D4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2583"/>
                <a:ext cx="683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3" name="Rectangle 928">
              <a:extLst>
                <a:ext uri="{FF2B5EF4-FFF2-40B4-BE49-F238E27FC236}">
                  <a16:creationId xmlns:a16="http://schemas.microsoft.com/office/drawing/2014/main" id="{4D097071-15BC-014D-9F42-A6D93DB09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" y="429"/>
              <a:ext cx="69" cy="2291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929">
              <a:extLst>
                <a:ext uri="{FF2B5EF4-FFF2-40B4-BE49-F238E27FC236}">
                  <a16:creationId xmlns:a16="http://schemas.microsoft.com/office/drawing/2014/main" id="{F9F71B50-9FCA-3043-ABA0-141F7A1FC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930">
              <a:extLst>
                <a:ext uri="{FF2B5EF4-FFF2-40B4-BE49-F238E27FC236}">
                  <a16:creationId xmlns:a16="http://schemas.microsoft.com/office/drawing/2014/main" id="{222AC8FF-2FBE-6B4F-857C-494DB4552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Oval 931">
              <a:extLst>
                <a:ext uri="{FF2B5EF4-FFF2-40B4-BE49-F238E27FC236}">
                  <a16:creationId xmlns:a16="http://schemas.microsoft.com/office/drawing/2014/main" id="{B301E399-5801-3843-92C4-100C625F4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" y="2607"/>
              <a:ext cx="46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932">
              <a:extLst>
                <a:ext uri="{FF2B5EF4-FFF2-40B4-BE49-F238E27FC236}">
                  <a16:creationId xmlns:a16="http://schemas.microsoft.com/office/drawing/2014/main" id="{D9BC880A-8880-D44A-8749-1BFC6B160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AutoShape 933">
              <a:extLst>
                <a:ext uri="{FF2B5EF4-FFF2-40B4-BE49-F238E27FC236}">
                  <a16:creationId xmlns:a16="http://schemas.microsoft.com/office/drawing/2014/main" id="{393F8118-0711-154E-A6FA-632710B3E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4"/>
              <a:ext cx="1196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AutoShape 934">
              <a:extLst>
                <a:ext uri="{FF2B5EF4-FFF2-40B4-BE49-F238E27FC236}">
                  <a16:creationId xmlns:a16="http://schemas.microsoft.com/office/drawing/2014/main" id="{75D86914-8875-AD43-A7E8-D9BB4787B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2713"/>
              <a:ext cx="1067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Oval 935">
              <a:extLst>
                <a:ext uri="{FF2B5EF4-FFF2-40B4-BE49-F238E27FC236}">
                  <a16:creationId xmlns:a16="http://schemas.microsoft.com/office/drawing/2014/main" id="{66D89C89-D606-974B-B75D-0D8717AB5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2"/>
              <a:ext cx="160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Oval 936">
              <a:extLst>
                <a:ext uri="{FF2B5EF4-FFF2-40B4-BE49-F238E27FC236}">
                  <a16:creationId xmlns:a16="http://schemas.microsoft.com/office/drawing/2014/main" id="{25574DBE-4535-ED4F-AEDB-0EF2B4BBF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2"/>
              <a:ext cx="160" cy="1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Oval 937">
              <a:extLst>
                <a:ext uri="{FF2B5EF4-FFF2-40B4-BE49-F238E27FC236}">
                  <a16:creationId xmlns:a16="http://schemas.microsoft.com/office/drawing/2014/main" id="{C64F88BB-8747-804C-9C30-A681CB4DD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6" y="2382"/>
              <a:ext cx="152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Rectangle 938">
              <a:extLst>
                <a:ext uri="{FF2B5EF4-FFF2-40B4-BE49-F238E27FC236}">
                  <a16:creationId xmlns:a16="http://schemas.microsoft.com/office/drawing/2014/main" id="{57D7C4B6-8B5D-2942-8D2C-DC825CD47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4"/>
              <a:ext cx="84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26" name="Oval 355">
            <a:extLst>
              <a:ext uri="{FF2B5EF4-FFF2-40B4-BE49-F238E27FC236}">
                <a16:creationId xmlns:a16="http://schemas.microsoft.com/office/drawing/2014/main" id="{E1CB85AF-850A-124D-8CE3-6ACFED2B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106" y="156988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7" name="Oval 356">
            <a:extLst>
              <a:ext uri="{FF2B5EF4-FFF2-40B4-BE49-F238E27FC236}">
                <a16:creationId xmlns:a16="http://schemas.microsoft.com/office/drawing/2014/main" id="{D2388C87-1428-A14C-800A-63448451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356" y="1706408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8" name="Oval 357">
            <a:extLst>
              <a:ext uri="{FF2B5EF4-FFF2-40B4-BE49-F238E27FC236}">
                <a16:creationId xmlns:a16="http://schemas.microsoft.com/office/drawing/2014/main" id="{D0E5DD08-AB0D-4144-91C8-D7DA477F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218" y="1861983"/>
            <a:ext cx="350838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29" name="Group 2">
            <a:extLst>
              <a:ext uri="{FF2B5EF4-FFF2-40B4-BE49-F238E27FC236}">
                <a16:creationId xmlns:a16="http://schemas.microsoft.com/office/drawing/2014/main" id="{B224DD07-F8AD-E94B-AC4A-19AC28378364}"/>
              </a:ext>
            </a:extLst>
          </p:cNvPr>
          <p:cNvGrpSpPr>
            <a:grpSpLocks/>
          </p:cNvGrpSpPr>
          <p:nvPr/>
        </p:nvGrpSpPr>
        <p:grpSpPr bwMode="auto">
          <a:xfrm>
            <a:off x="6964906" y="914245"/>
            <a:ext cx="2897187" cy="1404937"/>
            <a:chOff x="5670550" y="1182688"/>
            <a:chExt cx="2897188" cy="1404937"/>
          </a:xfrm>
        </p:grpSpPr>
        <p:sp>
          <p:nvSpPr>
            <p:cNvPr id="130" name="Oval 354">
              <a:extLst>
                <a:ext uri="{FF2B5EF4-FFF2-40B4-BE49-F238E27FC236}">
                  <a16:creationId xmlns:a16="http://schemas.microsoft.com/office/drawing/2014/main" id="{ABAFD0F1-D93C-DA45-B207-CF5A35843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1182688"/>
              <a:ext cx="2897188" cy="14049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Text Box 353">
              <a:extLst>
                <a:ext uri="{FF2B5EF4-FFF2-40B4-BE49-F238E27FC236}">
                  <a16:creationId xmlns:a16="http://schemas.microsoft.com/office/drawing/2014/main" id="{2E04FD3D-536F-EC41-8CC4-A8B6882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6252" y="1397349"/>
              <a:ext cx="2245988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dirty="0">
                  <a:latin typeface="+mn-lt"/>
                  <a:cs typeface="Arial" charset="0"/>
                </a:rPr>
                <a:t>Should arriving packet be allowed in? Departing packet let out?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6C7D360-97CE-E444-BAB7-249EE9E08ADB}"/>
              </a:ext>
            </a:extLst>
          </p:cNvPr>
          <p:cNvGrpSpPr/>
          <p:nvPr/>
        </p:nvGrpSpPr>
        <p:grpSpPr>
          <a:xfrm>
            <a:off x="5999356" y="2543593"/>
            <a:ext cx="737685" cy="500690"/>
            <a:chOff x="5367131" y="3866019"/>
            <a:chExt cx="1637539" cy="741718"/>
          </a:xfrm>
        </p:grpSpPr>
        <p:sp>
          <p:nvSpPr>
            <p:cNvPr id="133" name="Right Arrow 132">
              <a:extLst>
                <a:ext uri="{FF2B5EF4-FFF2-40B4-BE49-F238E27FC236}">
                  <a16:creationId xmlns:a16="http://schemas.microsoft.com/office/drawing/2014/main" id="{73D4F25E-C81F-004E-BFE3-DF04C7212F77}"/>
                </a:ext>
              </a:extLst>
            </p:cNvPr>
            <p:cNvSpPr/>
            <p:nvPr/>
          </p:nvSpPr>
          <p:spPr>
            <a:xfrm rot="10800000">
              <a:off x="5367131" y="4187685"/>
              <a:ext cx="1060173" cy="172279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4" name="Group 201">
              <a:extLst>
                <a:ext uri="{FF2B5EF4-FFF2-40B4-BE49-F238E27FC236}">
                  <a16:creationId xmlns:a16="http://schemas.microsoft.com/office/drawing/2014/main" id="{90CB7EBC-2272-FB4E-9402-867BE322FC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61334CF0-30C3-BF4D-8E00-8253AD590E7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326B27B4-DECE-3142-9140-A1C62709BD01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9DE0512-0151-D449-97E2-693E3647A267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A467161-4E43-A943-8CF0-0551130C3765}"/>
              </a:ext>
            </a:extLst>
          </p:cNvPr>
          <p:cNvGrpSpPr/>
          <p:nvPr/>
        </p:nvGrpSpPr>
        <p:grpSpPr>
          <a:xfrm>
            <a:off x="4706724" y="2160734"/>
            <a:ext cx="539872" cy="500690"/>
            <a:chOff x="6417064" y="3866019"/>
            <a:chExt cx="1198427" cy="741718"/>
          </a:xfrm>
        </p:grpSpPr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ED48A8A1-C5F0-664C-9E7C-B4385290B738}"/>
                </a:ext>
              </a:extLst>
            </p:cNvPr>
            <p:cNvSpPr/>
            <p:nvPr/>
          </p:nvSpPr>
          <p:spPr>
            <a:xfrm>
              <a:off x="6555318" y="4171165"/>
              <a:ext cx="1060173" cy="172278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0" name="Group 201">
              <a:extLst>
                <a:ext uri="{FF2B5EF4-FFF2-40B4-BE49-F238E27FC236}">
                  <a16:creationId xmlns:a16="http://schemas.microsoft.com/office/drawing/2014/main" id="{9F38C6F8-7430-034C-885F-0781F08D5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4DE0FB97-8476-F447-948F-8AB8722A4AA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425580B9-9E0A-8947-B275-77E93F2580DA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FA4335F-73DB-5D4A-B84C-265F918FC0A3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5" name="Rectangle 4">
            <a:extLst>
              <a:ext uri="{FF2B5EF4-FFF2-40B4-BE49-F238E27FC236}">
                <a16:creationId xmlns:a16="http://schemas.microsoft.com/office/drawing/2014/main" id="{4D3ACD00-6D12-2C41-A8E5-58F89EF94552}"/>
              </a:ext>
            </a:extLst>
          </p:cNvPr>
          <p:cNvSpPr txBox="1">
            <a:spLocks noChangeArrowheads="1"/>
          </p:cNvSpPr>
          <p:nvPr/>
        </p:nvSpPr>
        <p:spPr>
          <a:xfrm>
            <a:off x="673100" y="3702204"/>
            <a:ext cx="10444666" cy="2698595"/>
          </a:xfrm>
          <a:prstGeom prst="rect">
            <a:avLst/>
          </a:prstGeom>
        </p:spPr>
        <p:txBody>
          <a:bodyPr/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CC0000"/>
                </a:solidFill>
              </a:rPr>
              <a:t>example 1: </a:t>
            </a:r>
            <a:r>
              <a:rPr lang="en-US" sz="2400" dirty="0"/>
              <a:t>block incoming and outgoing datagrams with IP protocol field = 17 and with either source or dest port = 23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result: </a:t>
            </a:r>
            <a:r>
              <a:rPr lang="en-US" dirty="0"/>
              <a:t>all incoming, outgoing UDP flows and telnet connections are blocked</a:t>
            </a:r>
          </a:p>
          <a:p>
            <a:r>
              <a:rPr lang="en-US" sz="2400" dirty="0">
                <a:solidFill>
                  <a:srgbClr val="CC0000"/>
                </a:solidFill>
              </a:rPr>
              <a:t>example 2: </a:t>
            </a:r>
            <a:r>
              <a:rPr lang="en-US" sz="2400" dirty="0"/>
              <a:t>block inbound TCP segments with ACK=0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result: </a:t>
            </a:r>
            <a:r>
              <a:rPr lang="en-US" dirty="0"/>
              <a:t>prevents external clients from making TCP connections with internal clients, but allows internal clients to connect to outside</a:t>
            </a:r>
          </a:p>
        </p:txBody>
      </p:sp>
    </p:spTree>
    <p:extLst>
      <p:ext uri="{BB962C8B-B14F-4D97-AF65-F5344CB8AC3E}">
        <p14:creationId xmlns:p14="http://schemas.microsoft.com/office/powerpoint/2010/main" val="6221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Stateless packet filtering: more examples</a:t>
            </a:r>
          </a:p>
        </p:txBody>
      </p:sp>
      <p:graphicFrame>
        <p:nvGraphicFramePr>
          <p:cNvPr id="144" name="Group 28">
            <a:extLst>
              <a:ext uri="{FF2B5EF4-FFF2-40B4-BE49-F238E27FC236}">
                <a16:creationId xmlns:a16="http://schemas.microsoft.com/office/drawing/2014/main" id="{F1467964-6918-9049-8FA1-6CB88B183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40042"/>
              </p:ext>
            </p:extLst>
          </p:nvPr>
        </p:nvGraphicFramePr>
        <p:xfrm>
          <a:off x="1215483" y="1345698"/>
          <a:ext cx="9946887" cy="4889761"/>
        </p:xfrm>
        <a:graphic>
          <a:graphicData uri="http://schemas.openxmlformats.org/drawingml/2006/table">
            <a:tbl>
              <a:tblPr/>
              <a:tblGrid>
                <a:gridCol w="458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3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2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Policy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Firewall Setting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no outside Web access 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outgoing packets to any IP address, port 80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9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no incoming TCP connections, except those for institution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s public Web server only.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incoming TCP SYN packets to any IP except 130.207.244.203, port 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prevent Web-radios from eating up the available bandwidth.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incoming UDP packets - except DNS and router broadcasts.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5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prevent your network from being used for a smurf DoS attack.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ICMP packets going to a 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“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broadcast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”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address (e.g. 130.207.255.255)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prevent your network from being tracerouted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outgoing ICMP TTL expired traffic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Access Control Lists</a:t>
            </a:r>
          </a:p>
        </p:txBody>
      </p:sp>
      <p:graphicFrame>
        <p:nvGraphicFramePr>
          <p:cNvPr id="6" name="Group 63">
            <a:extLst>
              <a:ext uri="{FF2B5EF4-FFF2-40B4-BE49-F238E27FC236}">
                <a16:creationId xmlns:a16="http://schemas.microsoft.com/office/drawing/2014/main" id="{D75C7F8D-9BBE-D347-ACAA-8114CBCE4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138292"/>
              </p:ext>
            </p:extLst>
          </p:nvPr>
        </p:nvGraphicFramePr>
        <p:xfrm>
          <a:off x="1548509" y="2443240"/>
          <a:ext cx="8418512" cy="3903758"/>
        </p:xfrm>
        <a:graphic>
          <a:graphicData uri="http://schemas.openxmlformats.org/drawingml/2006/table">
            <a:tbl>
              <a:tblPr/>
              <a:tblGrid>
                <a:gridCol w="1228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9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5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action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protocol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flag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bit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any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ACK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----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1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deny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1">
            <a:extLst>
              <a:ext uri="{FF2B5EF4-FFF2-40B4-BE49-F238E27FC236}">
                <a16:creationId xmlns:a16="http://schemas.microsoft.com/office/drawing/2014/main" id="{0EDA4416-727A-6547-9914-66C8B3C40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278058"/>
            <a:ext cx="10512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1688" indent="-801688">
              <a:lnSpc>
                <a:spcPct val="90000"/>
              </a:lnSpc>
              <a:spcBef>
                <a:spcPts val="400"/>
              </a:spcBef>
              <a:buClr>
                <a:srgbClr val="000099"/>
              </a:buClr>
              <a:buSzPct val="75000"/>
            </a:pPr>
            <a:r>
              <a:rPr lang="en-US" sz="3200" dirty="0">
                <a:solidFill>
                  <a:srgbClr val="CC0000"/>
                </a:solidFill>
                <a:cs typeface="Gill Sans MT" charset="0"/>
              </a:rPr>
              <a:t>ACL:</a:t>
            </a:r>
            <a:r>
              <a:rPr lang="en-US" sz="2400" dirty="0">
                <a:solidFill>
                  <a:srgbClr val="CC0000"/>
                </a:solidFill>
                <a:cs typeface="Gill Sans MT" charset="0"/>
              </a:rPr>
              <a:t> </a:t>
            </a:r>
            <a:r>
              <a:rPr lang="en-US" sz="2800" dirty="0">
                <a:cs typeface="Gill Sans MT" charset="0"/>
              </a:rPr>
              <a:t>table of rules, applied top to bottom to incoming packets: (action, condition) pairs: looks like OpenFlow forwarding (Ch. 4)!</a:t>
            </a:r>
            <a:endParaRPr lang="en-US" sz="2400" dirty="0"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Stateful packet filtering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B9D1692-9687-5348-9251-BC3EE4115CF5}"/>
              </a:ext>
            </a:extLst>
          </p:cNvPr>
          <p:cNvSpPr txBox="1">
            <a:spLocks noChangeArrowheads="1"/>
          </p:cNvSpPr>
          <p:nvPr/>
        </p:nvSpPr>
        <p:spPr>
          <a:xfrm>
            <a:off x="934998" y="1290560"/>
            <a:ext cx="10829539" cy="459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-277813"/>
            <a:r>
              <a:rPr lang="en-US" i="1" dirty="0">
                <a:solidFill>
                  <a:srgbClr val="0012A0"/>
                </a:solidFill>
              </a:rPr>
              <a:t>stateless packet filter</a:t>
            </a:r>
            <a:r>
              <a:rPr lang="en-US" i="1" dirty="0">
                <a:solidFill>
                  <a:srgbClr val="CC0000"/>
                </a:solidFill>
              </a:rPr>
              <a:t>: </a:t>
            </a:r>
            <a:r>
              <a:rPr lang="en-US" dirty="0"/>
              <a:t>heavy handed tool</a:t>
            </a:r>
          </a:p>
          <a:p>
            <a:pPr lvl="1"/>
            <a:r>
              <a:rPr lang="en-US" sz="2200" dirty="0"/>
              <a:t>admits packets that “</a:t>
            </a:r>
            <a:r>
              <a:rPr lang="en-US" altLang="ja-JP" sz="2200" dirty="0"/>
              <a:t>make no sense,” e.g., dest port = 80, ACK bit set, even though no TCP connection established:</a:t>
            </a:r>
            <a:endParaRPr lang="en-US" sz="2200" dirty="0"/>
          </a:p>
        </p:txBody>
      </p:sp>
      <p:graphicFrame>
        <p:nvGraphicFramePr>
          <p:cNvPr id="11" name="Group 32">
            <a:extLst>
              <a:ext uri="{FF2B5EF4-FFF2-40B4-BE49-F238E27FC236}">
                <a16:creationId xmlns:a16="http://schemas.microsoft.com/office/drawing/2014/main" id="{2CC2E2AC-CBC4-FA4F-898F-3B5149A1A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02494"/>
              </p:ext>
            </p:extLst>
          </p:nvPr>
        </p:nvGraphicFramePr>
        <p:xfrm>
          <a:off x="2311555" y="2631688"/>
          <a:ext cx="7643813" cy="1325563"/>
        </p:xfrm>
        <a:graphic>
          <a:graphicData uri="http://schemas.openxmlformats.org/drawingml/2006/table">
            <a:tbl>
              <a:tblPr/>
              <a:tblGrid>
                <a:gridCol w="1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60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7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67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45229" marB="452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address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address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protocol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8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5229" marB="452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ACK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283">
            <a:extLst>
              <a:ext uri="{FF2B5EF4-FFF2-40B4-BE49-F238E27FC236}">
                <a16:creationId xmlns:a16="http://schemas.microsoft.com/office/drawing/2014/main" id="{0967380F-E7AA-7544-AE87-3545A24F1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980" y="4362567"/>
            <a:ext cx="1072174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8125" indent="-238125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800" i="1" dirty="0">
                <a:solidFill>
                  <a:srgbClr val="0012A0"/>
                </a:solidFill>
                <a:cs typeface="Gill Sans MT" charset="0"/>
              </a:rPr>
              <a:t>stateful packet filter:</a:t>
            </a: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 </a:t>
            </a:r>
            <a:r>
              <a:rPr lang="en-US" sz="2800" dirty="0">
                <a:cs typeface="Gill Sans MT" charset="0"/>
              </a:rPr>
              <a:t>track status of every TCP connection</a:t>
            </a:r>
          </a:p>
          <a:p>
            <a:pPr marL="695325" lvl="1" indent="-238125"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 charset="0"/>
              </a:rPr>
              <a:t>track connection setup (SYN), teardown (FIN): determine whether incoming, outgoing packets </a:t>
            </a:r>
            <a:r>
              <a:rPr lang="en-US" altLang="ja-JP" sz="2400" dirty="0">
                <a:cs typeface="Gill Sans MT" charset="0"/>
              </a:rPr>
              <a:t>“makes sense”</a:t>
            </a:r>
          </a:p>
          <a:p>
            <a:pPr marL="695325" lvl="1" indent="-238125"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 charset="0"/>
              </a:rPr>
              <a:t>timeout inactive connections at firewall: no longer admit packets</a:t>
            </a:r>
          </a:p>
          <a:p>
            <a:pPr marL="695325" lvl="1" indent="-238125">
              <a:spcBef>
                <a:spcPct val="20000"/>
              </a:spcBef>
              <a:buClr>
                <a:schemeClr val="accent2"/>
              </a:buClr>
              <a:buSzPct val="75000"/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Stateful packet filtering</a:t>
            </a:r>
          </a:p>
        </p:txBody>
      </p:sp>
      <p:graphicFrame>
        <p:nvGraphicFramePr>
          <p:cNvPr id="7" name="Group 72">
            <a:extLst>
              <a:ext uri="{FF2B5EF4-FFF2-40B4-BE49-F238E27FC236}">
                <a16:creationId xmlns:a16="http://schemas.microsoft.com/office/drawing/2014/main" id="{A29CF766-7A48-6349-A06C-49FA2F361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29336"/>
              </p:ext>
            </p:extLst>
          </p:nvPr>
        </p:nvGraphicFramePr>
        <p:xfrm>
          <a:off x="1818696" y="2576630"/>
          <a:ext cx="8719207" cy="3822383"/>
        </p:xfrm>
        <a:graphic>
          <a:graphicData uri="http://schemas.openxmlformats.org/drawingml/2006/table">
            <a:tbl>
              <a:tblPr/>
              <a:tblGrid>
                <a:gridCol w="1173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5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31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0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action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proto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flag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bit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check connection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any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5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ACK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2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----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7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deny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68">
            <a:extLst>
              <a:ext uri="{FF2B5EF4-FFF2-40B4-BE49-F238E27FC236}">
                <a16:creationId xmlns:a16="http://schemas.microsoft.com/office/drawing/2014/main" id="{E8B613C8-B6A3-B648-AC4F-6310E357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4" y="596574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3" name="Rectangle 71">
            <a:extLst>
              <a:ext uri="{FF2B5EF4-FFF2-40B4-BE49-F238E27FC236}">
                <a16:creationId xmlns:a16="http://schemas.microsoft.com/office/drawing/2014/main" id="{EC96110D-EB43-D041-8A11-454BA4FE1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394546"/>
            <a:ext cx="10925407" cy="11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0099"/>
              </a:buClr>
              <a:buSzPct val="75000"/>
            </a:pPr>
            <a:r>
              <a:rPr lang="en-US" sz="2800" dirty="0">
                <a:cs typeface="Gill Sans MT" charset="0"/>
              </a:rPr>
              <a:t>ACL augmented to indicate need to check connection state table before admitting packet</a:t>
            </a:r>
          </a:p>
        </p:txBody>
      </p:sp>
    </p:spTree>
    <p:extLst>
      <p:ext uri="{BB962C8B-B14F-4D97-AF65-F5344CB8AC3E}">
        <p14:creationId xmlns:p14="http://schemas.microsoft.com/office/powerpoint/2010/main" val="37117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Application gateways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ED6B6DB-1D2E-994B-AD99-D20F7F596A33}"/>
              </a:ext>
            </a:extLst>
          </p:cNvPr>
          <p:cNvSpPr txBox="1">
            <a:spLocks noChangeArrowheads="1"/>
          </p:cNvSpPr>
          <p:nvPr/>
        </p:nvSpPr>
        <p:spPr>
          <a:xfrm>
            <a:off x="1028700" y="1356848"/>
            <a:ext cx="4279280" cy="256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filter packets on application data as well as on IP/TCP/UDP fields.</a:t>
            </a:r>
          </a:p>
          <a:p>
            <a:r>
              <a:rPr lang="en-US" i="1" dirty="0">
                <a:solidFill>
                  <a:srgbClr val="0012A0"/>
                </a:solidFill>
              </a:rPr>
              <a:t>example: </a:t>
            </a:r>
            <a:r>
              <a:rPr lang="en-US" dirty="0"/>
              <a:t>allow select internal users to telnet outside</a:t>
            </a:r>
            <a:endParaRPr lang="en-US" sz="2400" dirty="0"/>
          </a:p>
        </p:txBody>
      </p:sp>
      <p:sp>
        <p:nvSpPr>
          <p:cNvPr id="15" name="Rectangle 110">
            <a:extLst>
              <a:ext uri="{FF2B5EF4-FFF2-40B4-BE49-F238E27FC236}">
                <a16:creationId xmlns:a16="http://schemas.microsoft.com/office/drawing/2014/main" id="{58F3F0F9-E3AB-1940-945B-463010343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699" y="4367523"/>
            <a:ext cx="107358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1. </a:t>
            </a:r>
            <a:r>
              <a:rPr lang="en-US" sz="2800" dirty="0">
                <a:cs typeface="Gill Sans MT" charset="0"/>
              </a:rPr>
              <a:t>require all telnet users to telnet through gateway.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buSzPct val="85000"/>
            </a:pP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2. </a:t>
            </a:r>
            <a:r>
              <a:rPr lang="en-US" sz="2800" dirty="0">
                <a:cs typeface="Gill Sans MT" charset="0"/>
              </a:rPr>
              <a:t>for authorized users, gateway sets up telnet connection to dest host</a:t>
            </a:r>
          </a:p>
          <a:p>
            <a:pPr marL="577850" indent="-177800">
              <a:lnSpc>
                <a:spcPct val="90000"/>
              </a:lnSpc>
              <a:spcBef>
                <a:spcPts val="400"/>
              </a:spcBef>
              <a:buClr>
                <a:srgbClr val="0012A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800" dirty="0">
                <a:cs typeface="Gill Sans MT" charset="0"/>
              </a:rPr>
              <a:t> gateway relays data between 2 connections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3. </a:t>
            </a:r>
            <a:r>
              <a:rPr lang="en-US" sz="2800" dirty="0">
                <a:cs typeface="Gill Sans MT" charset="0"/>
              </a:rPr>
              <a:t>router filter blocks all telnet connections not originating from gateway</a:t>
            </a:r>
          </a:p>
        </p:txBody>
      </p:sp>
      <p:sp>
        <p:nvSpPr>
          <p:cNvPr id="17" name="Text Box 108">
            <a:extLst>
              <a:ext uri="{FF2B5EF4-FFF2-40B4-BE49-F238E27FC236}">
                <a16:creationId xmlns:a16="http://schemas.microsoft.com/office/drawing/2014/main" id="{EBB76ACF-9F94-E74E-8D34-3FBBB156B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681" y="1577642"/>
            <a:ext cx="1102739" cy="4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 dirty="0">
                <a:latin typeface="+mn-lt"/>
                <a:cs typeface="Arial" charset="0"/>
              </a:rPr>
              <a:t>application</a:t>
            </a:r>
          </a:p>
          <a:p>
            <a:pPr algn="ctr">
              <a:lnSpc>
                <a:spcPct val="80000"/>
              </a:lnSpc>
            </a:pPr>
            <a:r>
              <a:rPr lang="en-US" sz="1600" dirty="0">
                <a:latin typeface="+mn-lt"/>
                <a:cs typeface="Arial" charset="0"/>
              </a:rPr>
              <a:t>gateway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CDFA2A5-A5D7-EB4E-A6AF-A727A49C1669}"/>
              </a:ext>
            </a:extLst>
          </p:cNvPr>
          <p:cNvSpPr>
            <a:spLocks/>
          </p:cNvSpPr>
          <p:nvPr/>
        </p:nvSpPr>
        <p:spPr bwMode="auto">
          <a:xfrm>
            <a:off x="6107635" y="1847031"/>
            <a:ext cx="3648994" cy="1808285"/>
          </a:xfrm>
          <a:custGeom>
            <a:avLst/>
            <a:gdLst/>
            <a:ahLst/>
            <a:cxnLst/>
            <a:rect l="0" t="0" r="r" b="b"/>
            <a:pathLst>
              <a:path w="10000" h="10000">
                <a:moveTo>
                  <a:pt x="323" y="164"/>
                </a:moveTo>
                <a:lnTo>
                  <a:pt x="341" y="143"/>
                </a:lnTo>
                <a:cubicBezTo>
                  <a:pt x="349" y="129"/>
                  <a:pt x="357" y="116"/>
                  <a:pt x="365" y="102"/>
                </a:cubicBezTo>
                <a:lnTo>
                  <a:pt x="413" y="72"/>
                </a:lnTo>
                <a:cubicBezTo>
                  <a:pt x="429" y="58"/>
                  <a:pt x="445" y="45"/>
                  <a:pt x="461" y="31"/>
                </a:cubicBezTo>
                <a:lnTo>
                  <a:pt x="514" y="10"/>
                </a:lnTo>
                <a:cubicBezTo>
                  <a:pt x="534" y="7"/>
                  <a:pt x="554" y="3"/>
                  <a:pt x="574" y="0"/>
                </a:cubicBezTo>
                <a:lnTo>
                  <a:pt x="628" y="0"/>
                </a:lnTo>
                <a:lnTo>
                  <a:pt x="694" y="0"/>
                </a:lnTo>
                <a:cubicBezTo>
                  <a:pt x="716" y="3"/>
                  <a:pt x="738" y="7"/>
                  <a:pt x="760" y="10"/>
                </a:cubicBezTo>
                <a:lnTo>
                  <a:pt x="825" y="31"/>
                </a:lnTo>
                <a:lnTo>
                  <a:pt x="891" y="61"/>
                </a:lnTo>
                <a:cubicBezTo>
                  <a:pt x="915" y="71"/>
                  <a:pt x="939" y="82"/>
                  <a:pt x="963" y="92"/>
                </a:cubicBezTo>
                <a:cubicBezTo>
                  <a:pt x="989" y="106"/>
                  <a:pt x="1015" y="119"/>
                  <a:pt x="1041" y="133"/>
                </a:cubicBezTo>
                <a:lnTo>
                  <a:pt x="1118" y="174"/>
                </a:lnTo>
                <a:lnTo>
                  <a:pt x="1196" y="225"/>
                </a:lnTo>
                <a:lnTo>
                  <a:pt x="1268" y="276"/>
                </a:lnTo>
                <a:cubicBezTo>
                  <a:pt x="1294" y="290"/>
                  <a:pt x="1320" y="303"/>
                  <a:pt x="1346" y="317"/>
                </a:cubicBezTo>
                <a:lnTo>
                  <a:pt x="1513" y="440"/>
                </a:lnTo>
                <a:lnTo>
                  <a:pt x="1681" y="553"/>
                </a:lnTo>
                <a:lnTo>
                  <a:pt x="1848" y="665"/>
                </a:lnTo>
                <a:lnTo>
                  <a:pt x="2022" y="778"/>
                </a:lnTo>
                <a:cubicBezTo>
                  <a:pt x="2050" y="798"/>
                  <a:pt x="2077" y="819"/>
                  <a:pt x="2105" y="839"/>
                </a:cubicBezTo>
                <a:cubicBezTo>
                  <a:pt x="2133" y="853"/>
                  <a:pt x="2161" y="866"/>
                  <a:pt x="2189" y="880"/>
                </a:cubicBezTo>
                <a:cubicBezTo>
                  <a:pt x="2217" y="894"/>
                  <a:pt x="2245" y="907"/>
                  <a:pt x="2273" y="921"/>
                </a:cubicBezTo>
                <a:lnTo>
                  <a:pt x="2356" y="972"/>
                </a:lnTo>
                <a:lnTo>
                  <a:pt x="2440" y="993"/>
                </a:lnTo>
                <a:cubicBezTo>
                  <a:pt x="2468" y="1003"/>
                  <a:pt x="2496" y="1014"/>
                  <a:pt x="2524" y="1024"/>
                </a:cubicBezTo>
                <a:lnTo>
                  <a:pt x="2608" y="1054"/>
                </a:lnTo>
                <a:cubicBezTo>
                  <a:pt x="2638" y="1057"/>
                  <a:pt x="2667" y="1061"/>
                  <a:pt x="2697" y="1064"/>
                </a:cubicBezTo>
                <a:cubicBezTo>
                  <a:pt x="2725" y="1068"/>
                  <a:pt x="2753" y="1071"/>
                  <a:pt x="2781" y="1075"/>
                </a:cubicBezTo>
                <a:lnTo>
                  <a:pt x="2853" y="1075"/>
                </a:lnTo>
                <a:cubicBezTo>
                  <a:pt x="2881" y="1262"/>
                  <a:pt x="2909" y="1143"/>
                  <a:pt x="2937" y="1330"/>
                </a:cubicBezTo>
                <a:cubicBezTo>
                  <a:pt x="2963" y="1118"/>
                  <a:pt x="2988" y="1287"/>
                  <a:pt x="3014" y="1075"/>
                </a:cubicBezTo>
                <a:cubicBezTo>
                  <a:pt x="3042" y="1071"/>
                  <a:pt x="3070" y="1068"/>
                  <a:pt x="3098" y="1064"/>
                </a:cubicBezTo>
                <a:lnTo>
                  <a:pt x="3182" y="1064"/>
                </a:lnTo>
                <a:lnTo>
                  <a:pt x="3343" y="1024"/>
                </a:lnTo>
                <a:lnTo>
                  <a:pt x="3505" y="1003"/>
                </a:lnTo>
                <a:lnTo>
                  <a:pt x="3672" y="972"/>
                </a:lnTo>
                <a:lnTo>
                  <a:pt x="3834" y="921"/>
                </a:lnTo>
                <a:lnTo>
                  <a:pt x="4007" y="880"/>
                </a:lnTo>
                <a:lnTo>
                  <a:pt x="4175" y="850"/>
                </a:lnTo>
                <a:lnTo>
                  <a:pt x="4348" y="809"/>
                </a:lnTo>
                <a:lnTo>
                  <a:pt x="4528" y="788"/>
                </a:lnTo>
                <a:cubicBezTo>
                  <a:pt x="4562" y="785"/>
                  <a:pt x="4595" y="781"/>
                  <a:pt x="4629" y="778"/>
                </a:cubicBezTo>
                <a:cubicBezTo>
                  <a:pt x="4659" y="775"/>
                  <a:pt x="4689" y="771"/>
                  <a:pt x="4719" y="768"/>
                </a:cubicBezTo>
                <a:lnTo>
                  <a:pt x="4809" y="768"/>
                </a:lnTo>
                <a:lnTo>
                  <a:pt x="4904" y="768"/>
                </a:lnTo>
                <a:lnTo>
                  <a:pt x="5006" y="778"/>
                </a:lnTo>
                <a:lnTo>
                  <a:pt x="5102" y="778"/>
                </a:lnTo>
                <a:cubicBezTo>
                  <a:pt x="5138" y="781"/>
                  <a:pt x="5173" y="785"/>
                  <a:pt x="5209" y="788"/>
                </a:cubicBezTo>
                <a:lnTo>
                  <a:pt x="5311" y="809"/>
                </a:lnTo>
                <a:lnTo>
                  <a:pt x="5419" y="839"/>
                </a:lnTo>
                <a:lnTo>
                  <a:pt x="5520" y="860"/>
                </a:lnTo>
                <a:lnTo>
                  <a:pt x="5634" y="901"/>
                </a:lnTo>
                <a:lnTo>
                  <a:pt x="5748" y="931"/>
                </a:lnTo>
                <a:lnTo>
                  <a:pt x="5861" y="972"/>
                </a:lnTo>
                <a:lnTo>
                  <a:pt x="5999" y="1003"/>
                </a:lnTo>
                <a:lnTo>
                  <a:pt x="6124" y="1044"/>
                </a:lnTo>
                <a:lnTo>
                  <a:pt x="6256" y="1085"/>
                </a:lnTo>
                <a:lnTo>
                  <a:pt x="6394" y="1126"/>
                </a:lnTo>
                <a:lnTo>
                  <a:pt x="6531" y="1167"/>
                </a:lnTo>
                <a:lnTo>
                  <a:pt x="6681" y="1218"/>
                </a:lnTo>
                <a:lnTo>
                  <a:pt x="6824" y="1269"/>
                </a:lnTo>
                <a:lnTo>
                  <a:pt x="7117" y="1372"/>
                </a:lnTo>
                <a:lnTo>
                  <a:pt x="7410" y="1494"/>
                </a:lnTo>
                <a:lnTo>
                  <a:pt x="7703" y="1627"/>
                </a:lnTo>
                <a:lnTo>
                  <a:pt x="7853" y="1699"/>
                </a:lnTo>
                <a:lnTo>
                  <a:pt x="7996" y="1771"/>
                </a:lnTo>
                <a:lnTo>
                  <a:pt x="8140" y="1842"/>
                </a:lnTo>
                <a:lnTo>
                  <a:pt x="8278" y="1914"/>
                </a:lnTo>
                <a:cubicBezTo>
                  <a:pt x="8322" y="1941"/>
                  <a:pt x="8365" y="1969"/>
                  <a:pt x="8409" y="1996"/>
                </a:cubicBezTo>
                <a:lnTo>
                  <a:pt x="8547" y="2078"/>
                </a:lnTo>
                <a:cubicBezTo>
                  <a:pt x="8589" y="2105"/>
                  <a:pt x="8630" y="2133"/>
                  <a:pt x="8672" y="2160"/>
                </a:cubicBezTo>
                <a:lnTo>
                  <a:pt x="8798" y="2252"/>
                </a:lnTo>
                <a:lnTo>
                  <a:pt x="8911" y="2344"/>
                </a:lnTo>
                <a:lnTo>
                  <a:pt x="9025" y="2436"/>
                </a:lnTo>
                <a:lnTo>
                  <a:pt x="9133" y="2538"/>
                </a:lnTo>
                <a:cubicBezTo>
                  <a:pt x="9149" y="2552"/>
                  <a:pt x="9165" y="2565"/>
                  <a:pt x="9181" y="2579"/>
                </a:cubicBezTo>
                <a:lnTo>
                  <a:pt x="9228" y="2641"/>
                </a:lnTo>
                <a:lnTo>
                  <a:pt x="9276" y="2692"/>
                </a:lnTo>
                <a:cubicBezTo>
                  <a:pt x="9290" y="2706"/>
                  <a:pt x="9304" y="2719"/>
                  <a:pt x="9318" y="2733"/>
                </a:cubicBezTo>
                <a:cubicBezTo>
                  <a:pt x="9332" y="2753"/>
                  <a:pt x="9346" y="2774"/>
                  <a:pt x="9360" y="2794"/>
                </a:cubicBezTo>
                <a:cubicBezTo>
                  <a:pt x="9374" y="2815"/>
                  <a:pt x="9388" y="2835"/>
                  <a:pt x="9402" y="2856"/>
                </a:cubicBezTo>
                <a:lnTo>
                  <a:pt x="9444" y="2907"/>
                </a:lnTo>
                <a:cubicBezTo>
                  <a:pt x="9456" y="2927"/>
                  <a:pt x="9468" y="2948"/>
                  <a:pt x="9480" y="2968"/>
                </a:cubicBezTo>
                <a:cubicBezTo>
                  <a:pt x="9492" y="2989"/>
                  <a:pt x="9504" y="3009"/>
                  <a:pt x="9516" y="3030"/>
                </a:cubicBezTo>
                <a:cubicBezTo>
                  <a:pt x="9528" y="3047"/>
                  <a:pt x="9539" y="3064"/>
                  <a:pt x="9551" y="3081"/>
                </a:cubicBezTo>
                <a:lnTo>
                  <a:pt x="9611" y="3204"/>
                </a:lnTo>
                <a:cubicBezTo>
                  <a:pt x="9629" y="3248"/>
                  <a:pt x="9647" y="3293"/>
                  <a:pt x="9665" y="3337"/>
                </a:cubicBezTo>
                <a:cubicBezTo>
                  <a:pt x="9683" y="3385"/>
                  <a:pt x="9701" y="3432"/>
                  <a:pt x="9719" y="3480"/>
                </a:cubicBezTo>
                <a:cubicBezTo>
                  <a:pt x="9735" y="3531"/>
                  <a:pt x="9751" y="3583"/>
                  <a:pt x="9767" y="3634"/>
                </a:cubicBezTo>
                <a:lnTo>
                  <a:pt x="9809" y="3787"/>
                </a:lnTo>
                <a:cubicBezTo>
                  <a:pt x="9823" y="3838"/>
                  <a:pt x="9836" y="3890"/>
                  <a:pt x="9850" y="3941"/>
                </a:cubicBezTo>
                <a:cubicBezTo>
                  <a:pt x="9858" y="4002"/>
                  <a:pt x="9866" y="4064"/>
                  <a:pt x="9874" y="4125"/>
                </a:cubicBezTo>
                <a:cubicBezTo>
                  <a:pt x="9884" y="4180"/>
                  <a:pt x="9894" y="4234"/>
                  <a:pt x="9904" y="4289"/>
                </a:cubicBezTo>
                <a:cubicBezTo>
                  <a:pt x="9914" y="4354"/>
                  <a:pt x="9924" y="4418"/>
                  <a:pt x="9934" y="4483"/>
                </a:cubicBezTo>
                <a:cubicBezTo>
                  <a:pt x="9940" y="4544"/>
                  <a:pt x="9946" y="4606"/>
                  <a:pt x="9952" y="4667"/>
                </a:cubicBezTo>
                <a:cubicBezTo>
                  <a:pt x="9958" y="4729"/>
                  <a:pt x="9964" y="4790"/>
                  <a:pt x="9970" y="4852"/>
                </a:cubicBezTo>
                <a:cubicBezTo>
                  <a:pt x="9974" y="4917"/>
                  <a:pt x="9978" y="4981"/>
                  <a:pt x="9982" y="5046"/>
                </a:cubicBezTo>
                <a:lnTo>
                  <a:pt x="9994" y="5241"/>
                </a:lnTo>
                <a:lnTo>
                  <a:pt x="9994" y="5425"/>
                </a:lnTo>
                <a:lnTo>
                  <a:pt x="10000" y="5629"/>
                </a:lnTo>
                <a:lnTo>
                  <a:pt x="9994" y="5824"/>
                </a:lnTo>
                <a:lnTo>
                  <a:pt x="9994" y="6018"/>
                </a:lnTo>
                <a:lnTo>
                  <a:pt x="9988" y="6213"/>
                </a:lnTo>
                <a:cubicBezTo>
                  <a:pt x="9984" y="6278"/>
                  <a:pt x="9980" y="6342"/>
                  <a:pt x="9976" y="6407"/>
                </a:cubicBezTo>
                <a:lnTo>
                  <a:pt x="9958" y="6602"/>
                </a:lnTo>
                <a:lnTo>
                  <a:pt x="9946" y="6776"/>
                </a:lnTo>
                <a:cubicBezTo>
                  <a:pt x="9940" y="6837"/>
                  <a:pt x="9934" y="6899"/>
                  <a:pt x="9928" y="6960"/>
                </a:cubicBezTo>
                <a:lnTo>
                  <a:pt x="9904" y="7134"/>
                </a:lnTo>
                <a:cubicBezTo>
                  <a:pt x="9894" y="7195"/>
                  <a:pt x="9884" y="7257"/>
                  <a:pt x="9874" y="7318"/>
                </a:cubicBezTo>
                <a:cubicBezTo>
                  <a:pt x="9868" y="7373"/>
                  <a:pt x="9862" y="7427"/>
                  <a:pt x="9856" y="7482"/>
                </a:cubicBezTo>
                <a:cubicBezTo>
                  <a:pt x="9846" y="7537"/>
                  <a:pt x="9837" y="7591"/>
                  <a:pt x="9827" y="7646"/>
                </a:cubicBezTo>
                <a:lnTo>
                  <a:pt x="9791" y="7799"/>
                </a:lnTo>
                <a:lnTo>
                  <a:pt x="9761" y="7943"/>
                </a:lnTo>
                <a:cubicBezTo>
                  <a:pt x="9749" y="7991"/>
                  <a:pt x="9737" y="8038"/>
                  <a:pt x="9725" y="8086"/>
                </a:cubicBezTo>
                <a:cubicBezTo>
                  <a:pt x="9713" y="8130"/>
                  <a:pt x="9701" y="8175"/>
                  <a:pt x="9689" y="8219"/>
                </a:cubicBezTo>
                <a:cubicBezTo>
                  <a:pt x="9677" y="8257"/>
                  <a:pt x="9665" y="8294"/>
                  <a:pt x="9653" y="8332"/>
                </a:cubicBezTo>
                <a:cubicBezTo>
                  <a:pt x="9639" y="8369"/>
                  <a:pt x="9625" y="8407"/>
                  <a:pt x="9611" y="8444"/>
                </a:cubicBezTo>
                <a:cubicBezTo>
                  <a:pt x="9597" y="8475"/>
                  <a:pt x="9583" y="8505"/>
                  <a:pt x="9569" y="8536"/>
                </a:cubicBezTo>
                <a:cubicBezTo>
                  <a:pt x="9553" y="8567"/>
                  <a:pt x="9538" y="8597"/>
                  <a:pt x="9522" y="8628"/>
                </a:cubicBezTo>
                <a:lnTo>
                  <a:pt x="9474" y="8721"/>
                </a:lnTo>
                <a:cubicBezTo>
                  <a:pt x="9454" y="8745"/>
                  <a:pt x="9434" y="8768"/>
                  <a:pt x="9414" y="8792"/>
                </a:cubicBezTo>
                <a:cubicBezTo>
                  <a:pt x="9394" y="8819"/>
                  <a:pt x="9374" y="8847"/>
                  <a:pt x="9354" y="8874"/>
                </a:cubicBezTo>
                <a:cubicBezTo>
                  <a:pt x="9332" y="8895"/>
                  <a:pt x="9310" y="8915"/>
                  <a:pt x="9288" y="8936"/>
                </a:cubicBezTo>
                <a:cubicBezTo>
                  <a:pt x="9268" y="8956"/>
                  <a:pt x="9248" y="8977"/>
                  <a:pt x="9228" y="8997"/>
                </a:cubicBezTo>
                <a:lnTo>
                  <a:pt x="9157" y="9048"/>
                </a:lnTo>
                <a:cubicBezTo>
                  <a:pt x="9131" y="9069"/>
                  <a:pt x="9105" y="9089"/>
                  <a:pt x="9079" y="9110"/>
                </a:cubicBezTo>
                <a:lnTo>
                  <a:pt x="9007" y="9161"/>
                </a:lnTo>
                <a:lnTo>
                  <a:pt x="8929" y="9191"/>
                </a:lnTo>
                <a:lnTo>
                  <a:pt x="8846" y="9232"/>
                </a:lnTo>
                <a:cubicBezTo>
                  <a:pt x="8818" y="9242"/>
                  <a:pt x="8790" y="9253"/>
                  <a:pt x="8762" y="9263"/>
                </a:cubicBezTo>
                <a:cubicBezTo>
                  <a:pt x="8734" y="9277"/>
                  <a:pt x="8706" y="9290"/>
                  <a:pt x="8678" y="9304"/>
                </a:cubicBezTo>
                <a:cubicBezTo>
                  <a:pt x="8648" y="9314"/>
                  <a:pt x="8619" y="9325"/>
                  <a:pt x="8589" y="9335"/>
                </a:cubicBezTo>
                <a:lnTo>
                  <a:pt x="8493" y="9365"/>
                </a:lnTo>
                <a:lnTo>
                  <a:pt x="8313" y="9406"/>
                </a:lnTo>
                <a:lnTo>
                  <a:pt x="8122" y="9447"/>
                </a:lnTo>
                <a:lnTo>
                  <a:pt x="7931" y="9478"/>
                </a:lnTo>
                <a:lnTo>
                  <a:pt x="7733" y="9519"/>
                </a:lnTo>
                <a:lnTo>
                  <a:pt x="7530" y="9539"/>
                </a:lnTo>
                <a:lnTo>
                  <a:pt x="7339" y="9580"/>
                </a:lnTo>
                <a:lnTo>
                  <a:pt x="7141" y="9611"/>
                </a:lnTo>
                <a:lnTo>
                  <a:pt x="6950" y="9662"/>
                </a:lnTo>
                <a:lnTo>
                  <a:pt x="6854" y="9683"/>
                </a:lnTo>
                <a:lnTo>
                  <a:pt x="6758" y="9713"/>
                </a:lnTo>
                <a:lnTo>
                  <a:pt x="6651" y="9724"/>
                </a:lnTo>
                <a:lnTo>
                  <a:pt x="6549" y="9744"/>
                </a:lnTo>
                <a:lnTo>
                  <a:pt x="6441" y="9765"/>
                </a:lnTo>
                <a:lnTo>
                  <a:pt x="6334" y="9785"/>
                </a:lnTo>
                <a:lnTo>
                  <a:pt x="6226" y="9806"/>
                </a:lnTo>
                <a:lnTo>
                  <a:pt x="6112" y="9816"/>
                </a:lnTo>
                <a:lnTo>
                  <a:pt x="5885" y="9857"/>
                </a:lnTo>
                <a:lnTo>
                  <a:pt x="5652" y="9887"/>
                </a:lnTo>
                <a:lnTo>
                  <a:pt x="5425" y="9918"/>
                </a:lnTo>
                <a:lnTo>
                  <a:pt x="5185" y="9928"/>
                </a:lnTo>
                <a:lnTo>
                  <a:pt x="4958" y="9949"/>
                </a:lnTo>
                <a:lnTo>
                  <a:pt x="4731" y="9959"/>
                </a:lnTo>
                <a:lnTo>
                  <a:pt x="4623" y="9969"/>
                </a:lnTo>
                <a:lnTo>
                  <a:pt x="4510" y="9969"/>
                </a:lnTo>
                <a:lnTo>
                  <a:pt x="4402" y="9990"/>
                </a:lnTo>
                <a:lnTo>
                  <a:pt x="4294" y="9990"/>
                </a:lnTo>
                <a:lnTo>
                  <a:pt x="4193" y="9990"/>
                </a:lnTo>
                <a:lnTo>
                  <a:pt x="4091" y="10000"/>
                </a:lnTo>
                <a:lnTo>
                  <a:pt x="3995" y="10000"/>
                </a:lnTo>
                <a:lnTo>
                  <a:pt x="3894" y="10000"/>
                </a:lnTo>
                <a:lnTo>
                  <a:pt x="3804" y="10000"/>
                </a:lnTo>
                <a:lnTo>
                  <a:pt x="3714" y="10000"/>
                </a:lnTo>
                <a:lnTo>
                  <a:pt x="3630" y="10000"/>
                </a:lnTo>
                <a:lnTo>
                  <a:pt x="3547" y="10000"/>
                </a:lnTo>
                <a:cubicBezTo>
                  <a:pt x="3521" y="9997"/>
                  <a:pt x="3495" y="9993"/>
                  <a:pt x="3469" y="9990"/>
                </a:cubicBezTo>
                <a:lnTo>
                  <a:pt x="3391" y="9990"/>
                </a:lnTo>
                <a:lnTo>
                  <a:pt x="3325" y="9990"/>
                </a:lnTo>
                <a:lnTo>
                  <a:pt x="3254" y="9969"/>
                </a:lnTo>
                <a:lnTo>
                  <a:pt x="3182" y="9969"/>
                </a:lnTo>
                <a:lnTo>
                  <a:pt x="3122" y="9969"/>
                </a:lnTo>
                <a:cubicBezTo>
                  <a:pt x="3100" y="9966"/>
                  <a:pt x="3078" y="9962"/>
                  <a:pt x="3056" y="9959"/>
                </a:cubicBezTo>
                <a:cubicBezTo>
                  <a:pt x="3038" y="9956"/>
                  <a:pt x="3020" y="9952"/>
                  <a:pt x="3002" y="9949"/>
                </a:cubicBezTo>
                <a:lnTo>
                  <a:pt x="2949" y="9949"/>
                </a:lnTo>
                <a:cubicBezTo>
                  <a:pt x="2929" y="9946"/>
                  <a:pt x="2909" y="9942"/>
                  <a:pt x="2889" y="9939"/>
                </a:cubicBezTo>
                <a:cubicBezTo>
                  <a:pt x="2871" y="9935"/>
                  <a:pt x="2853" y="9932"/>
                  <a:pt x="2835" y="9928"/>
                </a:cubicBezTo>
                <a:cubicBezTo>
                  <a:pt x="2817" y="9925"/>
                  <a:pt x="2799" y="9921"/>
                  <a:pt x="2781" y="9918"/>
                </a:cubicBezTo>
                <a:lnTo>
                  <a:pt x="2679" y="9887"/>
                </a:lnTo>
                <a:lnTo>
                  <a:pt x="2584" y="9867"/>
                </a:lnTo>
                <a:cubicBezTo>
                  <a:pt x="2554" y="9853"/>
                  <a:pt x="2524" y="9840"/>
                  <a:pt x="2494" y="9826"/>
                </a:cubicBezTo>
                <a:cubicBezTo>
                  <a:pt x="2462" y="9819"/>
                  <a:pt x="2430" y="9813"/>
                  <a:pt x="2398" y="9806"/>
                </a:cubicBezTo>
                <a:lnTo>
                  <a:pt x="2225" y="9724"/>
                </a:lnTo>
                <a:cubicBezTo>
                  <a:pt x="2195" y="9710"/>
                  <a:pt x="2165" y="9697"/>
                  <a:pt x="2135" y="9683"/>
                </a:cubicBezTo>
                <a:cubicBezTo>
                  <a:pt x="2105" y="9669"/>
                  <a:pt x="2075" y="9656"/>
                  <a:pt x="2045" y="9642"/>
                </a:cubicBezTo>
                <a:lnTo>
                  <a:pt x="1950" y="9591"/>
                </a:lnTo>
                <a:lnTo>
                  <a:pt x="1842" y="9539"/>
                </a:lnTo>
                <a:lnTo>
                  <a:pt x="1740" y="9498"/>
                </a:lnTo>
                <a:lnTo>
                  <a:pt x="1633" y="9447"/>
                </a:lnTo>
                <a:lnTo>
                  <a:pt x="1519" y="9396"/>
                </a:lnTo>
                <a:lnTo>
                  <a:pt x="1411" y="9355"/>
                </a:lnTo>
                <a:cubicBezTo>
                  <a:pt x="1371" y="9335"/>
                  <a:pt x="1332" y="9314"/>
                  <a:pt x="1292" y="9294"/>
                </a:cubicBezTo>
                <a:lnTo>
                  <a:pt x="1178" y="9243"/>
                </a:lnTo>
                <a:lnTo>
                  <a:pt x="1071" y="9181"/>
                </a:lnTo>
                <a:lnTo>
                  <a:pt x="957" y="9120"/>
                </a:lnTo>
                <a:lnTo>
                  <a:pt x="849" y="9069"/>
                </a:lnTo>
                <a:lnTo>
                  <a:pt x="748" y="8976"/>
                </a:lnTo>
                <a:cubicBezTo>
                  <a:pt x="716" y="8952"/>
                  <a:pt x="684" y="8929"/>
                  <a:pt x="652" y="8905"/>
                </a:cubicBezTo>
                <a:lnTo>
                  <a:pt x="550" y="8813"/>
                </a:lnTo>
                <a:lnTo>
                  <a:pt x="508" y="8762"/>
                </a:lnTo>
                <a:lnTo>
                  <a:pt x="467" y="8721"/>
                </a:lnTo>
                <a:cubicBezTo>
                  <a:pt x="453" y="8700"/>
                  <a:pt x="439" y="8680"/>
                  <a:pt x="425" y="8659"/>
                </a:cubicBezTo>
                <a:lnTo>
                  <a:pt x="383" y="8608"/>
                </a:lnTo>
                <a:cubicBezTo>
                  <a:pt x="371" y="8588"/>
                  <a:pt x="359" y="8567"/>
                  <a:pt x="347" y="8547"/>
                </a:cubicBezTo>
                <a:lnTo>
                  <a:pt x="317" y="8475"/>
                </a:lnTo>
                <a:cubicBezTo>
                  <a:pt x="305" y="8455"/>
                  <a:pt x="293" y="8434"/>
                  <a:pt x="281" y="8414"/>
                </a:cubicBezTo>
                <a:lnTo>
                  <a:pt x="251" y="8342"/>
                </a:lnTo>
                <a:lnTo>
                  <a:pt x="221" y="8270"/>
                </a:lnTo>
                <a:cubicBezTo>
                  <a:pt x="215" y="8246"/>
                  <a:pt x="209" y="8223"/>
                  <a:pt x="203" y="8199"/>
                </a:cubicBezTo>
                <a:cubicBezTo>
                  <a:pt x="193" y="8172"/>
                  <a:pt x="183" y="8144"/>
                  <a:pt x="173" y="8117"/>
                </a:cubicBezTo>
                <a:cubicBezTo>
                  <a:pt x="167" y="8093"/>
                  <a:pt x="162" y="8069"/>
                  <a:pt x="156" y="8045"/>
                </a:cubicBezTo>
                <a:cubicBezTo>
                  <a:pt x="148" y="8018"/>
                  <a:pt x="140" y="7990"/>
                  <a:pt x="132" y="7963"/>
                </a:cubicBezTo>
                <a:cubicBezTo>
                  <a:pt x="128" y="7936"/>
                  <a:pt x="124" y="7908"/>
                  <a:pt x="120" y="7881"/>
                </a:cubicBezTo>
                <a:cubicBezTo>
                  <a:pt x="108" y="7820"/>
                  <a:pt x="96" y="7758"/>
                  <a:pt x="84" y="7697"/>
                </a:cubicBezTo>
                <a:lnTo>
                  <a:pt x="54" y="7523"/>
                </a:lnTo>
                <a:cubicBezTo>
                  <a:pt x="50" y="7458"/>
                  <a:pt x="46" y="7394"/>
                  <a:pt x="42" y="7329"/>
                </a:cubicBezTo>
                <a:cubicBezTo>
                  <a:pt x="38" y="7261"/>
                  <a:pt x="34" y="7192"/>
                  <a:pt x="30" y="7124"/>
                </a:cubicBezTo>
                <a:cubicBezTo>
                  <a:pt x="24" y="7052"/>
                  <a:pt x="18" y="6981"/>
                  <a:pt x="12" y="6909"/>
                </a:cubicBezTo>
                <a:cubicBezTo>
                  <a:pt x="10" y="6837"/>
                  <a:pt x="8" y="6766"/>
                  <a:pt x="6" y="6694"/>
                </a:cubicBezTo>
                <a:lnTo>
                  <a:pt x="6" y="6479"/>
                </a:lnTo>
                <a:lnTo>
                  <a:pt x="0" y="6254"/>
                </a:lnTo>
                <a:lnTo>
                  <a:pt x="0" y="6018"/>
                </a:lnTo>
                <a:cubicBezTo>
                  <a:pt x="2" y="5936"/>
                  <a:pt x="4" y="5855"/>
                  <a:pt x="6" y="5773"/>
                </a:cubicBezTo>
                <a:lnTo>
                  <a:pt x="6" y="5527"/>
                </a:lnTo>
                <a:cubicBezTo>
                  <a:pt x="8" y="5442"/>
                  <a:pt x="10" y="5356"/>
                  <a:pt x="12" y="5271"/>
                </a:cubicBezTo>
                <a:lnTo>
                  <a:pt x="12" y="5026"/>
                </a:lnTo>
                <a:lnTo>
                  <a:pt x="12" y="4893"/>
                </a:lnTo>
                <a:lnTo>
                  <a:pt x="12" y="4749"/>
                </a:lnTo>
                <a:lnTo>
                  <a:pt x="12" y="4606"/>
                </a:lnTo>
                <a:lnTo>
                  <a:pt x="12" y="4452"/>
                </a:lnTo>
                <a:lnTo>
                  <a:pt x="6" y="4278"/>
                </a:lnTo>
                <a:lnTo>
                  <a:pt x="6" y="4115"/>
                </a:lnTo>
                <a:lnTo>
                  <a:pt x="6" y="3941"/>
                </a:lnTo>
                <a:lnTo>
                  <a:pt x="0" y="3767"/>
                </a:lnTo>
                <a:lnTo>
                  <a:pt x="0" y="3582"/>
                </a:lnTo>
                <a:lnTo>
                  <a:pt x="0" y="3408"/>
                </a:lnTo>
                <a:lnTo>
                  <a:pt x="0" y="3040"/>
                </a:lnTo>
                <a:lnTo>
                  <a:pt x="0" y="2661"/>
                </a:lnTo>
                <a:lnTo>
                  <a:pt x="0" y="2293"/>
                </a:lnTo>
                <a:lnTo>
                  <a:pt x="6" y="2119"/>
                </a:lnTo>
                <a:cubicBezTo>
                  <a:pt x="8" y="2057"/>
                  <a:pt x="10" y="1996"/>
                  <a:pt x="12" y="1934"/>
                </a:cubicBezTo>
                <a:cubicBezTo>
                  <a:pt x="16" y="1880"/>
                  <a:pt x="20" y="1825"/>
                  <a:pt x="24" y="1771"/>
                </a:cubicBezTo>
                <a:lnTo>
                  <a:pt x="30" y="1597"/>
                </a:lnTo>
                <a:cubicBezTo>
                  <a:pt x="34" y="1542"/>
                  <a:pt x="38" y="1488"/>
                  <a:pt x="42" y="1433"/>
                </a:cubicBezTo>
                <a:cubicBezTo>
                  <a:pt x="44" y="1382"/>
                  <a:pt x="46" y="1330"/>
                  <a:pt x="48" y="1279"/>
                </a:cubicBezTo>
                <a:lnTo>
                  <a:pt x="72" y="1126"/>
                </a:lnTo>
                <a:cubicBezTo>
                  <a:pt x="76" y="1078"/>
                  <a:pt x="80" y="1031"/>
                  <a:pt x="84" y="983"/>
                </a:cubicBezTo>
                <a:lnTo>
                  <a:pt x="108" y="839"/>
                </a:lnTo>
                <a:lnTo>
                  <a:pt x="126" y="716"/>
                </a:lnTo>
                <a:cubicBezTo>
                  <a:pt x="136" y="675"/>
                  <a:pt x="146" y="635"/>
                  <a:pt x="156" y="594"/>
                </a:cubicBezTo>
                <a:cubicBezTo>
                  <a:pt x="162" y="560"/>
                  <a:pt x="167" y="525"/>
                  <a:pt x="173" y="491"/>
                </a:cubicBezTo>
                <a:cubicBezTo>
                  <a:pt x="185" y="454"/>
                  <a:pt x="197" y="416"/>
                  <a:pt x="209" y="379"/>
                </a:cubicBezTo>
                <a:cubicBezTo>
                  <a:pt x="213" y="369"/>
                  <a:pt x="217" y="358"/>
                  <a:pt x="221" y="348"/>
                </a:cubicBezTo>
                <a:lnTo>
                  <a:pt x="245" y="297"/>
                </a:lnTo>
                <a:cubicBezTo>
                  <a:pt x="249" y="287"/>
                  <a:pt x="253" y="276"/>
                  <a:pt x="257" y="266"/>
                </a:cubicBezTo>
                <a:cubicBezTo>
                  <a:pt x="265" y="252"/>
                  <a:pt x="273" y="239"/>
                  <a:pt x="281" y="225"/>
                </a:cubicBezTo>
                <a:cubicBezTo>
                  <a:pt x="287" y="215"/>
                  <a:pt x="293" y="204"/>
                  <a:pt x="299" y="194"/>
                </a:cubicBezTo>
                <a:lnTo>
                  <a:pt x="323" y="164"/>
                </a:ln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9" name="Rectangle 198">
            <a:extLst>
              <a:ext uri="{FF2B5EF4-FFF2-40B4-BE49-F238E27FC236}">
                <a16:creationId xmlns:a16="http://schemas.microsoft.com/office/drawing/2014/main" id="{F2A76C97-D550-504A-B7DE-FD30C4FC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948" y="2950310"/>
            <a:ext cx="46488" cy="20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2400" dirty="0"/>
          </a:p>
        </p:txBody>
      </p:sp>
      <p:sp>
        <p:nvSpPr>
          <p:cNvPr id="20" name="Line 334">
            <a:extLst>
              <a:ext uri="{FF2B5EF4-FFF2-40B4-BE49-F238E27FC236}">
                <a16:creationId xmlns:a16="http://schemas.microsoft.com/office/drawing/2014/main" id="{5C5538F4-7203-124E-A8D6-068627A8A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9103" y="2797457"/>
            <a:ext cx="837092" cy="181434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939BBB91-A3A2-9842-9B1F-7C8B104673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38409" y="2391666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870BF408-0D3E-CB4E-BC49-7A3D7BE89F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25759" y="2439291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E4A80FD7-7B97-9141-BAE4-BC90CFAAE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4859" y="2467866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grpSp>
        <p:nvGrpSpPr>
          <p:cNvPr id="26" name="Group 44">
            <a:extLst>
              <a:ext uri="{FF2B5EF4-FFF2-40B4-BE49-F238E27FC236}">
                <a16:creationId xmlns:a16="http://schemas.microsoft.com/office/drawing/2014/main" id="{F6FDB0A3-6866-9746-A30F-CCD1D1BEB5D0}"/>
              </a:ext>
            </a:extLst>
          </p:cNvPr>
          <p:cNvGrpSpPr>
            <a:grpSpLocks/>
          </p:cNvGrpSpPr>
          <p:nvPr/>
        </p:nvGrpSpPr>
        <p:grpSpPr bwMode="auto">
          <a:xfrm>
            <a:off x="6082318" y="2194476"/>
            <a:ext cx="568374" cy="481119"/>
            <a:chOff x="-44" y="1473"/>
            <a:chExt cx="981" cy="1105"/>
          </a:xfrm>
        </p:grpSpPr>
        <p:pic>
          <p:nvPicPr>
            <p:cNvPr id="85" name="Picture 45" descr="desktop_computer_stylized_medium">
              <a:extLst>
                <a:ext uri="{FF2B5EF4-FFF2-40B4-BE49-F238E27FC236}">
                  <a16:creationId xmlns:a16="http://schemas.microsoft.com/office/drawing/2014/main" id="{55B1868D-CFC9-6B44-8ED2-BD5B54871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35014EC2-0E1B-CA43-A9D6-C527542D9F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27" name="Group 44">
            <a:extLst>
              <a:ext uri="{FF2B5EF4-FFF2-40B4-BE49-F238E27FC236}">
                <a16:creationId xmlns:a16="http://schemas.microsoft.com/office/drawing/2014/main" id="{685A7BF2-558B-8743-83E6-47D62B4D892E}"/>
              </a:ext>
            </a:extLst>
          </p:cNvPr>
          <p:cNvGrpSpPr>
            <a:grpSpLocks/>
          </p:cNvGrpSpPr>
          <p:nvPr/>
        </p:nvGrpSpPr>
        <p:grpSpPr bwMode="auto">
          <a:xfrm>
            <a:off x="7017436" y="2683535"/>
            <a:ext cx="568374" cy="481119"/>
            <a:chOff x="-44" y="1473"/>
            <a:chExt cx="981" cy="1105"/>
          </a:xfrm>
        </p:grpSpPr>
        <p:pic>
          <p:nvPicPr>
            <p:cNvPr id="83" name="Picture 45" descr="desktop_computer_stylized_medium">
              <a:extLst>
                <a:ext uri="{FF2B5EF4-FFF2-40B4-BE49-F238E27FC236}">
                  <a16:creationId xmlns:a16="http://schemas.microsoft.com/office/drawing/2014/main" id="{6060D6B9-A4E0-7249-972F-787ACE60E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B67E1C60-DA8A-7A4A-8D9A-74FE2CEDF7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sp>
        <p:nvSpPr>
          <p:cNvPr id="28" name="Line 21">
            <a:extLst>
              <a:ext uri="{FF2B5EF4-FFF2-40B4-BE49-F238E27FC236}">
                <a16:creationId xmlns:a16="http://schemas.microsoft.com/office/drawing/2014/main" id="{24BC3D89-A70F-0342-A136-8020B78E4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3934" y="2398016"/>
            <a:ext cx="37782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95F360D6-D1A4-3B4B-A4EA-BEE40EEA38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5709" y="2893316"/>
            <a:ext cx="12065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30" name="Line 22">
            <a:extLst>
              <a:ext uri="{FF2B5EF4-FFF2-40B4-BE49-F238E27FC236}">
                <a16:creationId xmlns:a16="http://schemas.microsoft.com/office/drawing/2014/main" id="{0574189A-4A2D-2F48-9544-2A39F9CFE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0521" y="290442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31" name="Line 20">
            <a:extLst>
              <a:ext uri="{FF2B5EF4-FFF2-40B4-BE49-F238E27FC236}">
                <a16:creationId xmlns:a16="http://schemas.microsoft.com/office/drawing/2014/main" id="{12F6FD4D-50B6-DA4D-B793-E67F3AFAD2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5659" y="235197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grpSp>
        <p:nvGrpSpPr>
          <p:cNvPr id="32" name="Group 44">
            <a:extLst>
              <a:ext uri="{FF2B5EF4-FFF2-40B4-BE49-F238E27FC236}">
                <a16:creationId xmlns:a16="http://schemas.microsoft.com/office/drawing/2014/main" id="{76A11678-DEAB-A24C-9212-C0568CEB8567}"/>
              </a:ext>
            </a:extLst>
          </p:cNvPr>
          <p:cNvGrpSpPr>
            <a:grpSpLocks/>
          </p:cNvGrpSpPr>
          <p:nvPr/>
        </p:nvGrpSpPr>
        <p:grpSpPr bwMode="auto">
          <a:xfrm>
            <a:off x="7422283" y="3056680"/>
            <a:ext cx="568374" cy="481120"/>
            <a:chOff x="-44" y="1473"/>
            <a:chExt cx="981" cy="1105"/>
          </a:xfrm>
        </p:grpSpPr>
        <p:pic>
          <p:nvPicPr>
            <p:cNvPr id="81" name="Picture 45" descr="desktop_computer_stylized_medium">
              <a:extLst>
                <a:ext uri="{FF2B5EF4-FFF2-40B4-BE49-F238E27FC236}">
                  <a16:creationId xmlns:a16="http://schemas.microsoft.com/office/drawing/2014/main" id="{0472BB59-3D2E-BF49-98B8-042DCEECD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7B25A56A-E2B3-C945-A8FF-1EE9D561D0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33" name="Group 44">
            <a:extLst>
              <a:ext uri="{FF2B5EF4-FFF2-40B4-BE49-F238E27FC236}">
                <a16:creationId xmlns:a16="http://schemas.microsoft.com/office/drawing/2014/main" id="{80772404-C0D9-9341-B1E9-5528939C3099}"/>
              </a:ext>
            </a:extLst>
          </p:cNvPr>
          <p:cNvGrpSpPr>
            <a:grpSpLocks/>
          </p:cNvGrpSpPr>
          <p:nvPr/>
        </p:nvGrpSpPr>
        <p:grpSpPr bwMode="auto">
          <a:xfrm>
            <a:off x="7879522" y="3124959"/>
            <a:ext cx="568374" cy="481119"/>
            <a:chOff x="-44" y="1473"/>
            <a:chExt cx="981" cy="1105"/>
          </a:xfrm>
        </p:grpSpPr>
        <p:pic>
          <p:nvPicPr>
            <p:cNvPr id="79" name="Picture 45" descr="desktop_computer_stylized_medium">
              <a:extLst>
                <a:ext uri="{FF2B5EF4-FFF2-40B4-BE49-F238E27FC236}">
                  <a16:creationId xmlns:a16="http://schemas.microsoft.com/office/drawing/2014/main" id="{C5F18335-8008-4240-B63C-75CC12E38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Freeform 46">
              <a:extLst>
                <a:ext uri="{FF2B5EF4-FFF2-40B4-BE49-F238E27FC236}">
                  <a16:creationId xmlns:a16="http://schemas.microsoft.com/office/drawing/2014/main" id="{E71239C1-6A24-A941-BB5F-2CE3DA5E26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36" name="Group 44">
            <a:extLst>
              <a:ext uri="{FF2B5EF4-FFF2-40B4-BE49-F238E27FC236}">
                <a16:creationId xmlns:a16="http://schemas.microsoft.com/office/drawing/2014/main" id="{3B65ED16-547A-8B49-B756-A9DB087352F2}"/>
              </a:ext>
            </a:extLst>
          </p:cNvPr>
          <p:cNvGrpSpPr>
            <a:grpSpLocks/>
          </p:cNvGrpSpPr>
          <p:nvPr/>
        </p:nvGrpSpPr>
        <p:grpSpPr bwMode="auto">
          <a:xfrm>
            <a:off x="6476612" y="2628334"/>
            <a:ext cx="568374" cy="481120"/>
            <a:chOff x="-44" y="1473"/>
            <a:chExt cx="981" cy="1105"/>
          </a:xfrm>
        </p:grpSpPr>
        <p:pic>
          <p:nvPicPr>
            <p:cNvPr id="77" name="Picture 45" descr="desktop_computer_stylized_medium">
              <a:extLst>
                <a:ext uri="{FF2B5EF4-FFF2-40B4-BE49-F238E27FC236}">
                  <a16:creationId xmlns:a16="http://schemas.microsoft.com/office/drawing/2014/main" id="{B5E0AA1D-7586-D744-994F-5299758F5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93330170-8CBC-A649-AE68-31689EB3A0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37" name="Group 906">
            <a:extLst>
              <a:ext uri="{FF2B5EF4-FFF2-40B4-BE49-F238E27FC236}">
                <a16:creationId xmlns:a16="http://schemas.microsoft.com/office/drawing/2014/main" id="{945E18A3-AE9D-6E4B-ADDC-4DD7B8DF0208}"/>
              </a:ext>
            </a:extLst>
          </p:cNvPr>
          <p:cNvGrpSpPr>
            <a:grpSpLocks/>
          </p:cNvGrpSpPr>
          <p:nvPr/>
        </p:nvGrpSpPr>
        <p:grpSpPr bwMode="auto">
          <a:xfrm>
            <a:off x="7866822" y="2074267"/>
            <a:ext cx="285949" cy="538002"/>
            <a:chOff x="4140" y="429"/>
            <a:chExt cx="1425" cy="2396"/>
          </a:xfrm>
        </p:grpSpPr>
        <p:sp>
          <p:nvSpPr>
            <p:cNvPr id="44" name="Freeform 907">
              <a:extLst>
                <a:ext uri="{FF2B5EF4-FFF2-40B4-BE49-F238E27FC236}">
                  <a16:creationId xmlns:a16="http://schemas.microsoft.com/office/drawing/2014/main" id="{FB4BF3F5-B8DF-8B43-9F43-93C473169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45" name="Rectangle 908">
              <a:extLst>
                <a:ext uri="{FF2B5EF4-FFF2-40B4-BE49-F238E27FC236}">
                  <a16:creationId xmlns:a16="http://schemas.microsoft.com/office/drawing/2014/main" id="{C33EE945-BC71-2E47-8D9D-5B67173B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429"/>
              <a:ext cx="103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6" name="Freeform 909">
              <a:extLst>
                <a:ext uri="{FF2B5EF4-FFF2-40B4-BE49-F238E27FC236}">
                  <a16:creationId xmlns:a16="http://schemas.microsoft.com/office/drawing/2014/main" id="{3B020F50-65AF-AB47-A381-9C4745104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47" name="Freeform 910">
              <a:extLst>
                <a:ext uri="{FF2B5EF4-FFF2-40B4-BE49-F238E27FC236}">
                  <a16:creationId xmlns:a16="http://schemas.microsoft.com/office/drawing/2014/main" id="{C8F5504B-2D74-E74A-BF2A-44FFD9C83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48" name="Rectangle 911">
              <a:extLst>
                <a:ext uri="{FF2B5EF4-FFF2-40B4-BE49-F238E27FC236}">
                  <a16:creationId xmlns:a16="http://schemas.microsoft.com/office/drawing/2014/main" id="{8915429C-3E68-AC49-B699-41C31E067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690"/>
              <a:ext cx="593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49" name="Group 912">
              <a:extLst>
                <a:ext uri="{FF2B5EF4-FFF2-40B4-BE49-F238E27FC236}">
                  <a16:creationId xmlns:a16="http://schemas.microsoft.com/office/drawing/2014/main" id="{D8FC2AB1-1E1B-B94F-AE4F-B7A1CCBBEE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5" name="AutoShape 913">
                <a:extLst>
                  <a:ext uri="{FF2B5EF4-FFF2-40B4-BE49-F238E27FC236}">
                    <a16:creationId xmlns:a16="http://schemas.microsoft.com/office/drawing/2014/main" id="{6FDE333B-656F-4745-8E44-C0FF13FA6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9"/>
                <a:ext cx="721" cy="12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6" name="AutoShape 914">
                <a:extLst>
                  <a:ext uri="{FF2B5EF4-FFF2-40B4-BE49-F238E27FC236}">
                    <a16:creationId xmlns:a16="http://schemas.microsoft.com/office/drawing/2014/main" id="{47462B21-4333-C843-A49D-C9FED2241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2"/>
                <a:ext cx="691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0" name="Rectangle 915">
              <a:extLst>
                <a:ext uri="{FF2B5EF4-FFF2-40B4-BE49-F238E27FC236}">
                  <a16:creationId xmlns:a16="http://schemas.microsoft.com/office/drawing/2014/main" id="{DA18D395-E02F-9C4D-B540-B2AF9F5F6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022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1" name="Group 916">
              <a:extLst>
                <a:ext uri="{FF2B5EF4-FFF2-40B4-BE49-F238E27FC236}">
                  <a16:creationId xmlns:a16="http://schemas.microsoft.com/office/drawing/2014/main" id="{64C09154-8A77-BE45-9BA7-CC0417A33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3" name="AutoShape 917">
                <a:extLst>
                  <a:ext uri="{FF2B5EF4-FFF2-40B4-BE49-F238E27FC236}">
                    <a16:creationId xmlns:a16="http://schemas.microsoft.com/office/drawing/2014/main" id="{02D37105-C2E8-0E4F-93EE-C0ED627D1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4" name="AutoShape 918">
                <a:extLst>
                  <a:ext uri="{FF2B5EF4-FFF2-40B4-BE49-F238E27FC236}">
                    <a16:creationId xmlns:a16="http://schemas.microsoft.com/office/drawing/2014/main" id="{8DF52007-3122-9948-BE4C-2FABA1534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70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3" name="Rectangle 919">
              <a:extLst>
                <a:ext uri="{FF2B5EF4-FFF2-40B4-BE49-F238E27FC236}">
                  <a16:creationId xmlns:a16="http://schemas.microsoft.com/office/drawing/2014/main" id="{B8350CEC-70B6-3448-A7EB-AF81762AA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1362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Rectangle 920">
              <a:extLst>
                <a:ext uri="{FF2B5EF4-FFF2-40B4-BE49-F238E27FC236}">
                  <a16:creationId xmlns:a16="http://schemas.microsoft.com/office/drawing/2014/main" id="{3552A717-A94B-CD4D-AB9F-5275BCD90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9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5" name="Group 921">
              <a:extLst>
                <a:ext uri="{FF2B5EF4-FFF2-40B4-BE49-F238E27FC236}">
                  <a16:creationId xmlns:a16="http://schemas.microsoft.com/office/drawing/2014/main" id="{E36BF57B-5511-9D4B-AACB-F30FF4478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71" name="AutoShape 922">
                <a:extLst>
                  <a:ext uri="{FF2B5EF4-FFF2-40B4-BE49-F238E27FC236}">
                    <a16:creationId xmlns:a16="http://schemas.microsoft.com/office/drawing/2014/main" id="{0B4E8401-6395-D346-97F3-03C6C6119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29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2" name="AutoShape 923">
                <a:extLst>
                  <a:ext uri="{FF2B5EF4-FFF2-40B4-BE49-F238E27FC236}">
                    <a16:creationId xmlns:a16="http://schemas.microsoft.com/office/drawing/2014/main" id="{85520DF6-2A78-434C-A60B-515EDDE7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91"/>
                <a:ext cx="690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6" name="Freeform 924">
              <a:extLst>
                <a:ext uri="{FF2B5EF4-FFF2-40B4-BE49-F238E27FC236}">
                  <a16:creationId xmlns:a16="http://schemas.microsoft.com/office/drawing/2014/main" id="{8561F90E-F1AA-4442-AA09-B899A01D4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grpSp>
          <p:nvGrpSpPr>
            <p:cNvPr id="57" name="Group 925">
              <a:extLst>
                <a:ext uri="{FF2B5EF4-FFF2-40B4-BE49-F238E27FC236}">
                  <a16:creationId xmlns:a16="http://schemas.microsoft.com/office/drawing/2014/main" id="{C007B7E4-8A0D-8B44-AAD8-D4CBE6D967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9" name="AutoShape 926">
                <a:extLst>
                  <a:ext uri="{FF2B5EF4-FFF2-40B4-BE49-F238E27FC236}">
                    <a16:creationId xmlns:a16="http://schemas.microsoft.com/office/drawing/2014/main" id="{2D4D8126-C9B2-954F-BF35-C34DA6DD8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67"/>
                <a:ext cx="710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0" name="AutoShape 927">
                <a:extLst>
                  <a:ext uri="{FF2B5EF4-FFF2-40B4-BE49-F238E27FC236}">
                    <a16:creationId xmlns:a16="http://schemas.microsoft.com/office/drawing/2014/main" id="{56BEC430-2AA2-4F49-8EE0-B73447293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" y="2582"/>
                <a:ext cx="68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8" name="Rectangle 928">
              <a:extLst>
                <a:ext uri="{FF2B5EF4-FFF2-40B4-BE49-F238E27FC236}">
                  <a16:creationId xmlns:a16="http://schemas.microsoft.com/office/drawing/2014/main" id="{126A2296-C9A6-9C43-9501-2D1DDB9C2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71" cy="2291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9" name="Freeform 929">
              <a:extLst>
                <a:ext uri="{FF2B5EF4-FFF2-40B4-BE49-F238E27FC236}">
                  <a16:creationId xmlns:a16="http://schemas.microsoft.com/office/drawing/2014/main" id="{F425FCBF-A616-164F-B18B-917ED4138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60" name="Freeform 930">
              <a:extLst>
                <a:ext uri="{FF2B5EF4-FFF2-40B4-BE49-F238E27FC236}">
                  <a16:creationId xmlns:a16="http://schemas.microsoft.com/office/drawing/2014/main" id="{353749D7-9281-8E49-A5B4-2F1781017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61" name="Oval 931">
              <a:extLst>
                <a:ext uri="{FF2B5EF4-FFF2-40B4-BE49-F238E27FC236}">
                  <a16:creationId xmlns:a16="http://schemas.microsoft.com/office/drawing/2014/main" id="{E1E4B180-E6CE-7442-9223-45C836FD1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6"/>
              <a:ext cx="47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2" name="Freeform 932">
              <a:extLst>
                <a:ext uri="{FF2B5EF4-FFF2-40B4-BE49-F238E27FC236}">
                  <a16:creationId xmlns:a16="http://schemas.microsoft.com/office/drawing/2014/main" id="{ECCE8082-44DC-AD4B-897F-AFB5B8C34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63" name="AutoShape 933">
              <a:extLst>
                <a:ext uri="{FF2B5EF4-FFF2-40B4-BE49-F238E27FC236}">
                  <a16:creationId xmlns:a16="http://schemas.microsoft.com/office/drawing/2014/main" id="{1BDAB43E-770D-DF4E-93E5-966C49C80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2684"/>
              <a:ext cx="1195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AutoShape 934">
              <a:extLst>
                <a:ext uri="{FF2B5EF4-FFF2-40B4-BE49-F238E27FC236}">
                  <a16:creationId xmlns:a16="http://schemas.microsoft.com/office/drawing/2014/main" id="{8EA74EC7-7C6B-2B45-9022-EE2F91917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2712"/>
              <a:ext cx="106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Oval 935">
              <a:extLst>
                <a:ext uri="{FF2B5EF4-FFF2-40B4-BE49-F238E27FC236}">
                  <a16:creationId xmlns:a16="http://schemas.microsoft.com/office/drawing/2014/main" id="{B1DEDAB8-0FDC-2E45-9220-F22F6CB12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7"/>
              <a:ext cx="158" cy="1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6" name="Oval 936">
              <a:extLst>
                <a:ext uri="{FF2B5EF4-FFF2-40B4-BE49-F238E27FC236}">
                  <a16:creationId xmlns:a16="http://schemas.microsoft.com/office/drawing/2014/main" id="{3E3A0AF5-D4FB-E946-A895-FC2E89C14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2387"/>
              <a:ext cx="158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7" name="Oval 937">
              <a:extLst>
                <a:ext uri="{FF2B5EF4-FFF2-40B4-BE49-F238E27FC236}">
                  <a16:creationId xmlns:a16="http://schemas.microsoft.com/office/drawing/2014/main" id="{9AA184C2-D608-0F4A-989F-065C06CDB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8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8" name="Rectangle 938">
              <a:extLst>
                <a:ext uri="{FF2B5EF4-FFF2-40B4-BE49-F238E27FC236}">
                  <a16:creationId xmlns:a16="http://schemas.microsoft.com/office/drawing/2014/main" id="{E062DB16-3338-5140-9EFE-FFD3A8DBE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" y="1835"/>
              <a:ext cx="87" cy="75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8" name="Text Box 106">
            <a:extLst>
              <a:ext uri="{FF2B5EF4-FFF2-40B4-BE49-F238E27FC236}">
                <a16:creationId xmlns:a16="http://schemas.microsoft.com/office/drawing/2014/main" id="{EA706E7B-7E42-4C4D-9105-84D89DA5E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059" y="1385191"/>
            <a:ext cx="1697901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host-to-gateway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telnet session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39" name="Freeform 104">
            <a:extLst>
              <a:ext uri="{FF2B5EF4-FFF2-40B4-BE49-F238E27FC236}">
                <a16:creationId xmlns:a16="http://schemas.microsoft.com/office/drawing/2014/main" id="{F6C78259-2E95-ED45-B4A5-25318FC554F6}"/>
              </a:ext>
            </a:extLst>
          </p:cNvPr>
          <p:cNvSpPr>
            <a:spLocks/>
          </p:cNvSpPr>
          <p:nvPr/>
        </p:nvSpPr>
        <p:spPr bwMode="auto">
          <a:xfrm>
            <a:off x="6625618" y="1769096"/>
            <a:ext cx="1239327" cy="415072"/>
          </a:xfrm>
          <a:custGeom>
            <a:avLst/>
            <a:gdLst>
              <a:gd name="T0" fmla="*/ 0 w 636"/>
              <a:gd name="T1" fmla="*/ 2147483647 h 144"/>
              <a:gd name="T2" fmla="*/ 2147483647 w 636"/>
              <a:gd name="T3" fmla="*/ 2147483647 h 144"/>
              <a:gd name="T4" fmla="*/ 0 60000 65536"/>
              <a:gd name="T5" fmla="*/ 0 60000 65536"/>
              <a:gd name="T6" fmla="*/ 0 w 636"/>
              <a:gd name="T7" fmla="*/ 0 h 144"/>
              <a:gd name="T8" fmla="*/ 636 w 636"/>
              <a:gd name="T9" fmla="*/ 144 h 1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144">
                <a:moveTo>
                  <a:pt x="0" y="144"/>
                </a:moveTo>
                <a:cubicBezTo>
                  <a:pt x="180" y="6"/>
                  <a:pt x="450" y="0"/>
                  <a:pt x="636" y="114"/>
                </a:cubicBezTo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41" name="Text Box 109">
            <a:extLst>
              <a:ext uri="{FF2B5EF4-FFF2-40B4-BE49-F238E27FC236}">
                <a16:creationId xmlns:a16="http://schemas.microsoft.com/office/drawing/2014/main" id="{3064BAC3-6CCC-A440-A7CD-53A1E24B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390" y="2051586"/>
            <a:ext cx="1513876" cy="29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dirty="0">
                <a:latin typeface="+mn-lt"/>
                <a:cs typeface="Arial" charset="0"/>
              </a:rPr>
              <a:t>router and filter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42" name="Text Box 107">
            <a:extLst>
              <a:ext uri="{FF2B5EF4-FFF2-40B4-BE49-F238E27FC236}">
                <a16:creationId xmlns:a16="http://schemas.microsoft.com/office/drawing/2014/main" id="{FB06723B-C673-124A-ADF8-0F77B61E5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920" y="3086387"/>
            <a:ext cx="2033633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gateway-to-remote 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host telnet session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43" name="Line 334">
            <a:extLst>
              <a:ext uri="{FF2B5EF4-FFF2-40B4-BE49-F238E27FC236}">
                <a16:creationId xmlns:a16="http://schemas.microsoft.com/office/drawing/2014/main" id="{ADCEA4E0-8E69-B54E-BC11-4D55E2C5F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455" y="2917673"/>
            <a:ext cx="837092" cy="181434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60821E7-3822-3E4D-B96E-A98D63D28673}"/>
              </a:ext>
            </a:extLst>
          </p:cNvPr>
          <p:cNvGrpSpPr/>
          <p:nvPr/>
        </p:nvGrpSpPr>
        <p:grpSpPr>
          <a:xfrm>
            <a:off x="8847900" y="2733388"/>
            <a:ext cx="754294" cy="393599"/>
            <a:chOff x="7493876" y="2774731"/>
            <a:chExt cx="1481958" cy="894622"/>
          </a:xfrm>
        </p:grpSpPr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EC87B7E1-3570-4F4D-BDC5-88A5AD9C2F1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0A5A98B-6241-3B4E-B39E-C0CEBC5027B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6AFE6D6-0231-574A-8C18-328FE15EC3E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3CA9AD10-B553-AB4B-BD13-71B5D89DDEB7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74487FB2-3450-CF4C-A8A8-A8C27224463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DE45BD87-30E6-F749-8D8E-8D227F94DED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3D997E11-BFCB-D04D-9498-3139A57B8BFB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6BEF537-93EE-3541-995A-29ACC34FE5ED}"/>
              </a:ext>
            </a:extLst>
          </p:cNvPr>
          <p:cNvGrpSpPr/>
          <p:nvPr/>
        </p:nvGrpSpPr>
        <p:grpSpPr>
          <a:xfrm>
            <a:off x="6966643" y="2242007"/>
            <a:ext cx="693067" cy="304790"/>
            <a:chOff x="3668110" y="2448910"/>
            <a:chExt cx="3794234" cy="216513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D7B168B-9B7F-9B41-8BE3-438D87B14BD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F87234C-D81C-CE4E-91E3-255B4CD392A4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D250F77-6984-2145-B632-C56C55DB31CD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6FC5F968-D50B-014F-A033-E4AE880542B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4963B7D1-B34A-0F4B-8E53-2144EEFAD15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1628CB39-AB2A-9B45-85C7-BA3690A8D98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2908F37B-D113-D444-A3A9-DFCD1E7DE6F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906">
            <a:extLst>
              <a:ext uri="{FF2B5EF4-FFF2-40B4-BE49-F238E27FC236}">
                <a16:creationId xmlns:a16="http://schemas.microsoft.com/office/drawing/2014/main" id="{48A8CBBF-5F0C-D04D-A305-6C061B20825E}"/>
              </a:ext>
            </a:extLst>
          </p:cNvPr>
          <p:cNvGrpSpPr>
            <a:grpSpLocks/>
          </p:cNvGrpSpPr>
          <p:nvPr/>
        </p:nvGrpSpPr>
        <p:grpSpPr bwMode="auto">
          <a:xfrm>
            <a:off x="9027595" y="2323878"/>
            <a:ext cx="297242" cy="540574"/>
            <a:chOff x="4140" y="429"/>
            <a:chExt cx="1425" cy="2396"/>
          </a:xfrm>
        </p:grpSpPr>
        <p:sp>
          <p:nvSpPr>
            <p:cNvPr id="87" name="Freeform 907">
              <a:extLst>
                <a:ext uri="{FF2B5EF4-FFF2-40B4-BE49-F238E27FC236}">
                  <a16:creationId xmlns:a16="http://schemas.microsoft.com/office/drawing/2014/main" id="{F119A2E8-6B40-C54D-A46B-422805214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88" name="Rectangle 908">
              <a:extLst>
                <a:ext uri="{FF2B5EF4-FFF2-40B4-BE49-F238E27FC236}">
                  <a16:creationId xmlns:a16="http://schemas.microsoft.com/office/drawing/2014/main" id="{45DBB85A-7E4F-2343-96CB-8D30FD1CE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427"/>
              <a:ext cx="1043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Freeform 909">
              <a:extLst>
                <a:ext uri="{FF2B5EF4-FFF2-40B4-BE49-F238E27FC236}">
                  <a16:creationId xmlns:a16="http://schemas.microsoft.com/office/drawing/2014/main" id="{CA84A987-FE82-4049-99B7-CDD39C7E6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90" name="Freeform 910">
              <a:extLst>
                <a:ext uri="{FF2B5EF4-FFF2-40B4-BE49-F238E27FC236}">
                  <a16:creationId xmlns:a16="http://schemas.microsoft.com/office/drawing/2014/main" id="{51B4F6DB-2D55-0242-AB9C-A5AD1EE7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91" name="Rectangle 911">
              <a:extLst>
                <a:ext uri="{FF2B5EF4-FFF2-40B4-BE49-F238E27FC236}">
                  <a16:creationId xmlns:a16="http://schemas.microsoft.com/office/drawing/2014/main" id="{EDB91428-E9B1-C24F-89BE-502FEC0F6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687"/>
              <a:ext cx="586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2" name="Group 912">
              <a:extLst>
                <a:ext uri="{FF2B5EF4-FFF2-40B4-BE49-F238E27FC236}">
                  <a16:creationId xmlns:a16="http://schemas.microsoft.com/office/drawing/2014/main" id="{FE0C9B25-9755-DF4A-A1CD-7E38FE87CD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7" name="AutoShape 913">
                <a:extLst>
                  <a:ext uri="{FF2B5EF4-FFF2-40B4-BE49-F238E27FC236}">
                    <a16:creationId xmlns:a16="http://schemas.microsoft.com/office/drawing/2014/main" id="{719DA4A7-9E09-1B4C-8BD9-5C144558A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2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8" name="AutoShape 914">
                <a:extLst>
                  <a:ext uri="{FF2B5EF4-FFF2-40B4-BE49-F238E27FC236}">
                    <a16:creationId xmlns:a16="http://schemas.microsoft.com/office/drawing/2014/main" id="{DC8439CA-112F-8F42-9615-3D2766DC5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0"/>
                <a:ext cx="69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3" name="Rectangle 915">
              <a:extLst>
                <a:ext uri="{FF2B5EF4-FFF2-40B4-BE49-F238E27FC236}">
                  <a16:creationId xmlns:a16="http://schemas.microsoft.com/office/drawing/2014/main" id="{2DAD11B1-9C4B-8B45-B30B-122FB4A73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8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4" name="Group 916">
              <a:extLst>
                <a:ext uri="{FF2B5EF4-FFF2-40B4-BE49-F238E27FC236}">
                  <a16:creationId xmlns:a16="http://schemas.microsoft.com/office/drawing/2014/main" id="{73CA3132-C9E1-C542-8908-DFB4952E6E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" name="AutoShape 917">
                <a:extLst>
                  <a:ext uri="{FF2B5EF4-FFF2-40B4-BE49-F238E27FC236}">
                    <a16:creationId xmlns:a16="http://schemas.microsoft.com/office/drawing/2014/main" id="{1C055BDA-4CB8-B349-B9C3-A0532267E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4"/>
                <a:ext cx="722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6" name="AutoShape 918">
                <a:extLst>
                  <a:ext uri="{FF2B5EF4-FFF2-40B4-BE49-F238E27FC236}">
                    <a16:creationId xmlns:a16="http://schemas.microsoft.com/office/drawing/2014/main" id="{20220948-F4FC-9241-A1AA-077571711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78"/>
                <a:ext cx="703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5" name="Rectangle 919">
              <a:extLst>
                <a:ext uri="{FF2B5EF4-FFF2-40B4-BE49-F238E27FC236}">
                  <a16:creationId xmlns:a16="http://schemas.microsoft.com/office/drawing/2014/main" id="{61C7653E-CA0B-AE41-B225-B49FDB96C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1363"/>
              <a:ext cx="59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6" name="Rectangle 920">
              <a:extLst>
                <a:ext uri="{FF2B5EF4-FFF2-40B4-BE49-F238E27FC236}">
                  <a16:creationId xmlns:a16="http://schemas.microsoft.com/office/drawing/2014/main" id="{210C20FB-0E71-8644-AA2B-4AE320914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658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7" name="Group 921">
              <a:extLst>
                <a:ext uri="{FF2B5EF4-FFF2-40B4-BE49-F238E27FC236}">
                  <a16:creationId xmlns:a16="http://schemas.microsoft.com/office/drawing/2014/main" id="{959ED3AE-FAB5-D244-BDBC-9233AFD0B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113" name="AutoShape 922">
                <a:extLst>
                  <a:ext uri="{FF2B5EF4-FFF2-40B4-BE49-F238E27FC236}">
                    <a16:creationId xmlns:a16="http://schemas.microsoft.com/office/drawing/2014/main" id="{887FF4F5-021C-DC4F-95A3-5042250A9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1"/>
                <a:ext cx="730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4" name="AutoShape 923">
                <a:extLst>
                  <a:ext uri="{FF2B5EF4-FFF2-40B4-BE49-F238E27FC236}">
                    <a16:creationId xmlns:a16="http://schemas.microsoft.com/office/drawing/2014/main" id="{B430D582-8E2F-D349-9605-082290BFF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91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8" name="Freeform 924">
              <a:extLst>
                <a:ext uri="{FF2B5EF4-FFF2-40B4-BE49-F238E27FC236}">
                  <a16:creationId xmlns:a16="http://schemas.microsoft.com/office/drawing/2014/main" id="{C72080CE-F513-5449-8782-B1158DC8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grpSp>
          <p:nvGrpSpPr>
            <p:cNvPr id="99" name="Group 925">
              <a:extLst>
                <a:ext uri="{FF2B5EF4-FFF2-40B4-BE49-F238E27FC236}">
                  <a16:creationId xmlns:a16="http://schemas.microsoft.com/office/drawing/2014/main" id="{ACC87EA5-D2EF-F544-AC1D-C13397415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1" name="AutoShape 926">
                <a:extLst>
                  <a:ext uri="{FF2B5EF4-FFF2-40B4-BE49-F238E27FC236}">
                    <a16:creationId xmlns:a16="http://schemas.microsoft.com/office/drawing/2014/main" id="{D8F45DD1-1D3C-9D45-9313-BFC93619C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9"/>
                <a:ext cx="711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2" name="AutoShape 927">
                <a:extLst>
                  <a:ext uri="{FF2B5EF4-FFF2-40B4-BE49-F238E27FC236}">
                    <a16:creationId xmlns:a16="http://schemas.microsoft.com/office/drawing/2014/main" id="{0DACF3EE-628F-2846-BD5E-B7F452590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3"/>
                <a:ext cx="68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00" name="Rectangle 928">
              <a:extLst>
                <a:ext uri="{FF2B5EF4-FFF2-40B4-BE49-F238E27FC236}">
                  <a16:creationId xmlns:a16="http://schemas.microsoft.com/office/drawing/2014/main" id="{EF304AE2-0D7C-7040-8D49-8C6150B02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427"/>
              <a:ext cx="68" cy="2294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Freeform 929">
              <a:extLst>
                <a:ext uri="{FF2B5EF4-FFF2-40B4-BE49-F238E27FC236}">
                  <a16:creationId xmlns:a16="http://schemas.microsoft.com/office/drawing/2014/main" id="{E8903628-4C08-E047-B477-5FC9BD422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102" name="Freeform 930">
              <a:extLst>
                <a:ext uri="{FF2B5EF4-FFF2-40B4-BE49-F238E27FC236}">
                  <a16:creationId xmlns:a16="http://schemas.microsoft.com/office/drawing/2014/main" id="{550BCC68-75B2-6043-9C70-00511267B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103" name="Oval 931">
              <a:extLst>
                <a:ext uri="{FF2B5EF4-FFF2-40B4-BE49-F238E27FC236}">
                  <a16:creationId xmlns:a16="http://schemas.microsoft.com/office/drawing/2014/main" id="{B27DEE5A-67C1-0A4C-A4EE-84EDFE6A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8"/>
              <a:ext cx="46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" name="Freeform 932">
              <a:extLst>
                <a:ext uri="{FF2B5EF4-FFF2-40B4-BE49-F238E27FC236}">
                  <a16:creationId xmlns:a16="http://schemas.microsoft.com/office/drawing/2014/main" id="{708306D0-1682-F24F-B235-52B5882F4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105" name="AutoShape 933">
              <a:extLst>
                <a:ext uri="{FF2B5EF4-FFF2-40B4-BE49-F238E27FC236}">
                  <a16:creationId xmlns:a16="http://schemas.microsoft.com/office/drawing/2014/main" id="{3DC134A2-FEFB-AF48-B7C4-0EC20F979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6"/>
              <a:ext cx="1195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" name="AutoShape 934">
              <a:extLst>
                <a:ext uri="{FF2B5EF4-FFF2-40B4-BE49-F238E27FC236}">
                  <a16:creationId xmlns:a16="http://schemas.microsoft.com/office/drawing/2014/main" id="{009528D2-CAC6-DD42-BB0B-D58F9ECF4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2714"/>
              <a:ext cx="1065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" name="Oval 935">
              <a:extLst>
                <a:ext uri="{FF2B5EF4-FFF2-40B4-BE49-F238E27FC236}">
                  <a16:creationId xmlns:a16="http://schemas.microsoft.com/office/drawing/2014/main" id="{124F75DA-A926-8F4F-91C1-9FCDE6EE4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3"/>
              <a:ext cx="160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" name="Oval 936">
              <a:extLst>
                <a:ext uri="{FF2B5EF4-FFF2-40B4-BE49-F238E27FC236}">
                  <a16:creationId xmlns:a16="http://schemas.microsoft.com/office/drawing/2014/main" id="{AB40BB06-4154-DE4F-81C1-5E6D55AD8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3"/>
              <a:ext cx="160" cy="1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09" name="Oval 937">
              <a:extLst>
                <a:ext uri="{FF2B5EF4-FFF2-40B4-BE49-F238E27FC236}">
                  <a16:creationId xmlns:a16="http://schemas.microsoft.com/office/drawing/2014/main" id="{A6D2AE79-F91C-074D-A131-919361F60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" y="2383"/>
              <a:ext cx="152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" name="Rectangle 938">
              <a:extLst>
                <a:ext uri="{FF2B5EF4-FFF2-40B4-BE49-F238E27FC236}">
                  <a16:creationId xmlns:a16="http://schemas.microsoft.com/office/drawing/2014/main" id="{0ECC883B-7026-2747-AE59-CA340E541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4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0" name="Freeform 105">
            <a:extLst>
              <a:ext uri="{FF2B5EF4-FFF2-40B4-BE49-F238E27FC236}">
                <a16:creationId xmlns:a16="http://schemas.microsoft.com/office/drawing/2014/main" id="{CF551828-9D77-D443-B443-BBEFE870B0EC}"/>
              </a:ext>
            </a:extLst>
          </p:cNvPr>
          <p:cNvSpPr>
            <a:spLocks/>
          </p:cNvSpPr>
          <p:nvPr/>
        </p:nvSpPr>
        <p:spPr bwMode="auto">
          <a:xfrm>
            <a:off x="8217430" y="2426479"/>
            <a:ext cx="2115294" cy="560485"/>
          </a:xfrm>
          <a:custGeom>
            <a:avLst/>
            <a:gdLst>
              <a:gd name="T0" fmla="*/ 0 w 9169"/>
              <a:gd name="T1" fmla="*/ 2512 h 9369"/>
              <a:gd name="T2" fmla="*/ 703115 w 9169"/>
              <a:gd name="T3" fmla="*/ 267650 h 9369"/>
              <a:gd name="T4" fmla="*/ 1297580 w 9169"/>
              <a:gd name="T5" fmla="*/ 331288 h 9369"/>
              <a:gd name="T6" fmla="*/ 2115113 w 9169"/>
              <a:gd name="T7" fmla="*/ 560360 h 93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69" h="9369">
                <a:moveTo>
                  <a:pt x="0" y="42"/>
                </a:moveTo>
                <a:cubicBezTo>
                  <a:pt x="172" y="-490"/>
                  <a:pt x="1259" y="4154"/>
                  <a:pt x="3048" y="4475"/>
                </a:cubicBezTo>
                <a:cubicBezTo>
                  <a:pt x="4280" y="2061"/>
                  <a:pt x="4508" y="-199"/>
                  <a:pt x="5625" y="5539"/>
                </a:cubicBezTo>
                <a:cubicBezTo>
                  <a:pt x="6872" y="6531"/>
                  <a:pt x="7556" y="7648"/>
                  <a:pt x="9169" y="9369"/>
                </a:cubicBezTo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62C2A35-2F70-3345-97E9-522FABF1C32D}"/>
              </a:ext>
            </a:extLst>
          </p:cNvPr>
          <p:cNvGrpSpPr/>
          <p:nvPr/>
        </p:nvGrpSpPr>
        <p:grpSpPr>
          <a:xfrm>
            <a:off x="7730789" y="2693841"/>
            <a:ext cx="693067" cy="304790"/>
            <a:chOff x="3668110" y="2448910"/>
            <a:chExt cx="3794234" cy="2165130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CB51538-9A2D-5C46-9587-F023F5B6137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D54E9F17-6833-804E-9FDD-9EFC0779DE22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D733205-D6AE-F946-AB08-119318066F7B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A8F2050D-C857-EA4B-A958-5551F4D5823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30439B14-E3ED-EF42-8D87-D11AD7C9D3F9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B5F0FDC-D5AA-F74C-8919-BA2F638A02B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0D57DADE-A927-4042-9D7A-C758849C592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0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Simple encryption scheme</a:t>
            </a:r>
            <a:endParaRPr lang="en-US" sz="4400" dirty="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AC6FFB-FD32-C146-AB47-7F7B20F2D6AA}"/>
              </a:ext>
            </a:extLst>
          </p:cNvPr>
          <p:cNvSpPr txBox="1">
            <a:spLocks noChangeArrowheads="1"/>
          </p:cNvSpPr>
          <p:nvPr/>
        </p:nvSpPr>
        <p:spPr>
          <a:xfrm>
            <a:off x="809556" y="1199806"/>
            <a:ext cx="10680078" cy="121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i="1" dirty="0">
                <a:solidFill>
                  <a:srgbClr val="C00000"/>
                </a:solidFill>
              </a:rPr>
              <a:t>substitution cipher: </a:t>
            </a:r>
            <a:r>
              <a:rPr lang="en-US" dirty="0"/>
              <a:t>substituting one thing for another</a:t>
            </a:r>
          </a:p>
          <a:p>
            <a:pPr lvl="1">
              <a:buFont typeface="Wingdings" charset="2"/>
              <a:buChar char="§"/>
            </a:pPr>
            <a:r>
              <a:rPr lang="en-US" sz="2800" dirty="0"/>
              <a:t>monoalphabetic cipher: substitute one letter for another</a:t>
            </a:r>
            <a:endParaRPr lang="en-US" sz="3200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B3412139-8CBB-DD4E-91B7-450CC2CAA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04" y="2463180"/>
            <a:ext cx="720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ourier New" charset="0"/>
              </a:rPr>
              <a:t>plaintext:  abcdefghijklmnopqrstuvwxyz</a:t>
            </a: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F6BD0E9A-C7F8-5F4E-AE93-E336351F1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725" y="3242642"/>
            <a:ext cx="7387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ourier New" charset="0"/>
              </a:rPr>
              <a:t>ciphertext:  mnbvcxzasdfghjklpoiuytrewq</a:t>
            </a: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4A7E4B0C-B805-8D45-B761-B5546DF09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3298" y="2872755"/>
            <a:ext cx="0" cy="4937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Line 7">
            <a:extLst>
              <a:ext uri="{FF2B5EF4-FFF2-40B4-BE49-F238E27FC236}">
                <a16:creationId xmlns:a16="http://schemas.microsoft.com/office/drawing/2014/main" id="{15944278-71E1-604D-A12B-C3FC18367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886" y="2836242"/>
            <a:ext cx="0" cy="4937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39C5A038-5B82-9445-AEB5-8EB6B0C16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788" y="4014167"/>
            <a:ext cx="6279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ourier New" charset="0"/>
              </a:rPr>
              <a:t>Plaintext: bob. i love you. alice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80D4BCB1-BB8B-1140-8F2A-FE5981733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46" y="4439617"/>
            <a:ext cx="64643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ourier New" charset="0"/>
              </a:rPr>
              <a:t>ciphertext: nkn. s gktc wky. mgsbc</a:t>
            </a: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9653B653-82E5-3F44-AD23-2BB86DB4F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623" y="3949080"/>
            <a:ext cx="782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000099"/>
                </a:solidFill>
                <a:latin typeface="Arial" charset="0"/>
                <a:cs typeface="Arial" charset="0"/>
              </a:rPr>
              <a:t>e.g.: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3163F96C-C81B-A24C-BA43-B755712B6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573" y="5279405"/>
            <a:ext cx="95458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155416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 i="1" dirty="0">
                <a:solidFill>
                  <a:srgbClr val="C00000"/>
                </a:solidFill>
                <a:latin typeface="+mn-lt"/>
              </a:rPr>
              <a:t>Encryption key: </a:t>
            </a:r>
            <a:r>
              <a:rPr lang="en-US" sz="3200" dirty="0">
                <a:latin typeface="+mn-lt"/>
              </a:rPr>
              <a:t>mapping from set of 26 letters</a:t>
            </a:r>
          </a:p>
          <a:p>
            <a:r>
              <a:rPr lang="en-US" sz="3200" dirty="0">
                <a:latin typeface="+mn-lt"/>
              </a:rPr>
              <a:t>                     to set of 26 letters</a:t>
            </a:r>
          </a:p>
        </p:txBody>
      </p:sp>
      <p:pic>
        <p:nvPicPr>
          <p:cNvPr id="51" name="Picture 25" descr="BS00768_[1]">
            <a:extLst>
              <a:ext uri="{FF2B5EF4-FFF2-40B4-BE49-F238E27FC236}">
                <a16:creationId xmlns:a16="http://schemas.microsoft.com/office/drawing/2014/main" id="{59C2FE99-CEC9-D44D-82A0-374E79D8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623461" y="5422280"/>
            <a:ext cx="4651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Limitations of firewalls, gateways</a:t>
            </a:r>
          </a:p>
        </p:txBody>
      </p:sp>
      <p:sp>
        <p:nvSpPr>
          <p:cNvPr id="122" name="Rectangle 3">
            <a:extLst>
              <a:ext uri="{FF2B5EF4-FFF2-40B4-BE49-F238E27FC236}">
                <a16:creationId xmlns:a16="http://schemas.microsoft.com/office/drawing/2014/main" id="{F15B7F5B-9CD7-DF4C-8F59-E1848F08E8CD}"/>
              </a:ext>
            </a:extLst>
          </p:cNvPr>
          <p:cNvSpPr txBox="1">
            <a:spLocks noChangeArrowheads="1"/>
          </p:cNvSpPr>
          <p:nvPr/>
        </p:nvSpPr>
        <p:spPr>
          <a:xfrm>
            <a:off x="1284868" y="1616462"/>
            <a:ext cx="4982117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dirty="0">
                <a:solidFill>
                  <a:srgbClr val="CC0000"/>
                </a:solidFill>
              </a:rPr>
              <a:t>IP spoofing: </a:t>
            </a:r>
            <a:r>
              <a:rPr lang="en-US" dirty="0"/>
              <a:t>router can</a:t>
            </a:r>
            <a:r>
              <a:rPr lang="en-US" altLang="ja-JP" dirty="0"/>
              <a:t>’t know if data “really” comes from claimed source</a:t>
            </a:r>
          </a:p>
          <a:p>
            <a:pPr indent="-285750"/>
            <a:r>
              <a:rPr lang="en-US" dirty="0"/>
              <a:t>if multiple app</a:t>
            </a:r>
            <a:r>
              <a:rPr lang="en-US" altLang="ja-JP" dirty="0"/>
              <a:t>s need special treatment, each has own app. gateway</a:t>
            </a:r>
          </a:p>
          <a:p>
            <a:pPr indent="-285750"/>
            <a:r>
              <a:rPr lang="en-US" dirty="0"/>
              <a:t>client software must know how to contact gateway</a:t>
            </a:r>
          </a:p>
          <a:p>
            <a:pPr lvl="1"/>
            <a:r>
              <a:rPr lang="en-US" sz="2800" dirty="0"/>
              <a:t>e.g., must set IP address of proxy in Web browser</a:t>
            </a:r>
          </a:p>
        </p:txBody>
      </p:sp>
      <p:sp>
        <p:nvSpPr>
          <p:cNvPr id="123" name="Rectangle 4">
            <a:extLst>
              <a:ext uri="{FF2B5EF4-FFF2-40B4-BE49-F238E27FC236}">
                <a16:creationId xmlns:a16="http://schemas.microsoft.com/office/drawing/2014/main" id="{AD7698B8-7EFD-3C4A-959B-E611C59A6DA0}"/>
              </a:ext>
            </a:extLst>
          </p:cNvPr>
          <p:cNvSpPr txBox="1">
            <a:spLocks noChangeArrowheads="1"/>
          </p:cNvSpPr>
          <p:nvPr/>
        </p:nvSpPr>
        <p:spPr>
          <a:xfrm>
            <a:off x="6900630" y="1632220"/>
            <a:ext cx="4841603" cy="4648200"/>
          </a:xfrm>
          <a:prstGeom prst="rect">
            <a:avLst/>
          </a:prstGeom>
        </p:spPr>
        <p:txBody>
          <a:bodyPr/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filters often use all or nothing policy for UDP</a:t>
            </a:r>
          </a:p>
          <a:p>
            <a:r>
              <a:rPr lang="en-US" i="1" dirty="0">
                <a:solidFill>
                  <a:srgbClr val="0012A0"/>
                </a:solidFill>
              </a:rPr>
              <a:t>tradeoff:  </a:t>
            </a:r>
            <a:r>
              <a:rPr lang="en-US" dirty="0"/>
              <a:t>degree of communication with outside world, level of security</a:t>
            </a:r>
          </a:p>
          <a:p>
            <a:r>
              <a:rPr lang="en-US" dirty="0"/>
              <a:t>many highly protected sites still suffer from attacks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71653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Intrusion detection systems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A87565-816F-F243-842F-6AF42B558A62}"/>
              </a:ext>
            </a:extLst>
          </p:cNvPr>
          <p:cNvSpPr txBox="1">
            <a:spLocks noChangeArrowheads="1"/>
          </p:cNvSpPr>
          <p:nvPr/>
        </p:nvSpPr>
        <p:spPr>
          <a:xfrm>
            <a:off x="833011" y="1482725"/>
            <a:ext cx="11277213" cy="487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sz="3200" dirty="0"/>
              <a:t>packet filtering:</a:t>
            </a:r>
          </a:p>
          <a:p>
            <a:pPr lvl="1"/>
            <a:r>
              <a:rPr lang="en-US" sz="2800" dirty="0"/>
              <a:t>operates on TCP/IP headers only</a:t>
            </a:r>
          </a:p>
          <a:p>
            <a:pPr lvl="1"/>
            <a:r>
              <a:rPr lang="en-US" sz="2800" dirty="0"/>
              <a:t>no correlation check among sessions </a:t>
            </a:r>
          </a:p>
          <a:p>
            <a:pPr indent="-285750"/>
            <a:r>
              <a:rPr lang="en-US" sz="3200" dirty="0">
                <a:solidFill>
                  <a:srgbClr val="CC0000"/>
                </a:solidFill>
              </a:rPr>
              <a:t>IDS: intrusion detection system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deep packet inspection: </a:t>
            </a:r>
            <a:r>
              <a:rPr lang="en-US" sz="2800" dirty="0"/>
              <a:t>look at packet contents (e.g., check character strings in packet against database of known virus, attack strings)</a:t>
            </a:r>
          </a:p>
          <a:p>
            <a:pPr lvl="1"/>
            <a:r>
              <a:rPr lang="en-US" sz="2800" dirty="0">
                <a:solidFill>
                  <a:srgbClr val="000099"/>
                </a:solidFill>
              </a:rPr>
              <a:t>examine correlation</a:t>
            </a:r>
            <a:r>
              <a:rPr lang="en-US" sz="2800" dirty="0"/>
              <a:t> among multiple packets</a:t>
            </a:r>
          </a:p>
          <a:p>
            <a:pPr lvl="2"/>
            <a:r>
              <a:rPr lang="en-US" sz="2400" dirty="0">
                <a:cs typeface="Gill Sans MT" charset="0"/>
              </a:rPr>
              <a:t>port scanning</a:t>
            </a:r>
          </a:p>
          <a:p>
            <a:pPr lvl="2"/>
            <a:r>
              <a:rPr lang="en-US" sz="2400" dirty="0">
                <a:cs typeface="Gill Sans MT" charset="0"/>
              </a:rPr>
              <a:t>network mapping</a:t>
            </a:r>
          </a:p>
          <a:p>
            <a:pPr lvl="2"/>
            <a:r>
              <a:rPr lang="en-US" sz="2400" dirty="0">
                <a:cs typeface="Gill Sans MT" charset="0"/>
              </a:rPr>
              <a:t>DoS attack</a:t>
            </a:r>
          </a:p>
        </p:txBody>
      </p:sp>
    </p:spTree>
    <p:extLst>
      <p:ext uri="{BB962C8B-B14F-4D97-AF65-F5344CB8AC3E}">
        <p14:creationId xmlns:p14="http://schemas.microsoft.com/office/powerpoint/2010/main" val="41650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Oval 652">
            <a:extLst>
              <a:ext uri="{FF2B5EF4-FFF2-40B4-BE49-F238E27FC236}">
                <a16:creationId xmlns:a16="http://schemas.microsoft.com/office/drawing/2014/main" id="{D8859DB2-6D15-8D4F-810D-7A22BBDAF94E}"/>
              </a:ext>
            </a:extLst>
          </p:cNvPr>
          <p:cNvSpPr/>
          <p:nvPr/>
        </p:nvSpPr>
        <p:spPr>
          <a:xfrm>
            <a:off x="5352585" y="3757961"/>
            <a:ext cx="1929163" cy="1917106"/>
          </a:xfrm>
          <a:prstGeom prst="ellipse">
            <a:avLst/>
          </a:prstGeom>
          <a:solidFill>
            <a:srgbClr val="9A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8" name="Freeform 627">
            <a:extLst>
              <a:ext uri="{FF2B5EF4-FFF2-40B4-BE49-F238E27FC236}">
                <a16:creationId xmlns:a16="http://schemas.microsoft.com/office/drawing/2014/main" id="{14B9577C-15F6-6444-94EF-4A48FBE3D491}"/>
              </a:ext>
            </a:extLst>
          </p:cNvPr>
          <p:cNvSpPr>
            <a:spLocks/>
          </p:cNvSpPr>
          <p:nvPr/>
        </p:nvSpPr>
        <p:spPr bwMode="auto">
          <a:xfrm>
            <a:off x="2171255" y="2415743"/>
            <a:ext cx="3648994" cy="1808285"/>
          </a:xfrm>
          <a:custGeom>
            <a:avLst/>
            <a:gdLst/>
            <a:ahLst/>
            <a:cxnLst/>
            <a:rect l="0" t="0" r="r" b="b"/>
            <a:pathLst>
              <a:path w="10000" h="10000">
                <a:moveTo>
                  <a:pt x="323" y="164"/>
                </a:moveTo>
                <a:lnTo>
                  <a:pt x="341" y="143"/>
                </a:lnTo>
                <a:cubicBezTo>
                  <a:pt x="349" y="129"/>
                  <a:pt x="357" y="116"/>
                  <a:pt x="365" y="102"/>
                </a:cubicBezTo>
                <a:lnTo>
                  <a:pt x="413" y="72"/>
                </a:lnTo>
                <a:cubicBezTo>
                  <a:pt x="429" y="58"/>
                  <a:pt x="445" y="45"/>
                  <a:pt x="461" y="31"/>
                </a:cubicBezTo>
                <a:lnTo>
                  <a:pt x="514" y="10"/>
                </a:lnTo>
                <a:cubicBezTo>
                  <a:pt x="534" y="7"/>
                  <a:pt x="554" y="3"/>
                  <a:pt x="574" y="0"/>
                </a:cubicBezTo>
                <a:lnTo>
                  <a:pt x="628" y="0"/>
                </a:lnTo>
                <a:lnTo>
                  <a:pt x="694" y="0"/>
                </a:lnTo>
                <a:cubicBezTo>
                  <a:pt x="716" y="3"/>
                  <a:pt x="738" y="7"/>
                  <a:pt x="760" y="10"/>
                </a:cubicBezTo>
                <a:lnTo>
                  <a:pt x="825" y="31"/>
                </a:lnTo>
                <a:lnTo>
                  <a:pt x="891" y="61"/>
                </a:lnTo>
                <a:cubicBezTo>
                  <a:pt x="915" y="71"/>
                  <a:pt x="939" y="82"/>
                  <a:pt x="963" y="92"/>
                </a:cubicBezTo>
                <a:cubicBezTo>
                  <a:pt x="989" y="106"/>
                  <a:pt x="1015" y="119"/>
                  <a:pt x="1041" y="133"/>
                </a:cubicBezTo>
                <a:lnTo>
                  <a:pt x="1118" y="174"/>
                </a:lnTo>
                <a:lnTo>
                  <a:pt x="1196" y="225"/>
                </a:lnTo>
                <a:lnTo>
                  <a:pt x="1268" y="276"/>
                </a:lnTo>
                <a:cubicBezTo>
                  <a:pt x="1294" y="290"/>
                  <a:pt x="1320" y="303"/>
                  <a:pt x="1346" y="317"/>
                </a:cubicBezTo>
                <a:lnTo>
                  <a:pt x="1513" y="440"/>
                </a:lnTo>
                <a:lnTo>
                  <a:pt x="1681" y="553"/>
                </a:lnTo>
                <a:lnTo>
                  <a:pt x="1848" y="665"/>
                </a:lnTo>
                <a:lnTo>
                  <a:pt x="2022" y="778"/>
                </a:lnTo>
                <a:cubicBezTo>
                  <a:pt x="2050" y="798"/>
                  <a:pt x="2077" y="819"/>
                  <a:pt x="2105" y="839"/>
                </a:cubicBezTo>
                <a:cubicBezTo>
                  <a:pt x="2133" y="853"/>
                  <a:pt x="2161" y="866"/>
                  <a:pt x="2189" y="880"/>
                </a:cubicBezTo>
                <a:cubicBezTo>
                  <a:pt x="2217" y="894"/>
                  <a:pt x="2245" y="907"/>
                  <a:pt x="2273" y="921"/>
                </a:cubicBezTo>
                <a:lnTo>
                  <a:pt x="2356" y="972"/>
                </a:lnTo>
                <a:lnTo>
                  <a:pt x="2440" y="993"/>
                </a:lnTo>
                <a:cubicBezTo>
                  <a:pt x="2468" y="1003"/>
                  <a:pt x="2496" y="1014"/>
                  <a:pt x="2524" y="1024"/>
                </a:cubicBezTo>
                <a:lnTo>
                  <a:pt x="2608" y="1054"/>
                </a:lnTo>
                <a:cubicBezTo>
                  <a:pt x="2638" y="1057"/>
                  <a:pt x="2667" y="1061"/>
                  <a:pt x="2697" y="1064"/>
                </a:cubicBezTo>
                <a:cubicBezTo>
                  <a:pt x="2725" y="1068"/>
                  <a:pt x="2753" y="1071"/>
                  <a:pt x="2781" y="1075"/>
                </a:cubicBezTo>
                <a:lnTo>
                  <a:pt x="2853" y="1075"/>
                </a:lnTo>
                <a:cubicBezTo>
                  <a:pt x="2881" y="1262"/>
                  <a:pt x="2909" y="1143"/>
                  <a:pt x="2937" y="1330"/>
                </a:cubicBezTo>
                <a:cubicBezTo>
                  <a:pt x="2963" y="1118"/>
                  <a:pt x="2988" y="1287"/>
                  <a:pt x="3014" y="1075"/>
                </a:cubicBezTo>
                <a:cubicBezTo>
                  <a:pt x="3042" y="1071"/>
                  <a:pt x="3070" y="1068"/>
                  <a:pt x="3098" y="1064"/>
                </a:cubicBezTo>
                <a:lnTo>
                  <a:pt x="3182" y="1064"/>
                </a:lnTo>
                <a:lnTo>
                  <a:pt x="3343" y="1024"/>
                </a:lnTo>
                <a:lnTo>
                  <a:pt x="3505" y="1003"/>
                </a:lnTo>
                <a:lnTo>
                  <a:pt x="3672" y="972"/>
                </a:lnTo>
                <a:lnTo>
                  <a:pt x="3834" y="921"/>
                </a:lnTo>
                <a:lnTo>
                  <a:pt x="4007" y="880"/>
                </a:lnTo>
                <a:lnTo>
                  <a:pt x="4175" y="850"/>
                </a:lnTo>
                <a:lnTo>
                  <a:pt x="4348" y="809"/>
                </a:lnTo>
                <a:lnTo>
                  <a:pt x="4528" y="788"/>
                </a:lnTo>
                <a:cubicBezTo>
                  <a:pt x="4562" y="785"/>
                  <a:pt x="4595" y="781"/>
                  <a:pt x="4629" y="778"/>
                </a:cubicBezTo>
                <a:cubicBezTo>
                  <a:pt x="4659" y="775"/>
                  <a:pt x="4689" y="771"/>
                  <a:pt x="4719" y="768"/>
                </a:cubicBezTo>
                <a:lnTo>
                  <a:pt x="4809" y="768"/>
                </a:lnTo>
                <a:lnTo>
                  <a:pt x="4904" y="768"/>
                </a:lnTo>
                <a:lnTo>
                  <a:pt x="5006" y="778"/>
                </a:lnTo>
                <a:lnTo>
                  <a:pt x="5102" y="778"/>
                </a:lnTo>
                <a:cubicBezTo>
                  <a:pt x="5138" y="781"/>
                  <a:pt x="5173" y="785"/>
                  <a:pt x="5209" y="788"/>
                </a:cubicBezTo>
                <a:lnTo>
                  <a:pt x="5311" y="809"/>
                </a:lnTo>
                <a:lnTo>
                  <a:pt x="5419" y="839"/>
                </a:lnTo>
                <a:lnTo>
                  <a:pt x="5520" y="860"/>
                </a:lnTo>
                <a:lnTo>
                  <a:pt x="5634" y="901"/>
                </a:lnTo>
                <a:lnTo>
                  <a:pt x="5748" y="931"/>
                </a:lnTo>
                <a:lnTo>
                  <a:pt x="5861" y="972"/>
                </a:lnTo>
                <a:lnTo>
                  <a:pt x="5999" y="1003"/>
                </a:lnTo>
                <a:lnTo>
                  <a:pt x="6124" y="1044"/>
                </a:lnTo>
                <a:lnTo>
                  <a:pt x="6256" y="1085"/>
                </a:lnTo>
                <a:lnTo>
                  <a:pt x="6394" y="1126"/>
                </a:lnTo>
                <a:lnTo>
                  <a:pt x="6531" y="1167"/>
                </a:lnTo>
                <a:lnTo>
                  <a:pt x="6681" y="1218"/>
                </a:lnTo>
                <a:lnTo>
                  <a:pt x="6824" y="1269"/>
                </a:lnTo>
                <a:lnTo>
                  <a:pt x="7117" y="1372"/>
                </a:lnTo>
                <a:lnTo>
                  <a:pt x="7410" y="1494"/>
                </a:lnTo>
                <a:lnTo>
                  <a:pt x="7703" y="1627"/>
                </a:lnTo>
                <a:lnTo>
                  <a:pt x="7853" y="1699"/>
                </a:lnTo>
                <a:lnTo>
                  <a:pt x="7996" y="1771"/>
                </a:lnTo>
                <a:lnTo>
                  <a:pt x="8140" y="1842"/>
                </a:lnTo>
                <a:lnTo>
                  <a:pt x="8278" y="1914"/>
                </a:lnTo>
                <a:cubicBezTo>
                  <a:pt x="8322" y="1941"/>
                  <a:pt x="8365" y="1969"/>
                  <a:pt x="8409" y="1996"/>
                </a:cubicBezTo>
                <a:lnTo>
                  <a:pt x="8547" y="2078"/>
                </a:lnTo>
                <a:cubicBezTo>
                  <a:pt x="8589" y="2105"/>
                  <a:pt x="8630" y="2133"/>
                  <a:pt x="8672" y="2160"/>
                </a:cubicBezTo>
                <a:lnTo>
                  <a:pt x="8798" y="2252"/>
                </a:lnTo>
                <a:lnTo>
                  <a:pt x="8911" y="2344"/>
                </a:lnTo>
                <a:lnTo>
                  <a:pt x="9025" y="2436"/>
                </a:lnTo>
                <a:lnTo>
                  <a:pt x="9133" y="2538"/>
                </a:lnTo>
                <a:cubicBezTo>
                  <a:pt x="9149" y="2552"/>
                  <a:pt x="9165" y="2565"/>
                  <a:pt x="9181" y="2579"/>
                </a:cubicBezTo>
                <a:lnTo>
                  <a:pt x="9228" y="2641"/>
                </a:lnTo>
                <a:lnTo>
                  <a:pt x="9276" y="2692"/>
                </a:lnTo>
                <a:cubicBezTo>
                  <a:pt x="9290" y="2706"/>
                  <a:pt x="9304" y="2719"/>
                  <a:pt x="9318" y="2733"/>
                </a:cubicBezTo>
                <a:cubicBezTo>
                  <a:pt x="9332" y="2753"/>
                  <a:pt x="9346" y="2774"/>
                  <a:pt x="9360" y="2794"/>
                </a:cubicBezTo>
                <a:cubicBezTo>
                  <a:pt x="9374" y="2815"/>
                  <a:pt x="9388" y="2835"/>
                  <a:pt x="9402" y="2856"/>
                </a:cubicBezTo>
                <a:lnTo>
                  <a:pt x="9444" y="2907"/>
                </a:lnTo>
                <a:cubicBezTo>
                  <a:pt x="9456" y="2927"/>
                  <a:pt x="9468" y="2948"/>
                  <a:pt x="9480" y="2968"/>
                </a:cubicBezTo>
                <a:cubicBezTo>
                  <a:pt x="9492" y="2989"/>
                  <a:pt x="9504" y="3009"/>
                  <a:pt x="9516" y="3030"/>
                </a:cubicBezTo>
                <a:cubicBezTo>
                  <a:pt x="9528" y="3047"/>
                  <a:pt x="9539" y="3064"/>
                  <a:pt x="9551" y="3081"/>
                </a:cubicBezTo>
                <a:lnTo>
                  <a:pt x="9611" y="3204"/>
                </a:lnTo>
                <a:cubicBezTo>
                  <a:pt x="9629" y="3248"/>
                  <a:pt x="9647" y="3293"/>
                  <a:pt x="9665" y="3337"/>
                </a:cubicBezTo>
                <a:cubicBezTo>
                  <a:pt x="9683" y="3385"/>
                  <a:pt x="9701" y="3432"/>
                  <a:pt x="9719" y="3480"/>
                </a:cubicBezTo>
                <a:cubicBezTo>
                  <a:pt x="9735" y="3531"/>
                  <a:pt x="9751" y="3583"/>
                  <a:pt x="9767" y="3634"/>
                </a:cubicBezTo>
                <a:lnTo>
                  <a:pt x="9809" y="3787"/>
                </a:lnTo>
                <a:cubicBezTo>
                  <a:pt x="9823" y="3838"/>
                  <a:pt x="9836" y="3890"/>
                  <a:pt x="9850" y="3941"/>
                </a:cubicBezTo>
                <a:cubicBezTo>
                  <a:pt x="9858" y="4002"/>
                  <a:pt x="9866" y="4064"/>
                  <a:pt x="9874" y="4125"/>
                </a:cubicBezTo>
                <a:cubicBezTo>
                  <a:pt x="9884" y="4180"/>
                  <a:pt x="9894" y="4234"/>
                  <a:pt x="9904" y="4289"/>
                </a:cubicBezTo>
                <a:cubicBezTo>
                  <a:pt x="9914" y="4354"/>
                  <a:pt x="9924" y="4418"/>
                  <a:pt x="9934" y="4483"/>
                </a:cubicBezTo>
                <a:cubicBezTo>
                  <a:pt x="9940" y="4544"/>
                  <a:pt x="9946" y="4606"/>
                  <a:pt x="9952" y="4667"/>
                </a:cubicBezTo>
                <a:cubicBezTo>
                  <a:pt x="9958" y="4729"/>
                  <a:pt x="9964" y="4790"/>
                  <a:pt x="9970" y="4852"/>
                </a:cubicBezTo>
                <a:cubicBezTo>
                  <a:pt x="9974" y="4917"/>
                  <a:pt x="9978" y="4981"/>
                  <a:pt x="9982" y="5046"/>
                </a:cubicBezTo>
                <a:lnTo>
                  <a:pt x="9994" y="5241"/>
                </a:lnTo>
                <a:lnTo>
                  <a:pt x="9994" y="5425"/>
                </a:lnTo>
                <a:lnTo>
                  <a:pt x="10000" y="5629"/>
                </a:lnTo>
                <a:lnTo>
                  <a:pt x="9994" y="5824"/>
                </a:lnTo>
                <a:lnTo>
                  <a:pt x="9994" y="6018"/>
                </a:lnTo>
                <a:lnTo>
                  <a:pt x="9988" y="6213"/>
                </a:lnTo>
                <a:cubicBezTo>
                  <a:pt x="9984" y="6278"/>
                  <a:pt x="9980" y="6342"/>
                  <a:pt x="9976" y="6407"/>
                </a:cubicBezTo>
                <a:lnTo>
                  <a:pt x="9958" y="6602"/>
                </a:lnTo>
                <a:lnTo>
                  <a:pt x="9946" y="6776"/>
                </a:lnTo>
                <a:cubicBezTo>
                  <a:pt x="9940" y="6837"/>
                  <a:pt x="9934" y="6899"/>
                  <a:pt x="9928" y="6960"/>
                </a:cubicBezTo>
                <a:lnTo>
                  <a:pt x="9904" y="7134"/>
                </a:lnTo>
                <a:cubicBezTo>
                  <a:pt x="9894" y="7195"/>
                  <a:pt x="9884" y="7257"/>
                  <a:pt x="9874" y="7318"/>
                </a:cubicBezTo>
                <a:cubicBezTo>
                  <a:pt x="9868" y="7373"/>
                  <a:pt x="9862" y="7427"/>
                  <a:pt x="9856" y="7482"/>
                </a:cubicBezTo>
                <a:cubicBezTo>
                  <a:pt x="9846" y="7537"/>
                  <a:pt x="9837" y="7591"/>
                  <a:pt x="9827" y="7646"/>
                </a:cubicBezTo>
                <a:lnTo>
                  <a:pt x="9791" y="7799"/>
                </a:lnTo>
                <a:lnTo>
                  <a:pt x="9761" y="7943"/>
                </a:lnTo>
                <a:cubicBezTo>
                  <a:pt x="9749" y="7991"/>
                  <a:pt x="9737" y="8038"/>
                  <a:pt x="9725" y="8086"/>
                </a:cubicBezTo>
                <a:cubicBezTo>
                  <a:pt x="9713" y="8130"/>
                  <a:pt x="9701" y="8175"/>
                  <a:pt x="9689" y="8219"/>
                </a:cubicBezTo>
                <a:cubicBezTo>
                  <a:pt x="9677" y="8257"/>
                  <a:pt x="9665" y="8294"/>
                  <a:pt x="9653" y="8332"/>
                </a:cubicBezTo>
                <a:cubicBezTo>
                  <a:pt x="9639" y="8369"/>
                  <a:pt x="9625" y="8407"/>
                  <a:pt x="9611" y="8444"/>
                </a:cubicBezTo>
                <a:cubicBezTo>
                  <a:pt x="9597" y="8475"/>
                  <a:pt x="9583" y="8505"/>
                  <a:pt x="9569" y="8536"/>
                </a:cubicBezTo>
                <a:cubicBezTo>
                  <a:pt x="9553" y="8567"/>
                  <a:pt x="9538" y="8597"/>
                  <a:pt x="9522" y="8628"/>
                </a:cubicBezTo>
                <a:lnTo>
                  <a:pt x="9474" y="8721"/>
                </a:lnTo>
                <a:cubicBezTo>
                  <a:pt x="9454" y="8745"/>
                  <a:pt x="9434" y="8768"/>
                  <a:pt x="9414" y="8792"/>
                </a:cubicBezTo>
                <a:cubicBezTo>
                  <a:pt x="9394" y="8819"/>
                  <a:pt x="9374" y="8847"/>
                  <a:pt x="9354" y="8874"/>
                </a:cubicBezTo>
                <a:cubicBezTo>
                  <a:pt x="9332" y="8895"/>
                  <a:pt x="9310" y="8915"/>
                  <a:pt x="9288" y="8936"/>
                </a:cubicBezTo>
                <a:cubicBezTo>
                  <a:pt x="9268" y="8956"/>
                  <a:pt x="9248" y="8977"/>
                  <a:pt x="9228" y="8997"/>
                </a:cubicBezTo>
                <a:lnTo>
                  <a:pt x="9157" y="9048"/>
                </a:lnTo>
                <a:cubicBezTo>
                  <a:pt x="9131" y="9069"/>
                  <a:pt x="9105" y="9089"/>
                  <a:pt x="9079" y="9110"/>
                </a:cubicBezTo>
                <a:lnTo>
                  <a:pt x="9007" y="9161"/>
                </a:lnTo>
                <a:lnTo>
                  <a:pt x="8929" y="9191"/>
                </a:lnTo>
                <a:lnTo>
                  <a:pt x="8846" y="9232"/>
                </a:lnTo>
                <a:cubicBezTo>
                  <a:pt x="8818" y="9242"/>
                  <a:pt x="8790" y="9253"/>
                  <a:pt x="8762" y="9263"/>
                </a:cubicBezTo>
                <a:cubicBezTo>
                  <a:pt x="8734" y="9277"/>
                  <a:pt x="8706" y="9290"/>
                  <a:pt x="8678" y="9304"/>
                </a:cubicBezTo>
                <a:cubicBezTo>
                  <a:pt x="8648" y="9314"/>
                  <a:pt x="8619" y="9325"/>
                  <a:pt x="8589" y="9335"/>
                </a:cubicBezTo>
                <a:lnTo>
                  <a:pt x="8493" y="9365"/>
                </a:lnTo>
                <a:lnTo>
                  <a:pt x="8313" y="9406"/>
                </a:lnTo>
                <a:lnTo>
                  <a:pt x="8122" y="9447"/>
                </a:lnTo>
                <a:lnTo>
                  <a:pt x="7931" y="9478"/>
                </a:lnTo>
                <a:lnTo>
                  <a:pt x="7733" y="9519"/>
                </a:lnTo>
                <a:lnTo>
                  <a:pt x="7530" y="9539"/>
                </a:lnTo>
                <a:lnTo>
                  <a:pt x="7339" y="9580"/>
                </a:lnTo>
                <a:lnTo>
                  <a:pt x="7141" y="9611"/>
                </a:lnTo>
                <a:lnTo>
                  <a:pt x="6950" y="9662"/>
                </a:lnTo>
                <a:lnTo>
                  <a:pt x="6854" y="9683"/>
                </a:lnTo>
                <a:lnTo>
                  <a:pt x="6758" y="9713"/>
                </a:lnTo>
                <a:lnTo>
                  <a:pt x="6651" y="9724"/>
                </a:lnTo>
                <a:lnTo>
                  <a:pt x="6549" y="9744"/>
                </a:lnTo>
                <a:lnTo>
                  <a:pt x="6441" y="9765"/>
                </a:lnTo>
                <a:lnTo>
                  <a:pt x="6334" y="9785"/>
                </a:lnTo>
                <a:lnTo>
                  <a:pt x="6226" y="9806"/>
                </a:lnTo>
                <a:lnTo>
                  <a:pt x="6112" y="9816"/>
                </a:lnTo>
                <a:lnTo>
                  <a:pt x="5885" y="9857"/>
                </a:lnTo>
                <a:lnTo>
                  <a:pt x="5652" y="9887"/>
                </a:lnTo>
                <a:lnTo>
                  <a:pt x="5425" y="9918"/>
                </a:lnTo>
                <a:lnTo>
                  <a:pt x="5185" y="9928"/>
                </a:lnTo>
                <a:lnTo>
                  <a:pt x="4958" y="9949"/>
                </a:lnTo>
                <a:lnTo>
                  <a:pt x="4731" y="9959"/>
                </a:lnTo>
                <a:lnTo>
                  <a:pt x="4623" y="9969"/>
                </a:lnTo>
                <a:lnTo>
                  <a:pt x="4510" y="9969"/>
                </a:lnTo>
                <a:lnTo>
                  <a:pt x="4402" y="9990"/>
                </a:lnTo>
                <a:lnTo>
                  <a:pt x="4294" y="9990"/>
                </a:lnTo>
                <a:lnTo>
                  <a:pt x="4193" y="9990"/>
                </a:lnTo>
                <a:lnTo>
                  <a:pt x="4091" y="10000"/>
                </a:lnTo>
                <a:lnTo>
                  <a:pt x="3995" y="10000"/>
                </a:lnTo>
                <a:lnTo>
                  <a:pt x="3894" y="10000"/>
                </a:lnTo>
                <a:lnTo>
                  <a:pt x="3804" y="10000"/>
                </a:lnTo>
                <a:lnTo>
                  <a:pt x="3714" y="10000"/>
                </a:lnTo>
                <a:lnTo>
                  <a:pt x="3630" y="10000"/>
                </a:lnTo>
                <a:lnTo>
                  <a:pt x="3547" y="10000"/>
                </a:lnTo>
                <a:cubicBezTo>
                  <a:pt x="3521" y="9997"/>
                  <a:pt x="3495" y="9993"/>
                  <a:pt x="3469" y="9990"/>
                </a:cubicBezTo>
                <a:lnTo>
                  <a:pt x="3391" y="9990"/>
                </a:lnTo>
                <a:lnTo>
                  <a:pt x="3325" y="9990"/>
                </a:lnTo>
                <a:lnTo>
                  <a:pt x="3254" y="9969"/>
                </a:lnTo>
                <a:lnTo>
                  <a:pt x="3182" y="9969"/>
                </a:lnTo>
                <a:lnTo>
                  <a:pt x="3122" y="9969"/>
                </a:lnTo>
                <a:cubicBezTo>
                  <a:pt x="3100" y="9966"/>
                  <a:pt x="3078" y="9962"/>
                  <a:pt x="3056" y="9959"/>
                </a:cubicBezTo>
                <a:cubicBezTo>
                  <a:pt x="3038" y="9956"/>
                  <a:pt x="3020" y="9952"/>
                  <a:pt x="3002" y="9949"/>
                </a:cubicBezTo>
                <a:lnTo>
                  <a:pt x="2949" y="9949"/>
                </a:lnTo>
                <a:cubicBezTo>
                  <a:pt x="2929" y="9946"/>
                  <a:pt x="2909" y="9942"/>
                  <a:pt x="2889" y="9939"/>
                </a:cubicBezTo>
                <a:cubicBezTo>
                  <a:pt x="2871" y="9935"/>
                  <a:pt x="2853" y="9932"/>
                  <a:pt x="2835" y="9928"/>
                </a:cubicBezTo>
                <a:cubicBezTo>
                  <a:pt x="2817" y="9925"/>
                  <a:pt x="2799" y="9921"/>
                  <a:pt x="2781" y="9918"/>
                </a:cubicBezTo>
                <a:lnTo>
                  <a:pt x="2679" y="9887"/>
                </a:lnTo>
                <a:lnTo>
                  <a:pt x="2584" y="9867"/>
                </a:lnTo>
                <a:cubicBezTo>
                  <a:pt x="2554" y="9853"/>
                  <a:pt x="2524" y="9840"/>
                  <a:pt x="2494" y="9826"/>
                </a:cubicBezTo>
                <a:cubicBezTo>
                  <a:pt x="2462" y="9819"/>
                  <a:pt x="2430" y="9813"/>
                  <a:pt x="2398" y="9806"/>
                </a:cubicBezTo>
                <a:lnTo>
                  <a:pt x="2225" y="9724"/>
                </a:lnTo>
                <a:cubicBezTo>
                  <a:pt x="2195" y="9710"/>
                  <a:pt x="2165" y="9697"/>
                  <a:pt x="2135" y="9683"/>
                </a:cubicBezTo>
                <a:cubicBezTo>
                  <a:pt x="2105" y="9669"/>
                  <a:pt x="2075" y="9656"/>
                  <a:pt x="2045" y="9642"/>
                </a:cubicBezTo>
                <a:lnTo>
                  <a:pt x="1950" y="9591"/>
                </a:lnTo>
                <a:lnTo>
                  <a:pt x="1842" y="9539"/>
                </a:lnTo>
                <a:lnTo>
                  <a:pt x="1740" y="9498"/>
                </a:lnTo>
                <a:lnTo>
                  <a:pt x="1633" y="9447"/>
                </a:lnTo>
                <a:lnTo>
                  <a:pt x="1519" y="9396"/>
                </a:lnTo>
                <a:lnTo>
                  <a:pt x="1411" y="9355"/>
                </a:lnTo>
                <a:cubicBezTo>
                  <a:pt x="1371" y="9335"/>
                  <a:pt x="1332" y="9314"/>
                  <a:pt x="1292" y="9294"/>
                </a:cubicBezTo>
                <a:lnTo>
                  <a:pt x="1178" y="9243"/>
                </a:lnTo>
                <a:lnTo>
                  <a:pt x="1071" y="9181"/>
                </a:lnTo>
                <a:lnTo>
                  <a:pt x="957" y="9120"/>
                </a:lnTo>
                <a:lnTo>
                  <a:pt x="849" y="9069"/>
                </a:lnTo>
                <a:lnTo>
                  <a:pt x="748" y="8976"/>
                </a:lnTo>
                <a:cubicBezTo>
                  <a:pt x="716" y="8952"/>
                  <a:pt x="684" y="8929"/>
                  <a:pt x="652" y="8905"/>
                </a:cubicBezTo>
                <a:lnTo>
                  <a:pt x="550" y="8813"/>
                </a:lnTo>
                <a:lnTo>
                  <a:pt x="508" y="8762"/>
                </a:lnTo>
                <a:lnTo>
                  <a:pt x="467" y="8721"/>
                </a:lnTo>
                <a:cubicBezTo>
                  <a:pt x="453" y="8700"/>
                  <a:pt x="439" y="8680"/>
                  <a:pt x="425" y="8659"/>
                </a:cubicBezTo>
                <a:lnTo>
                  <a:pt x="383" y="8608"/>
                </a:lnTo>
                <a:cubicBezTo>
                  <a:pt x="371" y="8588"/>
                  <a:pt x="359" y="8567"/>
                  <a:pt x="347" y="8547"/>
                </a:cubicBezTo>
                <a:lnTo>
                  <a:pt x="317" y="8475"/>
                </a:lnTo>
                <a:cubicBezTo>
                  <a:pt x="305" y="8455"/>
                  <a:pt x="293" y="8434"/>
                  <a:pt x="281" y="8414"/>
                </a:cubicBezTo>
                <a:lnTo>
                  <a:pt x="251" y="8342"/>
                </a:lnTo>
                <a:lnTo>
                  <a:pt x="221" y="8270"/>
                </a:lnTo>
                <a:cubicBezTo>
                  <a:pt x="215" y="8246"/>
                  <a:pt x="209" y="8223"/>
                  <a:pt x="203" y="8199"/>
                </a:cubicBezTo>
                <a:cubicBezTo>
                  <a:pt x="193" y="8172"/>
                  <a:pt x="183" y="8144"/>
                  <a:pt x="173" y="8117"/>
                </a:cubicBezTo>
                <a:cubicBezTo>
                  <a:pt x="167" y="8093"/>
                  <a:pt x="162" y="8069"/>
                  <a:pt x="156" y="8045"/>
                </a:cubicBezTo>
                <a:cubicBezTo>
                  <a:pt x="148" y="8018"/>
                  <a:pt x="140" y="7990"/>
                  <a:pt x="132" y="7963"/>
                </a:cubicBezTo>
                <a:cubicBezTo>
                  <a:pt x="128" y="7936"/>
                  <a:pt x="124" y="7908"/>
                  <a:pt x="120" y="7881"/>
                </a:cubicBezTo>
                <a:cubicBezTo>
                  <a:pt x="108" y="7820"/>
                  <a:pt x="96" y="7758"/>
                  <a:pt x="84" y="7697"/>
                </a:cubicBezTo>
                <a:lnTo>
                  <a:pt x="54" y="7523"/>
                </a:lnTo>
                <a:cubicBezTo>
                  <a:pt x="50" y="7458"/>
                  <a:pt x="46" y="7394"/>
                  <a:pt x="42" y="7329"/>
                </a:cubicBezTo>
                <a:cubicBezTo>
                  <a:pt x="38" y="7261"/>
                  <a:pt x="34" y="7192"/>
                  <a:pt x="30" y="7124"/>
                </a:cubicBezTo>
                <a:cubicBezTo>
                  <a:pt x="24" y="7052"/>
                  <a:pt x="18" y="6981"/>
                  <a:pt x="12" y="6909"/>
                </a:cubicBezTo>
                <a:cubicBezTo>
                  <a:pt x="10" y="6837"/>
                  <a:pt x="8" y="6766"/>
                  <a:pt x="6" y="6694"/>
                </a:cubicBezTo>
                <a:lnTo>
                  <a:pt x="6" y="6479"/>
                </a:lnTo>
                <a:lnTo>
                  <a:pt x="0" y="6254"/>
                </a:lnTo>
                <a:lnTo>
                  <a:pt x="0" y="6018"/>
                </a:lnTo>
                <a:cubicBezTo>
                  <a:pt x="2" y="5936"/>
                  <a:pt x="4" y="5855"/>
                  <a:pt x="6" y="5773"/>
                </a:cubicBezTo>
                <a:lnTo>
                  <a:pt x="6" y="5527"/>
                </a:lnTo>
                <a:cubicBezTo>
                  <a:pt x="8" y="5442"/>
                  <a:pt x="10" y="5356"/>
                  <a:pt x="12" y="5271"/>
                </a:cubicBezTo>
                <a:lnTo>
                  <a:pt x="12" y="5026"/>
                </a:lnTo>
                <a:lnTo>
                  <a:pt x="12" y="4893"/>
                </a:lnTo>
                <a:lnTo>
                  <a:pt x="12" y="4749"/>
                </a:lnTo>
                <a:lnTo>
                  <a:pt x="12" y="4606"/>
                </a:lnTo>
                <a:lnTo>
                  <a:pt x="12" y="4452"/>
                </a:lnTo>
                <a:lnTo>
                  <a:pt x="6" y="4278"/>
                </a:lnTo>
                <a:lnTo>
                  <a:pt x="6" y="4115"/>
                </a:lnTo>
                <a:lnTo>
                  <a:pt x="6" y="3941"/>
                </a:lnTo>
                <a:lnTo>
                  <a:pt x="0" y="3767"/>
                </a:lnTo>
                <a:lnTo>
                  <a:pt x="0" y="3582"/>
                </a:lnTo>
                <a:lnTo>
                  <a:pt x="0" y="3408"/>
                </a:lnTo>
                <a:lnTo>
                  <a:pt x="0" y="3040"/>
                </a:lnTo>
                <a:lnTo>
                  <a:pt x="0" y="2661"/>
                </a:lnTo>
                <a:lnTo>
                  <a:pt x="0" y="2293"/>
                </a:lnTo>
                <a:lnTo>
                  <a:pt x="6" y="2119"/>
                </a:lnTo>
                <a:cubicBezTo>
                  <a:pt x="8" y="2057"/>
                  <a:pt x="10" y="1996"/>
                  <a:pt x="12" y="1934"/>
                </a:cubicBezTo>
                <a:cubicBezTo>
                  <a:pt x="16" y="1880"/>
                  <a:pt x="20" y="1825"/>
                  <a:pt x="24" y="1771"/>
                </a:cubicBezTo>
                <a:lnTo>
                  <a:pt x="30" y="1597"/>
                </a:lnTo>
                <a:cubicBezTo>
                  <a:pt x="34" y="1542"/>
                  <a:pt x="38" y="1488"/>
                  <a:pt x="42" y="1433"/>
                </a:cubicBezTo>
                <a:cubicBezTo>
                  <a:pt x="44" y="1382"/>
                  <a:pt x="46" y="1330"/>
                  <a:pt x="48" y="1279"/>
                </a:cubicBezTo>
                <a:lnTo>
                  <a:pt x="72" y="1126"/>
                </a:lnTo>
                <a:cubicBezTo>
                  <a:pt x="76" y="1078"/>
                  <a:pt x="80" y="1031"/>
                  <a:pt x="84" y="983"/>
                </a:cubicBezTo>
                <a:lnTo>
                  <a:pt x="108" y="839"/>
                </a:lnTo>
                <a:lnTo>
                  <a:pt x="126" y="716"/>
                </a:lnTo>
                <a:cubicBezTo>
                  <a:pt x="136" y="675"/>
                  <a:pt x="146" y="635"/>
                  <a:pt x="156" y="594"/>
                </a:cubicBezTo>
                <a:cubicBezTo>
                  <a:pt x="162" y="560"/>
                  <a:pt x="167" y="525"/>
                  <a:pt x="173" y="491"/>
                </a:cubicBezTo>
                <a:cubicBezTo>
                  <a:pt x="185" y="454"/>
                  <a:pt x="197" y="416"/>
                  <a:pt x="209" y="379"/>
                </a:cubicBezTo>
                <a:cubicBezTo>
                  <a:pt x="213" y="369"/>
                  <a:pt x="217" y="358"/>
                  <a:pt x="221" y="348"/>
                </a:cubicBezTo>
                <a:lnTo>
                  <a:pt x="245" y="297"/>
                </a:lnTo>
                <a:cubicBezTo>
                  <a:pt x="249" y="287"/>
                  <a:pt x="253" y="276"/>
                  <a:pt x="257" y="266"/>
                </a:cubicBezTo>
                <a:cubicBezTo>
                  <a:pt x="265" y="252"/>
                  <a:pt x="273" y="239"/>
                  <a:pt x="281" y="225"/>
                </a:cubicBezTo>
                <a:cubicBezTo>
                  <a:pt x="287" y="215"/>
                  <a:pt x="293" y="204"/>
                  <a:pt x="299" y="194"/>
                </a:cubicBezTo>
                <a:lnTo>
                  <a:pt x="323" y="164"/>
                </a:ln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E0BB4B-B9AF-A44C-ACF4-D304D8C0A455}"/>
              </a:ext>
            </a:extLst>
          </p:cNvPr>
          <p:cNvCxnSpPr>
            <a:cxnSpLocks/>
          </p:cNvCxnSpPr>
          <p:nvPr/>
        </p:nvCxnSpPr>
        <p:spPr>
          <a:xfrm>
            <a:off x="4348172" y="3470082"/>
            <a:ext cx="316694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71653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Intrusion detection systems</a:t>
            </a:r>
          </a:p>
        </p:txBody>
      </p:sp>
      <p:sp>
        <p:nvSpPr>
          <p:cNvPr id="318" name="Freeform 2">
            <a:extLst>
              <a:ext uri="{FF2B5EF4-FFF2-40B4-BE49-F238E27FC236}">
                <a16:creationId xmlns:a16="http://schemas.microsoft.com/office/drawing/2014/main" id="{7626D96B-ACBA-2444-94A4-38F4DA71CA5C}"/>
              </a:ext>
            </a:extLst>
          </p:cNvPr>
          <p:cNvSpPr>
            <a:spLocks/>
          </p:cNvSpPr>
          <p:nvPr/>
        </p:nvSpPr>
        <p:spPr bwMode="auto">
          <a:xfrm>
            <a:off x="7415601" y="2968780"/>
            <a:ext cx="3324225" cy="1131888"/>
          </a:xfrm>
          <a:custGeom>
            <a:avLst/>
            <a:gdLst>
              <a:gd name="T0" fmla="*/ 2147483647 w 1198"/>
              <a:gd name="T1" fmla="*/ 2147483647 h 719"/>
              <a:gd name="T2" fmla="*/ 2147483647 w 1198"/>
              <a:gd name="T3" fmla="*/ 0 h 719"/>
              <a:gd name="T4" fmla="*/ 2147483647 w 1198"/>
              <a:gd name="T5" fmla="*/ 2147483647 h 719"/>
              <a:gd name="T6" fmla="*/ 2147483647 w 1198"/>
              <a:gd name="T7" fmla="*/ 2147483647 h 719"/>
              <a:gd name="T8" fmla="*/ 2147483647 w 1198"/>
              <a:gd name="T9" fmla="*/ 2147483647 h 719"/>
              <a:gd name="T10" fmla="*/ 2147483647 w 1198"/>
              <a:gd name="T11" fmla="*/ 2147483647 h 719"/>
              <a:gd name="T12" fmla="*/ 2147483647 w 1198"/>
              <a:gd name="T13" fmla="*/ 2147483647 h 719"/>
              <a:gd name="T14" fmla="*/ 2147483647 w 1198"/>
              <a:gd name="T15" fmla="*/ 2147483647 h 719"/>
              <a:gd name="T16" fmla="*/ 2147483647 w 1198"/>
              <a:gd name="T17" fmla="*/ 2147483647 h 719"/>
              <a:gd name="T18" fmla="*/ 2147483647 w 1198"/>
              <a:gd name="T19" fmla="*/ 2147483647 h 719"/>
              <a:gd name="T20" fmla="*/ 2147483647 w 1198"/>
              <a:gd name="T21" fmla="*/ 2147483647 h 719"/>
              <a:gd name="T22" fmla="*/ 2147483647 w 1198"/>
              <a:gd name="T23" fmla="*/ 2147483647 h 719"/>
              <a:gd name="T24" fmla="*/ 2147483647 w 1198"/>
              <a:gd name="T25" fmla="*/ 2147483647 h 719"/>
              <a:gd name="T26" fmla="*/ 2147483647 w 1198"/>
              <a:gd name="T27" fmla="*/ 2147483647 h 719"/>
              <a:gd name="T28" fmla="*/ 2147483647 w 1198"/>
              <a:gd name="T29" fmla="*/ 2147483647 h 719"/>
              <a:gd name="T30" fmla="*/ 2147483647 w 1198"/>
              <a:gd name="T31" fmla="*/ 2147483647 h 719"/>
              <a:gd name="T32" fmla="*/ 2147483647 w 1198"/>
              <a:gd name="T33" fmla="*/ 2147483647 h 719"/>
              <a:gd name="T34" fmla="*/ 2147483647 w 1198"/>
              <a:gd name="T35" fmla="*/ 2147483647 h 719"/>
              <a:gd name="T36" fmla="*/ 2147483647 w 1198"/>
              <a:gd name="T37" fmla="*/ 2147483647 h 719"/>
              <a:gd name="T38" fmla="*/ 2147483647 w 1198"/>
              <a:gd name="T39" fmla="*/ 2147483647 h 719"/>
              <a:gd name="T40" fmla="*/ 2147483647 w 1198"/>
              <a:gd name="T41" fmla="*/ 2147483647 h 719"/>
              <a:gd name="T42" fmla="*/ 2147483647 w 1198"/>
              <a:gd name="T43" fmla="*/ 2147483647 h 719"/>
              <a:gd name="T44" fmla="*/ 0 w 1198"/>
              <a:gd name="T45" fmla="*/ 2147483647 h 719"/>
              <a:gd name="T46" fmla="*/ 2147483647 w 1198"/>
              <a:gd name="T47" fmla="*/ 2147483647 h 719"/>
              <a:gd name="T48" fmla="*/ 2147483647 w 1198"/>
              <a:gd name="T49" fmla="*/ 2147483647 h 719"/>
              <a:gd name="T50" fmla="*/ 2147483647 w 1198"/>
              <a:gd name="T51" fmla="*/ 2147483647 h 719"/>
              <a:gd name="T52" fmla="*/ 2147483647 w 1198"/>
              <a:gd name="T53" fmla="*/ 2147483647 h 719"/>
              <a:gd name="T54" fmla="*/ 2147483647 w 1198"/>
              <a:gd name="T55" fmla="*/ 2147483647 h 719"/>
              <a:gd name="T56" fmla="*/ 2147483647 w 1198"/>
              <a:gd name="T57" fmla="*/ 2147483647 h 719"/>
              <a:gd name="T58" fmla="*/ 2147483647 w 1198"/>
              <a:gd name="T59" fmla="*/ 2147483647 h 719"/>
              <a:gd name="T60" fmla="*/ 2147483647 w 1198"/>
              <a:gd name="T61" fmla="*/ 2147483647 h 719"/>
              <a:gd name="T62" fmla="*/ 2147483647 w 1198"/>
              <a:gd name="T63" fmla="*/ 2147483647 h 719"/>
              <a:gd name="T64" fmla="*/ 2147483647 w 1198"/>
              <a:gd name="T65" fmla="*/ 2147483647 h 719"/>
              <a:gd name="T66" fmla="*/ 2147483647 w 1198"/>
              <a:gd name="T67" fmla="*/ 2147483647 h 719"/>
              <a:gd name="T68" fmla="*/ 2147483647 w 1198"/>
              <a:gd name="T69" fmla="*/ 2147483647 h 719"/>
              <a:gd name="T70" fmla="*/ 2147483647 w 1198"/>
              <a:gd name="T71" fmla="*/ 2147483647 h 719"/>
              <a:gd name="T72" fmla="*/ 2147483647 w 1198"/>
              <a:gd name="T73" fmla="*/ 2147483647 h 719"/>
              <a:gd name="T74" fmla="*/ 2147483647 w 1198"/>
              <a:gd name="T75" fmla="*/ 2147483647 h 719"/>
              <a:gd name="T76" fmla="*/ 2147483647 w 1198"/>
              <a:gd name="T77" fmla="*/ 2147483647 h 719"/>
              <a:gd name="T78" fmla="*/ 2147483647 w 1198"/>
              <a:gd name="T79" fmla="*/ 2147483647 h 719"/>
              <a:gd name="T80" fmla="*/ 2147483647 w 1198"/>
              <a:gd name="T81" fmla="*/ 2147483647 h 719"/>
              <a:gd name="T82" fmla="*/ 2147483647 w 1198"/>
              <a:gd name="T83" fmla="*/ 2147483647 h 719"/>
              <a:gd name="T84" fmla="*/ 2147483647 w 1198"/>
              <a:gd name="T85" fmla="*/ 2147483647 h 719"/>
              <a:gd name="T86" fmla="*/ 2147483647 w 1198"/>
              <a:gd name="T87" fmla="*/ 2147483647 h 719"/>
              <a:gd name="T88" fmla="*/ 2147483647 w 1198"/>
              <a:gd name="T89" fmla="*/ 2147483647 h 719"/>
              <a:gd name="T90" fmla="*/ 2147483647 w 1198"/>
              <a:gd name="T91" fmla="*/ 2147483647 h 719"/>
              <a:gd name="T92" fmla="*/ 2147483647 w 1198"/>
              <a:gd name="T93" fmla="*/ 2147483647 h 719"/>
              <a:gd name="T94" fmla="*/ 2147483647 w 1198"/>
              <a:gd name="T95" fmla="*/ 2147483647 h 719"/>
              <a:gd name="T96" fmla="*/ 2147483647 w 1198"/>
              <a:gd name="T97" fmla="*/ 2147483647 h 719"/>
              <a:gd name="T98" fmla="*/ 2147483647 w 1198"/>
              <a:gd name="T99" fmla="*/ 2147483647 h 719"/>
              <a:gd name="T100" fmla="*/ 2147483647 w 1198"/>
              <a:gd name="T101" fmla="*/ 2147483647 h 719"/>
              <a:gd name="T102" fmla="*/ 2147483647 w 1198"/>
              <a:gd name="T103" fmla="*/ 2147483647 h 719"/>
              <a:gd name="T104" fmla="*/ 2147483647 w 1198"/>
              <a:gd name="T105" fmla="*/ 2147483647 h 719"/>
              <a:gd name="T106" fmla="*/ 2147483647 w 1198"/>
              <a:gd name="T107" fmla="*/ 2147483647 h 719"/>
              <a:gd name="T108" fmla="*/ 2147483647 w 1198"/>
              <a:gd name="T109" fmla="*/ 2147483647 h 719"/>
              <a:gd name="T110" fmla="*/ 2147483647 w 1198"/>
              <a:gd name="T111" fmla="*/ 2147483647 h 7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98"/>
              <a:gd name="T169" fmla="*/ 0 h 719"/>
              <a:gd name="T170" fmla="*/ 1198 w 1198"/>
              <a:gd name="T171" fmla="*/ 719 h 7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98" h="719">
                <a:moveTo>
                  <a:pt x="1160" y="13"/>
                </a:moveTo>
                <a:lnTo>
                  <a:pt x="1154" y="9"/>
                </a:lnTo>
                <a:lnTo>
                  <a:pt x="1149" y="5"/>
                </a:lnTo>
                <a:lnTo>
                  <a:pt x="1142" y="3"/>
                </a:lnTo>
                <a:lnTo>
                  <a:pt x="1137" y="2"/>
                </a:lnTo>
                <a:lnTo>
                  <a:pt x="1130" y="0"/>
                </a:lnTo>
                <a:lnTo>
                  <a:pt x="1123" y="0"/>
                </a:lnTo>
                <a:lnTo>
                  <a:pt x="1116" y="0"/>
                </a:lnTo>
                <a:lnTo>
                  <a:pt x="1107" y="2"/>
                </a:lnTo>
                <a:lnTo>
                  <a:pt x="1099" y="3"/>
                </a:lnTo>
                <a:lnTo>
                  <a:pt x="1091" y="5"/>
                </a:lnTo>
                <a:lnTo>
                  <a:pt x="1082" y="7"/>
                </a:lnTo>
                <a:lnTo>
                  <a:pt x="1074" y="10"/>
                </a:lnTo>
                <a:lnTo>
                  <a:pt x="1064" y="13"/>
                </a:lnTo>
                <a:lnTo>
                  <a:pt x="1055" y="17"/>
                </a:lnTo>
                <a:lnTo>
                  <a:pt x="1036" y="24"/>
                </a:lnTo>
                <a:lnTo>
                  <a:pt x="1016" y="32"/>
                </a:lnTo>
                <a:lnTo>
                  <a:pt x="997" y="40"/>
                </a:lnTo>
                <a:lnTo>
                  <a:pt x="977" y="49"/>
                </a:lnTo>
                <a:lnTo>
                  <a:pt x="956" y="56"/>
                </a:lnTo>
                <a:lnTo>
                  <a:pt x="936" y="65"/>
                </a:lnTo>
                <a:lnTo>
                  <a:pt x="925" y="67"/>
                </a:lnTo>
                <a:lnTo>
                  <a:pt x="915" y="70"/>
                </a:lnTo>
                <a:lnTo>
                  <a:pt x="904" y="73"/>
                </a:lnTo>
                <a:lnTo>
                  <a:pt x="895" y="75"/>
                </a:lnTo>
                <a:lnTo>
                  <a:pt x="885" y="76"/>
                </a:lnTo>
                <a:lnTo>
                  <a:pt x="875" y="77"/>
                </a:lnTo>
                <a:lnTo>
                  <a:pt x="866" y="77"/>
                </a:lnTo>
                <a:lnTo>
                  <a:pt x="855" y="79"/>
                </a:lnTo>
                <a:lnTo>
                  <a:pt x="837" y="77"/>
                </a:lnTo>
                <a:lnTo>
                  <a:pt x="817" y="76"/>
                </a:lnTo>
                <a:lnTo>
                  <a:pt x="798" y="75"/>
                </a:lnTo>
                <a:lnTo>
                  <a:pt x="778" y="73"/>
                </a:lnTo>
                <a:lnTo>
                  <a:pt x="758" y="70"/>
                </a:lnTo>
                <a:lnTo>
                  <a:pt x="739" y="67"/>
                </a:lnTo>
                <a:lnTo>
                  <a:pt x="719" y="65"/>
                </a:lnTo>
                <a:lnTo>
                  <a:pt x="698" y="61"/>
                </a:lnTo>
                <a:lnTo>
                  <a:pt x="677" y="59"/>
                </a:lnTo>
                <a:lnTo>
                  <a:pt x="655" y="58"/>
                </a:lnTo>
                <a:lnTo>
                  <a:pt x="632" y="56"/>
                </a:lnTo>
                <a:lnTo>
                  <a:pt x="610" y="56"/>
                </a:lnTo>
                <a:lnTo>
                  <a:pt x="599" y="56"/>
                </a:lnTo>
                <a:lnTo>
                  <a:pt x="586" y="56"/>
                </a:lnTo>
                <a:lnTo>
                  <a:pt x="574" y="58"/>
                </a:lnTo>
                <a:lnTo>
                  <a:pt x="562" y="59"/>
                </a:lnTo>
                <a:lnTo>
                  <a:pt x="550" y="61"/>
                </a:lnTo>
                <a:lnTo>
                  <a:pt x="537" y="63"/>
                </a:lnTo>
                <a:lnTo>
                  <a:pt x="524" y="65"/>
                </a:lnTo>
                <a:lnTo>
                  <a:pt x="510" y="68"/>
                </a:lnTo>
                <a:lnTo>
                  <a:pt x="495" y="70"/>
                </a:lnTo>
                <a:lnTo>
                  <a:pt x="480" y="73"/>
                </a:lnTo>
                <a:lnTo>
                  <a:pt x="464" y="76"/>
                </a:lnTo>
                <a:lnTo>
                  <a:pt x="448" y="79"/>
                </a:lnTo>
                <a:lnTo>
                  <a:pt x="432" y="82"/>
                </a:lnTo>
                <a:lnTo>
                  <a:pt x="415" y="86"/>
                </a:lnTo>
                <a:lnTo>
                  <a:pt x="398" y="89"/>
                </a:lnTo>
                <a:lnTo>
                  <a:pt x="380" y="93"/>
                </a:lnTo>
                <a:lnTo>
                  <a:pt x="345" y="100"/>
                </a:lnTo>
                <a:lnTo>
                  <a:pt x="310" y="108"/>
                </a:lnTo>
                <a:lnTo>
                  <a:pt x="274" y="117"/>
                </a:lnTo>
                <a:lnTo>
                  <a:pt x="240" y="128"/>
                </a:lnTo>
                <a:lnTo>
                  <a:pt x="223" y="132"/>
                </a:lnTo>
                <a:lnTo>
                  <a:pt x="206" y="138"/>
                </a:lnTo>
                <a:lnTo>
                  <a:pt x="190" y="144"/>
                </a:lnTo>
                <a:lnTo>
                  <a:pt x="175" y="150"/>
                </a:lnTo>
                <a:lnTo>
                  <a:pt x="159" y="156"/>
                </a:lnTo>
                <a:lnTo>
                  <a:pt x="145" y="163"/>
                </a:lnTo>
                <a:lnTo>
                  <a:pt x="131" y="169"/>
                </a:lnTo>
                <a:lnTo>
                  <a:pt x="117" y="176"/>
                </a:lnTo>
                <a:lnTo>
                  <a:pt x="104" y="183"/>
                </a:lnTo>
                <a:lnTo>
                  <a:pt x="92" y="191"/>
                </a:lnTo>
                <a:lnTo>
                  <a:pt x="82" y="198"/>
                </a:lnTo>
                <a:lnTo>
                  <a:pt x="71" y="206"/>
                </a:lnTo>
                <a:lnTo>
                  <a:pt x="62" y="214"/>
                </a:lnTo>
                <a:lnTo>
                  <a:pt x="54" y="222"/>
                </a:lnTo>
                <a:lnTo>
                  <a:pt x="47" y="232"/>
                </a:lnTo>
                <a:lnTo>
                  <a:pt x="40" y="241"/>
                </a:lnTo>
                <a:lnTo>
                  <a:pt x="34" y="250"/>
                </a:lnTo>
                <a:lnTo>
                  <a:pt x="28" y="262"/>
                </a:lnTo>
                <a:lnTo>
                  <a:pt x="23" y="273"/>
                </a:lnTo>
                <a:lnTo>
                  <a:pt x="19" y="284"/>
                </a:lnTo>
                <a:lnTo>
                  <a:pt x="14" y="297"/>
                </a:lnTo>
                <a:lnTo>
                  <a:pt x="10" y="310"/>
                </a:lnTo>
                <a:lnTo>
                  <a:pt x="8" y="323"/>
                </a:lnTo>
                <a:lnTo>
                  <a:pt x="6" y="336"/>
                </a:lnTo>
                <a:lnTo>
                  <a:pt x="3" y="350"/>
                </a:lnTo>
                <a:lnTo>
                  <a:pt x="2" y="364"/>
                </a:lnTo>
                <a:lnTo>
                  <a:pt x="1" y="378"/>
                </a:lnTo>
                <a:lnTo>
                  <a:pt x="0" y="391"/>
                </a:lnTo>
                <a:lnTo>
                  <a:pt x="0" y="406"/>
                </a:lnTo>
                <a:lnTo>
                  <a:pt x="0" y="420"/>
                </a:lnTo>
                <a:lnTo>
                  <a:pt x="0" y="434"/>
                </a:lnTo>
                <a:lnTo>
                  <a:pt x="1" y="448"/>
                </a:lnTo>
                <a:lnTo>
                  <a:pt x="2" y="461"/>
                </a:lnTo>
                <a:lnTo>
                  <a:pt x="5" y="475"/>
                </a:lnTo>
                <a:lnTo>
                  <a:pt x="6" y="489"/>
                </a:lnTo>
                <a:lnTo>
                  <a:pt x="8" y="502"/>
                </a:lnTo>
                <a:lnTo>
                  <a:pt x="12" y="514"/>
                </a:lnTo>
                <a:lnTo>
                  <a:pt x="14" y="526"/>
                </a:lnTo>
                <a:lnTo>
                  <a:pt x="17" y="539"/>
                </a:lnTo>
                <a:lnTo>
                  <a:pt x="21" y="551"/>
                </a:lnTo>
                <a:lnTo>
                  <a:pt x="24" y="561"/>
                </a:lnTo>
                <a:lnTo>
                  <a:pt x="28" y="572"/>
                </a:lnTo>
                <a:lnTo>
                  <a:pt x="33" y="582"/>
                </a:lnTo>
                <a:lnTo>
                  <a:pt x="37" y="590"/>
                </a:lnTo>
                <a:lnTo>
                  <a:pt x="42" y="600"/>
                </a:lnTo>
                <a:lnTo>
                  <a:pt x="47" y="607"/>
                </a:lnTo>
                <a:lnTo>
                  <a:pt x="51" y="615"/>
                </a:lnTo>
                <a:lnTo>
                  <a:pt x="57" y="621"/>
                </a:lnTo>
                <a:lnTo>
                  <a:pt x="63" y="627"/>
                </a:lnTo>
                <a:lnTo>
                  <a:pt x="70" y="632"/>
                </a:lnTo>
                <a:lnTo>
                  <a:pt x="77" y="638"/>
                </a:lnTo>
                <a:lnTo>
                  <a:pt x="85" y="643"/>
                </a:lnTo>
                <a:lnTo>
                  <a:pt x="92" y="648"/>
                </a:lnTo>
                <a:lnTo>
                  <a:pt x="101" y="651"/>
                </a:lnTo>
                <a:lnTo>
                  <a:pt x="110" y="656"/>
                </a:lnTo>
                <a:lnTo>
                  <a:pt x="119" y="659"/>
                </a:lnTo>
                <a:lnTo>
                  <a:pt x="128" y="662"/>
                </a:lnTo>
                <a:lnTo>
                  <a:pt x="138" y="665"/>
                </a:lnTo>
                <a:lnTo>
                  <a:pt x="159" y="670"/>
                </a:lnTo>
                <a:lnTo>
                  <a:pt x="180" y="673"/>
                </a:lnTo>
                <a:lnTo>
                  <a:pt x="202" y="677"/>
                </a:lnTo>
                <a:lnTo>
                  <a:pt x="225" y="680"/>
                </a:lnTo>
                <a:lnTo>
                  <a:pt x="248" y="683"/>
                </a:lnTo>
                <a:lnTo>
                  <a:pt x="272" y="685"/>
                </a:lnTo>
                <a:lnTo>
                  <a:pt x="295" y="686"/>
                </a:lnTo>
                <a:lnTo>
                  <a:pt x="319" y="689"/>
                </a:lnTo>
                <a:lnTo>
                  <a:pt x="342" y="692"/>
                </a:lnTo>
                <a:lnTo>
                  <a:pt x="365" y="696"/>
                </a:lnTo>
                <a:lnTo>
                  <a:pt x="377" y="697"/>
                </a:lnTo>
                <a:lnTo>
                  <a:pt x="389" y="698"/>
                </a:lnTo>
                <a:lnTo>
                  <a:pt x="401" y="700"/>
                </a:lnTo>
                <a:lnTo>
                  <a:pt x="413" y="701"/>
                </a:lnTo>
                <a:lnTo>
                  <a:pt x="439" y="704"/>
                </a:lnTo>
                <a:lnTo>
                  <a:pt x="466" y="707"/>
                </a:lnTo>
                <a:lnTo>
                  <a:pt x="492" y="710"/>
                </a:lnTo>
                <a:lnTo>
                  <a:pt x="520" y="711"/>
                </a:lnTo>
                <a:lnTo>
                  <a:pt x="576" y="714"/>
                </a:lnTo>
                <a:lnTo>
                  <a:pt x="604" y="715"/>
                </a:lnTo>
                <a:lnTo>
                  <a:pt x="631" y="717"/>
                </a:lnTo>
                <a:lnTo>
                  <a:pt x="658" y="718"/>
                </a:lnTo>
                <a:lnTo>
                  <a:pt x="684" y="719"/>
                </a:lnTo>
                <a:lnTo>
                  <a:pt x="695" y="719"/>
                </a:lnTo>
                <a:lnTo>
                  <a:pt x="708" y="719"/>
                </a:lnTo>
                <a:lnTo>
                  <a:pt x="720" y="719"/>
                </a:lnTo>
                <a:lnTo>
                  <a:pt x="732" y="719"/>
                </a:lnTo>
                <a:lnTo>
                  <a:pt x="742" y="719"/>
                </a:lnTo>
                <a:lnTo>
                  <a:pt x="753" y="719"/>
                </a:lnTo>
                <a:lnTo>
                  <a:pt x="763" y="719"/>
                </a:lnTo>
                <a:lnTo>
                  <a:pt x="773" y="719"/>
                </a:lnTo>
                <a:lnTo>
                  <a:pt x="782" y="719"/>
                </a:lnTo>
                <a:lnTo>
                  <a:pt x="791" y="719"/>
                </a:lnTo>
                <a:lnTo>
                  <a:pt x="801" y="719"/>
                </a:lnTo>
                <a:lnTo>
                  <a:pt x="809" y="718"/>
                </a:lnTo>
                <a:lnTo>
                  <a:pt x="816" y="718"/>
                </a:lnTo>
                <a:lnTo>
                  <a:pt x="824" y="718"/>
                </a:lnTo>
                <a:lnTo>
                  <a:pt x="839" y="717"/>
                </a:lnTo>
                <a:lnTo>
                  <a:pt x="852" y="715"/>
                </a:lnTo>
                <a:lnTo>
                  <a:pt x="865" y="713"/>
                </a:lnTo>
                <a:lnTo>
                  <a:pt x="876" y="712"/>
                </a:lnTo>
                <a:lnTo>
                  <a:pt x="888" y="710"/>
                </a:lnTo>
                <a:lnTo>
                  <a:pt x="900" y="707"/>
                </a:lnTo>
                <a:lnTo>
                  <a:pt x="910" y="705"/>
                </a:lnTo>
                <a:lnTo>
                  <a:pt x="931" y="700"/>
                </a:lnTo>
                <a:lnTo>
                  <a:pt x="943" y="697"/>
                </a:lnTo>
                <a:lnTo>
                  <a:pt x="953" y="693"/>
                </a:lnTo>
                <a:lnTo>
                  <a:pt x="965" y="691"/>
                </a:lnTo>
                <a:lnTo>
                  <a:pt x="977" y="687"/>
                </a:lnTo>
                <a:lnTo>
                  <a:pt x="990" y="683"/>
                </a:lnTo>
                <a:lnTo>
                  <a:pt x="1002" y="679"/>
                </a:lnTo>
                <a:lnTo>
                  <a:pt x="1015" y="676"/>
                </a:lnTo>
                <a:lnTo>
                  <a:pt x="1029" y="672"/>
                </a:lnTo>
                <a:lnTo>
                  <a:pt x="1056" y="665"/>
                </a:lnTo>
                <a:lnTo>
                  <a:pt x="1070" y="662"/>
                </a:lnTo>
                <a:lnTo>
                  <a:pt x="1083" y="657"/>
                </a:lnTo>
                <a:lnTo>
                  <a:pt x="1096" y="652"/>
                </a:lnTo>
                <a:lnTo>
                  <a:pt x="1109" y="647"/>
                </a:lnTo>
                <a:lnTo>
                  <a:pt x="1120" y="641"/>
                </a:lnTo>
                <a:lnTo>
                  <a:pt x="1132" y="635"/>
                </a:lnTo>
                <a:lnTo>
                  <a:pt x="1142" y="627"/>
                </a:lnTo>
                <a:lnTo>
                  <a:pt x="1152" y="620"/>
                </a:lnTo>
                <a:lnTo>
                  <a:pt x="1160" y="610"/>
                </a:lnTo>
                <a:lnTo>
                  <a:pt x="1165" y="606"/>
                </a:lnTo>
                <a:lnTo>
                  <a:pt x="1168" y="601"/>
                </a:lnTo>
                <a:lnTo>
                  <a:pt x="1174" y="590"/>
                </a:lnTo>
                <a:lnTo>
                  <a:pt x="1180" y="579"/>
                </a:lnTo>
                <a:lnTo>
                  <a:pt x="1184" y="567"/>
                </a:lnTo>
                <a:lnTo>
                  <a:pt x="1188" y="554"/>
                </a:lnTo>
                <a:lnTo>
                  <a:pt x="1191" y="541"/>
                </a:lnTo>
                <a:lnTo>
                  <a:pt x="1194" y="527"/>
                </a:lnTo>
                <a:lnTo>
                  <a:pt x="1195" y="513"/>
                </a:lnTo>
                <a:lnTo>
                  <a:pt x="1196" y="498"/>
                </a:lnTo>
                <a:lnTo>
                  <a:pt x="1197" y="483"/>
                </a:lnTo>
                <a:lnTo>
                  <a:pt x="1197" y="467"/>
                </a:lnTo>
                <a:lnTo>
                  <a:pt x="1197" y="450"/>
                </a:lnTo>
                <a:lnTo>
                  <a:pt x="1197" y="433"/>
                </a:lnTo>
                <a:lnTo>
                  <a:pt x="1197" y="415"/>
                </a:lnTo>
                <a:lnTo>
                  <a:pt x="1197" y="398"/>
                </a:lnTo>
                <a:lnTo>
                  <a:pt x="1197" y="380"/>
                </a:lnTo>
                <a:lnTo>
                  <a:pt x="1196" y="361"/>
                </a:lnTo>
                <a:lnTo>
                  <a:pt x="1196" y="352"/>
                </a:lnTo>
                <a:lnTo>
                  <a:pt x="1196" y="343"/>
                </a:lnTo>
                <a:lnTo>
                  <a:pt x="1196" y="331"/>
                </a:lnTo>
                <a:lnTo>
                  <a:pt x="1196" y="321"/>
                </a:lnTo>
                <a:lnTo>
                  <a:pt x="1197" y="309"/>
                </a:lnTo>
                <a:lnTo>
                  <a:pt x="1197" y="297"/>
                </a:lnTo>
                <a:lnTo>
                  <a:pt x="1197" y="284"/>
                </a:lnTo>
                <a:lnTo>
                  <a:pt x="1197" y="271"/>
                </a:lnTo>
                <a:lnTo>
                  <a:pt x="1198" y="246"/>
                </a:lnTo>
                <a:lnTo>
                  <a:pt x="1198" y="219"/>
                </a:lnTo>
                <a:lnTo>
                  <a:pt x="1198" y="192"/>
                </a:lnTo>
                <a:lnTo>
                  <a:pt x="1197" y="166"/>
                </a:lnTo>
                <a:lnTo>
                  <a:pt x="1196" y="141"/>
                </a:lnTo>
                <a:lnTo>
                  <a:pt x="1196" y="128"/>
                </a:lnTo>
                <a:lnTo>
                  <a:pt x="1195" y="116"/>
                </a:lnTo>
                <a:lnTo>
                  <a:pt x="1194" y="103"/>
                </a:lnTo>
                <a:lnTo>
                  <a:pt x="1191" y="93"/>
                </a:lnTo>
                <a:lnTo>
                  <a:pt x="1190" y="81"/>
                </a:lnTo>
                <a:lnTo>
                  <a:pt x="1188" y="70"/>
                </a:lnTo>
                <a:lnTo>
                  <a:pt x="1186" y="61"/>
                </a:lnTo>
                <a:lnTo>
                  <a:pt x="1183" y="52"/>
                </a:lnTo>
                <a:lnTo>
                  <a:pt x="1180" y="44"/>
                </a:lnTo>
                <a:lnTo>
                  <a:pt x="1176" y="35"/>
                </a:lnTo>
                <a:lnTo>
                  <a:pt x="1173" y="28"/>
                </a:lnTo>
                <a:lnTo>
                  <a:pt x="1169" y="23"/>
                </a:lnTo>
                <a:lnTo>
                  <a:pt x="1165" y="17"/>
                </a:lnTo>
                <a:lnTo>
                  <a:pt x="1160" y="13"/>
                </a:lnTo>
                <a:close/>
              </a:path>
            </a:pathLst>
          </a:custGeom>
          <a:gradFill rotWithShape="1">
            <a:gsLst>
              <a:gs pos="0">
                <a:srgbClr val="9AE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2" name="Line 320">
            <a:extLst>
              <a:ext uri="{FF2B5EF4-FFF2-40B4-BE49-F238E27FC236}">
                <a16:creationId xmlns:a16="http://schemas.microsoft.com/office/drawing/2014/main" id="{F4A22207-5EB4-2447-8FF6-CBD1B6F7E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4663" y="3524405"/>
            <a:ext cx="11113" cy="557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3" name="Line 354">
            <a:extLst>
              <a:ext uri="{FF2B5EF4-FFF2-40B4-BE49-F238E27FC236}">
                <a16:creationId xmlns:a16="http://schemas.microsoft.com/office/drawing/2014/main" id="{0E3A1382-1B27-8547-AA98-D895622E10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8888" y="4327680"/>
            <a:ext cx="32543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4" name="Line 355">
            <a:extLst>
              <a:ext uri="{FF2B5EF4-FFF2-40B4-BE49-F238E27FC236}">
                <a16:creationId xmlns:a16="http://schemas.microsoft.com/office/drawing/2014/main" id="{A0B27A4F-3BEB-5E4F-A153-E04048E55D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91638" y="4327680"/>
            <a:ext cx="61913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5" name="Line 356">
            <a:extLst>
              <a:ext uri="{FF2B5EF4-FFF2-40B4-BE49-F238E27FC236}">
                <a16:creationId xmlns:a16="http://schemas.microsoft.com/office/drawing/2014/main" id="{7BE0DE33-F5FB-3949-9CBD-AABD141B6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1526" y="4267355"/>
            <a:ext cx="136525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6" name="Text Box 357">
            <a:extLst>
              <a:ext uri="{FF2B5EF4-FFF2-40B4-BE49-F238E27FC236}">
                <a16:creationId xmlns:a16="http://schemas.microsoft.com/office/drawing/2014/main" id="{6ADCF597-E673-EE43-B3CB-5793FE8A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127" y="4517483"/>
            <a:ext cx="769634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Web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server</a:t>
            </a:r>
          </a:p>
        </p:txBody>
      </p:sp>
      <p:sp>
        <p:nvSpPr>
          <p:cNvPr id="437" name="Text Box 358">
            <a:extLst>
              <a:ext uri="{FF2B5EF4-FFF2-40B4-BE49-F238E27FC236}">
                <a16:creationId xmlns:a16="http://schemas.microsoft.com/office/drawing/2014/main" id="{EB04F490-51BE-A046-AAC2-BDEA9325B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50" y="5015068"/>
            <a:ext cx="769634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FTP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server</a:t>
            </a:r>
          </a:p>
        </p:txBody>
      </p:sp>
      <p:sp>
        <p:nvSpPr>
          <p:cNvPr id="438" name="Text Box 359">
            <a:extLst>
              <a:ext uri="{FF2B5EF4-FFF2-40B4-BE49-F238E27FC236}">
                <a16:creationId xmlns:a16="http://schemas.microsoft.com/office/drawing/2014/main" id="{C7318176-0A83-414C-8D61-60718612A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461" y="4789604"/>
            <a:ext cx="769634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DNS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server</a:t>
            </a:r>
          </a:p>
        </p:txBody>
      </p:sp>
      <p:sp>
        <p:nvSpPr>
          <p:cNvPr id="456" name="Text Box 378">
            <a:extLst>
              <a:ext uri="{FF2B5EF4-FFF2-40B4-BE49-F238E27FC236}">
                <a16:creationId xmlns:a16="http://schemas.microsoft.com/office/drawing/2014/main" id="{4131D6E7-EFD0-2740-9337-20BE0B869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703" y="3348347"/>
            <a:ext cx="1197892" cy="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Internet</a:t>
            </a:r>
          </a:p>
        </p:txBody>
      </p:sp>
      <p:sp>
        <p:nvSpPr>
          <p:cNvPr id="457" name="Text Box 379">
            <a:extLst>
              <a:ext uri="{FF2B5EF4-FFF2-40B4-BE49-F238E27FC236}">
                <a16:creationId xmlns:a16="http://schemas.microsoft.com/office/drawing/2014/main" id="{AE85133C-B35B-B64A-B9B3-0CC3047D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2821" y="4508706"/>
            <a:ext cx="1881156" cy="6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demilitarized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zone</a:t>
            </a:r>
          </a:p>
        </p:txBody>
      </p:sp>
      <p:sp>
        <p:nvSpPr>
          <p:cNvPr id="458" name="Text Box 381">
            <a:extLst>
              <a:ext uri="{FF2B5EF4-FFF2-40B4-BE49-F238E27FC236}">
                <a16:creationId xmlns:a16="http://schemas.microsoft.com/office/drawing/2014/main" id="{FF0762E1-80CD-3842-92FE-8E4B85C3D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901" y="2354418"/>
            <a:ext cx="878446" cy="31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firewall</a:t>
            </a:r>
          </a:p>
        </p:txBody>
      </p:sp>
      <p:sp>
        <p:nvSpPr>
          <p:cNvPr id="459" name="Oval 384">
            <a:extLst>
              <a:ext uri="{FF2B5EF4-FFF2-40B4-BE49-F238E27FC236}">
                <a16:creationId xmlns:a16="http://schemas.microsoft.com/office/drawing/2014/main" id="{ECBF88DE-88E6-CC4B-847A-4F037095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139" y="3816505"/>
            <a:ext cx="134938" cy="134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0" name="Text Box 385">
            <a:extLst>
              <a:ext uri="{FF2B5EF4-FFF2-40B4-BE49-F238E27FC236}">
                <a16:creationId xmlns:a16="http://schemas.microsoft.com/office/drawing/2014/main" id="{586D51DA-DED4-4D47-895A-C6E060E89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079" y="4584855"/>
            <a:ext cx="1282979" cy="7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C0000"/>
                </a:solidFill>
                <a:latin typeface="+mn-lt"/>
                <a:cs typeface="Arial" charset="0"/>
              </a:rPr>
              <a:t>IDS 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C0000"/>
                </a:solidFill>
                <a:latin typeface="+mn-lt"/>
                <a:cs typeface="Arial" charset="0"/>
              </a:rPr>
              <a:t>sensors</a:t>
            </a:r>
          </a:p>
        </p:txBody>
      </p:sp>
      <p:sp>
        <p:nvSpPr>
          <p:cNvPr id="461" name="Line 389">
            <a:extLst>
              <a:ext uri="{FF2B5EF4-FFF2-40B4-BE49-F238E27FC236}">
                <a16:creationId xmlns:a16="http://schemas.microsoft.com/office/drawing/2014/main" id="{D870C84A-2946-E04C-B442-16BDF3CB6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7876" y="3941918"/>
            <a:ext cx="2152650" cy="6953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2" name="Rectangle 392">
            <a:extLst>
              <a:ext uri="{FF2B5EF4-FFF2-40B4-BE49-F238E27FC236}">
                <a16:creationId xmlns:a16="http://schemas.microsoft.com/office/drawing/2014/main" id="{582B9E92-FCA8-7F42-94E2-AFBDF341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535972"/>
            <a:ext cx="10577926" cy="6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3200" kern="0" dirty="0"/>
              <a:t>multiple IDSs: different types of checking at different locations</a:t>
            </a:r>
          </a:p>
        </p:txBody>
      </p:sp>
      <p:sp>
        <p:nvSpPr>
          <p:cNvPr id="464" name="Rectangle 198">
            <a:extLst>
              <a:ext uri="{FF2B5EF4-FFF2-40B4-BE49-F238E27FC236}">
                <a16:creationId xmlns:a16="http://schemas.microsoft.com/office/drawing/2014/main" id="{2D520648-86EB-5A48-A5A8-B5FA80E2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013" y="3545043"/>
            <a:ext cx="412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" name="Line 20">
            <a:extLst>
              <a:ext uri="{FF2B5EF4-FFF2-40B4-BE49-F238E27FC236}">
                <a16:creationId xmlns:a16="http://schemas.microsoft.com/office/drawing/2014/main" id="{99F7DD3B-0C28-0147-8915-068D8FFB20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0226" y="2986243"/>
            <a:ext cx="5556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7" name="Line 21">
            <a:extLst>
              <a:ext uri="{FF2B5EF4-FFF2-40B4-BE49-F238E27FC236}">
                <a16:creationId xmlns:a16="http://schemas.microsoft.com/office/drawing/2014/main" id="{DA6C8CAD-43FF-BA4B-83DF-30BD09CDB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2163" y="3033868"/>
            <a:ext cx="396875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8" name="Line 22">
            <a:extLst>
              <a:ext uri="{FF2B5EF4-FFF2-40B4-BE49-F238E27FC236}">
                <a16:creationId xmlns:a16="http://schemas.microsoft.com/office/drawing/2014/main" id="{BF1722E4-071D-4447-9A49-0D99A6424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6676" y="3062443"/>
            <a:ext cx="73025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69" name="Group 44">
            <a:extLst>
              <a:ext uri="{FF2B5EF4-FFF2-40B4-BE49-F238E27FC236}">
                <a16:creationId xmlns:a16="http://schemas.microsoft.com/office/drawing/2014/main" id="{B8E74B28-0E30-1746-8213-B2EBD4621910}"/>
              </a:ext>
            </a:extLst>
          </p:cNvPr>
          <p:cNvGrpSpPr>
            <a:grpSpLocks/>
          </p:cNvGrpSpPr>
          <p:nvPr/>
        </p:nvGrpSpPr>
        <p:grpSpPr bwMode="auto">
          <a:xfrm>
            <a:off x="2054613" y="2769551"/>
            <a:ext cx="568325" cy="481012"/>
            <a:chOff x="-44" y="1473"/>
            <a:chExt cx="981" cy="1105"/>
          </a:xfrm>
        </p:grpSpPr>
        <p:pic>
          <p:nvPicPr>
            <p:cNvPr id="470" name="Picture 45" descr="desktop_computer_stylized_medium">
              <a:extLst>
                <a:ext uri="{FF2B5EF4-FFF2-40B4-BE49-F238E27FC236}">
                  <a16:creationId xmlns:a16="http://schemas.microsoft.com/office/drawing/2014/main" id="{58E13354-4BBC-DE4D-A3D3-A2B28A99F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" name="Freeform 46">
              <a:extLst>
                <a:ext uri="{FF2B5EF4-FFF2-40B4-BE49-F238E27FC236}">
                  <a16:creationId xmlns:a16="http://schemas.microsoft.com/office/drawing/2014/main" id="{FFDB0BBD-44C0-5145-AB79-7351ED6483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72" name="Group 44">
            <a:extLst>
              <a:ext uri="{FF2B5EF4-FFF2-40B4-BE49-F238E27FC236}">
                <a16:creationId xmlns:a16="http://schemas.microsoft.com/office/drawing/2014/main" id="{1CF48981-0802-BD49-B1DC-404B3A4C090D}"/>
              </a:ext>
            </a:extLst>
          </p:cNvPr>
          <p:cNvGrpSpPr>
            <a:grpSpLocks/>
          </p:cNvGrpSpPr>
          <p:nvPr/>
        </p:nvGrpSpPr>
        <p:grpSpPr bwMode="auto">
          <a:xfrm>
            <a:off x="2989651" y="3278343"/>
            <a:ext cx="568325" cy="481012"/>
            <a:chOff x="-44" y="1473"/>
            <a:chExt cx="981" cy="1105"/>
          </a:xfrm>
        </p:grpSpPr>
        <p:pic>
          <p:nvPicPr>
            <p:cNvPr id="473" name="Picture 45" descr="desktop_computer_stylized_medium">
              <a:extLst>
                <a:ext uri="{FF2B5EF4-FFF2-40B4-BE49-F238E27FC236}">
                  <a16:creationId xmlns:a16="http://schemas.microsoft.com/office/drawing/2014/main" id="{92F35510-F025-1C4B-9387-20EF3A986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4" name="Freeform 46">
              <a:extLst>
                <a:ext uri="{FF2B5EF4-FFF2-40B4-BE49-F238E27FC236}">
                  <a16:creationId xmlns:a16="http://schemas.microsoft.com/office/drawing/2014/main" id="{BF28A15C-1BFC-3B46-ABF7-F557A62363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75" name="Line 21">
            <a:extLst>
              <a:ext uri="{FF2B5EF4-FFF2-40B4-BE49-F238E27FC236}">
                <a16:creationId xmlns:a16="http://schemas.microsoft.com/office/drawing/2014/main" id="{3A927FBA-ABAB-7F4A-A784-5F4356406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5751" y="2992593"/>
            <a:ext cx="377825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6" name="Line 22">
            <a:extLst>
              <a:ext uri="{FF2B5EF4-FFF2-40B4-BE49-F238E27FC236}">
                <a16:creationId xmlns:a16="http://schemas.microsoft.com/office/drawing/2014/main" id="{E215D6AD-7F95-A04B-A98D-7A95A1F69B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7526" y="3487893"/>
            <a:ext cx="120650" cy="293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7" name="Line 22">
            <a:extLst>
              <a:ext uri="{FF2B5EF4-FFF2-40B4-BE49-F238E27FC236}">
                <a16:creationId xmlns:a16="http://schemas.microsoft.com/office/drawing/2014/main" id="{5A8B80E0-2E04-724B-B707-36EBBAF80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2338" y="3499005"/>
            <a:ext cx="73025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8" name="Line 20">
            <a:extLst>
              <a:ext uri="{FF2B5EF4-FFF2-40B4-BE49-F238E27FC236}">
                <a16:creationId xmlns:a16="http://schemas.microsoft.com/office/drawing/2014/main" id="{1CBF3FF4-51AA-D840-9C47-E975B8CFF9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9063" y="2946555"/>
            <a:ext cx="5556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79" name="Group 44">
            <a:extLst>
              <a:ext uri="{FF2B5EF4-FFF2-40B4-BE49-F238E27FC236}">
                <a16:creationId xmlns:a16="http://schemas.microsoft.com/office/drawing/2014/main" id="{FA873F0F-83EE-614A-A6A6-136DD4D484F1}"/>
              </a:ext>
            </a:extLst>
          </p:cNvPr>
          <p:cNvGrpSpPr>
            <a:grpSpLocks/>
          </p:cNvGrpSpPr>
          <p:nvPr/>
        </p:nvGrpSpPr>
        <p:grpSpPr bwMode="auto">
          <a:xfrm>
            <a:off x="3394463" y="3651405"/>
            <a:ext cx="568325" cy="481013"/>
            <a:chOff x="-44" y="1473"/>
            <a:chExt cx="981" cy="1105"/>
          </a:xfrm>
        </p:grpSpPr>
        <p:pic>
          <p:nvPicPr>
            <p:cNvPr id="480" name="Picture 45" descr="desktop_computer_stylized_medium">
              <a:extLst>
                <a:ext uri="{FF2B5EF4-FFF2-40B4-BE49-F238E27FC236}">
                  <a16:creationId xmlns:a16="http://schemas.microsoft.com/office/drawing/2014/main" id="{CD2C99BD-C509-184C-BEE0-D33E2258F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" name="Freeform 46">
              <a:extLst>
                <a:ext uri="{FF2B5EF4-FFF2-40B4-BE49-F238E27FC236}">
                  <a16:creationId xmlns:a16="http://schemas.microsoft.com/office/drawing/2014/main" id="{D9F16CF8-FB14-724A-A59E-61D5070BCB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82" name="Group 44">
            <a:extLst>
              <a:ext uri="{FF2B5EF4-FFF2-40B4-BE49-F238E27FC236}">
                <a16:creationId xmlns:a16="http://schemas.microsoft.com/office/drawing/2014/main" id="{9BB3F9B0-5CE4-414C-8181-A76DE392300B}"/>
              </a:ext>
            </a:extLst>
          </p:cNvPr>
          <p:cNvGrpSpPr>
            <a:grpSpLocks/>
          </p:cNvGrpSpPr>
          <p:nvPr/>
        </p:nvGrpSpPr>
        <p:grpSpPr bwMode="auto">
          <a:xfrm>
            <a:off x="3851663" y="3719668"/>
            <a:ext cx="568325" cy="481012"/>
            <a:chOff x="-44" y="1473"/>
            <a:chExt cx="981" cy="1105"/>
          </a:xfrm>
        </p:grpSpPr>
        <p:pic>
          <p:nvPicPr>
            <p:cNvPr id="483" name="Picture 45" descr="desktop_computer_stylized_medium">
              <a:extLst>
                <a:ext uri="{FF2B5EF4-FFF2-40B4-BE49-F238E27FC236}">
                  <a16:creationId xmlns:a16="http://schemas.microsoft.com/office/drawing/2014/main" id="{7523B2BA-EB75-524B-9362-1C9AC2B32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4" name="Freeform 46">
              <a:extLst>
                <a:ext uri="{FF2B5EF4-FFF2-40B4-BE49-F238E27FC236}">
                  <a16:creationId xmlns:a16="http://schemas.microsoft.com/office/drawing/2014/main" id="{57EEFA02-5655-6342-8315-00F2C25299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87" name="Group 44">
            <a:extLst>
              <a:ext uri="{FF2B5EF4-FFF2-40B4-BE49-F238E27FC236}">
                <a16:creationId xmlns:a16="http://schemas.microsoft.com/office/drawing/2014/main" id="{CF405292-4F89-D34E-BDE5-80DA1AC46B59}"/>
              </a:ext>
            </a:extLst>
          </p:cNvPr>
          <p:cNvGrpSpPr>
            <a:grpSpLocks/>
          </p:cNvGrpSpPr>
          <p:nvPr/>
        </p:nvGrpSpPr>
        <p:grpSpPr bwMode="auto">
          <a:xfrm>
            <a:off x="3645288" y="2656043"/>
            <a:ext cx="568325" cy="481012"/>
            <a:chOff x="-44" y="1473"/>
            <a:chExt cx="981" cy="1105"/>
          </a:xfrm>
        </p:grpSpPr>
        <p:pic>
          <p:nvPicPr>
            <p:cNvPr id="488" name="Picture 45" descr="desktop_computer_stylized_medium">
              <a:extLst>
                <a:ext uri="{FF2B5EF4-FFF2-40B4-BE49-F238E27FC236}">
                  <a16:creationId xmlns:a16="http://schemas.microsoft.com/office/drawing/2014/main" id="{F50E822E-D731-AC4A-8D2B-332BF6123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9" name="Freeform 46">
              <a:extLst>
                <a:ext uri="{FF2B5EF4-FFF2-40B4-BE49-F238E27FC236}">
                  <a16:creationId xmlns:a16="http://schemas.microsoft.com/office/drawing/2014/main" id="{1E50317E-90B3-504A-9FAF-FC1992CB8C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90" name="Group 906">
            <a:extLst>
              <a:ext uri="{FF2B5EF4-FFF2-40B4-BE49-F238E27FC236}">
                <a16:creationId xmlns:a16="http://schemas.microsoft.com/office/drawing/2014/main" id="{1C91236D-4DC5-F149-B840-B0400CB870DD}"/>
              </a:ext>
            </a:extLst>
          </p:cNvPr>
          <p:cNvGrpSpPr>
            <a:grpSpLocks/>
          </p:cNvGrpSpPr>
          <p:nvPr/>
        </p:nvGrpSpPr>
        <p:grpSpPr bwMode="auto">
          <a:xfrm>
            <a:off x="2524513" y="3446618"/>
            <a:ext cx="285750" cy="536575"/>
            <a:chOff x="4140" y="429"/>
            <a:chExt cx="1425" cy="2396"/>
          </a:xfrm>
        </p:grpSpPr>
        <p:sp>
          <p:nvSpPr>
            <p:cNvPr id="491" name="Freeform 907">
              <a:extLst>
                <a:ext uri="{FF2B5EF4-FFF2-40B4-BE49-F238E27FC236}">
                  <a16:creationId xmlns:a16="http://schemas.microsoft.com/office/drawing/2014/main" id="{7DA0D1D7-53E1-324E-A3FD-5A0F5FAF2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2" name="Rectangle 908">
              <a:extLst>
                <a:ext uri="{FF2B5EF4-FFF2-40B4-BE49-F238E27FC236}">
                  <a16:creationId xmlns:a16="http://schemas.microsoft.com/office/drawing/2014/main" id="{B80514CA-945D-8342-AC72-999DE0921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429"/>
              <a:ext cx="1037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93" name="Freeform 909">
              <a:extLst>
                <a:ext uri="{FF2B5EF4-FFF2-40B4-BE49-F238E27FC236}">
                  <a16:creationId xmlns:a16="http://schemas.microsoft.com/office/drawing/2014/main" id="{20FC8100-5112-3049-A5B1-FC0F31456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4" name="Freeform 910">
              <a:extLst>
                <a:ext uri="{FF2B5EF4-FFF2-40B4-BE49-F238E27FC236}">
                  <a16:creationId xmlns:a16="http://schemas.microsoft.com/office/drawing/2014/main" id="{CB8BA0B8-48F5-8545-A1B9-BBD07DC1A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5" name="Rectangle 911">
              <a:extLst>
                <a:ext uri="{FF2B5EF4-FFF2-40B4-BE49-F238E27FC236}">
                  <a16:creationId xmlns:a16="http://schemas.microsoft.com/office/drawing/2014/main" id="{8DDED4AF-823E-9243-9F45-93DE85B5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1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496" name="Group 912">
              <a:extLst>
                <a:ext uri="{FF2B5EF4-FFF2-40B4-BE49-F238E27FC236}">
                  <a16:creationId xmlns:a16="http://schemas.microsoft.com/office/drawing/2014/main" id="{F0379376-59CC-5F4C-8179-F1943DA35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21" name="AutoShape 913">
                <a:extLst>
                  <a:ext uri="{FF2B5EF4-FFF2-40B4-BE49-F238E27FC236}">
                    <a16:creationId xmlns:a16="http://schemas.microsoft.com/office/drawing/2014/main" id="{BE8465C9-09AE-8744-923B-5E1C3728E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70"/>
                <a:ext cx="721" cy="12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2" name="AutoShape 914">
                <a:extLst>
                  <a:ext uri="{FF2B5EF4-FFF2-40B4-BE49-F238E27FC236}">
                    <a16:creationId xmlns:a16="http://schemas.microsoft.com/office/drawing/2014/main" id="{B5920BDE-18BC-2F4D-A579-110DD11E9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92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497" name="Rectangle 915">
              <a:extLst>
                <a:ext uri="{FF2B5EF4-FFF2-40B4-BE49-F238E27FC236}">
                  <a16:creationId xmlns:a16="http://schemas.microsoft.com/office/drawing/2014/main" id="{CE78E810-2C1E-4A42-8021-80EE38CD1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17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498" name="Group 916">
              <a:extLst>
                <a:ext uri="{FF2B5EF4-FFF2-40B4-BE49-F238E27FC236}">
                  <a16:creationId xmlns:a16="http://schemas.microsoft.com/office/drawing/2014/main" id="{D368B6CD-D993-3A4A-B386-66A5C867D1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19" name="AutoShape 917">
                <a:extLst>
                  <a:ext uri="{FF2B5EF4-FFF2-40B4-BE49-F238E27FC236}">
                    <a16:creationId xmlns:a16="http://schemas.microsoft.com/office/drawing/2014/main" id="{B70A5AAF-649F-4649-8493-A1210242A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70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0" name="AutoShape 918">
                <a:extLst>
                  <a:ext uri="{FF2B5EF4-FFF2-40B4-BE49-F238E27FC236}">
                    <a16:creationId xmlns:a16="http://schemas.microsoft.com/office/drawing/2014/main" id="{C658474D-5C17-B644-834A-DC81AB16B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70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499" name="Rectangle 919">
              <a:extLst>
                <a:ext uri="{FF2B5EF4-FFF2-40B4-BE49-F238E27FC236}">
                  <a16:creationId xmlns:a16="http://schemas.microsoft.com/office/drawing/2014/main" id="{64D5A8CF-0780-4D42-80F5-DC4BB0F2D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1358"/>
              <a:ext cx="602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00" name="Rectangle 920">
              <a:extLst>
                <a:ext uri="{FF2B5EF4-FFF2-40B4-BE49-F238E27FC236}">
                  <a16:creationId xmlns:a16="http://schemas.microsoft.com/office/drawing/2014/main" id="{032E6CA4-99BB-8041-B8C2-75A836904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5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01" name="Group 921">
              <a:extLst>
                <a:ext uri="{FF2B5EF4-FFF2-40B4-BE49-F238E27FC236}">
                  <a16:creationId xmlns:a16="http://schemas.microsoft.com/office/drawing/2014/main" id="{0A6760A2-3ADF-C049-A447-864CE2AB2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17" name="AutoShape 922">
                <a:extLst>
                  <a:ext uri="{FF2B5EF4-FFF2-40B4-BE49-F238E27FC236}">
                    <a16:creationId xmlns:a16="http://schemas.microsoft.com/office/drawing/2014/main" id="{F3A1B9D4-B27D-5843-ACAB-E3E30BE01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30" cy="144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18" name="AutoShape 923">
                <a:extLst>
                  <a:ext uri="{FF2B5EF4-FFF2-40B4-BE49-F238E27FC236}">
                    <a16:creationId xmlns:a16="http://schemas.microsoft.com/office/drawing/2014/main" id="{E80AD0CA-1387-6A41-9BA5-1FB723123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0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02" name="Freeform 924">
              <a:extLst>
                <a:ext uri="{FF2B5EF4-FFF2-40B4-BE49-F238E27FC236}">
                  <a16:creationId xmlns:a16="http://schemas.microsoft.com/office/drawing/2014/main" id="{EE51236E-A5DD-2F47-A79A-80F0754E7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03" name="Group 925">
              <a:extLst>
                <a:ext uri="{FF2B5EF4-FFF2-40B4-BE49-F238E27FC236}">
                  <a16:creationId xmlns:a16="http://schemas.microsoft.com/office/drawing/2014/main" id="{4C9CAEB7-E909-A34A-B59B-4859A1C19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15" name="AutoShape 926">
                <a:extLst>
                  <a:ext uri="{FF2B5EF4-FFF2-40B4-BE49-F238E27FC236}">
                    <a16:creationId xmlns:a16="http://schemas.microsoft.com/office/drawing/2014/main" id="{63D52AC4-AF9D-F446-819E-D4020A616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70"/>
                <a:ext cx="710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16" name="AutoShape 927">
                <a:extLst>
                  <a:ext uri="{FF2B5EF4-FFF2-40B4-BE49-F238E27FC236}">
                    <a16:creationId xmlns:a16="http://schemas.microsoft.com/office/drawing/2014/main" id="{E7846240-A150-9D49-BB09-728647EF3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2584"/>
                <a:ext cx="680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04" name="Rectangle 928">
              <a:extLst>
                <a:ext uri="{FF2B5EF4-FFF2-40B4-BE49-F238E27FC236}">
                  <a16:creationId xmlns:a16="http://schemas.microsoft.com/office/drawing/2014/main" id="{DCEF5FC2-6732-7F41-9D04-08BAE6E18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05" name="Freeform 929">
              <a:extLst>
                <a:ext uri="{FF2B5EF4-FFF2-40B4-BE49-F238E27FC236}">
                  <a16:creationId xmlns:a16="http://schemas.microsoft.com/office/drawing/2014/main" id="{7F4F2F0F-CC67-954D-AEF4-46335C830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6" name="Freeform 930">
              <a:extLst>
                <a:ext uri="{FF2B5EF4-FFF2-40B4-BE49-F238E27FC236}">
                  <a16:creationId xmlns:a16="http://schemas.microsoft.com/office/drawing/2014/main" id="{2CE704D8-3277-5F42-959B-83E6D0A5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7" name="Oval 931">
              <a:extLst>
                <a:ext uri="{FF2B5EF4-FFF2-40B4-BE49-F238E27FC236}">
                  <a16:creationId xmlns:a16="http://schemas.microsoft.com/office/drawing/2014/main" id="{E4579AE9-156E-F644-B5EC-4D6605FEF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5"/>
              <a:ext cx="48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08" name="Freeform 932">
              <a:extLst>
                <a:ext uri="{FF2B5EF4-FFF2-40B4-BE49-F238E27FC236}">
                  <a16:creationId xmlns:a16="http://schemas.microsoft.com/office/drawing/2014/main" id="{A8D27C69-5BC0-B643-97C0-03D06DE4A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9" name="AutoShape 933">
              <a:extLst>
                <a:ext uri="{FF2B5EF4-FFF2-40B4-BE49-F238E27FC236}">
                  <a16:creationId xmlns:a16="http://schemas.microsoft.com/office/drawing/2014/main" id="{7B8EADCF-5DF8-034F-828E-FE3275B6E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3"/>
              <a:ext cx="1195" cy="14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0" name="AutoShape 934">
              <a:extLst>
                <a:ext uri="{FF2B5EF4-FFF2-40B4-BE49-F238E27FC236}">
                  <a16:creationId xmlns:a16="http://schemas.microsoft.com/office/drawing/2014/main" id="{78322920-B626-334F-A144-E87E566C0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2712"/>
              <a:ext cx="1061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1" name="Oval 935">
              <a:extLst>
                <a:ext uri="{FF2B5EF4-FFF2-40B4-BE49-F238E27FC236}">
                  <a16:creationId xmlns:a16="http://schemas.microsoft.com/office/drawing/2014/main" id="{ACBE28B4-4166-E848-8B50-1D6AF149F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5"/>
              <a:ext cx="158" cy="1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2" name="Oval 936">
              <a:extLst>
                <a:ext uri="{FF2B5EF4-FFF2-40B4-BE49-F238E27FC236}">
                  <a16:creationId xmlns:a16="http://schemas.microsoft.com/office/drawing/2014/main" id="{6329F1AB-E377-C144-94AC-060ABE1EC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385"/>
              <a:ext cx="158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3" name="Oval 937">
              <a:extLst>
                <a:ext uri="{FF2B5EF4-FFF2-40B4-BE49-F238E27FC236}">
                  <a16:creationId xmlns:a16="http://schemas.microsoft.com/office/drawing/2014/main" id="{DA4E6198-383A-B74C-862D-82C951809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78"/>
              <a:ext cx="158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4" name="Rectangle 938">
              <a:extLst>
                <a:ext uri="{FF2B5EF4-FFF2-40B4-BE49-F238E27FC236}">
                  <a16:creationId xmlns:a16="http://schemas.microsoft.com/office/drawing/2014/main" id="{66595628-6EBF-7946-80EF-9E6970386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833"/>
              <a:ext cx="87" cy="76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523" name="Text Box 380">
            <a:extLst>
              <a:ext uri="{FF2B5EF4-FFF2-40B4-BE49-F238E27FC236}">
                <a16:creationId xmlns:a16="http://schemas.microsoft.com/office/drawing/2014/main" id="{E714A49C-4C33-8E41-AFAC-A938AA694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60" y="2776693"/>
            <a:ext cx="1226874" cy="6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internal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network</a:t>
            </a:r>
          </a:p>
        </p:txBody>
      </p:sp>
      <p:grpSp>
        <p:nvGrpSpPr>
          <p:cNvPr id="524" name="Group 906">
            <a:extLst>
              <a:ext uri="{FF2B5EF4-FFF2-40B4-BE49-F238E27FC236}">
                <a16:creationId xmlns:a16="http://schemas.microsoft.com/office/drawing/2014/main" id="{372C2C8E-B6E3-EC43-869C-A3A4247C1B97}"/>
              </a:ext>
            </a:extLst>
          </p:cNvPr>
          <p:cNvGrpSpPr>
            <a:grpSpLocks/>
          </p:cNvGrpSpPr>
          <p:nvPr/>
        </p:nvGrpSpPr>
        <p:grpSpPr bwMode="auto">
          <a:xfrm>
            <a:off x="5559813" y="4284818"/>
            <a:ext cx="220663" cy="468312"/>
            <a:chOff x="4140" y="429"/>
            <a:chExt cx="1425" cy="2396"/>
          </a:xfrm>
        </p:grpSpPr>
        <p:sp>
          <p:nvSpPr>
            <p:cNvPr id="525" name="Freeform 907">
              <a:extLst>
                <a:ext uri="{FF2B5EF4-FFF2-40B4-BE49-F238E27FC236}">
                  <a16:creationId xmlns:a16="http://schemas.microsoft.com/office/drawing/2014/main" id="{0EC9059A-8AF8-194D-B21F-D0269A3D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6" name="Rectangle 908">
              <a:extLst>
                <a:ext uri="{FF2B5EF4-FFF2-40B4-BE49-F238E27FC236}">
                  <a16:creationId xmlns:a16="http://schemas.microsoft.com/office/drawing/2014/main" id="{B0E1C20C-7B87-364C-BA6E-68E113408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429"/>
              <a:ext cx="1035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27" name="Freeform 909">
              <a:extLst>
                <a:ext uri="{FF2B5EF4-FFF2-40B4-BE49-F238E27FC236}">
                  <a16:creationId xmlns:a16="http://schemas.microsoft.com/office/drawing/2014/main" id="{F6184CF9-2477-5444-A15E-D96968E01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8" name="Freeform 910">
              <a:extLst>
                <a:ext uri="{FF2B5EF4-FFF2-40B4-BE49-F238E27FC236}">
                  <a16:creationId xmlns:a16="http://schemas.microsoft.com/office/drawing/2014/main" id="{FE8B1868-51DD-ED49-9AF1-936F62860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9" name="Rectangle 911">
              <a:extLst>
                <a:ext uri="{FF2B5EF4-FFF2-40B4-BE49-F238E27FC236}">
                  <a16:creationId xmlns:a16="http://schemas.microsoft.com/office/drawing/2014/main" id="{A93DCC8C-1A56-884B-BA31-1FE7FF47A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689"/>
              <a:ext cx="59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30" name="Group 912">
              <a:extLst>
                <a:ext uri="{FF2B5EF4-FFF2-40B4-BE49-F238E27FC236}">
                  <a16:creationId xmlns:a16="http://schemas.microsoft.com/office/drawing/2014/main" id="{A3CCB361-DB85-2A4F-B395-D3E8B0C79D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55" name="AutoShape 913">
                <a:extLst>
                  <a:ext uri="{FF2B5EF4-FFF2-40B4-BE49-F238E27FC236}">
                    <a16:creationId xmlns:a16="http://schemas.microsoft.com/office/drawing/2014/main" id="{5CFEFD2A-FC35-8446-A8FF-2C1D94D2E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65"/>
                <a:ext cx="729" cy="13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6" name="AutoShape 914">
                <a:extLst>
                  <a:ext uri="{FF2B5EF4-FFF2-40B4-BE49-F238E27FC236}">
                    <a16:creationId xmlns:a16="http://schemas.microsoft.com/office/drawing/2014/main" id="{ACFC2CCD-7ECD-E243-9798-A7AB3AE13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580"/>
                <a:ext cx="704" cy="10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1" name="Rectangle 915">
              <a:extLst>
                <a:ext uri="{FF2B5EF4-FFF2-40B4-BE49-F238E27FC236}">
                  <a16:creationId xmlns:a16="http://schemas.microsoft.com/office/drawing/2014/main" id="{46FFB08F-B0F0-B842-8011-ECF627B5D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022"/>
              <a:ext cx="59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32" name="Group 916">
              <a:extLst>
                <a:ext uri="{FF2B5EF4-FFF2-40B4-BE49-F238E27FC236}">
                  <a16:creationId xmlns:a16="http://schemas.microsoft.com/office/drawing/2014/main" id="{B71D8113-D771-FE44-AC51-040348A57D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53" name="AutoShape 917">
                <a:extLst>
                  <a:ext uri="{FF2B5EF4-FFF2-40B4-BE49-F238E27FC236}">
                    <a16:creationId xmlns:a16="http://schemas.microsoft.com/office/drawing/2014/main" id="{F1448338-7092-C34D-9F53-7D48EBF20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2"/>
                <a:ext cx="729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4" name="AutoShape 918">
                <a:extLst>
                  <a:ext uri="{FF2B5EF4-FFF2-40B4-BE49-F238E27FC236}">
                    <a16:creationId xmlns:a16="http://schemas.microsoft.com/office/drawing/2014/main" id="{549C43A8-E3BD-9244-9C26-B9F56E33F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580"/>
                <a:ext cx="704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3" name="Rectangle 919">
              <a:extLst>
                <a:ext uri="{FF2B5EF4-FFF2-40B4-BE49-F238E27FC236}">
                  <a16:creationId xmlns:a16="http://schemas.microsoft.com/office/drawing/2014/main" id="{2763A76B-77EE-CA48-964E-15B8FA543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1363"/>
              <a:ext cx="60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34" name="Rectangle 920">
              <a:extLst>
                <a:ext uri="{FF2B5EF4-FFF2-40B4-BE49-F238E27FC236}">
                  <a16:creationId xmlns:a16="http://schemas.microsoft.com/office/drawing/2014/main" id="{E1AD7650-A035-264B-9C36-7C7F710FD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655"/>
              <a:ext cx="60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35" name="Group 921">
              <a:extLst>
                <a:ext uri="{FF2B5EF4-FFF2-40B4-BE49-F238E27FC236}">
                  <a16:creationId xmlns:a16="http://schemas.microsoft.com/office/drawing/2014/main" id="{55C4EA6F-5B89-DF4B-92A0-642D8D1FE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51" name="AutoShape 922">
                <a:extLst>
                  <a:ext uri="{FF2B5EF4-FFF2-40B4-BE49-F238E27FC236}">
                    <a16:creationId xmlns:a16="http://schemas.microsoft.com/office/drawing/2014/main" id="{67DA0184-A37A-8E45-887A-E99730E8D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2"/>
                <a:ext cx="728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2" name="AutoShape 923">
                <a:extLst>
                  <a:ext uri="{FF2B5EF4-FFF2-40B4-BE49-F238E27FC236}">
                    <a16:creationId xmlns:a16="http://schemas.microsoft.com/office/drawing/2014/main" id="{BD645E7E-F2AD-534A-A97D-CDAB63871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702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6" name="Freeform 924">
              <a:extLst>
                <a:ext uri="{FF2B5EF4-FFF2-40B4-BE49-F238E27FC236}">
                  <a16:creationId xmlns:a16="http://schemas.microsoft.com/office/drawing/2014/main" id="{E37140E5-8D1C-7A4E-B495-BD1BB2CAD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37" name="Group 925">
              <a:extLst>
                <a:ext uri="{FF2B5EF4-FFF2-40B4-BE49-F238E27FC236}">
                  <a16:creationId xmlns:a16="http://schemas.microsoft.com/office/drawing/2014/main" id="{31455B6E-2D35-3546-B1DC-F52E27224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49" name="AutoShape 926">
                <a:extLst>
                  <a:ext uri="{FF2B5EF4-FFF2-40B4-BE49-F238E27FC236}">
                    <a16:creationId xmlns:a16="http://schemas.microsoft.com/office/drawing/2014/main" id="{9820E0E4-1D63-594C-9FBF-015499D11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72"/>
                <a:ext cx="71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0" name="AutoShape 927">
                <a:extLst>
                  <a:ext uri="{FF2B5EF4-FFF2-40B4-BE49-F238E27FC236}">
                    <a16:creationId xmlns:a16="http://schemas.microsoft.com/office/drawing/2014/main" id="{ACAA3DBA-8D1C-0543-9AD5-553932B2A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" y="2588"/>
                <a:ext cx="70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8" name="Rectangle 928">
              <a:extLst>
                <a:ext uri="{FF2B5EF4-FFF2-40B4-BE49-F238E27FC236}">
                  <a16:creationId xmlns:a16="http://schemas.microsoft.com/office/drawing/2014/main" id="{58D72FAE-D118-3844-ABBB-C56676B58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429"/>
              <a:ext cx="72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39" name="Freeform 929">
              <a:extLst>
                <a:ext uri="{FF2B5EF4-FFF2-40B4-BE49-F238E27FC236}">
                  <a16:creationId xmlns:a16="http://schemas.microsoft.com/office/drawing/2014/main" id="{C37F42BF-2C88-9845-8A0B-65E52D37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0" name="Freeform 930">
              <a:extLst>
                <a:ext uri="{FF2B5EF4-FFF2-40B4-BE49-F238E27FC236}">
                  <a16:creationId xmlns:a16="http://schemas.microsoft.com/office/drawing/2014/main" id="{EE65A061-AAD8-6A4E-81C9-BE3A92692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1" name="Oval 931">
              <a:extLst>
                <a:ext uri="{FF2B5EF4-FFF2-40B4-BE49-F238E27FC236}">
                  <a16:creationId xmlns:a16="http://schemas.microsoft.com/office/drawing/2014/main" id="{2CF6EFB5-3DB5-4845-BC2B-DEFCA5461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606"/>
              <a:ext cx="51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2" name="Freeform 932">
              <a:extLst>
                <a:ext uri="{FF2B5EF4-FFF2-40B4-BE49-F238E27FC236}">
                  <a16:creationId xmlns:a16="http://schemas.microsoft.com/office/drawing/2014/main" id="{C839F6B8-409D-EA44-A1C1-1E554576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3" name="AutoShape 933">
              <a:extLst>
                <a:ext uri="{FF2B5EF4-FFF2-40B4-BE49-F238E27FC236}">
                  <a16:creationId xmlns:a16="http://schemas.microsoft.com/office/drawing/2014/main" id="{53C05131-1D65-6843-836F-62E5ED0FF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199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4" name="AutoShape 934">
              <a:extLst>
                <a:ext uri="{FF2B5EF4-FFF2-40B4-BE49-F238E27FC236}">
                  <a16:creationId xmlns:a16="http://schemas.microsoft.com/office/drawing/2014/main" id="{DB23A86E-3FFF-9143-93F4-61B9A2FF0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2711"/>
              <a:ext cx="1066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5" name="Oval 935">
              <a:extLst>
                <a:ext uri="{FF2B5EF4-FFF2-40B4-BE49-F238E27FC236}">
                  <a16:creationId xmlns:a16="http://schemas.microsoft.com/office/drawing/2014/main" id="{0328D6F5-D90F-6543-8019-D3FB8DD8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86"/>
              <a:ext cx="164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6" name="Oval 936">
              <a:extLst>
                <a:ext uri="{FF2B5EF4-FFF2-40B4-BE49-F238E27FC236}">
                  <a16:creationId xmlns:a16="http://schemas.microsoft.com/office/drawing/2014/main" id="{674752EA-A548-D24B-B385-B2D430ED4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6"/>
              <a:ext cx="154" cy="1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7" name="Oval 937">
              <a:extLst>
                <a:ext uri="{FF2B5EF4-FFF2-40B4-BE49-F238E27FC236}">
                  <a16:creationId xmlns:a16="http://schemas.microsoft.com/office/drawing/2014/main" id="{15FA1A7B-369D-FA4E-B2DC-FA9EB5096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78"/>
              <a:ext cx="154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8" name="Rectangle 938">
              <a:extLst>
                <a:ext uri="{FF2B5EF4-FFF2-40B4-BE49-F238E27FC236}">
                  <a16:creationId xmlns:a16="http://schemas.microsoft.com/office/drawing/2014/main" id="{1AFA4AC9-B1C6-DE4C-9586-A34A54376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4"/>
              <a:ext cx="82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58" name="Group 906">
            <a:extLst>
              <a:ext uri="{FF2B5EF4-FFF2-40B4-BE49-F238E27FC236}">
                <a16:creationId xmlns:a16="http://schemas.microsoft.com/office/drawing/2014/main" id="{24FBE699-3A69-5F49-B10A-F2497607494A}"/>
              </a:ext>
            </a:extLst>
          </p:cNvPr>
          <p:cNvGrpSpPr>
            <a:grpSpLocks/>
          </p:cNvGrpSpPr>
          <p:nvPr/>
        </p:nvGrpSpPr>
        <p:grpSpPr bwMode="auto">
          <a:xfrm>
            <a:off x="6077338" y="4548343"/>
            <a:ext cx="220663" cy="468312"/>
            <a:chOff x="4140" y="429"/>
            <a:chExt cx="1425" cy="2396"/>
          </a:xfrm>
        </p:grpSpPr>
        <p:sp>
          <p:nvSpPr>
            <p:cNvPr id="559" name="Freeform 907">
              <a:extLst>
                <a:ext uri="{FF2B5EF4-FFF2-40B4-BE49-F238E27FC236}">
                  <a16:creationId xmlns:a16="http://schemas.microsoft.com/office/drawing/2014/main" id="{C2C2D533-E3A9-1242-99A2-0EF1FA08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0" name="Rectangle 908">
              <a:extLst>
                <a:ext uri="{FF2B5EF4-FFF2-40B4-BE49-F238E27FC236}">
                  <a16:creationId xmlns:a16="http://schemas.microsoft.com/office/drawing/2014/main" id="{8B16BBD3-326E-1B4E-A241-4DFADEBA2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429"/>
              <a:ext cx="1035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1" name="Freeform 909">
              <a:extLst>
                <a:ext uri="{FF2B5EF4-FFF2-40B4-BE49-F238E27FC236}">
                  <a16:creationId xmlns:a16="http://schemas.microsoft.com/office/drawing/2014/main" id="{B12D95F8-F162-9F49-BA98-20D229D06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2" name="Freeform 910">
              <a:extLst>
                <a:ext uri="{FF2B5EF4-FFF2-40B4-BE49-F238E27FC236}">
                  <a16:creationId xmlns:a16="http://schemas.microsoft.com/office/drawing/2014/main" id="{3D3E1CA4-FEC8-4545-9446-7A27FFB75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3" name="Rectangle 911">
              <a:extLst>
                <a:ext uri="{FF2B5EF4-FFF2-40B4-BE49-F238E27FC236}">
                  <a16:creationId xmlns:a16="http://schemas.microsoft.com/office/drawing/2014/main" id="{17FF2B4C-00D3-5749-9C9E-E1B476336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689"/>
              <a:ext cx="59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64" name="Group 912">
              <a:extLst>
                <a:ext uri="{FF2B5EF4-FFF2-40B4-BE49-F238E27FC236}">
                  <a16:creationId xmlns:a16="http://schemas.microsoft.com/office/drawing/2014/main" id="{D2DCCBBE-3205-DA49-8F85-84F2053E7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89" name="AutoShape 913">
                <a:extLst>
                  <a:ext uri="{FF2B5EF4-FFF2-40B4-BE49-F238E27FC236}">
                    <a16:creationId xmlns:a16="http://schemas.microsoft.com/office/drawing/2014/main" id="{E8977A6E-6B51-1044-9E58-1FE85EAD3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65"/>
                <a:ext cx="729" cy="13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90" name="AutoShape 914">
                <a:extLst>
                  <a:ext uri="{FF2B5EF4-FFF2-40B4-BE49-F238E27FC236}">
                    <a16:creationId xmlns:a16="http://schemas.microsoft.com/office/drawing/2014/main" id="{5B645174-9323-884F-8D06-3843C0FA5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580"/>
                <a:ext cx="704" cy="10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65" name="Rectangle 915">
              <a:extLst>
                <a:ext uri="{FF2B5EF4-FFF2-40B4-BE49-F238E27FC236}">
                  <a16:creationId xmlns:a16="http://schemas.microsoft.com/office/drawing/2014/main" id="{8EA28D19-22C0-9E43-9B4D-370B14016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022"/>
              <a:ext cx="59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66" name="Group 916">
              <a:extLst>
                <a:ext uri="{FF2B5EF4-FFF2-40B4-BE49-F238E27FC236}">
                  <a16:creationId xmlns:a16="http://schemas.microsoft.com/office/drawing/2014/main" id="{E20B0246-9D85-A940-8969-E06BC7651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87" name="AutoShape 917">
                <a:extLst>
                  <a:ext uri="{FF2B5EF4-FFF2-40B4-BE49-F238E27FC236}">
                    <a16:creationId xmlns:a16="http://schemas.microsoft.com/office/drawing/2014/main" id="{2386575F-D055-7D4A-96A6-DC25C77F1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2"/>
                <a:ext cx="729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8" name="AutoShape 918">
                <a:extLst>
                  <a:ext uri="{FF2B5EF4-FFF2-40B4-BE49-F238E27FC236}">
                    <a16:creationId xmlns:a16="http://schemas.microsoft.com/office/drawing/2014/main" id="{79D1B312-DCB4-3045-A89E-662AE6199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580"/>
                <a:ext cx="704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67" name="Rectangle 919">
              <a:extLst>
                <a:ext uri="{FF2B5EF4-FFF2-40B4-BE49-F238E27FC236}">
                  <a16:creationId xmlns:a16="http://schemas.microsoft.com/office/drawing/2014/main" id="{A0BA7B56-A08D-AB45-865D-6F2E8FF34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1363"/>
              <a:ext cx="60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8" name="Rectangle 920">
              <a:extLst>
                <a:ext uri="{FF2B5EF4-FFF2-40B4-BE49-F238E27FC236}">
                  <a16:creationId xmlns:a16="http://schemas.microsoft.com/office/drawing/2014/main" id="{0281574C-E885-4745-A115-0288C4271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655"/>
              <a:ext cx="60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69" name="Group 921">
              <a:extLst>
                <a:ext uri="{FF2B5EF4-FFF2-40B4-BE49-F238E27FC236}">
                  <a16:creationId xmlns:a16="http://schemas.microsoft.com/office/drawing/2014/main" id="{DC49E756-DE2F-8D44-B54E-D62EDDBBD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85" name="AutoShape 922">
                <a:extLst>
                  <a:ext uri="{FF2B5EF4-FFF2-40B4-BE49-F238E27FC236}">
                    <a16:creationId xmlns:a16="http://schemas.microsoft.com/office/drawing/2014/main" id="{9F19F873-DF90-4E45-ACCA-F9229B068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2"/>
                <a:ext cx="728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6" name="AutoShape 923">
                <a:extLst>
                  <a:ext uri="{FF2B5EF4-FFF2-40B4-BE49-F238E27FC236}">
                    <a16:creationId xmlns:a16="http://schemas.microsoft.com/office/drawing/2014/main" id="{F671D0B5-B38E-B44F-9D5C-2AA560D99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702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70" name="Freeform 924">
              <a:extLst>
                <a:ext uri="{FF2B5EF4-FFF2-40B4-BE49-F238E27FC236}">
                  <a16:creationId xmlns:a16="http://schemas.microsoft.com/office/drawing/2014/main" id="{292956A8-2199-4048-B7B8-7C45362C4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71" name="Group 925">
              <a:extLst>
                <a:ext uri="{FF2B5EF4-FFF2-40B4-BE49-F238E27FC236}">
                  <a16:creationId xmlns:a16="http://schemas.microsoft.com/office/drawing/2014/main" id="{E45774CD-309C-6746-8CA2-C8E2954C0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83" name="AutoShape 926">
                <a:extLst>
                  <a:ext uri="{FF2B5EF4-FFF2-40B4-BE49-F238E27FC236}">
                    <a16:creationId xmlns:a16="http://schemas.microsoft.com/office/drawing/2014/main" id="{4DEEB4DD-65E7-014B-BB2E-9EA93510E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72"/>
                <a:ext cx="71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4" name="AutoShape 927">
                <a:extLst>
                  <a:ext uri="{FF2B5EF4-FFF2-40B4-BE49-F238E27FC236}">
                    <a16:creationId xmlns:a16="http://schemas.microsoft.com/office/drawing/2014/main" id="{4164F4EA-93E5-B848-B621-096B18055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" y="2588"/>
                <a:ext cx="70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72" name="Rectangle 928">
              <a:extLst>
                <a:ext uri="{FF2B5EF4-FFF2-40B4-BE49-F238E27FC236}">
                  <a16:creationId xmlns:a16="http://schemas.microsoft.com/office/drawing/2014/main" id="{623F71FE-9495-7741-A589-4007BE1B9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429"/>
              <a:ext cx="72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3" name="Freeform 929">
              <a:extLst>
                <a:ext uri="{FF2B5EF4-FFF2-40B4-BE49-F238E27FC236}">
                  <a16:creationId xmlns:a16="http://schemas.microsoft.com/office/drawing/2014/main" id="{3F984522-E215-C74D-B800-AB179C322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4" name="Freeform 930">
              <a:extLst>
                <a:ext uri="{FF2B5EF4-FFF2-40B4-BE49-F238E27FC236}">
                  <a16:creationId xmlns:a16="http://schemas.microsoft.com/office/drawing/2014/main" id="{B71E17A8-74F3-A04D-82B5-B32F45768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5" name="Oval 931">
              <a:extLst>
                <a:ext uri="{FF2B5EF4-FFF2-40B4-BE49-F238E27FC236}">
                  <a16:creationId xmlns:a16="http://schemas.microsoft.com/office/drawing/2014/main" id="{5BD90E6E-B60B-F84C-AB54-A5D0F713D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606"/>
              <a:ext cx="51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6" name="Freeform 932">
              <a:extLst>
                <a:ext uri="{FF2B5EF4-FFF2-40B4-BE49-F238E27FC236}">
                  <a16:creationId xmlns:a16="http://schemas.microsoft.com/office/drawing/2014/main" id="{9409C943-633C-7846-BAD8-509431CF7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7" name="AutoShape 933">
              <a:extLst>
                <a:ext uri="{FF2B5EF4-FFF2-40B4-BE49-F238E27FC236}">
                  <a16:creationId xmlns:a16="http://schemas.microsoft.com/office/drawing/2014/main" id="{06AAEACB-FA50-DF42-AF71-D24F9DE3C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199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8" name="AutoShape 934">
              <a:extLst>
                <a:ext uri="{FF2B5EF4-FFF2-40B4-BE49-F238E27FC236}">
                  <a16:creationId xmlns:a16="http://schemas.microsoft.com/office/drawing/2014/main" id="{9A7FF494-1806-5247-BDF2-DBCEF0F5E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2711"/>
              <a:ext cx="1066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9" name="Oval 935">
              <a:extLst>
                <a:ext uri="{FF2B5EF4-FFF2-40B4-BE49-F238E27FC236}">
                  <a16:creationId xmlns:a16="http://schemas.microsoft.com/office/drawing/2014/main" id="{C9A99CB9-2342-7044-A0E8-6BBF5D011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86"/>
              <a:ext cx="164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80" name="Oval 936">
              <a:extLst>
                <a:ext uri="{FF2B5EF4-FFF2-40B4-BE49-F238E27FC236}">
                  <a16:creationId xmlns:a16="http://schemas.microsoft.com/office/drawing/2014/main" id="{D1C9B5AF-2180-A14C-AE64-232AC1A34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6"/>
              <a:ext cx="154" cy="1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81" name="Oval 937">
              <a:extLst>
                <a:ext uri="{FF2B5EF4-FFF2-40B4-BE49-F238E27FC236}">
                  <a16:creationId xmlns:a16="http://schemas.microsoft.com/office/drawing/2014/main" id="{C15B365E-1D8D-634C-AF7D-21D3D047E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78"/>
              <a:ext cx="154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82" name="Rectangle 938">
              <a:extLst>
                <a:ext uri="{FF2B5EF4-FFF2-40B4-BE49-F238E27FC236}">
                  <a16:creationId xmlns:a16="http://schemas.microsoft.com/office/drawing/2014/main" id="{7D172744-E7EB-B44E-AA5F-A053F8A0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4"/>
              <a:ext cx="82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91" name="Group 906">
            <a:extLst>
              <a:ext uri="{FF2B5EF4-FFF2-40B4-BE49-F238E27FC236}">
                <a16:creationId xmlns:a16="http://schemas.microsoft.com/office/drawing/2014/main" id="{26E18867-89FC-D144-A938-81B533C5B8D2}"/>
              </a:ext>
            </a:extLst>
          </p:cNvPr>
          <p:cNvGrpSpPr>
            <a:grpSpLocks/>
          </p:cNvGrpSpPr>
          <p:nvPr/>
        </p:nvGrpSpPr>
        <p:grpSpPr bwMode="auto">
          <a:xfrm>
            <a:off x="6618676" y="4332443"/>
            <a:ext cx="222250" cy="466725"/>
            <a:chOff x="4140" y="429"/>
            <a:chExt cx="1425" cy="2396"/>
          </a:xfrm>
        </p:grpSpPr>
        <p:sp>
          <p:nvSpPr>
            <p:cNvPr id="592" name="Freeform 907">
              <a:extLst>
                <a:ext uri="{FF2B5EF4-FFF2-40B4-BE49-F238E27FC236}">
                  <a16:creationId xmlns:a16="http://schemas.microsoft.com/office/drawing/2014/main" id="{CCA50AC4-4087-6B4E-9C13-88FAB0581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3" name="Rectangle 908">
              <a:extLst>
                <a:ext uri="{FF2B5EF4-FFF2-40B4-BE49-F238E27FC236}">
                  <a16:creationId xmlns:a16="http://schemas.microsoft.com/office/drawing/2014/main" id="{A6085E1E-2F0D-204D-A9B4-E5CD3B6BB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429"/>
              <a:ext cx="1038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94" name="Freeform 909">
              <a:extLst>
                <a:ext uri="{FF2B5EF4-FFF2-40B4-BE49-F238E27FC236}">
                  <a16:creationId xmlns:a16="http://schemas.microsoft.com/office/drawing/2014/main" id="{1DD8D971-6A24-7140-9B94-8B8281A6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5" name="Freeform 910">
              <a:extLst>
                <a:ext uri="{FF2B5EF4-FFF2-40B4-BE49-F238E27FC236}">
                  <a16:creationId xmlns:a16="http://schemas.microsoft.com/office/drawing/2014/main" id="{5CC9B8E8-073C-ED4C-AFFA-509545F8A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6" name="Rectangle 911">
              <a:extLst>
                <a:ext uri="{FF2B5EF4-FFF2-40B4-BE49-F238E27FC236}">
                  <a16:creationId xmlns:a16="http://schemas.microsoft.com/office/drawing/2014/main" id="{187749E6-8314-2C4F-945E-C2BD56CC4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0"/>
              <a:ext cx="590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97" name="Group 912">
              <a:extLst>
                <a:ext uri="{FF2B5EF4-FFF2-40B4-BE49-F238E27FC236}">
                  <a16:creationId xmlns:a16="http://schemas.microsoft.com/office/drawing/2014/main" id="{08A1F189-B1B1-4444-A255-401474BA3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22" name="AutoShape 913">
                <a:extLst>
                  <a:ext uri="{FF2B5EF4-FFF2-40B4-BE49-F238E27FC236}">
                    <a16:creationId xmlns:a16="http://schemas.microsoft.com/office/drawing/2014/main" id="{681FEDFE-9898-5242-9CEE-D02FF5955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5"/>
                <a:ext cx="724" cy="133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23" name="AutoShape 914">
                <a:extLst>
                  <a:ext uri="{FF2B5EF4-FFF2-40B4-BE49-F238E27FC236}">
                    <a16:creationId xmlns:a16="http://schemas.microsoft.com/office/drawing/2014/main" id="{68DF9974-2C25-A540-846F-8F319820A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1"/>
                <a:ext cx="69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98" name="Rectangle 915">
              <a:extLst>
                <a:ext uri="{FF2B5EF4-FFF2-40B4-BE49-F238E27FC236}">
                  <a16:creationId xmlns:a16="http://schemas.microsoft.com/office/drawing/2014/main" id="{8B683635-E856-2A4A-85D3-073D53A9B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4"/>
              <a:ext cx="60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99" name="Group 916">
              <a:extLst>
                <a:ext uri="{FF2B5EF4-FFF2-40B4-BE49-F238E27FC236}">
                  <a16:creationId xmlns:a16="http://schemas.microsoft.com/office/drawing/2014/main" id="{4A014F80-830E-D346-BF74-4132FAA365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20" name="AutoShape 917">
                <a:extLst>
                  <a:ext uri="{FF2B5EF4-FFF2-40B4-BE49-F238E27FC236}">
                    <a16:creationId xmlns:a16="http://schemas.microsoft.com/office/drawing/2014/main" id="{790F7683-A903-8F4C-8444-82AD06A6B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65"/>
                <a:ext cx="724" cy="144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21" name="AutoShape 918">
                <a:extLst>
                  <a:ext uri="{FF2B5EF4-FFF2-40B4-BE49-F238E27FC236}">
                    <a16:creationId xmlns:a16="http://schemas.microsoft.com/office/drawing/2014/main" id="{ADA5F746-351E-444F-8DDF-2EB9267D0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9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600" name="Rectangle 919">
              <a:extLst>
                <a:ext uri="{FF2B5EF4-FFF2-40B4-BE49-F238E27FC236}">
                  <a16:creationId xmlns:a16="http://schemas.microsoft.com/office/drawing/2014/main" id="{00594460-9087-8B46-840D-949732EC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1358"/>
              <a:ext cx="601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1" name="Rectangle 920">
              <a:extLst>
                <a:ext uri="{FF2B5EF4-FFF2-40B4-BE49-F238E27FC236}">
                  <a16:creationId xmlns:a16="http://schemas.microsoft.com/office/drawing/2014/main" id="{C50FE8ED-C701-604B-9663-CC40C21D8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660"/>
              <a:ext cx="60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02" name="Group 921">
              <a:extLst>
                <a:ext uri="{FF2B5EF4-FFF2-40B4-BE49-F238E27FC236}">
                  <a16:creationId xmlns:a16="http://schemas.microsoft.com/office/drawing/2014/main" id="{45850F9F-EB16-C849-B4AF-67583237C6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618" name="AutoShape 922">
                <a:extLst>
                  <a:ext uri="{FF2B5EF4-FFF2-40B4-BE49-F238E27FC236}">
                    <a16:creationId xmlns:a16="http://schemas.microsoft.com/office/drawing/2014/main" id="{BF53B615-AD73-F241-B71D-22B969FD5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568"/>
                <a:ext cx="735" cy="143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" name="AutoShape 923">
                <a:extLst>
                  <a:ext uri="{FF2B5EF4-FFF2-40B4-BE49-F238E27FC236}">
                    <a16:creationId xmlns:a16="http://schemas.microsoft.com/office/drawing/2014/main" id="{62529766-87A4-2845-8D18-E23E9B725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" y="2583"/>
                <a:ext cx="710" cy="11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603" name="Freeform 924">
              <a:extLst>
                <a:ext uri="{FF2B5EF4-FFF2-40B4-BE49-F238E27FC236}">
                  <a16:creationId xmlns:a16="http://schemas.microsoft.com/office/drawing/2014/main" id="{22C2EB3E-4314-2A43-9E8E-4CE1B22D3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604" name="Group 925">
              <a:extLst>
                <a:ext uri="{FF2B5EF4-FFF2-40B4-BE49-F238E27FC236}">
                  <a16:creationId xmlns:a16="http://schemas.microsoft.com/office/drawing/2014/main" id="{A12AF23A-0093-4046-8221-61DA64385F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16" name="AutoShape 926">
                <a:extLst>
                  <a:ext uri="{FF2B5EF4-FFF2-40B4-BE49-F238E27FC236}">
                    <a16:creationId xmlns:a16="http://schemas.microsoft.com/office/drawing/2014/main" id="{0C925E97-C1F5-8F41-A887-BDAAEE233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10" cy="13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7" name="AutoShape 927">
                <a:extLst>
                  <a:ext uri="{FF2B5EF4-FFF2-40B4-BE49-F238E27FC236}">
                    <a16:creationId xmlns:a16="http://schemas.microsoft.com/office/drawing/2014/main" id="{BA10549E-858E-5842-A4C3-13B907281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7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605" name="Rectangle 928">
              <a:extLst>
                <a:ext uri="{FF2B5EF4-FFF2-40B4-BE49-F238E27FC236}">
                  <a16:creationId xmlns:a16="http://schemas.microsoft.com/office/drawing/2014/main" id="{E4A749CF-8948-A646-AE91-B7E32E28B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6" name="Freeform 929">
              <a:extLst>
                <a:ext uri="{FF2B5EF4-FFF2-40B4-BE49-F238E27FC236}">
                  <a16:creationId xmlns:a16="http://schemas.microsoft.com/office/drawing/2014/main" id="{8E8C4DD3-9F6D-B247-B56B-819E70E2E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07" name="Freeform 930">
              <a:extLst>
                <a:ext uri="{FF2B5EF4-FFF2-40B4-BE49-F238E27FC236}">
                  <a16:creationId xmlns:a16="http://schemas.microsoft.com/office/drawing/2014/main" id="{C501E95D-F511-8041-A020-B32C1A744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08" name="Oval 931">
              <a:extLst>
                <a:ext uri="{FF2B5EF4-FFF2-40B4-BE49-F238E27FC236}">
                  <a16:creationId xmlns:a16="http://schemas.microsoft.com/office/drawing/2014/main" id="{23ED392E-F401-9F43-A5ED-DD8E4D5BA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605"/>
              <a:ext cx="51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9" name="Freeform 932">
              <a:extLst>
                <a:ext uri="{FF2B5EF4-FFF2-40B4-BE49-F238E27FC236}">
                  <a16:creationId xmlns:a16="http://schemas.microsoft.com/office/drawing/2014/main" id="{7107C071-7453-FA40-A2F0-296C388A6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10" name="AutoShape 933">
              <a:extLst>
                <a:ext uri="{FF2B5EF4-FFF2-40B4-BE49-F238E27FC236}">
                  <a16:creationId xmlns:a16="http://schemas.microsoft.com/office/drawing/2014/main" id="{92260B99-9364-1C40-92B7-D3E3014C9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8"/>
              <a:ext cx="1201" cy="147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1" name="AutoShape 934">
              <a:extLst>
                <a:ext uri="{FF2B5EF4-FFF2-40B4-BE49-F238E27FC236}">
                  <a16:creationId xmlns:a16="http://schemas.microsoft.com/office/drawing/2014/main" id="{102AC217-89AF-3B4A-986A-15028D66D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2711"/>
              <a:ext cx="1069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2" name="Oval 935">
              <a:extLst>
                <a:ext uri="{FF2B5EF4-FFF2-40B4-BE49-F238E27FC236}">
                  <a16:creationId xmlns:a16="http://schemas.microsoft.com/office/drawing/2014/main" id="{E8633940-89B2-004E-B2A2-707E0D5B8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" y="2385"/>
              <a:ext cx="163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3" name="Oval 936">
              <a:extLst>
                <a:ext uri="{FF2B5EF4-FFF2-40B4-BE49-F238E27FC236}">
                  <a16:creationId xmlns:a16="http://schemas.microsoft.com/office/drawing/2014/main" id="{EEF8DD8B-3B13-2043-A049-A1B03D159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2385"/>
              <a:ext cx="163" cy="1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4" name="Oval 937">
              <a:extLst>
                <a:ext uri="{FF2B5EF4-FFF2-40B4-BE49-F238E27FC236}">
                  <a16:creationId xmlns:a16="http://schemas.microsoft.com/office/drawing/2014/main" id="{BD6A0A2F-E07D-444D-AA0B-E49A62FFE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377"/>
              <a:ext cx="163" cy="14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" name="Rectangle 938">
              <a:extLst>
                <a:ext uri="{FF2B5EF4-FFF2-40B4-BE49-F238E27FC236}">
                  <a16:creationId xmlns:a16="http://schemas.microsoft.com/office/drawing/2014/main" id="{7811BDFD-C2EE-5D44-BD5A-ED7472C11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1831"/>
              <a:ext cx="92" cy="76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624" name="Oval 382">
            <a:extLst>
              <a:ext uri="{FF2B5EF4-FFF2-40B4-BE49-F238E27FC236}">
                <a16:creationId xmlns:a16="http://schemas.microsoft.com/office/drawing/2014/main" id="{21E093E6-5065-F84B-BE2F-1ED29BCC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476" y="3406930"/>
            <a:ext cx="134937" cy="134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25" name="Oval 383">
            <a:extLst>
              <a:ext uri="{FF2B5EF4-FFF2-40B4-BE49-F238E27FC236}">
                <a16:creationId xmlns:a16="http://schemas.microsoft.com/office/drawing/2014/main" id="{93AC4FFD-14D6-1645-8847-CB1B8EDF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663" y="3291043"/>
            <a:ext cx="134938" cy="1349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26" name="Line 387">
            <a:extLst>
              <a:ext uri="{FF2B5EF4-FFF2-40B4-BE49-F238E27FC236}">
                <a16:creationId xmlns:a16="http://schemas.microsoft.com/office/drawing/2014/main" id="{7E74B0D8-2F01-DA41-A313-3357201780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42026" y="3502180"/>
            <a:ext cx="1074737" cy="11398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27" name="Line 388">
            <a:extLst>
              <a:ext uri="{FF2B5EF4-FFF2-40B4-BE49-F238E27FC236}">
                <a16:creationId xmlns:a16="http://schemas.microsoft.com/office/drawing/2014/main" id="{64C0FA66-EFC3-A344-9E6B-BB6C68C9C9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2001" y="3606955"/>
            <a:ext cx="1293812" cy="1046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3717F760-8065-514E-874A-1AF34DD49B80}"/>
              </a:ext>
            </a:extLst>
          </p:cNvPr>
          <p:cNvGrpSpPr/>
          <p:nvPr/>
        </p:nvGrpSpPr>
        <p:grpSpPr>
          <a:xfrm>
            <a:off x="5892827" y="3212890"/>
            <a:ext cx="754294" cy="393599"/>
            <a:chOff x="7493876" y="2774731"/>
            <a:chExt cx="1481958" cy="894622"/>
          </a:xfrm>
        </p:grpSpPr>
        <p:sp>
          <p:nvSpPr>
            <p:cNvPr id="630" name="Freeform 629">
              <a:extLst>
                <a:ext uri="{FF2B5EF4-FFF2-40B4-BE49-F238E27FC236}">
                  <a16:creationId xmlns:a16="http://schemas.microsoft.com/office/drawing/2014/main" id="{1BDABD8F-C081-0442-AE0A-7D2C037317A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AD45A22D-2079-294E-A153-F7624B803216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B5D21B9A-4558-6C48-9CCF-4E1B133F5D3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633" name="Freeform 632">
                <a:extLst>
                  <a:ext uri="{FF2B5EF4-FFF2-40B4-BE49-F238E27FC236}">
                    <a16:creationId xmlns:a16="http://schemas.microsoft.com/office/drawing/2014/main" id="{9E8F67F0-25A1-F64C-AF5A-006EBAEDF32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 633">
                <a:extLst>
                  <a:ext uri="{FF2B5EF4-FFF2-40B4-BE49-F238E27FC236}">
                    <a16:creationId xmlns:a16="http://schemas.microsoft.com/office/drawing/2014/main" id="{D07426EC-6F4A-1E43-B208-CB7958165CE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 634">
                <a:extLst>
                  <a:ext uri="{FF2B5EF4-FFF2-40B4-BE49-F238E27FC236}">
                    <a16:creationId xmlns:a16="http://schemas.microsoft.com/office/drawing/2014/main" id="{A7CD1D49-7431-114F-892D-9EBA0C27589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 635">
                <a:extLst>
                  <a:ext uri="{FF2B5EF4-FFF2-40B4-BE49-F238E27FC236}">
                    <a16:creationId xmlns:a16="http://schemas.microsoft.com/office/drawing/2014/main" id="{8C0BB3B0-94E4-FC4A-8D8C-88521C5332D5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CFABD177-673D-6B4C-9AB5-C979F9014699}"/>
              </a:ext>
            </a:extLst>
          </p:cNvPr>
          <p:cNvGrpSpPr/>
          <p:nvPr/>
        </p:nvGrpSpPr>
        <p:grpSpPr>
          <a:xfrm>
            <a:off x="2889389" y="2833453"/>
            <a:ext cx="693067" cy="304790"/>
            <a:chOff x="3668110" y="2448910"/>
            <a:chExt cx="3794234" cy="2165130"/>
          </a:xfrm>
        </p:grpSpPr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ED6E56E9-0766-DE4E-85B7-16503335495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Freeform 638">
              <a:extLst>
                <a:ext uri="{FF2B5EF4-FFF2-40B4-BE49-F238E27FC236}">
                  <a16:creationId xmlns:a16="http://schemas.microsoft.com/office/drawing/2014/main" id="{18A8CD1A-9871-2F4A-BC47-345850EB5DF4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53FC3F92-0FD1-A04A-B0F4-D6DB36C813E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41" name="Freeform 640">
                <a:extLst>
                  <a:ext uri="{FF2B5EF4-FFF2-40B4-BE49-F238E27FC236}">
                    <a16:creationId xmlns:a16="http://schemas.microsoft.com/office/drawing/2014/main" id="{101149F6-F49E-D042-A4D2-BF8BC9B2BFB6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 641">
                <a:extLst>
                  <a:ext uri="{FF2B5EF4-FFF2-40B4-BE49-F238E27FC236}">
                    <a16:creationId xmlns:a16="http://schemas.microsoft.com/office/drawing/2014/main" id="{786C264F-4F29-7A40-83E3-1D1DF6EF1024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 642">
                <a:extLst>
                  <a:ext uri="{FF2B5EF4-FFF2-40B4-BE49-F238E27FC236}">
                    <a16:creationId xmlns:a16="http://schemas.microsoft.com/office/drawing/2014/main" id="{E49C1C09-FC6C-8042-BD81-3D13F934B10D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 643">
                <a:extLst>
                  <a:ext uri="{FF2B5EF4-FFF2-40B4-BE49-F238E27FC236}">
                    <a16:creationId xmlns:a16="http://schemas.microsoft.com/office/drawing/2014/main" id="{1E7C2D40-BD14-4846-93F3-4365063A379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DCF8D2C6-8D3F-4046-B504-AB8C4FD17DF7}"/>
              </a:ext>
            </a:extLst>
          </p:cNvPr>
          <p:cNvGrpSpPr/>
          <p:nvPr/>
        </p:nvGrpSpPr>
        <p:grpSpPr>
          <a:xfrm>
            <a:off x="3652490" y="3210326"/>
            <a:ext cx="693067" cy="304790"/>
            <a:chOff x="3668110" y="2448910"/>
            <a:chExt cx="3794234" cy="2165130"/>
          </a:xfrm>
        </p:grpSpPr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BBF7C9EB-8868-8947-BEE5-FD162AEFA2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Freeform 646">
              <a:extLst>
                <a:ext uri="{FF2B5EF4-FFF2-40B4-BE49-F238E27FC236}">
                  <a16:creationId xmlns:a16="http://schemas.microsoft.com/office/drawing/2014/main" id="{8EA85BF9-1325-8648-866C-944E981AB1A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5CE6D8D5-34DC-6D44-AE76-7EF9A842EE40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49" name="Freeform 648">
                <a:extLst>
                  <a:ext uri="{FF2B5EF4-FFF2-40B4-BE49-F238E27FC236}">
                    <a16:creationId xmlns:a16="http://schemas.microsoft.com/office/drawing/2014/main" id="{54B1B681-6D38-5047-8A1D-DF97DF2521B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 649">
                <a:extLst>
                  <a:ext uri="{FF2B5EF4-FFF2-40B4-BE49-F238E27FC236}">
                    <a16:creationId xmlns:a16="http://schemas.microsoft.com/office/drawing/2014/main" id="{DF661D0E-551E-BB43-8606-F2F6505F962D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 650">
                <a:extLst>
                  <a:ext uri="{FF2B5EF4-FFF2-40B4-BE49-F238E27FC236}">
                    <a16:creationId xmlns:a16="http://schemas.microsoft.com/office/drawing/2014/main" id="{20DB31E0-2276-8B46-9896-A4D5DABCCA1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 651">
                <a:extLst>
                  <a:ext uri="{FF2B5EF4-FFF2-40B4-BE49-F238E27FC236}">
                    <a16:creationId xmlns:a16="http://schemas.microsoft.com/office/drawing/2014/main" id="{D55117DA-2CE5-854F-806F-41DC8CCABA2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0" name="Group 199">
            <a:extLst>
              <a:ext uri="{FF2B5EF4-FFF2-40B4-BE49-F238E27FC236}">
                <a16:creationId xmlns:a16="http://schemas.microsoft.com/office/drawing/2014/main" id="{77DD1B2C-F861-EB49-A885-52001424261D}"/>
              </a:ext>
            </a:extLst>
          </p:cNvPr>
          <p:cNvGrpSpPr>
            <a:grpSpLocks/>
          </p:cNvGrpSpPr>
          <p:nvPr/>
        </p:nvGrpSpPr>
        <p:grpSpPr bwMode="auto">
          <a:xfrm>
            <a:off x="6134488" y="2695730"/>
            <a:ext cx="261938" cy="866775"/>
            <a:chOff x="2550" y="2912"/>
            <a:chExt cx="278" cy="690"/>
          </a:xfrm>
        </p:grpSpPr>
        <p:sp>
          <p:nvSpPr>
            <p:cNvPr id="321" name="Freeform 200">
              <a:extLst>
                <a:ext uri="{FF2B5EF4-FFF2-40B4-BE49-F238E27FC236}">
                  <a16:creationId xmlns:a16="http://schemas.microsoft.com/office/drawing/2014/main" id="{9C2BE397-1D42-6744-9CCF-874F45775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2963"/>
              <a:ext cx="138" cy="638"/>
            </a:xfrm>
            <a:custGeom>
              <a:avLst/>
              <a:gdLst>
                <a:gd name="T0" fmla="*/ 0 w 138"/>
                <a:gd name="T1" fmla="*/ 485 h 638"/>
                <a:gd name="T2" fmla="*/ 138 w 138"/>
                <a:gd name="T3" fmla="*/ 638 h 638"/>
                <a:gd name="T4" fmla="*/ 138 w 138"/>
                <a:gd name="T5" fmla="*/ 77 h 638"/>
                <a:gd name="T6" fmla="*/ 116 w 138"/>
                <a:gd name="T7" fmla="*/ 49 h 638"/>
                <a:gd name="T8" fmla="*/ 0 w 138"/>
                <a:gd name="T9" fmla="*/ 0 h 638"/>
                <a:gd name="T10" fmla="*/ 0 w 138"/>
                <a:gd name="T11" fmla="*/ 485 h 6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638"/>
                <a:gd name="T20" fmla="*/ 138 w 138"/>
                <a:gd name="T21" fmla="*/ 638 h 6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2" name="Rectangle 201">
              <a:extLst>
                <a:ext uri="{FF2B5EF4-FFF2-40B4-BE49-F238E27FC236}">
                  <a16:creationId xmlns:a16="http://schemas.microsoft.com/office/drawing/2014/main" id="{13E00425-4B66-AB4D-8A2D-6085B2617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035"/>
              <a:ext cx="84" cy="56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3" name="Freeform 202">
              <a:extLst>
                <a:ext uri="{FF2B5EF4-FFF2-40B4-BE49-F238E27FC236}">
                  <a16:creationId xmlns:a16="http://schemas.microsoft.com/office/drawing/2014/main" id="{DD954F50-72C1-B049-BB60-2351C9AA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3035"/>
              <a:ext cx="86" cy="64"/>
            </a:xfrm>
            <a:custGeom>
              <a:avLst/>
              <a:gdLst>
                <a:gd name="T0" fmla="*/ 0 w 86"/>
                <a:gd name="T1" fmla="*/ 0 h 64"/>
                <a:gd name="T2" fmla="*/ 86 w 86"/>
                <a:gd name="T3" fmla="*/ 0 h 64"/>
                <a:gd name="T4" fmla="*/ 86 w 86"/>
                <a:gd name="T5" fmla="*/ 64 h 64"/>
                <a:gd name="T6" fmla="*/ 0 w 86"/>
                <a:gd name="T7" fmla="*/ 30 h 64"/>
                <a:gd name="T8" fmla="*/ 0 w 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64"/>
                <a:gd name="T17" fmla="*/ 86 w 8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64">
                  <a:moveTo>
                    <a:pt x="0" y="0"/>
                  </a:moveTo>
                  <a:lnTo>
                    <a:pt x="86" y="0"/>
                  </a:lnTo>
                  <a:lnTo>
                    <a:pt x="86" y="64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4" name="Rectangle 203">
              <a:extLst>
                <a:ext uri="{FF2B5EF4-FFF2-40B4-BE49-F238E27FC236}">
                  <a16:creationId xmlns:a16="http://schemas.microsoft.com/office/drawing/2014/main" id="{22A08009-1999-8340-B34D-00847501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118"/>
              <a:ext cx="41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5" name="Rectangle 204">
              <a:extLst>
                <a:ext uri="{FF2B5EF4-FFF2-40B4-BE49-F238E27FC236}">
                  <a16:creationId xmlns:a16="http://schemas.microsoft.com/office/drawing/2014/main" id="{ECE2ED94-1F43-7E4E-98C4-32694BA67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117"/>
              <a:ext cx="43" cy="34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6" name="Rectangle 205">
              <a:extLst>
                <a:ext uri="{FF2B5EF4-FFF2-40B4-BE49-F238E27FC236}">
                  <a16:creationId xmlns:a16="http://schemas.microsoft.com/office/drawing/2014/main" id="{0C426D68-6312-CF42-8A71-030756BA3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080"/>
              <a:ext cx="43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7" name="Rectangle 206">
              <a:extLst>
                <a:ext uri="{FF2B5EF4-FFF2-40B4-BE49-F238E27FC236}">
                  <a16:creationId xmlns:a16="http://schemas.microsoft.com/office/drawing/2014/main" id="{AF557D8C-82DA-D149-9D2A-E95F8FD6E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3080"/>
              <a:ext cx="21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8" name="Rectangle 207">
              <a:extLst>
                <a:ext uri="{FF2B5EF4-FFF2-40B4-BE49-F238E27FC236}">
                  <a16:creationId xmlns:a16="http://schemas.microsoft.com/office/drawing/2014/main" id="{49E9EC6D-3891-B04D-B683-B10CA171F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3080"/>
              <a:ext cx="2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9" name="Rectangle 208">
              <a:extLst>
                <a:ext uri="{FF2B5EF4-FFF2-40B4-BE49-F238E27FC236}">
                  <a16:creationId xmlns:a16="http://schemas.microsoft.com/office/drawing/2014/main" id="{414370E7-0147-7A4B-983F-ECD22A639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041"/>
              <a:ext cx="43" cy="34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0" name="Rectangle 209">
              <a:extLst>
                <a:ext uri="{FF2B5EF4-FFF2-40B4-BE49-F238E27FC236}">
                  <a16:creationId xmlns:a16="http://schemas.microsoft.com/office/drawing/2014/main" id="{BB3E0C9E-4796-634F-A868-3413FD7E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042"/>
              <a:ext cx="43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1" name="Rectangle 210">
              <a:extLst>
                <a:ext uri="{FF2B5EF4-FFF2-40B4-BE49-F238E27FC236}">
                  <a16:creationId xmlns:a16="http://schemas.microsoft.com/office/drawing/2014/main" id="{99857040-A010-9E45-8595-89BA0DFAF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93"/>
              <a:ext cx="40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2" name="Rectangle 211">
              <a:extLst>
                <a:ext uri="{FF2B5EF4-FFF2-40B4-BE49-F238E27FC236}">
                  <a16:creationId xmlns:a16="http://schemas.microsoft.com/office/drawing/2014/main" id="{7C4ED204-CC28-344A-A5F2-88193FC1D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193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3" name="Rectangle 212">
              <a:extLst>
                <a:ext uri="{FF2B5EF4-FFF2-40B4-BE49-F238E27FC236}">
                  <a16:creationId xmlns:a16="http://schemas.microsoft.com/office/drawing/2014/main" id="{A5F57FC6-093E-DD45-BB03-33A8476D5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155"/>
              <a:ext cx="2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4" name="Rectangle 213">
              <a:extLst>
                <a:ext uri="{FF2B5EF4-FFF2-40B4-BE49-F238E27FC236}">
                  <a16:creationId xmlns:a16="http://schemas.microsoft.com/office/drawing/2014/main" id="{928FED6B-7B20-1F45-BAEF-EE8CDE8DE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155"/>
              <a:ext cx="17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5" name="Rectangle 214">
              <a:extLst>
                <a:ext uri="{FF2B5EF4-FFF2-40B4-BE49-F238E27FC236}">
                  <a16:creationId xmlns:a16="http://schemas.microsoft.com/office/drawing/2014/main" id="{1C0D14D0-7702-1D48-AE40-385680B51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266"/>
              <a:ext cx="40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6" name="Rectangle 215">
              <a:extLst>
                <a:ext uri="{FF2B5EF4-FFF2-40B4-BE49-F238E27FC236}">
                  <a16:creationId xmlns:a16="http://schemas.microsoft.com/office/drawing/2014/main" id="{4D602AFA-AD3B-A84B-B623-F2A58374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266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7" name="Rectangle 216">
              <a:extLst>
                <a:ext uri="{FF2B5EF4-FFF2-40B4-BE49-F238E27FC236}">
                  <a16:creationId xmlns:a16="http://schemas.microsoft.com/office/drawing/2014/main" id="{36BF4237-7739-FB4E-9530-F0C0C1899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229"/>
              <a:ext cx="4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8" name="Rectangle 217">
              <a:extLst>
                <a:ext uri="{FF2B5EF4-FFF2-40B4-BE49-F238E27FC236}">
                  <a16:creationId xmlns:a16="http://schemas.microsoft.com/office/drawing/2014/main" id="{5E1990E0-8793-C64F-A239-BD2338D67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29"/>
              <a:ext cx="22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9" name="Rectangle 218">
              <a:extLst>
                <a:ext uri="{FF2B5EF4-FFF2-40B4-BE49-F238E27FC236}">
                  <a16:creationId xmlns:a16="http://schemas.microsoft.com/office/drawing/2014/main" id="{AB4D9D48-388B-7746-814B-FF52A69F7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229"/>
              <a:ext cx="18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0" name="Rectangle 219">
              <a:extLst>
                <a:ext uri="{FF2B5EF4-FFF2-40B4-BE49-F238E27FC236}">
                  <a16:creationId xmlns:a16="http://schemas.microsoft.com/office/drawing/2014/main" id="{F0F8C3F6-0BE5-3047-99FB-E099E3736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342"/>
              <a:ext cx="40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1" name="Rectangle 220">
              <a:extLst>
                <a:ext uri="{FF2B5EF4-FFF2-40B4-BE49-F238E27FC236}">
                  <a16:creationId xmlns:a16="http://schemas.microsoft.com/office/drawing/2014/main" id="{9C82735E-2ACF-BB4A-96A3-ED1256F57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342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2" name="Rectangle 221">
              <a:extLst>
                <a:ext uri="{FF2B5EF4-FFF2-40B4-BE49-F238E27FC236}">
                  <a16:creationId xmlns:a16="http://schemas.microsoft.com/office/drawing/2014/main" id="{F0072BBE-D542-C743-8EEC-AFE9D0DC2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304"/>
              <a:ext cx="43" cy="33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3" name="Rectangle 222">
              <a:extLst>
                <a:ext uri="{FF2B5EF4-FFF2-40B4-BE49-F238E27FC236}">
                  <a16:creationId xmlns:a16="http://schemas.microsoft.com/office/drawing/2014/main" id="{E5F25948-6CEA-584E-8A39-45FCCA1E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304"/>
              <a:ext cx="21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4" name="Rectangle 223">
              <a:extLst>
                <a:ext uri="{FF2B5EF4-FFF2-40B4-BE49-F238E27FC236}">
                  <a16:creationId xmlns:a16="http://schemas.microsoft.com/office/drawing/2014/main" id="{B6E77972-935E-9C46-B7D6-7037ED2D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304"/>
              <a:ext cx="17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5" name="Rectangle 224">
              <a:extLst>
                <a:ext uri="{FF2B5EF4-FFF2-40B4-BE49-F238E27FC236}">
                  <a16:creationId xmlns:a16="http://schemas.microsoft.com/office/drawing/2014/main" id="{49B027D0-D0F8-8E4A-9F98-51B2CBF4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417"/>
              <a:ext cx="4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6" name="Rectangle 225">
              <a:extLst>
                <a:ext uri="{FF2B5EF4-FFF2-40B4-BE49-F238E27FC236}">
                  <a16:creationId xmlns:a16="http://schemas.microsoft.com/office/drawing/2014/main" id="{0B68744C-7857-AC40-8CB2-78C47DB63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416"/>
              <a:ext cx="43" cy="34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7" name="Rectangle 226">
              <a:extLst>
                <a:ext uri="{FF2B5EF4-FFF2-40B4-BE49-F238E27FC236}">
                  <a16:creationId xmlns:a16="http://schemas.microsoft.com/office/drawing/2014/main" id="{FD31AF55-6DF9-074D-8BC7-20A8C02A4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379"/>
              <a:ext cx="43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8" name="Rectangle 227">
              <a:extLst>
                <a:ext uri="{FF2B5EF4-FFF2-40B4-BE49-F238E27FC236}">
                  <a16:creationId xmlns:a16="http://schemas.microsoft.com/office/drawing/2014/main" id="{917E9FE8-E010-5F4C-BACF-AD181732E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3379"/>
              <a:ext cx="21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9" name="Rectangle 228">
              <a:extLst>
                <a:ext uri="{FF2B5EF4-FFF2-40B4-BE49-F238E27FC236}">
                  <a16:creationId xmlns:a16="http://schemas.microsoft.com/office/drawing/2014/main" id="{053A8849-8D60-7E4A-ACB7-B5B71CE8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492"/>
              <a:ext cx="40" cy="33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0" name="Rectangle 229">
              <a:extLst>
                <a:ext uri="{FF2B5EF4-FFF2-40B4-BE49-F238E27FC236}">
                  <a16:creationId xmlns:a16="http://schemas.microsoft.com/office/drawing/2014/main" id="{A6C6AC0F-595A-E34F-9783-24F0E4D6B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492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1" name="Rectangle 230">
              <a:extLst>
                <a:ext uri="{FF2B5EF4-FFF2-40B4-BE49-F238E27FC236}">
                  <a16:creationId xmlns:a16="http://schemas.microsoft.com/office/drawing/2014/main" id="{A159D670-6731-9948-AF53-4AAD8ACE4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455"/>
              <a:ext cx="42" cy="31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2" name="Rectangle 231">
              <a:extLst>
                <a:ext uri="{FF2B5EF4-FFF2-40B4-BE49-F238E27FC236}">
                  <a16:creationId xmlns:a16="http://schemas.microsoft.com/office/drawing/2014/main" id="{3402133F-3EEE-7A49-A6F2-59517A55F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453"/>
              <a:ext cx="2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3" name="Rectangle 232">
              <a:extLst>
                <a:ext uri="{FF2B5EF4-FFF2-40B4-BE49-F238E27FC236}">
                  <a16:creationId xmlns:a16="http://schemas.microsoft.com/office/drawing/2014/main" id="{BA1A55D1-28D5-994F-AD37-6FEFF74E3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453"/>
              <a:ext cx="17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4" name="Rectangle 233">
              <a:extLst>
                <a:ext uri="{FF2B5EF4-FFF2-40B4-BE49-F238E27FC236}">
                  <a16:creationId xmlns:a16="http://schemas.microsoft.com/office/drawing/2014/main" id="{DE818C8C-E93D-8C4E-927B-BD91FFF80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566"/>
              <a:ext cx="40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5" name="Rectangle 234">
              <a:extLst>
                <a:ext uri="{FF2B5EF4-FFF2-40B4-BE49-F238E27FC236}">
                  <a16:creationId xmlns:a16="http://schemas.microsoft.com/office/drawing/2014/main" id="{A8430D00-D44C-7142-B812-B0429DC5D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566"/>
              <a:ext cx="42" cy="32"/>
            </a:xfrm>
            <a:prstGeom prst="rect">
              <a:avLst/>
            </a:pr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6" name="Rectangle 235">
              <a:extLst>
                <a:ext uri="{FF2B5EF4-FFF2-40B4-BE49-F238E27FC236}">
                  <a16:creationId xmlns:a16="http://schemas.microsoft.com/office/drawing/2014/main" id="{A3A35DC8-2EE7-9343-AB03-9F31292F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528"/>
              <a:ext cx="42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" name="Rectangle 236">
              <a:extLst>
                <a:ext uri="{FF2B5EF4-FFF2-40B4-BE49-F238E27FC236}">
                  <a16:creationId xmlns:a16="http://schemas.microsoft.com/office/drawing/2014/main" id="{C8EF365B-36B9-7B4B-AE17-9CC4442BE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528"/>
              <a:ext cx="2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" name="Rectangle 237">
              <a:extLst>
                <a:ext uri="{FF2B5EF4-FFF2-40B4-BE49-F238E27FC236}">
                  <a16:creationId xmlns:a16="http://schemas.microsoft.com/office/drawing/2014/main" id="{5449785B-39F3-6C4A-81BE-28A35D90E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528"/>
              <a:ext cx="18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" name="Freeform 238">
              <a:extLst>
                <a:ext uri="{FF2B5EF4-FFF2-40B4-BE49-F238E27FC236}">
                  <a16:creationId xmlns:a16="http://schemas.microsoft.com/office/drawing/2014/main" id="{54CD4EB9-123B-0D49-AE0A-510F2D448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555"/>
              <a:ext cx="12" cy="41"/>
            </a:xfrm>
            <a:custGeom>
              <a:avLst/>
              <a:gdLst>
                <a:gd name="T0" fmla="*/ 12 w 12"/>
                <a:gd name="T1" fmla="*/ 11 h 41"/>
                <a:gd name="T2" fmla="*/ 12 w 12"/>
                <a:gd name="T3" fmla="*/ 41 h 41"/>
                <a:gd name="T4" fmla="*/ 0 w 12"/>
                <a:gd name="T5" fmla="*/ 29 h 41"/>
                <a:gd name="T6" fmla="*/ 0 w 12"/>
                <a:gd name="T7" fmla="*/ 0 h 41"/>
                <a:gd name="T8" fmla="*/ 12 w 12"/>
                <a:gd name="T9" fmla="*/ 1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1"/>
                  </a:moveTo>
                  <a:lnTo>
                    <a:pt x="12" y="4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" name="Freeform 239">
              <a:extLst>
                <a:ext uri="{FF2B5EF4-FFF2-40B4-BE49-F238E27FC236}">
                  <a16:creationId xmlns:a16="http://schemas.microsoft.com/office/drawing/2014/main" id="{15958C4D-198A-C24A-B450-15AEA3A0C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513"/>
              <a:ext cx="35" cy="70"/>
            </a:xfrm>
            <a:custGeom>
              <a:avLst/>
              <a:gdLst>
                <a:gd name="T0" fmla="*/ 35 w 35"/>
                <a:gd name="T1" fmla="*/ 40 h 70"/>
                <a:gd name="T2" fmla="*/ 35 w 35"/>
                <a:gd name="T3" fmla="*/ 70 h 70"/>
                <a:gd name="T4" fmla="*/ 0 w 35"/>
                <a:gd name="T5" fmla="*/ 30 h 70"/>
                <a:gd name="T6" fmla="*/ 0 w 35"/>
                <a:gd name="T7" fmla="*/ 0 h 70"/>
                <a:gd name="T8" fmla="*/ 35 w 35"/>
                <a:gd name="T9" fmla="*/ 4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0"/>
                <a:gd name="T17" fmla="*/ 35 w 3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0">
                  <a:moveTo>
                    <a:pt x="35" y="40"/>
                  </a:moveTo>
                  <a:lnTo>
                    <a:pt x="35" y="7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4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" name="Freeform 240">
              <a:extLst>
                <a:ext uri="{FF2B5EF4-FFF2-40B4-BE49-F238E27FC236}">
                  <a16:creationId xmlns:a16="http://schemas.microsoft.com/office/drawing/2014/main" id="{43C0C9CE-8E2E-BB46-8248-6A60CF27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474"/>
              <a:ext cx="35" cy="67"/>
            </a:xfrm>
            <a:custGeom>
              <a:avLst/>
              <a:gdLst>
                <a:gd name="T0" fmla="*/ 35 w 35"/>
                <a:gd name="T1" fmla="*/ 39 h 67"/>
                <a:gd name="T2" fmla="*/ 35 w 35"/>
                <a:gd name="T3" fmla="*/ 67 h 67"/>
                <a:gd name="T4" fmla="*/ 0 w 35"/>
                <a:gd name="T5" fmla="*/ 28 h 67"/>
                <a:gd name="T6" fmla="*/ 0 w 35"/>
                <a:gd name="T7" fmla="*/ 0 h 67"/>
                <a:gd name="T8" fmla="*/ 35 w 35"/>
                <a:gd name="T9" fmla="*/ 39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7"/>
                <a:gd name="T17" fmla="*/ 35 w 35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7">
                  <a:moveTo>
                    <a:pt x="35" y="39"/>
                  </a:moveTo>
                  <a:lnTo>
                    <a:pt x="35" y="67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" name="Freeform 241">
              <a:extLst>
                <a:ext uri="{FF2B5EF4-FFF2-40B4-BE49-F238E27FC236}">
                  <a16:creationId xmlns:a16="http://schemas.microsoft.com/office/drawing/2014/main" id="{6C9A2AAD-ADF5-5D4D-AF7F-0556B66C4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435"/>
              <a:ext cx="34" cy="65"/>
            </a:xfrm>
            <a:custGeom>
              <a:avLst/>
              <a:gdLst>
                <a:gd name="T0" fmla="*/ 34 w 34"/>
                <a:gd name="T1" fmla="*/ 37 h 65"/>
                <a:gd name="T2" fmla="*/ 34 w 34"/>
                <a:gd name="T3" fmla="*/ 65 h 65"/>
                <a:gd name="T4" fmla="*/ 0 w 34"/>
                <a:gd name="T5" fmla="*/ 28 h 65"/>
                <a:gd name="T6" fmla="*/ 0 w 34"/>
                <a:gd name="T7" fmla="*/ 0 h 65"/>
                <a:gd name="T8" fmla="*/ 34 w 34"/>
                <a:gd name="T9" fmla="*/ 3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5"/>
                <a:gd name="T17" fmla="*/ 34 w 3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5">
                  <a:moveTo>
                    <a:pt x="34" y="37"/>
                  </a:moveTo>
                  <a:lnTo>
                    <a:pt x="34" y="65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7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" name="Freeform 242">
              <a:extLst>
                <a:ext uri="{FF2B5EF4-FFF2-40B4-BE49-F238E27FC236}">
                  <a16:creationId xmlns:a16="http://schemas.microsoft.com/office/drawing/2014/main" id="{52699FEB-7547-4C4C-ADFD-16A2EAB3E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414"/>
              <a:ext cx="17" cy="46"/>
            </a:xfrm>
            <a:custGeom>
              <a:avLst/>
              <a:gdLst>
                <a:gd name="T0" fmla="*/ 17 w 17"/>
                <a:gd name="T1" fmla="*/ 18 h 46"/>
                <a:gd name="T2" fmla="*/ 17 w 17"/>
                <a:gd name="T3" fmla="*/ 46 h 46"/>
                <a:gd name="T4" fmla="*/ 0 w 17"/>
                <a:gd name="T5" fmla="*/ 27 h 46"/>
                <a:gd name="T6" fmla="*/ 0 w 17"/>
                <a:gd name="T7" fmla="*/ 0 h 46"/>
                <a:gd name="T8" fmla="*/ 17 w 17"/>
                <a:gd name="T9" fmla="*/ 1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6"/>
                <a:gd name="T17" fmla="*/ 17 w 1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6">
                  <a:moveTo>
                    <a:pt x="17" y="18"/>
                  </a:moveTo>
                  <a:lnTo>
                    <a:pt x="17" y="46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" name="Freeform 243">
              <a:extLst>
                <a:ext uri="{FF2B5EF4-FFF2-40B4-BE49-F238E27FC236}">
                  <a16:creationId xmlns:a16="http://schemas.microsoft.com/office/drawing/2014/main" id="{1AD32120-0503-4445-958F-97B59606E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036"/>
              <a:ext cx="12" cy="36"/>
            </a:xfrm>
            <a:custGeom>
              <a:avLst/>
              <a:gdLst>
                <a:gd name="T0" fmla="*/ 12 w 12"/>
                <a:gd name="T1" fmla="*/ 5 h 36"/>
                <a:gd name="T2" fmla="*/ 12 w 12"/>
                <a:gd name="T3" fmla="*/ 36 h 36"/>
                <a:gd name="T4" fmla="*/ 0 w 12"/>
                <a:gd name="T5" fmla="*/ 31 h 36"/>
                <a:gd name="T6" fmla="*/ 0 w 12"/>
                <a:gd name="T7" fmla="*/ 0 h 36"/>
                <a:gd name="T8" fmla="*/ 12 w 12"/>
                <a:gd name="T9" fmla="*/ 5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6"/>
                <a:gd name="T17" fmla="*/ 12 w 1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6">
                  <a:moveTo>
                    <a:pt x="12" y="5"/>
                  </a:moveTo>
                  <a:lnTo>
                    <a:pt x="12" y="36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" name="Freeform 244">
              <a:extLst>
                <a:ext uri="{FF2B5EF4-FFF2-40B4-BE49-F238E27FC236}">
                  <a16:creationId xmlns:a16="http://schemas.microsoft.com/office/drawing/2014/main" id="{98325D1D-970E-A947-A89A-005230AF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016"/>
              <a:ext cx="35" cy="49"/>
            </a:xfrm>
            <a:custGeom>
              <a:avLst/>
              <a:gdLst>
                <a:gd name="T0" fmla="*/ 35 w 35"/>
                <a:gd name="T1" fmla="*/ 19 h 49"/>
                <a:gd name="T2" fmla="*/ 35 w 35"/>
                <a:gd name="T3" fmla="*/ 49 h 49"/>
                <a:gd name="T4" fmla="*/ 0 w 35"/>
                <a:gd name="T5" fmla="*/ 30 h 49"/>
                <a:gd name="T6" fmla="*/ 0 w 35"/>
                <a:gd name="T7" fmla="*/ 0 h 49"/>
                <a:gd name="T8" fmla="*/ 35 w 35"/>
                <a:gd name="T9" fmla="*/ 1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9"/>
                <a:gd name="T17" fmla="*/ 35 w 35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9">
                  <a:moveTo>
                    <a:pt x="35" y="19"/>
                  </a:moveTo>
                  <a:lnTo>
                    <a:pt x="35" y="4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1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" name="Freeform 245">
              <a:extLst>
                <a:ext uri="{FF2B5EF4-FFF2-40B4-BE49-F238E27FC236}">
                  <a16:creationId xmlns:a16="http://schemas.microsoft.com/office/drawing/2014/main" id="{F9FA6144-2132-7649-9F9E-F0CAE70B7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997"/>
              <a:ext cx="35" cy="46"/>
            </a:xfrm>
            <a:custGeom>
              <a:avLst/>
              <a:gdLst>
                <a:gd name="T0" fmla="*/ 35 w 35"/>
                <a:gd name="T1" fmla="*/ 18 h 46"/>
                <a:gd name="T2" fmla="*/ 35 w 35"/>
                <a:gd name="T3" fmla="*/ 46 h 46"/>
                <a:gd name="T4" fmla="*/ 0 w 35"/>
                <a:gd name="T5" fmla="*/ 28 h 46"/>
                <a:gd name="T6" fmla="*/ 0 w 35"/>
                <a:gd name="T7" fmla="*/ 0 h 46"/>
                <a:gd name="T8" fmla="*/ 35 w 35"/>
                <a:gd name="T9" fmla="*/ 1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6"/>
                <a:gd name="T17" fmla="*/ 35 w 3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6">
                  <a:moveTo>
                    <a:pt x="35" y="18"/>
                  </a:moveTo>
                  <a:lnTo>
                    <a:pt x="35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" name="Freeform 246">
              <a:extLst>
                <a:ext uri="{FF2B5EF4-FFF2-40B4-BE49-F238E27FC236}">
                  <a16:creationId xmlns:a16="http://schemas.microsoft.com/office/drawing/2014/main" id="{2135AEC4-9347-D647-A215-FB98DA02D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977"/>
              <a:ext cx="34" cy="46"/>
            </a:xfrm>
            <a:custGeom>
              <a:avLst/>
              <a:gdLst>
                <a:gd name="T0" fmla="*/ 34 w 34"/>
                <a:gd name="T1" fmla="*/ 18 h 46"/>
                <a:gd name="T2" fmla="*/ 34 w 34"/>
                <a:gd name="T3" fmla="*/ 46 h 46"/>
                <a:gd name="T4" fmla="*/ 0 w 34"/>
                <a:gd name="T5" fmla="*/ 28 h 46"/>
                <a:gd name="T6" fmla="*/ 0 w 34"/>
                <a:gd name="T7" fmla="*/ 0 h 46"/>
                <a:gd name="T8" fmla="*/ 34 w 34"/>
                <a:gd name="T9" fmla="*/ 1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6"/>
                <a:gd name="T17" fmla="*/ 34 w 3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6">
                  <a:moveTo>
                    <a:pt x="34" y="18"/>
                  </a:moveTo>
                  <a:lnTo>
                    <a:pt x="34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" name="Freeform 247">
              <a:extLst>
                <a:ext uri="{FF2B5EF4-FFF2-40B4-BE49-F238E27FC236}">
                  <a16:creationId xmlns:a16="http://schemas.microsoft.com/office/drawing/2014/main" id="{1687C3C4-6F4F-504E-A87C-1C3CC27DA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966"/>
              <a:ext cx="17" cy="36"/>
            </a:xfrm>
            <a:custGeom>
              <a:avLst/>
              <a:gdLst>
                <a:gd name="T0" fmla="*/ 17 w 17"/>
                <a:gd name="T1" fmla="*/ 10 h 36"/>
                <a:gd name="T2" fmla="*/ 17 w 17"/>
                <a:gd name="T3" fmla="*/ 36 h 36"/>
                <a:gd name="T4" fmla="*/ 0 w 17"/>
                <a:gd name="T5" fmla="*/ 28 h 36"/>
                <a:gd name="T6" fmla="*/ 0 w 17"/>
                <a:gd name="T7" fmla="*/ 0 h 36"/>
                <a:gd name="T8" fmla="*/ 17 w 17"/>
                <a:gd name="T9" fmla="*/ 1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6"/>
                <a:gd name="T17" fmla="*/ 17 w 1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6">
                  <a:moveTo>
                    <a:pt x="17" y="10"/>
                  </a:moveTo>
                  <a:lnTo>
                    <a:pt x="17" y="3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" name="Freeform 248">
              <a:extLst>
                <a:ext uri="{FF2B5EF4-FFF2-40B4-BE49-F238E27FC236}">
                  <a16:creationId xmlns:a16="http://schemas.microsoft.com/office/drawing/2014/main" id="{1239B350-0D86-F44B-81F9-0972D41EA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087"/>
              <a:ext cx="35" cy="52"/>
            </a:xfrm>
            <a:custGeom>
              <a:avLst/>
              <a:gdLst>
                <a:gd name="T0" fmla="*/ 35 w 35"/>
                <a:gd name="T1" fmla="*/ 22 h 52"/>
                <a:gd name="T2" fmla="*/ 35 w 35"/>
                <a:gd name="T3" fmla="*/ 52 h 52"/>
                <a:gd name="T4" fmla="*/ 0 w 35"/>
                <a:gd name="T5" fmla="*/ 29 h 52"/>
                <a:gd name="T6" fmla="*/ 0 w 35"/>
                <a:gd name="T7" fmla="*/ 0 h 52"/>
                <a:gd name="T8" fmla="*/ 35 w 35"/>
                <a:gd name="T9" fmla="*/ 2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2"/>
                  </a:moveTo>
                  <a:lnTo>
                    <a:pt x="35" y="52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" name="Freeform 249">
              <a:extLst>
                <a:ext uri="{FF2B5EF4-FFF2-40B4-BE49-F238E27FC236}">
                  <a16:creationId xmlns:a16="http://schemas.microsoft.com/office/drawing/2014/main" id="{2B4D852C-5B91-934E-A252-DB80B2B50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064"/>
              <a:ext cx="35" cy="52"/>
            </a:xfrm>
            <a:custGeom>
              <a:avLst/>
              <a:gdLst>
                <a:gd name="T0" fmla="*/ 35 w 35"/>
                <a:gd name="T1" fmla="*/ 23 h 52"/>
                <a:gd name="T2" fmla="*/ 35 w 35"/>
                <a:gd name="T3" fmla="*/ 52 h 52"/>
                <a:gd name="T4" fmla="*/ 0 w 35"/>
                <a:gd name="T5" fmla="*/ 30 h 52"/>
                <a:gd name="T6" fmla="*/ 0 w 35"/>
                <a:gd name="T7" fmla="*/ 0 h 52"/>
                <a:gd name="T8" fmla="*/ 35 w 35"/>
                <a:gd name="T9" fmla="*/ 23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3"/>
                  </a:moveTo>
                  <a:lnTo>
                    <a:pt x="35" y="5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" name="Freeform 250">
              <a:extLst>
                <a:ext uri="{FF2B5EF4-FFF2-40B4-BE49-F238E27FC236}">
                  <a16:creationId xmlns:a16="http://schemas.microsoft.com/office/drawing/2014/main" id="{DA400ADD-E173-A848-A1A2-3688D5DBC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042"/>
              <a:ext cx="34" cy="49"/>
            </a:xfrm>
            <a:custGeom>
              <a:avLst/>
              <a:gdLst>
                <a:gd name="T0" fmla="*/ 34 w 34"/>
                <a:gd name="T1" fmla="*/ 21 h 49"/>
                <a:gd name="T2" fmla="*/ 34 w 34"/>
                <a:gd name="T3" fmla="*/ 49 h 49"/>
                <a:gd name="T4" fmla="*/ 0 w 34"/>
                <a:gd name="T5" fmla="*/ 27 h 49"/>
                <a:gd name="T6" fmla="*/ 0 w 34"/>
                <a:gd name="T7" fmla="*/ 0 h 49"/>
                <a:gd name="T8" fmla="*/ 34 w 34"/>
                <a:gd name="T9" fmla="*/ 2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" name="Freeform 251">
              <a:extLst>
                <a:ext uri="{FF2B5EF4-FFF2-40B4-BE49-F238E27FC236}">
                  <a16:creationId xmlns:a16="http://schemas.microsoft.com/office/drawing/2014/main" id="{462FD6CF-3111-ED47-873A-AA1CC895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030"/>
              <a:ext cx="17" cy="39"/>
            </a:xfrm>
            <a:custGeom>
              <a:avLst/>
              <a:gdLst>
                <a:gd name="T0" fmla="*/ 17 w 17"/>
                <a:gd name="T1" fmla="*/ 11 h 39"/>
                <a:gd name="T2" fmla="*/ 17 w 17"/>
                <a:gd name="T3" fmla="*/ 39 h 39"/>
                <a:gd name="T4" fmla="*/ 0 w 17"/>
                <a:gd name="T5" fmla="*/ 27 h 39"/>
                <a:gd name="T6" fmla="*/ 0 w 17"/>
                <a:gd name="T7" fmla="*/ 0 h 39"/>
                <a:gd name="T8" fmla="*/ 17 w 17"/>
                <a:gd name="T9" fmla="*/ 1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9"/>
                <a:gd name="T17" fmla="*/ 17 w 1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9">
                  <a:moveTo>
                    <a:pt x="17" y="11"/>
                  </a:moveTo>
                  <a:lnTo>
                    <a:pt x="17" y="3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" name="Freeform 252">
              <a:extLst>
                <a:ext uri="{FF2B5EF4-FFF2-40B4-BE49-F238E27FC236}">
                  <a16:creationId xmlns:a16="http://schemas.microsoft.com/office/drawing/2014/main" id="{141D5024-01B5-D446-9832-EE3824A4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185"/>
              <a:ext cx="12" cy="38"/>
            </a:xfrm>
            <a:custGeom>
              <a:avLst/>
              <a:gdLst>
                <a:gd name="T0" fmla="*/ 12 w 12"/>
                <a:gd name="T1" fmla="*/ 8 h 38"/>
                <a:gd name="T2" fmla="*/ 12 w 12"/>
                <a:gd name="T3" fmla="*/ 38 h 38"/>
                <a:gd name="T4" fmla="*/ 0 w 12"/>
                <a:gd name="T5" fmla="*/ 30 h 38"/>
                <a:gd name="T6" fmla="*/ 0 w 12"/>
                <a:gd name="T7" fmla="*/ 0 h 38"/>
                <a:gd name="T8" fmla="*/ 12 w 12"/>
                <a:gd name="T9" fmla="*/ 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" name="Freeform 253">
              <a:extLst>
                <a:ext uri="{FF2B5EF4-FFF2-40B4-BE49-F238E27FC236}">
                  <a16:creationId xmlns:a16="http://schemas.microsoft.com/office/drawing/2014/main" id="{C9FDDB7E-EC81-734B-AAE8-E8BC501DA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158"/>
              <a:ext cx="35" cy="55"/>
            </a:xfrm>
            <a:custGeom>
              <a:avLst/>
              <a:gdLst>
                <a:gd name="T0" fmla="*/ 35 w 35"/>
                <a:gd name="T1" fmla="*/ 24 h 55"/>
                <a:gd name="T2" fmla="*/ 35 w 35"/>
                <a:gd name="T3" fmla="*/ 55 h 55"/>
                <a:gd name="T4" fmla="*/ 0 w 35"/>
                <a:gd name="T5" fmla="*/ 30 h 55"/>
                <a:gd name="T6" fmla="*/ 0 w 35"/>
                <a:gd name="T7" fmla="*/ 0 h 55"/>
                <a:gd name="T8" fmla="*/ 35 w 35"/>
                <a:gd name="T9" fmla="*/ 24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5"/>
                <a:gd name="T17" fmla="*/ 35 w 3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5">
                  <a:moveTo>
                    <a:pt x="35" y="24"/>
                  </a:moveTo>
                  <a:lnTo>
                    <a:pt x="35" y="5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" name="Freeform 254">
              <a:extLst>
                <a:ext uri="{FF2B5EF4-FFF2-40B4-BE49-F238E27FC236}">
                  <a16:creationId xmlns:a16="http://schemas.microsoft.com/office/drawing/2014/main" id="{EE78C015-9D53-934A-A8AA-1799602C8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132"/>
              <a:ext cx="35" cy="54"/>
            </a:xfrm>
            <a:custGeom>
              <a:avLst/>
              <a:gdLst>
                <a:gd name="T0" fmla="*/ 35 w 35"/>
                <a:gd name="T1" fmla="*/ 26 h 54"/>
                <a:gd name="T2" fmla="*/ 35 w 35"/>
                <a:gd name="T3" fmla="*/ 54 h 54"/>
                <a:gd name="T4" fmla="*/ 0 w 35"/>
                <a:gd name="T5" fmla="*/ 28 h 54"/>
                <a:gd name="T6" fmla="*/ 0 w 35"/>
                <a:gd name="T7" fmla="*/ 0 h 54"/>
                <a:gd name="T8" fmla="*/ 35 w 35"/>
                <a:gd name="T9" fmla="*/ 2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4"/>
                <a:gd name="T17" fmla="*/ 35 w 35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4">
                  <a:moveTo>
                    <a:pt x="35" y="26"/>
                  </a:moveTo>
                  <a:lnTo>
                    <a:pt x="35" y="5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" name="Freeform 255">
              <a:extLst>
                <a:ext uri="{FF2B5EF4-FFF2-40B4-BE49-F238E27FC236}">
                  <a16:creationId xmlns:a16="http://schemas.microsoft.com/office/drawing/2014/main" id="{98B6CFF0-F74F-A04B-982F-0F5038340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108"/>
              <a:ext cx="34" cy="52"/>
            </a:xfrm>
            <a:custGeom>
              <a:avLst/>
              <a:gdLst>
                <a:gd name="T0" fmla="*/ 34 w 34"/>
                <a:gd name="T1" fmla="*/ 24 h 52"/>
                <a:gd name="T2" fmla="*/ 34 w 34"/>
                <a:gd name="T3" fmla="*/ 52 h 52"/>
                <a:gd name="T4" fmla="*/ 0 w 34"/>
                <a:gd name="T5" fmla="*/ 28 h 52"/>
                <a:gd name="T6" fmla="*/ 0 w 34"/>
                <a:gd name="T7" fmla="*/ 0 h 52"/>
                <a:gd name="T8" fmla="*/ 34 w 34"/>
                <a:gd name="T9" fmla="*/ 2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2"/>
                <a:gd name="T17" fmla="*/ 34 w 3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2">
                  <a:moveTo>
                    <a:pt x="34" y="24"/>
                  </a:moveTo>
                  <a:lnTo>
                    <a:pt x="34" y="5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" name="Freeform 256">
              <a:extLst>
                <a:ext uri="{FF2B5EF4-FFF2-40B4-BE49-F238E27FC236}">
                  <a16:creationId xmlns:a16="http://schemas.microsoft.com/office/drawing/2014/main" id="{325F1CF8-EE91-7B42-9AD8-9E2BC8D2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095"/>
              <a:ext cx="17" cy="38"/>
            </a:xfrm>
            <a:custGeom>
              <a:avLst/>
              <a:gdLst>
                <a:gd name="T0" fmla="*/ 17 w 17"/>
                <a:gd name="T1" fmla="*/ 10 h 38"/>
                <a:gd name="T2" fmla="*/ 17 w 17"/>
                <a:gd name="T3" fmla="*/ 38 h 38"/>
                <a:gd name="T4" fmla="*/ 0 w 17"/>
                <a:gd name="T5" fmla="*/ 27 h 38"/>
                <a:gd name="T6" fmla="*/ 0 w 17"/>
                <a:gd name="T7" fmla="*/ 0 h 38"/>
                <a:gd name="T8" fmla="*/ 17 w 17"/>
                <a:gd name="T9" fmla="*/ 1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8"/>
                <a:gd name="T17" fmla="*/ 17 w 1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8">
                  <a:moveTo>
                    <a:pt x="17" y="10"/>
                  </a:moveTo>
                  <a:lnTo>
                    <a:pt x="17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" name="Freeform 257">
              <a:extLst>
                <a:ext uri="{FF2B5EF4-FFF2-40B4-BE49-F238E27FC236}">
                  <a16:creationId xmlns:a16="http://schemas.microsoft.com/office/drawing/2014/main" id="{56566770-D173-264D-8B1F-A28429AF3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257"/>
              <a:ext cx="11" cy="40"/>
            </a:xfrm>
            <a:custGeom>
              <a:avLst/>
              <a:gdLst>
                <a:gd name="T0" fmla="*/ 11 w 11"/>
                <a:gd name="T1" fmla="*/ 9 h 40"/>
                <a:gd name="T2" fmla="*/ 11 w 11"/>
                <a:gd name="T3" fmla="*/ 40 h 40"/>
                <a:gd name="T4" fmla="*/ 0 w 11"/>
                <a:gd name="T5" fmla="*/ 32 h 40"/>
                <a:gd name="T6" fmla="*/ 0 w 11"/>
                <a:gd name="T7" fmla="*/ 0 h 40"/>
                <a:gd name="T8" fmla="*/ 11 w 11"/>
                <a:gd name="T9" fmla="*/ 9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0"/>
                <a:gd name="T17" fmla="*/ 11 w 1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0">
                  <a:moveTo>
                    <a:pt x="11" y="9"/>
                  </a:moveTo>
                  <a:lnTo>
                    <a:pt x="11" y="40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" name="Freeform 258">
              <a:extLst>
                <a:ext uri="{FF2B5EF4-FFF2-40B4-BE49-F238E27FC236}">
                  <a16:creationId xmlns:a16="http://schemas.microsoft.com/office/drawing/2014/main" id="{136E3E0B-B943-3B4E-BF71-617F8B60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229"/>
              <a:ext cx="35" cy="57"/>
            </a:xfrm>
            <a:custGeom>
              <a:avLst/>
              <a:gdLst>
                <a:gd name="T0" fmla="*/ 35 w 35"/>
                <a:gd name="T1" fmla="*/ 27 h 57"/>
                <a:gd name="T2" fmla="*/ 35 w 35"/>
                <a:gd name="T3" fmla="*/ 57 h 57"/>
                <a:gd name="T4" fmla="*/ 0 w 35"/>
                <a:gd name="T5" fmla="*/ 29 h 57"/>
                <a:gd name="T6" fmla="*/ 0 w 35"/>
                <a:gd name="T7" fmla="*/ 0 h 57"/>
                <a:gd name="T8" fmla="*/ 35 w 35"/>
                <a:gd name="T9" fmla="*/ 2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7"/>
                <a:gd name="T17" fmla="*/ 35 w 3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7">
                  <a:moveTo>
                    <a:pt x="35" y="27"/>
                  </a:moveTo>
                  <a:lnTo>
                    <a:pt x="35" y="57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" name="Freeform 259">
              <a:extLst>
                <a:ext uri="{FF2B5EF4-FFF2-40B4-BE49-F238E27FC236}">
                  <a16:creationId xmlns:a16="http://schemas.microsoft.com/office/drawing/2014/main" id="{B3DE84E5-5FC7-4F4F-A266-4E8D25BB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201"/>
              <a:ext cx="35" cy="56"/>
            </a:xfrm>
            <a:custGeom>
              <a:avLst/>
              <a:gdLst>
                <a:gd name="T0" fmla="*/ 35 w 35"/>
                <a:gd name="T1" fmla="*/ 28 h 56"/>
                <a:gd name="T2" fmla="*/ 35 w 35"/>
                <a:gd name="T3" fmla="*/ 56 h 56"/>
                <a:gd name="T4" fmla="*/ 0 w 35"/>
                <a:gd name="T5" fmla="*/ 28 h 56"/>
                <a:gd name="T6" fmla="*/ 0 w 35"/>
                <a:gd name="T7" fmla="*/ 0 h 56"/>
                <a:gd name="T8" fmla="*/ 35 w 35"/>
                <a:gd name="T9" fmla="*/ 2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6"/>
                <a:gd name="T17" fmla="*/ 35 w 3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6">
                  <a:moveTo>
                    <a:pt x="35" y="28"/>
                  </a:moveTo>
                  <a:lnTo>
                    <a:pt x="35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" name="Freeform 260">
              <a:extLst>
                <a:ext uri="{FF2B5EF4-FFF2-40B4-BE49-F238E27FC236}">
                  <a16:creationId xmlns:a16="http://schemas.microsoft.com/office/drawing/2014/main" id="{84FF6E18-86F6-284B-9F1D-F1A0E82A2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172"/>
              <a:ext cx="34" cy="56"/>
            </a:xfrm>
            <a:custGeom>
              <a:avLst/>
              <a:gdLst>
                <a:gd name="T0" fmla="*/ 34 w 34"/>
                <a:gd name="T1" fmla="*/ 28 h 56"/>
                <a:gd name="T2" fmla="*/ 34 w 34"/>
                <a:gd name="T3" fmla="*/ 56 h 56"/>
                <a:gd name="T4" fmla="*/ 0 w 34"/>
                <a:gd name="T5" fmla="*/ 28 h 56"/>
                <a:gd name="T6" fmla="*/ 0 w 34"/>
                <a:gd name="T7" fmla="*/ 0 h 56"/>
                <a:gd name="T8" fmla="*/ 34 w 34"/>
                <a:gd name="T9" fmla="*/ 2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" name="Freeform 261">
              <a:extLst>
                <a:ext uri="{FF2B5EF4-FFF2-40B4-BE49-F238E27FC236}">
                  <a16:creationId xmlns:a16="http://schemas.microsoft.com/office/drawing/2014/main" id="{68EBC952-5F12-2B44-AE11-8ADAA521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158"/>
              <a:ext cx="17" cy="41"/>
            </a:xfrm>
            <a:custGeom>
              <a:avLst/>
              <a:gdLst>
                <a:gd name="T0" fmla="*/ 17 w 17"/>
                <a:gd name="T1" fmla="*/ 13 h 41"/>
                <a:gd name="T2" fmla="*/ 17 w 17"/>
                <a:gd name="T3" fmla="*/ 41 h 41"/>
                <a:gd name="T4" fmla="*/ 0 w 17"/>
                <a:gd name="T5" fmla="*/ 25 h 41"/>
                <a:gd name="T6" fmla="*/ 0 w 17"/>
                <a:gd name="T7" fmla="*/ 0 h 41"/>
                <a:gd name="T8" fmla="*/ 17 w 17"/>
                <a:gd name="T9" fmla="*/ 13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1"/>
                <a:gd name="T17" fmla="*/ 17 w 17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1">
                  <a:moveTo>
                    <a:pt x="17" y="13"/>
                  </a:moveTo>
                  <a:lnTo>
                    <a:pt x="17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" name="Freeform 262">
              <a:extLst>
                <a:ext uri="{FF2B5EF4-FFF2-40B4-BE49-F238E27FC236}">
                  <a16:creationId xmlns:a16="http://schemas.microsoft.com/office/drawing/2014/main" id="{48E6CA50-677F-6445-A4A2-39152C06F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332"/>
              <a:ext cx="12" cy="41"/>
            </a:xfrm>
            <a:custGeom>
              <a:avLst/>
              <a:gdLst>
                <a:gd name="T0" fmla="*/ 12 w 12"/>
                <a:gd name="T1" fmla="*/ 10 h 41"/>
                <a:gd name="T2" fmla="*/ 12 w 12"/>
                <a:gd name="T3" fmla="*/ 41 h 41"/>
                <a:gd name="T4" fmla="*/ 0 w 12"/>
                <a:gd name="T5" fmla="*/ 30 h 41"/>
                <a:gd name="T6" fmla="*/ 0 w 12"/>
                <a:gd name="T7" fmla="*/ 0 h 41"/>
                <a:gd name="T8" fmla="*/ 12 w 12"/>
                <a:gd name="T9" fmla="*/ 1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0"/>
                  </a:moveTo>
                  <a:lnTo>
                    <a:pt x="12" y="4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" name="Freeform 263">
              <a:extLst>
                <a:ext uri="{FF2B5EF4-FFF2-40B4-BE49-F238E27FC236}">
                  <a16:creationId xmlns:a16="http://schemas.microsoft.com/office/drawing/2014/main" id="{FE1EA7A8-D5A5-FA4F-AB0A-8F75BBEDC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300"/>
              <a:ext cx="35" cy="59"/>
            </a:xfrm>
            <a:custGeom>
              <a:avLst/>
              <a:gdLst>
                <a:gd name="T0" fmla="*/ 35 w 35"/>
                <a:gd name="T1" fmla="*/ 30 h 59"/>
                <a:gd name="T2" fmla="*/ 35 w 35"/>
                <a:gd name="T3" fmla="*/ 59 h 59"/>
                <a:gd name="T4" fmla="*/ 0 w 35"/>
                <a:gd name="T5" fmla="*/ 30 h 59"/>
                <a:gd name="T6" fmla="*/ 0 w 35"/>
                <a:gd name="T7" fmla="*/ 0 h 59"/>
                <a:gd name="T8" fmla="*/ 35 w 35"/>
                <a:gd name="T9" fmla="*/ 3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5" name="Freeform 264">
              <a:extLst>
                <a:ext uri="{FF2B5EF4-FFF2-40B4-BE49-F238E27FC236}">
                  <a16:creationId xmlns:a16="http://schemas.microsoft.com/office/drawing/2014/main" id="{F1A664DE-A3DF-3848-8C3C-FFBEE10B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269"/>
              <a:ext cx="35" cy="59"/>
            </a:xfrm>
            <a:custGeom>
              <a:avLst/>
              <a:gdLst>
                <a:gd name="T0" fmla="*/ 35 w 35"/>
                <a:gd name="T1" fmla="*/ 30 h 59"/>
                <a:gd name="T2" fmla="*/ 35 w 35"/>
                <a:gd name="T3" fmla="*/ 59 h 59"/>
                <a:gd name="T4" fmla="*/ 0 w 35"/>
                <a:gd name="T5" fmla="*/ 28 h 59"/>
                <a:gd name="T6" fmla="*/ 0 w 35"/>
                <a:gd name="T7" fmla="*/ 0 h 59"/>
                <a:gd name="T8" fmla="*/ 35 w 35"/>
                <a:gd name="T9" fmla="*/ 3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6" name="Freeform 265">
              <a:extLst>
                <a:ext uri="{FF2B5EF4-FFF2-40B4-BE49-F238E27FC236}">
                  <a16:creationId xmlns:a16="http://schemas.microsoft.com/office/drawing/2014/main" id="{367AAFAB-6F01-D443-B7E6-96A995963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237"/>
              <a:ext cx="34" cy="59"/>
            </a:xfrm>
            <a:custGeom>
              <a:avLst/>
              <a:gdLst>
                <a:gd name="T0" fmla="*/ 34 w 34"/>
                <a:gd name="T1" fmla="*/ 31 h 59"/>
                <a:gd name="T2" fmla="*/ 34 w 34"/>
                <a:gd name="T3" fmla="*/ 59 h 59"/>
                <a:gd name="T4" fmla="*/ 0 w 34"/>
                <a:gd name="T5" fmla="*/ 28 h 59"/>
                <a:gd name="T6" fmla="*/ 0 w 34"/>
                <a:gd name="T7" fmla="*/ 0 h 59"/>
                <a:gd name="T8" fmla="*/ 34 w 34"/>
                <a:gd name="T9" fmla="*/ 31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9"/>
                <a:gd name="T17" fmla="*/ 34 w 34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9">
                  <a:moveTo>
                    <a:pt x="34" y="31"/>
                  </a:moveTo>
                  <a:lnTo>
                    <a:pt x="34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7" name="Freeform 266">
              <a:extLst>
                <a:ext uri="{FF2B5EF4-FFF2-40B4-BE49-F238E27FC236}">
                  <a16:creationId xmlns:a16="http://schemas.microsoft.com/office/drawing/2014/main" id="{07D90341-52A6-2842-ACB4-187B791A4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22"/>
              <a:ext cx="17" cy="42"/>
            </a:xfrm>
            <a:custGeom>
              <a:avLst/>
              <a:gdLst>
                <a:gd name="T0" fmla="*/ 17 w 17"/>
                <a:gd name="T1" fmla="*/ 14 h 42"/>
                <a:gd name="T2" fmla="*/ 17 w 17"/>
                <a:gd name="T3" fmla="*/ 42 h 42"/>
                <a:gd name="T4" fmla="*/ 0 w 17"/>
                <a:gd name="T5" fmla="*/ 27 h 42"/>
                <a:gd name="T6" fmla="*/ 0 w 17"/>
                <a:gd name="T7" fmla="*/ 0 h 42"/>
                <a:gd name="T8" fmla="*/ 17 w 17"/>
                <a:gd name="T9" fmla="*/ 14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8" name="Freeform 267">
              <a:extLst>
                <a:ext uri="{FF2B5EF4-FFF2-40B4-BE49-F238E27FC236}">
                  <a16:creationId xmlns:a16="http://schemas.microsoft.com/office/drawing/2014/main" id="{7E1B3C39-6DA1-7848-A179-6FD72813C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408"/>
              <a:ext cx="11" cy="38"/>
            </a:xfrm>
            <a:custGeom>
              <a:avLst/>
              <a:gdLst>
                <a:gd name="T0" fmla="*/ 11 w 11"/>
                <a:gd name="T1" fmla="*/ 8 h 38"/>
                <a:gd name="T2" fmla="*/ 11 w 11"/>
                <a:gd name="T3" fmla="*/ 38 h 38"/>
                <a:gd name="T4" fmla="*/ 0 w 11"/>
                <a:gd name="T5" fmla="*/ 27 h 38"/>
                <a:gd name="T6" fmla="*/ 0 w 11"/>
                <a:gd name="T7" fmla="*/ 0 h 38"/>
                <a:gd name="T8" fmla="*/ 11 w 11"/>
                <a:gd name="T9" fmla="*/ 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8"/>
                <a:gd name="T17" fmla="*/ 11 w 1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8">
                  <a:moveTo>
                    <a:pt x="11" y="8"/>
                  </a:moveTo>
                  <a:lnTo>
                    <a:pt x="11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9" name="Freeform 268">
              <a:extLst>
                <a:ext uri="{FF2B5EF4-FFF2-40B4-BE49-F238E27FC236}">
                  <a16:creationId xmlns:a16="http://schemas.microsoft.com/office/drawing/2014/main" id="{08299D0A-A184-A346-8D45-16885673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372"/>
              <a:ext cx="35" cy="63"/>
            </a:xfrm>
            <a:custGeom>
              <a:avLst/>
              <a:gdLst>
                <a:gd name="T0" fmla="*/ 35 w 35"/>
                <a:gd name="T1" fmla="*/ 32 h 63"/>
                <a:gd name="T2" fmla="*/ 35 w 35"/>
                <a:gd name="T3" fmla="*/ 63 h 63"/>
                <a:gd name="T4" fmla="*/ 0 w 35"/>
                <a:gd name="T5" fmla="*/ 29 h 63"/>
                <a:gd name="T6" fmla="*/ 0 w 35"/>
                <a:gd name="T7" fmla="*/ 0 h 63"/>
                <a:gd name="T8" fmla="*/ 35 w 35"/>
                <a:gd name="T9" fmla="*/ 32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3"/>
                <a:gd name="T17" fmla="*/ 35 w 3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3">
                  <a:moveTo>
                    <a:pt x="35" y="32"/>
                  </a:moveTo>
                  <a:lnTo>
                    <a:pt x="35" y="63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0" name="Freeform 269">
              <a:extLst>
                <a:ext uri="{FF2B5EF4-FFF2-40B4-BE49-F238E27FC236}">
                  <a16:creationId xmlns:a16="http://schemas.microsoft.com/office/drawing/2014/main" id="{57513341-BF26-9E44-A78C-A55036182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338"/>
              <a:ext cx="35" cy="60"/>
            </a:xfrm>
            <a:custGeom>
              <a:avLst/>
              <a:gdLst>
                <a:gd name="T0" fmla="*/ 35 w 35"/>
                <a:gd name="T1" fmla="*/ 32 h 60"/>
                <a:gd name="T2" fmla="*/ 35 w 35"/>
                <a:gd name="T3" fmla="*/ 60 h 60"/>
                <a:gd name="T4" fmla="*/ 0 w 35"/>
                <a:gd name="T5" fmla="*/ 28 h 60"/>
                <a:gd name="T6" fmla="*/ 0 w 35"/>
                <a:gd name="T7" fmla="*/ 0 h 60"/>
                <a:gd name="T8" fmla="*/ 35 w 35"/>
                <a:gd name="T9" fmla="*/ 32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0"/>
                <a:gd name="T17" fmla="*/ 35 w 3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0">
                  <a:moveTo>
                    <a:pt x="35" y="32"/>
                  </a:moveTo>
                  <a:lnTo>
                    <a:pt x="35" y="60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1" name="Freeform 270">
              <a:extLst>
                <a:ext uri="{FF2B5EF4-FFF2-40B4-BE49-F238E27FC236}">
                  <a16:creationId xmlns:a16="http://schemas.microsoft.com/office/drawing/2014/main" id="{B4523480-ACA7-B148-8ED0-27F5E0BD0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3302"/>
              <a:ext cx="35" cy="61"/>
            </a:xfrm>
            <a:custGeom>
              <a:avLst/>
              <a:gdLst>
                <a:gd name="T0" fmla="*/ 35 w 35"/>
                <a:gd name="T1" fmla="*/ 35 h 61"/>
                <a:gd name="T2" fmla="*/ 35 w 35"/>
                <a:gd name="T3" fmla="*/ 61 h 61"/>
                <a:gd name="T4" fmla="*/ 0 w 35"/>
                <a:gd name="T5" fmla="*/ 29 h 61"/>
                <a:gd name="T6" fmla="*/ 0 w 35"/>
                <a:gd name="T7" fmla="*/ 0 h 61"/>
                <a:gd name="T8" fmla="*/ 35 w 35"/>
                <a:gd name="T9" fmla="*/ 35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1"/>
                <a:gd name="T17" fmla="*/ 35 w 35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1">
                  <a:moveTo>
                    <a:pt x="35" y="35"/>
                  </a:moveTo>
                  <a:lnTo>
                    <a:pt x="35" y="6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2" name="Freeform 271">
              <a:extLst>
                <a:ext uri="{FF2B5EF4-FFF2-40B4-BE49-F238E27FC236}">
                  <a16:creationId xmlns:a16="http://schemas.microsoft.com/office/drawing/2014/main" id="{9EE26B64-9DD2-2F4C-847C-E792439F0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86"/>
              <a:ext cx="17" cy="42"/>
            </a:xfrm>
            <a:custGeom>
              <a:avLst/>
              <a:gdLst>
                <a:gd name="T0" fmla="*/ 17 w 17"/>
                <a:gd name="T1" fmla="*/ 14 h 42"/>
                <a:gd name="T2" fmla="*/ 17 w 17"/>
                <a:gd name="T3" fmla="*/ 42 h 42"/>
                <a:gd name="T4" fmla="*/ 0 w 17"/>
                <a:gd name="T5" fmla="*/ 26 h 42"/>
                <a:gd name="T6" fmla="*/ 0 w 17"/>
                <a:gd name="T7" fmla="*/ 0 h 42"/>
                <a:gd name="T8" fmla="*/ 17 w 17"/>
                <a:gd name="T9" fmla="*/ 14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3" name="Freeform 272">
              <a:extLst>
                <a:ext uri="{FF2B5EF4-FFF2-40B4-BE49-F238E27FC236}">
                  <a16:creationId xmlns:a16="http://schemas.microsoft.com/office/drawing/2014/main" id="{9FC03670-2B24-2B4B-BAD2-7F3848D0C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479"/>
              <a:ext cx="11" cy="44"/>
            </a:xfrm>
            <a:custGeom>
              <a:avLst/>
              <a:gdLst>
                <a:gd name="T0" fmla="*/ 11 w 11"/>
                <a:gd name="T1" fmla="*/ 13 h 44"/>
                <a:gd name="T2" fmla="*/ 11 w 11"/>
                <a:gd name="T3" fmla="*/ 44 h 44"/>
                <a:gd name="T4" fmla="*/ 0 w 11"/>
                <a:gd name="T5" fmla="*/ 32 h 44"/>
                <a:gd name="T6" fmla="*/ 0 w 11"/>
                <a:gd name="T7" fmla="*/ 0 h 44"/>
                <a:gd name="T8" fmla="*/ 11 w 11"/>
                <a:gd name="T9" fmla="*/ 1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4"/>
                <a:gd name="T17" fmla="*/ 11 w 1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4">
                  <a:moveTo>
                    <a:pt x="11" y="13"/>
                  </a:moveTo>
                  <a:lnTo>
                    <a:pt x="11" y="4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4" name="Freeform 273">
              <a:extLst>
                <a:ext uri="{FF2B5EF4-FFF2-40B4-BE49-F238E27FC236}">
                  <a16:creationId xmlns:a16="http://schemas.microsoft.com/office/drawing/2014/main" id="{F79F6AF1-9218-8146-80D1-FCE31E03A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443"/>
              <a:ext cx="35" cy="65"/>
            </a:xfrm>
            <a:custGeom>
              <a:avLst/>
              <a:gdLst>
                <a:gd name="T0" fmla="*/ 35 w 35"/>
                <a:gd name="T1" fmla="*/ 35 h 65"/>
                <a:gd name="T2" fmla="*/ 35 w 35"/>
                <a:gd name="T3" fmla="*/ 65 h 65"/>
                <a:gd name="T4" fmla="*/ 0 w 35"/>
                <a:gd name="T5" fmla="*/ 29 h 65"/>
                <a:gd name="T6" fmla="*/ 0 w 35"/>
                <a:gd name="T7" fmla="*/ 0 h 65"/>
                <a:gd name="T8" fmla="*/ 35 w 35"/>
                <a:gd name="T9" fmla="*/ 35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5"/>
                  </a:moveTo>
                  <a:lnTo>
                    <a:pt x="35" y="65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5" name="Freeform 274">
              <a:extLst>
                <a:ext uri="{FF2B5EF4-FFF2-40B4-BE49-F238E27FC236}">
                  <a16:creationId xmlns:a16="http://schemas.microsoft.com/office/drawing/2014/main" id="{252AB7FC-DA53-D84D-AE34-131B44883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405"/>
              <a:ext cx="35" cy="65"/>
            </a:xfrm>
            <a:custGeom>
              <a:avLst/>
              <a:gdLst>
                <a:gd name="T0" fmla="*/ 35 w 35"/>
                <a:gd name="T1" fmla="*/ 37 h 65"/>
                <a:gd name="T2" fmla="*/ 35 w 35"/>
                <a:gd name="T3" fmla="*/ 65 h 65"/>
                <a:gd name="T4" fmla="*/ 0 w 35"/>
                <a:gd name="T5" fmla="*/ 30 h 65"/>
                <a:gd name="T6" fmla="*/ 0 w 35"/>
                <a:gd name="T7" fmla="*/ 0 h 65"/>
                <a:gd name="T8" fmla="*/ 35 w 35"/>
                <a:gd name="T9" fmla="*/ 3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7"/>
                  </a:moveTo>
                  <a:lnTo>
                    <a:pt x="35" y="6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6" name="Freeform 275">
              <a:extLst>
                <a:ext uri="{FF2B5EF4-FFF2-40B4-BE49-F238E27FC236}">
                  <a16:creationId xmlns:a16="http://schemas.microsoft.com/office/drawing/2014/main" id="{7A46C85B-5581-8B44-A8C3-43D22530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369"/>
              <a:ext cx="34" cy="63"/>
            </a:xfrm>
            <a:custGeom>
              <a:avLst/>
              <a:gdLst>
                <a:gd name="T0" fmla="*/ 34 w 34"/>
                <a:gd name="T1" fmla="*/ 35 h 63"/>
                <a:gd name="T2" fmla="*/ 34 w 34"/>
                <a:gd name="T3" fmla="*/ 63 h 63"/>
                <a:gd name="T4" fmla="*/ 0 w 34"/>
                <a:gd name="T5" fmla="*/ 28 h 63"/>
                <a:gd name="T6" fmla="*/ 0 w 34"/>
                <a:gd name="T7" fmla="*/ 0 h 63"/>
                <a:gd name="T8" fmla="*/ 34 w 34"/>
                <a:gd name="T9" fmla="*/ 3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3"/>
                <a:gd name="T17" fmla="*/ 34 w 3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3">
                  <a:moveTo>
                    <a:pt x="34" y="35"/>
                  </a:moveTo>
                  <a:lnTo>
                    <a:pt x="34" y="6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2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7" name="Freeform 276">
              <a:extLst>
                <a:ext uri="{FF2B5EF4-FFF2-40B4-BE49-F238E27FC236}">
                  <a16:creationId xmlns:a16="http://schemas.microsoft.com/office/drawing/2014/main" id="{38DDE596-67D3-C84B-860E-D0FFF26D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352"/>
              <a:ext cx="17" cy="44"/>
            </a:xfrm>
            <a:custGeom>
              <a:avLst/>
              <a:gdLst>
                <a:gd name="T0" fmla="*/ 17 w 17"/>
                <a:gd name="T1" fmla="*/ 16 h 44"/>
                <a:gd name="T2" fmla="*/ 17 w 17"/>
                <a:gd name="T3" fmla="*/ 44 h 44"/>
                <a:gd name="T4" fmla="*/ 0 w 17"/>
                <a:gd name="T5" fmla="*/ 24 h 44"/>
                <a:gd name="T6" fmla="*/ 0 w 17"/>
                <a:gd name="T7" fmla="*/ 0 h 44"/>
                <a:gd name="T8" fmla="*/ 17 w 17"/>
                <a:gd name="T9" fmla="*/ 1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4"/>
                <a:gd name="T17" fmla="*/ 17 w 1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4">
                  <a:moveTo>
                    <a:pt x="17" y="16"/>
                  </a:moveTo>
                  <a:lnTo>
                    <a:pt x="17" y="4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8" name="Freeform 277">
              <a:extLst>
                <a:ext uri="{FF2B5EF4-FFF2-40B4-BE49-F238E27FC236}">
                  <a16:creationId xmlns:a16="http://schemas.microsoft.com/office/drawing/2014/main" id="{F148A0F0-24E7-3343-A13D-A6B6900F7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383"/>
              <a:ext cx="29" cy="55"/>
            </a:xfrm>
            <a:custGeom>
              <a:avLst/>
              <a:gdLst>
                <a:gd name="T0" fmla="*/ 29 w 29"/>
                <a:gd name="T1" fmla="*/ 30 h 55"/>
                <a:gd name="T2" fmla="*/ 29 w 29"/>
                <a:gd name="T3" fmla="*/ 55 h 55"/>
                <a:gd name="T4" fmla="*/ 0 w 29"/>
                <a:gd name="T5" fmla="*/ 27 h 55"/>
                <a:gd name="T6" fmla="*/ 0 w 29"/>
                <a:gd name="T7" fmla="*/ 0 h 55"/>
                <a:gd name="T8" fmla="*/ 29 w 29"/>
                <a:gd name="T9" fmla="*/ 3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29" y="30"/>
                  </a:moveTo>
                  <a:lnTo>
                    <a:pt x="29" y="55"/>
                  </a:lnTo>
                  <a:lnTo>
                    <a:pt x="0" y="27"/>
                  </a:lnTo>
                  <a:lnTo>
                    <a:pt x="0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9" name="Freeform 278">
              <a:extLst>
                <a:ext uri="{FF2B5EF4-FFF2-40B4-BE49-F238E27FC236}">
                  <a16:creationId xmlns:a16="http://schemas.microsoft.com/office/drawing/2014/main" id="{CE208464-7E59-704C-A709-9A0577DD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486"/>
              <a:ext cx="39" cy="71"/>
            </a:xfrm>
            <a:custGeom>
              <a:avLst/>
              <a:gdLst>
                <a:gd name="T0" fmla="*/ 39 w 39"/>
                <a:gd name="T1" fmla="*/ 43 h 71"/>
                <a:gd name="T2" fmla="*/ 39 w 39"/>
                <a:gd name="T3" fmla="*/ 71 h 71"/>
                <a:gd name="T4" fmla="*/ 0 w 39"/>
                <a:gd name="T5" fmla="*/ 30 h 71"/>
                <a:gd name="T6" fmla="*/ 0 w 39"/>
                <a:gd name="T7" fmla="*/ 0 h 71"/>
                <a:gd name="T8" fmla="*/ 39 w 39"/>
                <a:gd name="T9" fmla="*/ 4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71"/>
                <a:gd name="T17" fmla="*/ 39 w 39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71">
                  <a:moveTo>
                    <a:pt x="39" y="43"/>
                  </a:moveTo>
                  <a:lnTo>
                    <a:pt x="39" y="7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0" name="Freeform 279">
              <a:extLst>
                <a:ext uri="{FF2B5EF4-FFF2-40B4-BE49-F238E27FC236}">
                  <a16:creationId xmlns:a16="http://schemas.microsoft.com/office/drawing/2014/main" id="{29B37E0F-BA79-F942-AE22-204AA016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451"/>
              <a:ext cx="32" cy="64"/>
            </a:xfrm>
            <a:custGeom>
              <a:avLst/>
              <a:gdLst>
                <a:gd name="T0" fmla="*/ 32 w 32"/>
                <a:gd name="T1" fmla="*/ 34 h 64"/>
                <a:gd name="T2" fmla="*/ 32 w 32"/>
                <a:gd name="T3" fmla="*/ 64 h 64"/>
                <a:gd name="T4" fmla="*/ 0 w 32"/>
                <a:gd name="T5" fmla="*/ 29 h 64"/>
                <a:gd name="T6" fmla="*/ 0 w 32"/>
                <a:gd name="T7" fmla="*/ 0 h 64"/>
                <a:gd name="T8" fmla="*/ 32 w 32"/>
                <a:gd name="T9" fmla="*/ 3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4"/>
                <a:gd name="T17" fmla="*/ 32 w 3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4">
                  <a:moveTo>
                    <a:pt x="32" y="34"/>
                  </a:moveTo>
                  <a:lnTo>
                    <a:pt x="32" y="64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1" name="Freeform 280">
              <a:extLst>
                <a:ext uri="{FF2B5EF4-FFF2-40B4-BE49-F238E27FC236}">
                  <a16:creationId xmlns:a16="http://schemas.microsoft.com/office/drawing/2014/main" id="{422EBE15-EAAF-BB4E-B77A-29D72C306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415"/>
              <a:ext cx="34" cy="62"/>
            </a:xfrm>
            <a:custGeom>
              <a:avLst/>
              <a:gdLst>
                <a:gd name="T0" fmla="*/ 34 w 34"/>
                <a:gd name="T1" fmla="*/ 34 h 62"/>
                <a:gd name="T2" fmla="*/ 34 w 34"/>
                <a:gd name="T3" fmla="*/ 62 h 62"/>
                <a:gd name="T4" fmla="*/ 0 w 34"/>
                <a:gd name="T5" fmla="*/ 26 h 62"/>
                <a:gd name="T6" fmla="*/ 0 w 34"/>
                <a:gd name="T7" fmla="*/ 0 h 62"/>
                <a:gd name="T8" fmla="*/ 34 w 34"/>
                <a:gd name="T9" fmla="*/ 34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2" name="Freeform 281">
              <a:extLst>
                <a:ext uri="{FF2B5EF4-FFF2-40B4-BE49-F238E27FC236}">
                  <a16:creationId xmlns:a16="http://schemas.microsoft.com/office/drawing/2014/main" id="{CE917DFA-A2E3-DE46-B28A-ABB12D3C2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999"/>
              <a:ext cx="30" cy="44"/>
            </a:xfrm>
            <a:custGeom>
              <a:avLst/>
              <a:gdLst>
                <a:gd name="T0" fmla="*/ 30 w 30"/>
                <a:gd name="T1" fmla="*/ 17 h 44"/>
                <a:gd name="T2" fmla="*/ 30 w 30"/>
                <a:gd name="T3" fmla="*/ 44 h 44"/>
                <a:gd name="T4" fmla="*/ 0 w 30"/>
                <a:gd name="T5" fmla="*/ 27 h 44"/>
                <a:gd name="T6" fmla="*/ 0 w 30"/>
                <a:gd name="T7" fmla="*/ 0 h 44"/>
                <a:gd name="T8" fmla="*/ 30 w 30"/>
                <a:gd name="T9" fmla="*/ 1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4"/>
                <a:gd name="T17" fmla="*/ 30 w 3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4">
                  <a:moveTo>
                    <a:pt x="30" y="17"/>
                  </a:moveTo>
                  <a:lnTo>
                    <a:pt x="30" y="44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3" name="Freeform 282">
              <a:extLst>
                <a:ext uri="{FF2B5EF4-FFF2-40B4-BE49-F238E27FC236}">
                  <a16:creationId xmlns:a16="http://schemas.microsoft.com/office/drawing/2014/main" id="{25329CF4-6E4D-ED42-A947-76D96AEDA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037"/>
              <a:ext cx="33" cy="50"/>
            </a:xfrm>
            <a:custGeom>
              <a:avLst/>
              <a:gdLst>
                <a:gd name="T0" fmla="*/ 33 w 33"/>
                <a:gd name="T1" fmla="*/ 19 h 50"/>
                <a:gd name="T2" fmla="*/ 33 w 33"/>
                <a:gd name="T3" fmla="*/ 50 h 50"/>
                <a:gd name="T4" fmla="*/ 0 w 33"/>
                <a:gd name="T5" fmla="*/ 30 h 50"/>
                <a:gd name="T6" fmla="*/ 0 w 33"/>
                <a:gd name="T7" fmla="*/ 0 h 50"/>
                <a:gd name="T8" fmla="*/ 33 w 33"/>
                <a:gd name="T9" fmla="*/ 19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0"/>
                <a:gd name="T17" fmla="*/ 33 w 33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0">
                  <a:moveTo>
                    <a:pt x="33" y="19"/>
                  </a:moveTo>
                  <a:lnTo>
                    <a:pt x="33" y="5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4" name="Freeform 283">
              <a:extLst>
                <a:ext uri="{FF2B5EF4-FFF2-40B4-BE49-F238E27FC236}">
                  <a16:creationId xmlns:a16="http://schemas.microsoft.com/office/drawing/2014/main" id="{52895FEB-7AD2-6F4A-83A9-010B9C504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3016"/>
              <a:ext cx="34" cy="49"/>
            </a:xfrm>
            <a:custGeom>
              <a:avLst/>
              <a:gdLst>
                <a:gd name="T0" fmla="*/ 34 w 34"/>
                <a:gd name="T1" fmla="*/ 21 h 49"/>
                <a:gd name="T2" fmla="*/ 34 w 34"/>
                <a:gd name="T3" fmla="*/ 49 h 49"/>
                <a:gd name="T4" fmla="*/ 0 w 34"/>
                <a:gd name="T5" fmla="*/ 28 h 49"/>
                <a:gd name="T6" fmla="*/ 0 w 34"/>
                <a:gd name="T7" fmla="*/ 0 h 49"/>
                <a:gd name="T8" fmla="*/ 34 w 34"/>
                <a:gd name="T9" fmla="*/ 2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5" name="Freeform 284">
              <a:extLst>
                <a:ext uri="{FF2B5EF4-FFF2-40B4-BE49-F238E27FC236}">
                  <a16:creationId xmlns:a16="http://schemas.microsoft.com/office/drawing/2014/main" id="{F297762B-0431-3C45-8188-695713302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062"/>
              <a:ext cx="30" cy="48"/>
            </a:xfrm>
            <a:custGeom>
              <a:avLst/>
              <a:gdLst>
                <a:gd name="T0" fmla="*/ 30 w 30"/>
                <a:gd name="T1" fmla="*/ 21 h 48"/>
                <a:gd name="T2" fmla="*/ 30 w 30"/>
                <a:gd name="T3" fmla="*/ 48 h 48"/>
                <a:gd name="T4" fmla="*/ 0 w 30"/>
                <a:gd name="T5" fmla="*/ 27 h 48"/>
                <a:gd name="T6" fmla="*/ 0 w 30"/>
                <a:gd name="T7" fmla="*/ 0 h 48"/>
                <a:gd name="T8" fmla="*/ 30 w 30"/>
                <a:gd name="T9" fmla="*/ 2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8"/>
                <a:gd name="T17" fmla="*/ 30 w 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8">
                  <a:moveTo>
                    <a:pt x="30" y="21"/>
                  </a:moveTo>
                  <a:lnTo>
                    <a:pt x="30" y="4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6" name="Freeform 285">
              <a:extLst>
                <a:ext uri="{FF2B5EF4-FFF2-40B4-BE49-F238E27FC236}">
                  <a16:creationId xmlns:a16="http://schemas.microsoft.com/office/drawing/2014/main" id="{78434B2A-4C7F-EE47-8F4A-50F112689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130"/>
              <a:ext cx="39" cy="56"/>
            </a:xfrm>
            <a:custGeom>
              <a:avLst/>
              <a:gdLst>
                <a:gd name="T0" fmla="*/ 39 w 39"/>
                <a:gd name="T1" fmla="*/ 25 h 56"/>
                <a:gd name="T2" fmla="*/ 39 w 39"/>
                <a:gd name="T3" fmla="*/ 56 h 56"/>
                <a:gd name="T4" fmla="*/ 0 w 39"/>
                <a:gd name="T5" fmla="*/ 30 h 56"/>
                <a:gd name="T6" fmla="*/ 0 w 39"/>
                <a:gd name="T7" fmla="*/ 0 h 56"/>
                <a:gd name="T8" fmla="*/ 39 w 39"/>
                <a:gd name="T9" fmla="*/ 2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56"/>
                <a:gd name="T17" fmla="*/ 39 w 3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56">
                  <a:moveTo>
                    <a:pt x="39" y="25"/>
                  </a:moveTo>
                  <a:lnTo>
                    <a:pt x="39" y="56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7" name="Freeform 286">
              <a:extLst>
                <a:ext uri="{FF2B5EF4-FFF2-40B4-BE49-F238E27FC236}">
                  <a16:creationId xmlns:a16="http://schemas.microsoft.com/office/drawing/2014/main" id="{83E6BD07-26D0-0F4E-84B8-E97B109FD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108"/>
              <a:ext cx="33" cy="51"/>
            </a:xfrm>
            <a:custGeom>
              <a:avLst/>
              <a:gdLst>
                <a:gd name="T0" fmla="*/ 33 w 33"/>
                <a:gd name="T1" fmla="*/ 21 h 51"/>
                <a:gd name="T2" fmla="*/ 33 w 33"/>
                <a:gd name="T3" fmla="*/ 51 h 51"/>
                <a:gd name="T4" fmla="*/ 0 w 33"/>
                <a:gd name="T5" fmla="*/ 29 h 51"/>
                <a:gd name="T6" fmla="*/ 0 w 33"/>
                <a:gd name="T7" fmla="*/ 0 h 51"/>
                <a:gd name="T8" fmla="*/ 33 w 33"/>
                <a:gd name="T9" fmla="*/ 21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1"/>
                <a:gd name="T17" fmla="*/ 33 w 33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1">
                  <a:moveTo>
                    <a:pt x="33" y="21"/>
                  </a:moveTo>
                  <a:lnTo>
                    <a:pt x="33" y="5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3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8" name="Freeform 287">
              <a:extLst>
                <a:ext uri="{FF2B5EF4-FFF2-40B4-BE49-F238E27FC236}">
                  <a16:creationId xmlns:a16="http://schemas.microsoft.com/office/drawing/2014/main" id="{E0711D77-8B9E-C541-95D6-ED091628A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3084"/>
              <a:ext cx="34" cy="50"/>
            </a:xfrm>
            <a:custGeom>
              <a:avLst/>
              <a:gdLst>
                <a:gd name="T0" fmla="*/ 34 w 34"/>
                <a:gd name="T1" fmla="*/ 22 h 50"/>
                <a:gd name="T2" fmla="*/ 34 w 34"/>
                <a:gd name="T3" fmla="*/ 50 h 50"/>
                <a:gd name="T4" fmla="*/ 0 w 34"/>
                <a:gd name="T5" fmla="*/ 27 h 50"/>
                <a:gd name="T6" fmla="*/ 0 w 34"/>
                <a:gd name="T7" fmla="*/ 0 h 50"/>
                <a:gd name="T8" fmla="*/ 34 w 34"/>
                <a:gd name="T9" fmla="*/ 2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0"/>
                <a:gd name="T17" fmla="*/ 34 w 3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0">
                  <a:moveTo>
                    <a:pt x="34" y="22"/>
                  </a:moveTo>
                  <a:lnTo>
                    <a:pt x="34" y="50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9" name="Freeform 288">
              <a:extLst>
                <a:ext uri="{FF2B5EF4-FFF2-40B4-BE49-F238E27FC236}">
                  <a16:creationId xmlns:a16="http://schemas.microsoft.com/office/drawing/2014/main" id="{FFB84488-7A98-034B-B663-7BC33D2C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126"/>
              <a:ext cx="30" cy="49"/>
            </a:xfrm>
            <a:custGeom>
              <a:avLst/>
              <a:gdLst>
                <a:gd name="T0" fmla="*/ 30 w 30"/>
                <a:gd name="T1" fmla="*/ 24 h 49"/>
                <a:gd name="T2" fmla="*/ 30 w 30"/>
                <a:gd name="T3" fmla="*/ 49 h 49"/>
                <a:gd name="T4" fmla="*/ 0 w 30"/>
                <a:gd name="T5" fmla="*/ 27 h 49"/>
                <a:gd name="T6" fmla="*/ 0 w 30"/>
                <a:gd name="T7" fmla="*/ 0 h 49"/>
                <a:gd name="T8" fmla="*/ 30 w 30"/>
                <a:gd name="T9" fmla="*/ 24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9"/>
                <a:gd name="T17" fmla="*/ 30 w 3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9">
                  <a:moveTo>
                    <a:pt x="30" y="24"/>
                  </a:moveTo>
                  <a:lnTo>
                    <a:pt x="30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0" name="Freeform 289">
              <a:extLst>
                <a:ext uri="{FF2B5EF4-FFF2-40B4-BE49-F238E27FC236}">
                  <a16:creationId xmlns:a16="http://schemas.microsoft.com/office/drawing/2014/main" id="{AA4095E0-42CA-A649-BF41-768E0A2B9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176"/>
              <a:ext cx="33" cy="54"/>
            </a:xfrm>
            <a:custGeom>
              <a:avLst/>
              <a:gdLst>
                <a:gd name="T0" fmla="*/ 33 w 33"/>
                <a:gd name="T1" fmla="*/ 24 h 54"/>
                <a:gd name="T2" fmla="*/ 33 w 33"/>
                <a:gd name="T3" fmla="*/ 54 h 54"/>
                <a:gd name="T4" fmla="*/ 0 w 33"/>
                <a:gd name="T5" fmla="*/ 30 h 54"/>
                <a:gd name="T6" fmla="*/ 0 w 33"/>
                <a:gd name="T7" fmla="*/ 0 h 54"/>
                <a:gd name="T8" fmla="*/ 33 w 33"/>
                <a:gd name="T9" fmla="*/ 2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4"/>
                <a:gd name="T17" fmla="*/ 33 w 3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4">
                  <a:moveTo>
                    <a:pt x="33" y="24"/>
                  </a:moveTo>
                  <a:lnTo>
                    <a:pt x="33" y="5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1" name="Freeform 290">
              <a:extLst>
                <a:ext uri="{FF2B5EF4-FFF2-40B4-BE49-F238E27FC236}">
                  <a16:creationId xmlns:a16="http://schemas.microsoft.com/office/drawing/2014/main" id="{5BE1CF3A-F7A1-3742-A66E-FE649064A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3150"/>
              <a:ext cx="34" cy="53"/>
            </a:xfrm>
            <a:custGeom>
              <a:avLst/>
              <a:gdLst>
                <a:gd name="T0" fmla="*/ 34 w 34"/>
                <a:gd name="T1" fmla="*/ 25 h 53"/>
                <a:gd name="T2" fmla="*/ 34 w 34"/>
                <a:gd name="T3" fmla="*/ 53 h 53"/>
                <a:gd name="T4" fmla="*/ 0 w 34"/>
                <a:gd name="T5" fmla="*/ 28 h 53"/>
                <a:gd name="T6" fmla="*/ 0 w 34"/>
                <a:gd name="T7" fmla="*/ 0 h 53"/>
                <a:gd name="T8" fmla="*/ 34 w 34"/>
                <a:gd name="T9" fmla="*/ 25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3"/>
                <a:gd name="T17" fmla="*/ 34 w 34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3">
                  <a:moveTo>
                    <a:pt x="34" y="25"/>
                  </a:moveTo>
                  <a:lnTo>
                    <a:pt x="34" y="5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2" name="Freeform 291">
              <a:extLst>
                <a:ext uri="{FF2B5EF4-FFF2-40B4-BE49-F238E27FC236}">
                  <a16:creationId xmlns:a16="http://schemas.microsoft.com/office/drawing/2014/main" id="{B132B4FF-24C3-E347-A85F-CD0EE861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191"/>
              <a:ext cx="29" cy="50"/>
            </a:xfrm>
            <a:custGeom>
              <a:avLst/>
              <a:gdLst>
                <a:gd name="T0" fmla="*/ 29 w 29"/>
                <a:gd name="T1" fmla="*/ 23 h 50"/>
                <a:gd name="T2" fmla="*/ 29 w 29"/>
                <a:gd name="T3" fmla="*/ 50 h 50"/>
                <a:gd name="T4" fmla="*/ 0 w 29"/>
                <a:gd name="T5" fmla="*/ 26 h 50"/>
                <a:gd name="T6" fmla="*/ 0 w 29"/>
                <a:gd name="T7" fmla="*/ 0 h 50"/>
                <a:gd name="T8" fmla="*/ 29 w 29"/>
                <a:gd name="T9" fmla="*/ 23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0"/>
                <a:gd name="T17" fmla="*/ 29 w 2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0">
                  <a:moveTo>
                    <a:pt x="29" y="23"/>
                  </a:moveTo>
                  <a:lnTo>
                    <a:pt x="29" y="50"/>
                  </a:lnTo>
                  <a:lnTo>
                    <a:pt x="0" y="26"/>
                  </a:lnTo>
                  <a:lnTo>
                    <a:pt x="0" y="0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3" name="Freeform 292">
              <a:extLst>
                <a:ext uri="{FF2B5EF4-FFF2-40B4-BE49-F238E27FC236}">
                  <a16:creationId xmlns:a16="http://schemas.microsoft.com/office/drawing/2014/main" id="{96D995F3-5A6E-2943-9D17-9B1D1B67B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271"/>
              <a:ext cx="40" cy="63"/>
            </a:xfrm>
            <a:custGeom>
              <a:avLst/>
              <a:gdLst>
                <a:gd name="T0" fmla="*/ 40 w 40"/>
                <a:gd name="T1" fmla="*/ 33 h 63"/>
                <a:gd name="T2" fmla="*/ 40 w 40"/>
                <a:gd name="T3" fmla="*/ 63 h 63"/>
                <a:gd name="T4" fmla="*/ 0 w 40"/>
                <a:gd name="T5" fmla="*/ 32 h 63"/>
                <a:gd name="T6" fmla="*/ 0 w 40"/>
                <a:gd name="T7" fmla="*/ 0 h 63"/>
                <a:gd name="T8" fmla="*/ 40 w 40"/>
                <a:gd name="T9" fmla="*/ 3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3"/>
                <a:gd name="T17" fmla="*/ 40 w 40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3">
                  <a:moveTo>
                    <a:pt x="40" y="33"/>
                  </a:moveTo>
                  <a:lnTo>
                    <a:pt x="40" y="6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0" y="3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4" name="Freeform 293">
              <a:extLst>
                <a:ext uri="{FF2B5EF4-FFF2-40B4-BE49-F238E27FC236}">
                  <a16:creationId xmlns:a16="http://schemas.microsoft.com/office/drawing/2014/main" id="{038C9153-98B2-B54F-870D-A9DA31C5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244"/>
              <a:ext cx="32" cy="58"/>
            </a:xfrm>
            <a:custGeom>
              <a:avLst/>
              <a:gdLst>
                <a:gd name="T0" fmla="*/ 32 w 32"/>
                <a:gd name="T1" fmla="*/ 26 h 58"/>
                <a:gd name="T2" fmla="*/ 32 w 32"/>
                <a:gd name="T3" fmla="*/ 58 h 58"/>
                <a:gd name="T4" fmla="*/ 0 w 32"/>
                <a:gd name="T5" fmla="*/ 29 h 58"/>
                <a:gd name="T6" fmla="*/ 0 w 32"/>
                <a:gd name="T7" fmla="*/ 0 h 58"/>
                <a:gd name="T8" fmla="*/ 32 w 32"/>
                <a:gd name="T9" fmla="*/ 2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8"/>
                <a:gd name="T17" fmla="*/ 32 w 32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8">
                  <a:moveTo>
                    <a:pt x="32" y="26"/>
                  </a:moveTo>
                  <a:lnTo>
                    <a:pt x="32" y="58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5" name="Freeform 294">
              <a:extLst>
                <a:ext uri="{FF2B5EF4-FFF2-40B4-BE49-F238E27FC236}">
                  <a16:creationId xmlns:a16="http://schemas.microsoft.com/office/drawing/2014/main" id="{9D95094E-DA1D-9040-9B39-CCC06FBF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215"/>
              <a:ext cx="34" cy="56"/>
            </a:xfrm>
            <a:custGeom>
              <a:avLst/>
              <a:gdLst>
                <a:gd name="T0" fmla="*/ 34 w 34"/>
                <a:gd name="T1" fmla="*/ 28 h 56"/>
                <a:gd name="T2" fmla="*/ 34 w 34"/>
                <a:gd name="T3" fmla="*/ 56 h 56"/>
                <a:gd name="T4" fmla="*/ 0 w 34"/>
                <a:gd name="T5" fmla="*/ 29 h 56"/>
                <a:gd name="T6" fmla="*/ 0 w 34"/>
                <a:gd name="T7" fmla="*/ 0 h 56"/>
                <a:gd name="T8" fmla="*/ 34 w 34"/>
                <a:gd name="T9" fmla="*/ 2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6" name="Freeform 295">
              <a:extLst>
                <a:ext uri="{FF2B5EF4-FFF2-40B4-BE49-F238E27FC236}">
                  <a16:creationId xmlns:a16="http://schemas.microsoft.com/office/drawing/2014/main" id="{84484C7A-FEF8-6643-A459-8B0DD0829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55"/>
              <a:ext cx="29" cy="51"/>
            </a:xfrm>
            <a:custGeom>
              <a:avLst/>
              <a:gdLst>
                <a:gd name="T0" fmla="*/ 29 w 29"/>
                <a:gd name="T1" fmla="*/ 24 h 51"/>
                <a:gd name="T2" fmla="*/ 29 w 29"/>
                <a:gd name="T3" fmla="*/ 51 h 51"/>
                <a:gd name="T4" fmla="*/ 0 w 29"/>
                <a:gd name="T5" fmla="*/ 25 h 51"/>
                <a:gd name="T6" fmla="*/ 0 w 29"/>
                <a:gd name="T7" fmla="*/ 0 h 51"/>
                <a:gd name="T8" fmla="*/ 29 w 29"/>
                <a:gd name="T9" fmla="*/ 24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1"/>
                <a:gd name="T17" fmla="*/ 29 w 29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1">
                  <a:moveTo>
                    <a:pt x="29" y="24"/>
                  </a:moveTo>
                  <a:lnTo>
                    <a:pt x="29" y="5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7" name="Freeform 296">
              <a:extLst>
                <a:ext uri="{FF2B5EF4-FFF2-40B4-BE49-F238E27FC236}">
                  <a16:creationId xmlns:a16="http://schemas.microsoft.com/office/drawing/2014/main" id="{5F93C1E6-0805-D44E-B0C0-8C275882E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344"/>
              <a:ext cx="40" cy="64"/>
            </a:xfrm>
            <a:custGeom>
              <a:avLst/>
              <a:gdLst>
                <a:gd name="T0" fmla="*/ 40 w 40"/>
                <a:gd name="T1" fmla="*/ 35 h 64"/>
                <a:gd name="T2" fmla="*/ 40 w 40"/>
                <a:gd name="T3" fmla="*/ 64 h 64"/>
                <a:gd name="T4" fmla="*/ 0 w 40"/>
                <a:gd name="T5" fmla="*/ 30 h 64"/>
                <a:gd name="T6" fmla="*/ 0 w 40"/>
                <a:gd name="T7" fmla="*/ 0 h 64"/>
                <a:gd name="T8" fmla="*/ 40 w 40"/>
                <a:gd name="T9" fmla="*/ 35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4"/>
                <a:gd name="T17" fmla="*/ 40 w 40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4">
                  <a:moveTo>
                    <a:pt x="40" y="35"/>
                  </a:moveTo>
                  <a:lnTo>
                    <a:pt x="40" y="6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8" name="Freeform 297">
              <a:extLst>
                <a:ext uri="{FF2B5EF4-FFF2-40B4-BE49-F238E27FC236}">
                  <a16:creationId xmlns:a16="http://schemas.microsoft.com/office/drawing/2014/main" id="{0A3A7493-78E9-3B45-86AA-DEA7A5A1E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313"/>
              <a:ext cx="32" cy="60"/>
            </a:xfrm>
            <a:custGeom>
              <a:avLst/>
              <a:gdLst>
                <a:gd name="T0" fmla="*/ 32 w 32"/>
                <a:gd name="T1" fmla="*/ 29 h 60"/>
                <a:gd name="T2" fmla="*/ 32 w 32"/>
                <a:gd name="T3" fmla="*/ 60 h 60"/>
                <a:gd name="T4" fmla="*/ 0 w 32"/>
                <a:gd name="T5" fmla="*/ 29 h 60"/>
                <a:gd name="T6" fmla="*/ 0 w 32"/>
                <a:gd name="T7" fmla="*/ 0 h 60"/>
                <a:gd name="T8" fmla="*/ 32 w 32"/>
                <a:gd name="T9" fmla="*/ 2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0"/>
                <a:gd name="T17" fmla="*/ 32 w 3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0">
                  <a:moveTo>
                    <a:pt x="32" y="29"/>
                  </a:moveTo>
                  <a:lnTo>
                    <a:pt x="32" y="6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9" name="Freeform 298">
              <a:extLst>
                <a:ext uri="{FF2B5EF4-FFF2-40B4-BE49-F238E27FC236}">
                  <a16:creationId xmlns:a16="http://schemas.microsoft.com/office/drawing/2014/main" id="{BE2EE843-2148-B742-81F4-58DC52653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280"/>
              <a:ext cx="34" cy="60"/>
            </a:xfrm>
            <a:custGeom>
              <a:avLst/>
              <a:gdLst>
                <a:gd name="T0" fmla="*/ 34 w 34"/>
                <a:gd name="T1" fmla="*/ 32 h 60"/>
                <a:gd name="T2" fmla="*/ 34 w 34"/>
                <a:gd name="T3" fmla="*/ 60 h 60"/>
                <a:gd name="T4" fmla="*/ 0 w 34"/>
                <a:gd name="T5" fmla="*/ 30 h 60"/>
                <a:gd name="T6" fmla="*/ 0 w 34"/>
                <a:gd name="T7" fmla="*/ 0 h 60"/>
                <a:gd name="T8" fmla="*/ 34 w 34"/>
                <a:gd name="T9" fmla="*/ 32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0"/>
                <a:gd name="T17" fmla="*/ 34 w 34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0">
                  <a:moveTo>
                    <a:pt x="34" y="32"/>
                  </a:moveTo>
                  <a:lnTo>
                    <a:pt x="34" y="6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0" name="Freeform 299">
              <a:extLst>
                <a:ext uri="{FF2B5EF4-FFF2-40B4-BE49-F238E27FC236}">
                  <a16:creationId xmlns:a16="http://schemas.microsoft.com/office/drawing/2014/main" id="{D589251C-2043-BD49-AE92-6CAC10570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318"/>
              <a:ext cx="29" cy="56"/>
            </a:xfrm>
            <a:custGeom>
              <a:avLst/>
              <a:gdLst>
                <a:gd name="T0" fmla="*/ 29 w 29"/>
                <a:gd name="T1" fmla="*/ 29 h 56"/>
                <a:gd name="T2" fmla="*/ 29 w 29"/>
                <a:gd name="T3" fmla="*/ 56 h 56"/>
                <a:gd name="T4" fmla="*/ 0 w 29"/>
                <a:gd name="T5" fmla="*/ 28 h 56"/>
                <a:gd name="T6" fmla="*/ 0 w 29"/>
                <a:gd name="T7" fmla="*/ 0 h 56"/>
                <a:gd name="T8" fmla="*/ 29 w 29"/>
                <a:gd name="T9" fmla="*/ 29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6"/>
                <a:gd name="T17" fmla="*/ 29 w 2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6">
                  <a:moveTo>
                    <a:pt x="29" y="29"/>
                  </a:moveTo>
                  <a:lnTo>
                    <a:pt x="29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1" name="Freeform 300">
              <a:extLst>
                <a:ext uri="{FF2B5EF4-FFF2-40B4-BE49-F238E27FC236}">
                  <a16:creationId xmlns:a16="http://schemas.microsoft.com/office/drawing/2014/main" id="{E8881049-AEC2-1142-8BB9-0FE812E52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415"/>
              <a:ext cx="40" cy="70"/>
            </a:xfrm>
            <a:custGeom>
              <a:avLst/>
              <a:gdLst>
                <a:gd name="T0" fmla="*/ 40 w 40"/>
                <a:gd name="T1" fmla="*/ 38 h 70"/>
                <a:gd name="T2" fmla="*/ 40 w 40"/>
                <a:gd name="T3" fmla="*/ 70 h 70"/>
                <a:gd name="T4" fmla="*/ 0 w 40"/>
                <a:gd name="T5" fmla="*/ 31 h 70"/>
                <a:gd name="T6" fmla="*/ 0 w 40"/>
                <a:gd name="T7" fmla="*/ 0 h 70"/>
                <a:gd name="T8" fmla="*/ 40 w 40"/>
                <a:gd name="T9" fmla="*/ 3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0"/>
                <a:gd name="T17" fmla="*/ 40 w 4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0">
                  <a:moveTo>
                    <a:pt x="40" y="38"/>
                  </a:moveTo>
                  <a:lnTo>
                    <a:pt x="40" y="70"/>
                  </a:lnTo>
                  <a:lnTo>
                    <a:pt x="0" y="31"/>
                  </a:lnTo>
                  <a:lnTo>
                    <a:pt x="0" y="0"/>
                  </a:lnTo>
                  <a:lnTo>
                    <a:pt x="40" y="3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2" name="Freeform 301">
              <a:extLst>
                <a:ext uri="{FF2B5EF4-FFF2-40B4-BE49-F238E27FC236}">
                  <a16:creationId xmlns:a16="http://schemas.microsoft.com/office/drawing/2014/main" id="{AA1D9281-D0F9-D54C-8511-39F1F29E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383"/>
              <a:ext cx="32" cy="62"/>
            </a:xfrm>
            <a:custGeom>
              <a:avLst/>
              <a:gdLst>
                <a:gd name="T0" fmla="*/ 32 w 32"/>
                <a:gd name="T1" fmla="*/ 31 h 62"/>
                <a:gd name="T2" fmla="*/ 32 w 32"/>
                <a:gd name="T3" fmla="*/ 62 h 62"/>
                <a:gd name="T4" fmla="*/ 0 w 32"/>
                <a:gd name="T5" fmla="*/ 30 h 62"/>
                <a:gd name="T6" fmla="*/ 0 w 32"/>
                <a:gd name="T7" fmla="*/ 0 h 62"/>
                <a:gd name="T8" fmla="*/ 32 w 32"/>
                <a:gd name="T9" fmla="*/ 3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2"/>
                <a:gd name="T17" fmla="*/ 32 w 32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2">
                  <a:moveTo>
                    <a:pt x="32" y="31"/>
                  </a:moveTo>
                  <a:lnTo>
                    <a:pt x="32" y="6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3" name="Freeform 302">
              <a:extLst>
                <a:ext uri="{FF2B5EF4-FFF2-40B4-BE49-F238E27FC236}">
                  <a16:creationId xmlns:a16="http://schemas.microsoft.com/office/drawing/2014/main" id="{E70744E3-7E4D-AC47-9046-7DFD6298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348"/>
              <a:ext cx="34" cy="62"/>
            </a:xfrm>
            <a:custGeom>
              <a:avLst/>
              <a:gdLst>
                <a:gd name="T0" fmla="*/ 34 w 34"/>
                <a:gd name="T1" fmla="*/ 34 h 62"/>
                <a:gd name="T2" fmla="*/ 34 w 34"/>
                <a:gd name="T3" fmla="*/ 62 h 62"/>
                <a:gd name="T4" fmla="*/ 0 w 34"/>
                <a:gd name="T5" fmla="*/ 28 h 62"/>
                <a:gd name="T6" fmla="*/ 0 w 34"/>
                <a:gd name="T7" fmla="*/ 0 h 62"/>
                <a:gd name="T8" fmla="*/ 34 w 34"/>
                <a:gd name="T9" fmla="*/ 34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4" name="Freeform 303">
              <a:extLst>
                <a:ext uri="{FF2B5EF4-FFF2-40B4-BE49-F238E27FC236}">
                  <a16:creationId xmlns:a16="http://schemas.microsoft.com/office/drawing/2014/main" id="{858E178E-538F-1E47-B21D-12072B14E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057"/>
              <a:ext cx="38" cy="54"/>
            </a:xfrm>
            <a:custGeom>
              <a:avLst/>
              <a:gdLst>
                <a:gd name="T0" fmla="*/ 38 w 38"/>
                <a:gd name="T1" fmla="*/ 23 h 54"/>
                <a:gd name="T2" fmla="*/ 38 w 38"/>
                <a:gd name="T3" fmla="*/ 54 h 54"/>
                <a:gd name="T4" fmla="*/ 0 w 38"/>
                <a:gd name="T5" fmla="*/ 31 h 54"/>
                <a:gd name="T6" fmla="*/ 0 w 38"/>
                <a:gd name="T7" fmla="*/ 0 h 54"/>
                <a:gd name="T8" fmla="*/ 38 w 38"/>
                <a:gd name="T9" fmla="*/ 23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4"/>
                <a:gd name="T17" fmla="*/ 38 w 3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4">
                  <a:moveTo>
                    <a:pt x="38" y="23"/>
                  </a:moveTo>
                  <a:lnTo>
                    <a:pt x="38" y="54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8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5" name="Freeform 304">
              <a:extLst>
                <a:ext uri="{FF2B5EF4-FFF2-40B4-BE49-F238E27FC236}">
                  <a16:creationId xmlns:a16="http://schemas.microsoft.com/office/drawing/2014/main" id="{F2A89E84-123D-CC44-A843-0E15B897B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110"/>
              <a:ext cx="12" cy="38"/>
            </a:xfrm>
            <a:custGeom>
              <a:avLst/>
              <a:gdLst>
                <a:gd name="T0" fmla="*/ 12 w 12"/>
                <a:gd name="T1" fmla="*/ 8 h 38"/>
                <a:gd name="T2" fmla="*/ 12 w 12"/>
                <a:gd name="T3" fmla="*/ 38 h 38"/>
                <a:gd name="T4" fmla="*/ 0 w 12"/>
                <a:gd name="T5" fmla="*/ 30 h 38"/>
                <a:gd name="T6" fmla="*/ 0 w 12"/>
                <a:gd name="T7" fmla="*/ 0 h 38"/>
                <a:gd name="T8" fmla="*/ 12 w 12"/>
                <a:gd name="T9" fmla="*/ 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6" name="Freeform 305">
              <a:extLst>
                <a:ext uri="{FF2B5EF4-FFF2-40B4-BE49-F238E27FC236}">
                  <a16:creationId xmlns:a16="http://schemas.microsoft.com/office/drawing/2014/main" id="{CDB6BC52-BD65-594E-A12F-9C36460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201"/>
              <a:ext cx="38" cy="58"/>
            </a:xfrm>
            <a:custGeom>
              <a:avLst/>
              <a:gdLst>
                <a:gd name="T0" fmla="*/ 38 w 38"/>
                <a:gd name="T1" fmla="*/ 27 h 58"/>
                <a:gd name="T2" fmla="*/ 38 w 38"/>
                <a:gd name="T3" fmla="*/ 58 h 58"/>
                <a:gd name="T4" fmla="*/ 0 w 38"/>
                <a:gd name="T5" fmla="*/ 30 h 58"/>
                <a:gd name="T6" fmla="*/ 0 w 38"/>
                <a:gd name="T7" fmla="*/ 0 h 58"/>
                <a:gd name="T8" fmla="*/ 38 w 38"/>
                <a:gd name="T9" fmla="*/ 2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8"/>
                <a:gd name="T17" fmla="*/ 38 w 3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8">
                  <a:moveTo>
                    <a:pt x="38" y="27"/>
                  </a:moveTo>
                  <a:lnTo>
                    <a:pt x="38" y="5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8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7" name="Rectangle 306">
              <a:extLst>
                <a:ext uri="{FF2B5EF4-FFF2-40B4-BE49-F238E27FC236}">
                  <a16:creationId xmlns:a16="http://schemas.microsoft.com/office/drawing/2014/main" id="{47EA2648-9935-D945-AA73-B9FE2B7B7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379"/>
              <a:ext cx="18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8" name="Freeform 307">
              <a:extLst>
                <a:ext uri="{FF2B5EF4-FFF2-40B4-BE49-F238E27FC236}">
                  <a16:creationId xmlns:a16="http://schemas.microsoft.com/office/drawing/2014/main" id="{D6E8BD15-86C4-3C4D-BC4F-36815F3BA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912"/>
              <a:ext cx="278" cy="79"/>
            </a:xfrm>
            <a:custGeom>
              <a:avLst/>
              <a:gdLst>
                <a:gd name="T0" fmla="*/ 0 w 278"/>
                <a:gd name="T1" fmla="*/ 0 h 79"/>
                <a:gd name="T2" fmla="*/ 119 w 278"/>
                <a:gd name="T3" fmla="*/ 6 h 79"/>
                <a:gd name="T4" fmla="*/ 278 w 278"/>
                <a:gd name="T5" fmla="*/ 75 h 79"/>
                <a:gd name="T6" fmla="*/ 168 w 278"/>
                <a:gd name="T7" fmla="*/ 79 h 79"/>
                <a:gd name="T8" fmla="*/ 0 w 278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79"/>
                <a:gd name="T17" fmla="*/ 278 w 278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79">
                  <a:moveTo>
                    <a:pt x="0" y="0"/>
                  </a:moveTo>
                  <a:lnTo>
                    <a:pt x="119" y="6"/>
                  </a:lnTo>
                  <a:lnTo>
                    <a:pt x="278" y="75"/>
                  </a:lnTo>
                  <a:lnTo>
                    <a:pt x="1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9" name="Freeform 308">
              <a:extLst>
                <a:ext uri="{FF2B5EF4-FFF2-40B4-BE49-F238E27FC236}">
                  <a16:creationId xmlns:a16="http://schemas.microsoft.com/office/drawing/2014/main" id="{93ACF64F-80DA-0D4E-90A0-FF508C3D9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985"/>
              <a:ext cx="108" cy="59"/>
            </a:xfrm>
            <a:custGeom>
              <a:avLst/>
              <a:gdLst>
                <a:gd name="T0" fmla="*/ 1 w 108"/>
                <a:gd name="T1" fmla="*/ 1 h 59"/>
                <a:gd name="T2" fmla="*/ 108 w 108"/>
                <a:gd name="T3" fmla="*/ 0 h 59"/>
                <a:gd name="T4" fmla="*/ 108 w 108"/>
                <a:gd name="T5" fmla="*/ 59 h 59"/>
                <a:gd name="T6" fmla="*/ 0 w 108"/>
                <a:gd name="T7" fmla="*/ 59 h 59"/>
                <a:gd name="T8" fmla="*/ 1 w 108"/>
                <a:gd name="T9" fmla="*/ 1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9"/>
                <a:gd name="T17" fmla="*/ 108 w 10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9">
                  <a:moveTo>
                    <a:pt x="1" y="1"/>
                  </a:moveTo>
                  <a:lnTo>
                    <a:pt x="108" y="0"/>
                  </a:lnTo>
                  <a:lnTo>
                    <a:pt x="108" y="59"/>
                  </a:lnTo>
                  <a:lnTo>
                    <a:pt x="0" y="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0" name="Freeform 309">
              <a:extLst>
                <a:ext uri="{FF2B5EF4-FFF2-40B4-BE49-F238E27FC236}">
                  <a16:creationId xmlns:a16="http://schemas.microsoft.com/office/drawing/2014/main" id="{7896FAD6-94BE-4047-9790-2ACCAA67D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912"/>
              <a:ext cx="172" cy="131"/>
            </a:xfrm>
            <a:custGeom>
              <a:avLst/>
              <a:gdLst>
                <a:gd name="T0" fmla="*/ 0 w 172"/>
                <a:gd name="T1" fmla="*/ 0 h 131"/>
                <a:gd name="T2" fmla="*/ 0 w 172"/>
                <a:gd name="T3" fmla="*/ 45 h 131"/>
                <a:gd name="T4" fmla="*/ 172 w 172"/>
                <a:gd name="T5" fmla="*/ 131 h 131"/>
                <a:gd name="T6" fmla="*/ 172 w 172"/>
                <a:gd name="T7" fmla="*/ 73 h 131"/>
                <a:gd name="T8" fmla="*/ 0 w 172"/>
                <a:gd name="T9" fmla="*/ 0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131"/>
                <a:gd name="T17" fmla="*/ 172 w 172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131">
                  <a:moveTo>
                    <a:pt x="0" y="0"/>
                  </a:moveTo>
                  <a:lnTo>
                    <a:pt x="0" y="45"/>
                  </a:lnTo>
                  <a:lnTo>
                    <a:pt x="172" y="131"/>
                  </a:lnTo>
                  <a:lnTo>
                    <a:pt x="172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0EE5CE87-D9CD-804E-8BB5-810810C00048}"/>
              </a:ext>
            </a:extLst>
          </p:cNvPr>
          <p:cNvGrpSpPr/>
          <p:nvPr/>
        </p:nvGrpSpPr>
        <p:grpSpPr>
          <a:xfrm>
            <a:off x="5983411" y="4080435"/>
            <a:ext cx="600237" cy="305947"/>
            <a:chOff x="3668110" y="2448910"/>
            <a:chExt cx="3794234" cy="2165130"/>
          </a:xfrm>
        </p:grpSpPr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CB97A6BC-86D2-EA4A-9A9D-7BD65D38AC57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Freeform 655">
              <a:extLst>
                <a:ext uri="{FF2B5EF4-FFF2-40B4-BE49-F238E27FC236}">
                  <a16:creationId xmlns:a16="http://schemas.microsoft.com/office/drawing/2014/main" id="{33024C5B-C334-C04F-86FD-B3520496B01D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7" name="Group 656">
              <a:extLst>
                <a:ext uri="{FF2B5EF4-FFF2-40B4-BE49-F238E27FC236}">
                  <a16:creationId xmlns:a16="http://schemas.microsoft.com/office/drawing/2014/main" id="{1E71FDD7-8921-BE44-92B2-871221FC4D5C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58" name="Freeform 657">
                <a:extLst>
                  <a:ext uri="{FF2B5EF4-FFF2-40B4-BE49-F238E27FC236}">
                    <a16:creationId xmlns:a16="http://schemas.microsoft.com/office/drawing/2014/main" id="{38CFD6E8-D42C-C247-A5EF-D4E5772BE5E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 658">
                <a:extLst>
                  <a:ext uri="{FF2B5EF4-FFF2-40B4-BE49-F238E27FC236}">
                    <a16:creationId xmlns:a16="http://schemas.microsoft.com/office/drawing/2014/main" id="{05B57EAF-4F38-5D42-88F0-4BC42BC740B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 659">
                <a:extLst>
                  <a:ext uri="{FF2B5EF4-FFF2-40B4-BE49-F238E27FC236}">
                    <a16:creationId xmlns:a16="http://schemas.microsoft.com/office/drawing/2014/main" id="{8ADD04D4-584D-224D-9633-33A09F3F1051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 660">
                <a:extLst>
                  <a:ext uri="{FF2B5EF4-FFF2-40B4-BE49-F238E27FC236}">
                    <a16:creationId xmlns:a16="http://schemas.microsoft.com/office/drawing/2014/main" id="{B89351A1-0972-3242-A22B-B59D0FE4D6C5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3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71653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Network Security (summary)</a:t>
            </a:r>
          </a:p>
        </p:txBody>
      </p:sp>
      <p:sp>
        <p:nvSpPr>
          <p:cNvPr id="431" name="Rectangle 3">
            <a:extLst>
              <a:ext uri="{FF2B5EF4-FFF2-40B4-BE49-F238E27FC236}">
                <a16:creationId xmlns:a16="http://schemas.microsoft.com/office/drawing/2014/main" id="{C6E6E1DB-EF62-1F44-9963-3A1C21989417}"/>
              </a:ext>
            </a:extLst>
          </p:cNvPr>
          <p:cNvSpPr txBox="1">
            <a:spLocks noChangeArrowheads="1"/>
          </p:cNvSpPr>
          <p:nvPr/>
        </p:nvSpPr>
        <p:spPr>
          <a:xfrm>
            <a:off x="845635" y="1377872"/>
            <a:ext cx="8148638" cy="5022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C0000"/>
                </a:solidFill>
              </a:rPr>
              <a:t>basic techniques…...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cryptography (symmetric and public key)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message integrity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end-point authentication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C0000"/>
                </a:solidFill>
              </a:rPr>
              <a:t>…. used in many different security scenarios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secure email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secure transport (TLS)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IP sec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802.11, 4G/5G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C0000"/>
                </a:solidFill>
              </a:rPr>
              <a:t>operational security: firewalls and IDS</a:t>
            </a:r>
          </a:p>
          <a:p>
            <a:pPr lvl="1"/>
            <a:endParaRPr lang="en-US" dirty="0">
              <a:latin typeface="Gill Sans M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30DB2-CABB-6814-C2F9-37A18320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926" y="5508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A more sophisticated encryption approach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107A275-985F-8F45-B664-34A810FD7A1C}"/>
              </a:ext>
            </a:extLst>
          </p:cNvPr>
          <p:cNvSpPr txBox="1">
            <a:spLocks noChangeArrowheads="1"/>
          </p:cNvSpPr>
          <p:nvPr/>
        </p:nvSpPr>
        <p:spPr>
          <a:xfrm>
            <a:off x="890173" y="1203947"/>
            <a:ext cx="10612713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 substitution ciphers, M</a:t>
            </a:r>
            <a:r>
              <a:rPr lang="en-US" sz="3200" baseline="-25000" dirty="0"/>
              <a:t>1</a:t>
            </a:r>
            <a:r>
              <a:rPr lang="en-US" sz="3200" dirty="0"/>
              <a:t>,M</a:t>
            </a:r>
            <a:r>
              <a:rPr lang="en-US" sz="3200" baseline="-25000" dirty="0"/>
              <a:t>2</a:t>
            </a:r>
            <a:r>
              <a:rPr lang="en-US" sz="3200" dirty="0"/>
              <a:t>,…,M</a:t>
            </a:r>
            <a:r>
              <a:rPr lang="en-US" sz="3200" baseline="-25000" dirty="0"/>
              <a:t>n</a:t>
            </a:r>
          </a:p>
          <a:p>
            <a:r>
              <a:rPr lang="en-US" sz="3200" dirty="0"/>
              <a:t>cycling pattern: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e.g., n=4: M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4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r>
              <a:rPr lang="en-US" dirty="0">
                <a:solidFill>
                  <a:srgbClr val="008000"/>
                </a:solidFill>
              </a:rPr>
              <a:t>;   M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4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r>
              <a:rPr lang="en-US" dirty="0">
                <a:solidFill>
                  <a:srgbClr val="008000"/>
                </a:solidFill>
              </a:rPr>
              <a:t>;</a:t>
            </a:r>
            <a:r>
              <a:rPr lang="en-US" dirty="0"/>
              <a:t> ..</a:t>
            </a:r>
          </a:p>
          <a:p>
            <a:r>
              <a:rPr lang="en-US" sz="3200" dirty="0"/>
              <a:t>for each new plaintext symbol, use subsequent substitution pattern in cyclic pattern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dog: d from M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, o from 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 g from M</a:t>
            </a:r>
            <a:r>
              <a:rPr lang="en-US" baseline="-25000" dirty="0">
                <a:solidFill>
                  <a:srgbClr val="008000"/>
                </a:solidFill>
              </a:rPr>
              <a:t>4</a:t>
            </a:r>
          </a:p>
          <a:p>
            <a:pPr lvl="1">
              <a:buFont typeface="Wingdings" charset="0"/>
              <a:buNone/>
            </a:pPr>
            <a:endParaRPr lang="en-US" baseline="-25000" dirty="0">
              <a:solidFill>
                <a:srgbClr val="008000"/>
              </a:solidFill>
              <a:latin typeface="Gill Sans MT" charset="0"/>
            </a:endParaRPr>
          </a:p>
          <a:p>
            <a:pPr lvl="1">
              <a:buFont typeface="Wingdings" charset="0"/>
              <a:buNone/>
            </a:pPr>
            <a:r>
              <a:rPr lang="en-US" sz="3200" i="1" dirty="0">
                <a:solidFill>
                  <a:srgbClr val="C00000"/>
                </a:solidFill>
              </a:rPr>
              <a:t>Encryption key: </a:t>
            </a:r>
            <a:r>
              <a:rPr lang="en-US" sz="3200" dirty="0"/>
              <a:t>n substitution ciphers, and cyclic pattern</a:t>
            </a:r>
          </a:p>
          <a:p>
            <a:pPr lvl="1"/>
            <a:r>
              <a:rPr lang="en-US" sz="2800" dirty="0"/>
              <a:t>key need not be just n-bit pattern</a:t>
            </a:r>
          </a:p>
        </p:txBody>
      </p:sp>
      <p:pic>
        <p:nvPicPr>
          <p:cNvPr id="15" name="Picture 25" descr="BS00768_[1]">
            <a:extLst>
              <a:ext uri="{FF2B5EF4-FFF2-40B4-BE49-F238E27FC236}">
                <a16:creationId xmlns:a16="http://schemas.microsoft.com/office/drawing/2014/main" id="{0AEAE18D-B61A-BC45-AE08-B0E69B12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07624" y="4524997"/>
            <a:ext cx="4651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Symmetric key crypto: DES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937BF43-2D44-0746-9CC6-CB87B013203F}"/>
              </a:ext>
            </a:extLst>
          </p:cNvPr>
          <p:cNvSpPr txBox="1">
            <a:spLocks noChangeArrowheads="1"/>
          </p:cNvSpPr>
          <p:nvPr/>
        </p:nvSpPr>
        <p:spPr>
          <a:xfrm>
            <a:off x="910743" y="1233004"/>
            <a:ext cx="11055970" cy="5008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DES: Data Encryption Standard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US encryption standard [NIST 1993]</a:t>
            </a:r>
          </a:p>
          <a:p>
            <a:r>
              <a:rPr lang="en-US" dirty="0"/>
              <a:t>56-bit symmetric key, 64-bit plaintext input</a:t>
            </a:r>
          </a:p>
          <a:p>
            <a:r>
              <a:rPr lang="en-US" dirty="0"/>
              <a:t>block cipher with cipher block chaining</a:t>
            </a:r>
          </a:p>
          <a:p>
            <a:r>
              <a:rPr lang="en-US" dirty="0"/>
              <a:t>how secure is DES?</a:t>
            </a:r>
          </a:p>
          <a:p>
            <a:pPr lvl="1"/>
            <a:r>
              <a:rPr lang="en-US" sz="2800" dirty="0"/>
              <a:t>DES Challenge: 56-bit-key-encrypted phrase  decrypted (brute force) in less than a day</a:t>
            </a:r>
          </a:p>
          <a:p>
            <a:pPr lvl="1"/>
            <a:r>
              <a:rPr lang="en-US" sz="2800" dirty="0"/>
              <a:t>no known good analytic attack</a:t>
            </a:r>
          </a:p>
          <a:p>
            <a:r>
              <a:rPr lang="en-US" dirty="0"/>
              <a:t>making DES more secure:</a:t>
            </a:r>
          </a:p>
          <a:p>
            <a:pPr lvl="1"/>
            <a:r>
              <a:rPr lang="en-US" sz="2800" dirty="0"/>
              <a:t>3DES: encrypt 3 times with 3 different keys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AES: Advanced Encryption Standard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D667AF7-BF48-5243-985F-E9DDCE1AFF39}"/>
              </a:ext>
            </a:extLst>
          </p:cNvPr>
          <p:cNvSpPr txBox="1">
            <a:spLocks noChangeArrowheads="1"/>
          </p:cNvSpPr>
          <p:nvPr/>
        </p:nvSpPr>
        <p:spPr>
          <a:xfrm>
            <a:off x="851452" y="1524000"/>
            <a:ext cx="1067793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symmetric-key NIST standard, replaced DES (Nov 2001)</a:t>
            </a:r>
          </a:p>
          <a:p>
            <a:r>
              <a:rPr lang="en-US" sz="3200" dirty="0"/>
              <a:t>processes data in 128 bit blocks</a:t>
            </a:r>
          </a:p>
          <a:p>
            <a:r>
              <a:rPr lang="en-US" sz="3200" dirty="0"/>
              <a:t>128, 192, or 256 bit keys</a:t>
            </a:r>
          </a:p>
          <a:p>
            <a:r>
              <a:rPr lang="en-US" sz="3200" dirty="0"/>
              <a:t>brute force decryption (try each key) taking 1 sec on DES, takes 149 trillion years for AES</a:t>
            </a:r>
          </a:p>
        </p:txBody>
      </p:sp>
    </p:spTree>
    <p:extLst>
      <p:ext uri="{BB962C8B-B14F-4D97-AF65-F5344CB8AC3E}">
        <p14:creationId xmlns:p14="http://schemas.microsoft.com/office/powerpoint/2010/main" val="992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Public Key Cryptography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2F46A-C2D7-5E49-984A-D460665213E2}"/>
              </a:ext>
            </a:extLst>
          </p:cNvPr>
          <p:cNvSpPr txBox="1">
            <a:spLocks noChangeArrowheads="1"/>
          </p:cNvSpPr>
          <p:nvPr/>
        </p:nvSpPr>
        <p:spPr>
          <a:xfrm>
            <a:off x="889070" y="1614418"/>
            <a:ext cx="4491314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symmetric key crypto:</a:t>
            </a:r>
          </a:p>
          <a:p>
            <a:r>
              <a:rPr lang="en-US" dirty="0"/>
              <a:t>requires sender, receiver know shared secret key</a:t>
            </a:r>
          </a:p>
          <a:p>
            <a:r>
              <a:rPr lang="en-US" dirty="0"/>
              <a:t>Q: how to agree on key in first place (particularly if never “</a:t>
            </a:r>
            <a:r>
              <a:rPr lang="en-US" altLang="ja-JP" dirty="0"/>
              <a:t>met”)?</a:t>
            </a:r>
          </a:p>
          <a:p>
            <a:endParaRPr lang="en-US" sz="2400" dirty="0">
              <a:latin typeface="Gill Sans M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90F077-6365-434B-92DA-B7BC950B9B38}"/>
              </a:ext>
            </a:extLst>
          </p:cNvPr>
          <p:cNvGrpSpPr>
            <a:grpSpLocks/>
          </p:cNvGrpSpPr>
          <p:nvPr/>
        </p:nvGrpSpPr>
        <p:grpSpPr bwMode="auto">
          <a:xfrm>
            <a:off x="5971277" y="1520105"/>
            <a:ext cx="4935261" cy="4235170"/>
            <a:chOff x="4354280" y="1621875"/>
            <a:chExt cx="4934985" cy="4234639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ED939E3-371E-0442-85E2-498E64702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280" y="1926771"/>
              <a:ext cx="4934985" cy="39297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91C2D504-3A54-3C4D-809A-D37AD4FB5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457" y="1665514"/>
              <a:ext cx="3528425" cy="5007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CF795C7-4649-A34D-90C2-E8F51820F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512" y="1621875"/>
              <a:ext cx="4664503" cy="71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charset="0"/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public key crypto</a:t>
              </a:r>
            </a:p>
            <a:p>
              <a:pPr marL="277813" indent="-277813">
                <a:spcBef>
                  <a:spcPct val="20000"/>
                </a:spcBef>
                <a:buClr>
                  <a:schemeClr val="accent2"/>
                </a:buClr>
                <a:buSzPct val="100000"/>
                <a:buFont typeface="Wingdings" charset="2"/>
                <a:buChar char="§"/>
              </a:pPr>
              <a:endParaRPr lang="en-US" sz="2800" dirty="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1BD70911-26B3-7644-9304-E1027136A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5623" y="2284400"/>
              <a:ext cx="4664503" cy="335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en-US" sz="2800" i="1" dirty="0"/>
                <a:t>radically </a:t>
              </a:r>
              <a:r>
                <a:rPr lang="en-US" sz="2800" dirty="0"/>
                <a:t>different approach [Diffie-Hellman76, RSA78]</a:t>
              </a:r>
            </a:p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en-US" sz="2800" dirty="0"/>
                <a:t>sender, receiver do </a:t>
              </a:r>
              <a:r>
                <a:rPr lang="en-US" sz="2800" i="1" dirty="0">
                  <a:solidFill>
                    <a:srgbClr val="000099"/>
                  </a:solidFill>
                </a:rPr>
                <a:t>not</a:t>
              </a:r>
              <a:r>
                <a:rPr lang="en-US" sz="2800" dirty="0"/>
                <a:t> share secret key</a:t>
              </a:r>
            </a:p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en-US" sz="2800" i="1" dirty="0">
                  <a:solidFill>
                    <a:srgbClr val="000099"/>
                  </a:solidFill>
                </a:rPr>
                <a:t>public</a:t>
              </a:r>
              <a:r>
                <a:rPr lang="en-US" sz="2800" i="1" dirty="0">
                  <a:solidFill>
                    <a:schemeClr val="accent2"/>
                  </a:solidFill>
                </a:rPr>
                <a:t> </a:t>
              </a:r>
              <a:r>
                <a:rPr lang="en-US" sz="2800" dirty="0"/>
                <a:t>encryption key </a:t>
              </a:r>
              <a:r>
                <a:rPr lang="en-US" sz="2800" i="1" dirty="0">
                  <a:solidFill>
                    <a:schemeClr val="accent2"/>
                  </a:solidFill>
                </a:rPr>
                <a:t> </a:t>
              </a:r>
              <a:r>
                <a:rPr lang="en-US" sz="2800" dirty="0"/>
                <a:t>known to</a:t>
              </a:r>
              <a:r>
                <a:rPr lang="en-US" sz="2800" i="1" dirty="0">
                  <a:solidFill>
                    <a:schemeClr val="accent2"/>
                  </a:solidFill>
                </a:rPr>
                <a:t> </a:t>
              </a:r>
              <a:r>
                <a:rPr lang="en-US" sz="2800" i="1" dirty="0">
                  <a:solidFill>
                    <a:srgbClr val="000099"/>
                  </a:solidFill>
                </a:rPr>
                <a:t>all</a:t>
              </a:r>
            </a:p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en-US" sz="2800" i="1" dirty="0">
                  <a:solidFill>
                    <a:srgbClr val="000099"/>
                  </a:solidFill>
                </a:rPr>
                <a:t>private</a:t>
              </a:r>
              <a:r>
                <a:rPr lang="en-US" sz="2800" dirty="0"/>
                <a:t> decryption key known only to receiver</a:t>
              </a:r>
              <a:endParaRPr lang="en-US" sz="3200" dirty="0"/>
            </a:p>
            <a:p>
              <a:pPr marL="277813" indent="-277813">
                <a:spcBef>
                  <a:spcPct val="20000"/>
                </a:spcBef>
                <a:buClr>
                  <a:schemeClr val="accent2"/>
                </a:buClr>
                <a:buSzPct val="100000"/>
                <a:buFont typeface="Wingdings" charset="2"/>
                <a:buChar char="§"/>
              </a:pPr>
              <a:endParaRPr lang="en-US" sz="2800" dirty="0"/>
            </a:p>
          </p:txBody>
        </p:sp>
      </p:grp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7F25EB4-710A-844A-BC86-13A5F562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644" y="0"/>
            <a:ext cx="4744730" cy="41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Public Key Cryptography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7BD7980D-FCF0-3C4A-93D5-EAE9F1C3020E}"/>
              </a:ext>
            </a:extLst>
          </p:cNvPr>
          <p:cNvGrpSpPr>
            <a:grpSpLocks/>
          </p:cNvGrpSpPr>
          <p:nvPr/>
        </p:nvGrpSpPr>
        <p:grpSpPr bwMode="auto">
          <a:xfrm>
            <a:off x="8642834" y="4080981"/>
            <a:ext cx="1885950" cy="636588"/>
            <a:chOff x="2413" y="3394"/>
            <a:chExt cx="1188" cy="401"/>
          </a:xfrm>
        </p:grpSpPr>
        <p:sp>
          <p:nvSpPr>
            <p:cNvPr id="75" name="Text Box 30">
              <a:extLst>
                <a:ext uri="{FF2B5EF4-FFF2-40B4-BE49-F238E27FC236}">
                  <a16:creationId xmlns:a16="http://schemas.microsoft.com/office/drawing/2014/main" id="{E2514AB3-88CA-4541-9CE9-713B944F4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3434"/>
              <a:ext cx="11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m = K  </a:t>
              </a:r>
              <a:r>
                <a:rPr lang="en-US" sz="24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(</a:t>
              </a: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 (m)</a:t>
              </a:r>
              <a:r>
                <a:rPr lang="en-US" sz="24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76" name="Text Box 31">
              <a:extLst>
                <a:ext uri="{FF2B5EF4-FFF2-40B4-BE49-F238E27FC236}">
                  <a16:creationId xmlns:a16="http://schemas.microsoft.com/office/drawing/2014/main" id="{4153A745-501E-0545-A470-D433A0EAE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" y="3582"/>
              <a:ext cx="20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7" name="Text Box 32">
              <a:extLst>
                <a:ext uri="{FF2B5EF4-FFF2-40B4-BE49-F238E27FC236}">
                  <a16:creationId xmlns:a16="http://schemas.microsoft.com/office/drawing/2014/main" id="{5A82004A-529C-F540-B693-874631623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2" y="3400"/>
              <a:ext cx="1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  <p:sp>
          <p:nvSpPr>
            <p:cNvPr id="78" name="Text Box 33">
              <a:extLst>
                <a:ext uri="{FF2B5EF4-FFF2-40B4-BE49-F238E27FC236}">
                  <a16:creationId xmlns:a16="http://schemas.microsoft.com/office/drawing/2014/main" id="{FC50E53E-9F9B-654F-9FA8-ECCEF77A7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9" y="3570"/>
              <a:ext cx="20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9" name="Text Box 34">
              <a:extLst>
                <a:ext uri="{FF2B5EF4-FFF2-40B4-BE49-F238E27FC236}">
                  <a16:creationId xmlns:a16="http://schemas.microsoft.com/office/drawing/2014/main" id="{EDF2B244-5719-2F45-A42A-402B66223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3394"/>
              <a:ext cx="16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83" name="Text Box 6">
            <a:extLst>
              <a:ext uri="{FF2B5EF4-FFF2-40B4-BE49-F238E27FC236}">
                <a16:creationId xmlns:a16="http://schemas.microsoft.com/office/drawing/2014/main" id="{6CC01E21-09EC-DC40-8599-EEA1BC508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043" y="3584964"/>
            <a:ext cx="1279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plaintext</a:t>
            </a:r>
          </a:p>
        </p:txBody>
      </p:sp>
      <p:sp>
        <p:nvSpPr>
          <p:cNvPr id="84" name="Rectangle 13">
            <a:extLst>
              <a:ext uri="{FF2B5EF4-FFF2-40B4-BE49-F238E27FC236}">
                <a16:creationId xmlns:a16="http://schemas.microsoft.com/office/drawing/2014/main" id="{889B7A33-37EE-4D46-B817-164D2D6B6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891" y="3632411"/>
            <a:ext cx="1433513" cy="8604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85" name="Text Box 14">
            <a:extLst>
              <a:ext uri="{FF2B5EF4-FFF2-40B4-BE49-F238E27FC236}">
                <a16:creationId xmlns:a16="http://schemas.microsoft.com/office/drawing/2014/main" id="{ECBBD5A2-07AE-1344-92CC-97064DC6F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216" y="3700674"/>
            <a:ext cx="1536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encryption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algorithm</a:t>
            </a:r>
          </a:p>
        </p:txBody>
      </p:sp>
      <p:sp>
        <p:nvSpPr>
          <p:cNvPr id="86" name="Rectangle 15">
            <a:extLst>
              <a:ext uri="{FF2B5EF4-FFF2-40B4-BE49-F238E27FC236}">
                <a16:creationId xmlns:a16="http://schemas.microsoft.com/office/drawing/2014/main" id="{60AEB48B-8CF1-8E42-A0B2-02C05B89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628" y="3646699"/>
            <a:ext cx="1460500" cy="8540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87" name="Text Box 16">
            <a:extLst>
              <a:ext uri="{FF2B5EF4-FFF2-40B4-BE49-F238E27FC236}">
                <a16:creationId xmlns:a16="http://schemas.microsoft.com/office/drawing/2014/main" id="{638D795E-2C6D-CB48-9019-7A6554CD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603" y="3711786"/>
            <a:ext cx="1604963" cy="75723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decryption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algorithm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426637B-377D-7B4D-99F1-F721A3FF4606}"/>
              </a:ext>
            </a:extLst>
          </p:cNvPr>
          <p:cNvCxnSpPr/>
          <p:nvPr/>
        </p:nvCxnSpPr>
        <p:spPr>
          <a:xfrm>
            <a:off x="2213570" y="4085002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108EBEE-85B2-AD4A-ACE2-254B3FCAB316}"/>
              </a:ext>
            </a:extLst>
          </p:cNvPr>
          <p:cNvCxnSpPr/>
          <p:nvPr/>
        </p:nvCxnSpPr>
        <p:spPr>
          <a:xfrm>
            <a:off x="8488474" y="4065124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AA03BC1-BA79-2B42-9CE7-DBF51217C896}"/>
              </a:ext>
            </a:extLst>
          </p:cNvPr>
          <p:cNvCxnSpPr>
            <a:cxnSpLocks/>
          </p:cNvCxnSpPr>
          <p:nvPr/>
        </p:nvCxnSpPr>
        <p:spPr>
          <a:xfrm>
            <a:off x="4683168" y="4030613"/>
            <a:ext cx="21729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0A1163E-E166-654E-B7B1-EF42611270BE}"/>
              </a:ext>
            </a:extLst>
          </p:cNvPr>
          <p:cNvGrpSpPr/>
          <p:nvPr/>
        </p:nvGrpSpPr>
        <p:grpSpPr>
          <a:xfrm>
            <a:off x="4967149" y="3589893"/>
            <a:ext cx="1455738" cy="1044298"/>
            <a:chOff x="4967149" y="3589893"/>
            <a:chExt cx="1455738" cy="1044298"/>
          </a:xfrm>
        </p:grpSpPr>
        <p:grpSp>
          <p:nvGrpSpPr>
            <p:cNvPr id="62" name="Group 17">
              <a:extLst>
                <a:ext uri="{FF2B5EF4-FFF2-40B4-BE49-F238E27FC236}">
                  <a16:creationId xmlns:a16="http://schemas.microsoft.com/office/drawing/2014/main" id="{BF5A27BD-7C5D-CD46-AACC-04980CD41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6429" y="4016653"/>
              <a:ext cx="876300" cy="617538"/>
              <a:chOff x="2351" y="2077"/>
              <a:chExt cx="552" cy="389"/>
            </a:xfrm>
          </p:grpSpPr>
          <p:sp>
            <p:nvSpPr>
              <p:cNvPr id="63" name="Text Box 18">
                <a:extLst>
                  <a:ext uri="{FF2B5EF4-FFF2-40B4-BE49-F238E27FC236}">
                    <a16:creationId xmlns:a16="http://schemas.microsoft.com/office/drawing/2014/main" id="{6A92BBF9-E8F3-DF4A-ADAE-98CEF3966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1" y="2132"/>
                <a:ext cx="55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K  (m)</a:t>
                </a:r>
              </a:p>
            </p:txBody>
          </p:sp>
          <p:sp>
            <p:nvSpPr>
              <p:cNvPr id="64" name="Text Box 19">
                <a:extLst>
                  <a:ext uri="{FF2B5EF4-FFF2-40B4-BE49-F238E27FC236}">
                    <a16:creationId xmlns:a16="http://schemas.microsoft.com/office/drawing/2014/main" id="{3E5AC652-46D8-0349-9928-222C0A8437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3" y="2253"/>
                <a:ext cx="20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65" name="Text Box 20">
                <a:extLst>
                  <a:ext uri="{FF2B5EF4-FFF2-40B4-BE49-F238E27FC236}">
                    <a16:creationId xmlns:a16="http://schemas.microsoft.com/office/drawing/2014/main" id="{D038288E-5776-3D44-97D8-AA1FCEB5AE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8" y="2077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sp>
          <p:nvSpPr>
            <p:cNvPr id="91" name="Text Box 7">
              <a:extLst>
                <a:ext uri="{FF2B5EF4-FFF2-40B4-BE49-F238E27FC236}">
                  <a16:creationId xmlns:a16="http://schemas.microsoft.com/office/drawing/2014/main" id="{D5A73CC5-A226-834C-9D98-B404C12AF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149" y="3589893"/>
              <a:ext cx="1455738" cy="46196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ciphertext</a:t>
              </a:r>
            </a:p>
          </p:txBody>
        </p:sp>
      </p:grpSp>
      <p:sp>
        <p:nvSpPr>
          <p:cNvPr id="94" name="Text Box 3">
            <a:extLst>
              <a:ext uri="{FF2B5EF4-FFF2-40B4-BE49-F238E27FC236}">
                <a16:creationId xmlns:a16="http://schemas.microsoft.com/office/drawing/2014/main" id="{A06E7808-C2D2-D044-B709-E24B5275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224" y="3626817"/>
            <a:ext cx="1661032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plaintext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message, m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1E97B71-D008-454C-9F25-22FF4C7E0BB4}"/>
              </a:ext>
            </a:extLst>
          </p:cNvPr>
          <p:cNvGrpSpPr/>
          <p:nvPr/>
        </p:nvGrpSpPr>
        <p:grpSpPr>
          <a:xfrm>
            <a:off x="4104379" y="1485072"/>
            <a:ext cx="6487083" cy="2066511"/>
            <a:chOff x="4104379" y="1485072"/>
            <a:chExt cx="6487083" cy="2066511"/>
          </a:xfrm>
        </p:grpSpPr>
        <p:pic>
          <p:nvPicPr>
            <p:cNvPr id="60" name="Picture 15" descr="BS00768_[1]">
              <a:extLst>
                <a:ext uri="{FF2B5EF4-FFF2-40B4-BE49-F238E27FC236}">
                  <a16:creationId xmlns:a16="http://schemas.microsoft.com/office/drawing/2014/main" id="{2560A757-A38F-AC4E-B091-353015A35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34543" y="1680887"/>
              <a:ext cx="458787" cy="23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21">
              <a:extLst>
                <a:ext uri="{FF2B5EF4-FFF2-40B4-BE49-F238E27FC236}">
                  <a16:creationId xmlns:a16="http://schemas.microsoft.com/office/drawing/2014/main" id="{50806497-41D8-2E4E-B50D-F7BB60F0F4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4926" y="1585085"/>
              <a:ext cx="425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</a:t>
              </a:r>
            </a:p>
          </p:txBody>
        </p:sp>
        <p:sp>
          <p:nvSpPr>
            <p:cNvPr id="67" name="Text Box 22">
              <a:extLst>
                <a:ext uri="{FF2B5EF4-FFF2-40B4-BE49-F238E27FC236}">
                  <a16:creationId xmlns:a16="http://schemas.microsoft.com/office/drawing/2014/main" id="{CE859CC3-670B-FC49-A3AF-C82F3C2E7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389" y="1764472"/>
              <a:ext cx="3222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68" name="Text Box 23">
              <a:extLst>
                <a:ext uri="{FF2B5EF4-FFF2-40B4-BE49-F238E27FC236}">
                  <a16:creationId xmlns:a16="http://schemas.microsoft.com/office/drawing/2014/main" id="{598ECE34-7F25-8C4E-BDB3-B5BFD35BB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7326" y="1485072"/>
              <a:ext cx="3048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5947757-0EAA-384F-AF69-755E3F48343B}"/>
                </a:ext>
              </a:extLst>
            </p:cNvPr>
            <p:cNvGrpSpPr/>
            <p:nvPr/>
          </p:nvGrpSpPr>
          <p:grpSpPr>
            <a:xfrm>
              <a:off x="4104379" y="1524760"/>
              <a:ext cx="6487083" cy="2026823"/>
              <a:chOff x="4104379" y="1524760"/>
              <a:chExt cx="6487083" cy="2026823"/>
            </a:xfrm>
          </p:grpSpPr>
          <p:sp>
            <p:nvSpPr>
              <p:cNvPr id="56" name="Text Box 11">
                <a:extLst>
                  <a:ext uri="{FF2B5EF4-FFF2-40B4-BE49-F238E27FC236}">
                    <a16:creationId xmlns:a16="http://schemas.microsoft.com/office/drawing/2014/main" id="{EC4974E1-78D0-CA46-A1E0-4780A77AB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55026" y="1524760"/>
                <a:ext cx="2736436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Bob</a:t>
                </a:r>
                <a:r>
                  <a:rPr lang="en-US" sz="2400" kern="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’</a:t>
                </a:r>
                <a:r>
                  <a:rPr kumimoji="0" lang="en-US" altLang="ja-JP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s </a:t>
                </a:r>
                <a:r>
                  <a:rPr kumimoji="0" lang="en-US" altLang="ja-JP" sz="2400" b="0" i="1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public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 key </a:t>
                </a:r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70DAC614-E588-2544-93E7-C7BF64B0D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5146" y="1800985"/>
                <a:ext cx="19532" cy="17505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71B6B11D-ECAA-4143-AB7E-D47E64078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04379" y="1804781"/>
                <a:ext cx="265423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1CBC244-80B9-8045-8AAB-052208AAFCAF}"/>
              </a:ext>
            </a:extLst>
          </p:cNvPr>
          <p:cNvGrpSpPr/>
          <p:nvPr/>
        </p:nvGrpSpPr>
        <p:grpSpPr>
          <a:xfrm>
            <a:off x="6971125" y="2188335"/>
            <a:ext cx="4120946" cy="1363247"/>
            <a:chOff x="6971125" y="2188335"/>
            <a:chExt cx="4120946" cy="1363247"/>
          </a:xfrm>
        </p:grpSpPr>
        <p:sp>
          <p:nvSpPr>
            <p:cNvPr id="69" name="Text Box 24">
              <a:extLst>
                <a:ext uri="{FF2B5EF4-FFF2-40B4-BE49-F238E27FC236}">
                  <a16:creationId xmlns:a16="http://schemas.microsoft.com/office/drawing/2014/main" id="{10A72390-FCE4-7743-B879-430BA64CF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8387" y="2202622"/>
              <a:ext cx="3163684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Bob</a:t>
              </a: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’s </a:t>
              </a:r>
              <a:r>
                <a:rPr kumimoji="0" lang="en-US" altLang="ja-JP" sz="2400" b="0" i="1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private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 key </a:t>
              </a:r>
            </a:p>
          </p:txBody>
        </p:sp>
        <p:pic>
          <p:nvPicPr>
            <p:cNvPr id="70" name="Picture 25" descr="BS00768_[1]">
              <a:extLst>
                <a:ext uri="{FF2B5EF4-FFF2-40B4-BE49-F238E27FC236}">
                  <a16:creationId xmlns:a16="http://schemas.microsoft.com/office/drawing/2014/main" id="{E5AF231D-A446-4C40-90CA-324AE831D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71125" y="2340735"/>
              <a:ext cx="5429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26">
              <a:extLst>
                <a:ext uri="{FF2B5EF4-FFF2-40B4-BE49-F238E27FC236}">
                  <a16:creationId xmlns:a16="http://schemas.microsoft.com/office/drawing/2014/main" id="{1FAC5085-46DD-834E-AC5E-9F54BBD89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0712" y="2275647"/>
              <a:ext cx="425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</a:t>
              </a:r>
            </a:p>
          </p:txBody>
        </p:sp>
        <p:sp>
          <p:nvSpPr>
            <p:cNvPr id="72" name="Text Box 27">
              <a:extLst>
                <a:ext uri="{FF2B5EF4-FFF2-40B4-BE49-F238E27FC236}">
                  <a16:creationId xmlns:a16="http://schemas.microsoft.com/office/drawing/2014/main" id="{B741F65D-D85A-BA44-A0EC-45B50137B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8187" y="2467735"/>
              <a:ext cx="322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3" name="Text Box 28">
              <a:extLst>
                <a:ext uri="{FF2B5EF4-FFF2-40B4-BE49-F238E27FC236}">
                  <a16:creationId xmlns:a16="http://schemas.microsoft.com/office/drawing/2014/main" id="{B9C2DED2-A012-704E-B1B5-9CEE4CCC6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2012" y="2188335"/>
              <a:ext cx="25241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633644F-66D9-7E4F-AA09-88F31F1C5629}"/>
                </a:ext>
              </a:extLst>
            </p:cNvPr>
            <p:cNvCxnSpPr>
              <a:cxnSpLocks/>
            </p:cNvCxnSpPr>
            <p:nvPr/>
          </p:nvCxnSpPr>
          <p:spPr>
            <a:xfrm>
              <a:off x="7075344" y="2729947"/>
              <a:ext cx="0" cy="82163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885D9E5-7152-6747-B8FD-477ED3BBE526}"/>
              </a:ext>
            </a:extLst>
          </p:cNvPr>
          <p:cNvSpPr txBox="1"/>
          <p:nvPr/>
        </p:nvSpPr>
        <p:spPr>
          <a:xfrm>
            <a:off x="914400" y="4942583"/>
            <a:ext cx="11396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</a:rPr>
              <a:t>Wow</a:t>
            </a:r>
            <a:r>
              <a:rPr lang="en-US" sz="2800" dirty="0"/>
              <a:t> - public key cryptography revolutionized 2000-year-old (previously only symmetric key) cryptography!</a:t>
            </a:r>
          </a:p>
          <a:p>
            <a:pPr marL="457200" indent="-219075">
              <a:buClr>
                <a:srgbClr val="0012A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similar ideas emerged at roughly same time, independently in US and UK (classified)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24786CAC-701E-0D26-064D-7F1718A25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195" y="2817607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76B7B211-5CD0-7984-1B15-12BB30062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437" y="2790660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Public key encryption algorithms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68E03A47-9B3A-794E-BFF5-44DDE4859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892" y="1419225"/>
            <a:ext cx="25473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+mn-lt"/>
                <a:cs typeface="Arial" charset="0"/>
              </a:rPr>
              <a:t>requirements:</a:t>
            </a:r>
            <a:endParaRPr lang="en-US" sz="2800" dirty="0">
              <a:latin typeface="+mn-lt"/>
              <a:cs typeface="Arial" charset="0"/>
            </a:endParaRP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id="{16426DFD-7F5D-9146-B5B8-6BE82E3AC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267" y="5138599"/>
            <a:ext cx="6710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  <a:latin typeface="+mn-lt"/>
              </a:rPr>
              <a:t>RSA: </a:t>
            </a:r>
            <a:r>
              <a:rPr lang="en-US" sz="3200" dirty="0">
                <a:latin typeface="+mn-lt"/>
              </a:rPr>
              <a:t>Rivest, Shamir, Adelson algorithm</a:t>
            </a:r>
            <a:endParaRPr lang="en-US" sz="2800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1C51F8-6912-1D42-B41F-94408FFBF31D}"/>
              </a:ext>
            </a:extLst>
          </p:cNvPr>
          <p:cNvGrpSpPr/>
          <p:nvPr/>
        </p:nvGrpSpPr>
        <p:grpSpPr>
          <a:xfrm>
            <a:off x="2577341" y="1856339"/>
            <a:ext cx="6131823" cy="1761575"/>
            <a:chOff x="2577341" y="1856339"/>
            <a:chExt cx="6131823" cy="1761575"/>
          </a:xfrm>
        </p:grpSpPr>
        <p:sp>
          <p:nvSpPr>
            <p:cNvPr id="55" name="Oval 13">
              <a:extLst>
                <a:ext uri="{FF2B5EF4-FFF2-40B4-BE49-F238E27FC236}">
                  <a16:creationId xmlns:a16="http://schemas.microsoft.com/office/drawing/2014/main" id="{8759335D-10E6-8E46-9BB4-AB2699D2E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341" y="2179085"/>
              <a:ext cx="552450" cy="517525"/>
            </a:xfrm>
            <a:prstGeom prst="ellipse">
              <a:avLst/>
            </a:prstGeom>
            <a:solidFill>
              <a:srgbClr val="FFFFFF"/>
            </a:solidFill>
            <a:ln w="34925">
              <a:solidFill>
                <a:srgbClr val="0012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99"/>
                </a:solidFill>
                <a:cs typeface="Arial" charset="0"/>
              </a:endParaRPr>
            </a:p>
          </p:txBody>
        </p:sp>
        <p:sp>
          <p:nvSpPr>
            <p:cNvPr id="58" name="Text Box 14">
              <a:extLst>
                <a:ext uri="{FF2B5EF4-FFF2-40B4-BE49-F238E27FC236}">
                  <a16:creationId xmlns:a16="http://schemas.microsoft.com/office/drawing/2014/main" id="{C92F4D5F-E3F2-414D-9260-894C3CB63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449" y="2179085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12A0"/>
                  </a:solidFill>
                  <a:latin typeface="+mn-lt"/>
                  <a:cs typeface="Arial" charset="0"/>
                </a:rPr>
                <a:t>1</a:t>
              </a:r>
              <a:endParaRPr lang="en-US" sz="2400" dirty="0">
                <a:solidFill>
                  <a:srgbClr val="0012A0"/>
                </a:solidFill>
                <a:latin typeface="+mn-lt"/>
                <a:cs typeface="Arial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7C5FB7-A5B2-B344-AFD6-9E724B658B39}"/>
                </a:ext>
              </a:extLst>
            </p:cNvPr>
            <p:cNvGrpSpPr/>
            <p:nvPr/>
          </p:nvGrpSpPr>
          <p:grpSpPr>
            <a:xfrm>
              <a:off x="3089414" y="1856339"/>
              <a:ext cx="5619750" cy="1761575"/>
              <a:chOff x="3155674" y="1856339"/>
              <a:chExt cx="5619750" cy="1761575"/>
            </a:xfrm>
          </p:grpSpPr>
          <p:sp>
            <p:nvSpPr>
              <p:cNvPr id="44" name="Rectangle 3">
                <a:extLst>
                  <a:ext uri="{FF2B5EF4-FFF2-40B4-BE49-F238E27FC236}">
                    <a16:creationId xmlns:a16="http://schemas.microsoft.com/office/drawing/2014/main" id="{CA2DA16D-E37C-234A-A7B1-3797CF3FF0B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155674" y="2182812"/>
                <a:ext cx="5619750" cy="6254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52425" indent="-22225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A3"/>
                  </a:buClr>
                  <a:buFont typeface="Wingdings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5325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A8"/>
                  </a:buClr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charset="0"/>
                  <a:buNone/>
                </a:pPr>
                <a:r>
                  <a:rPr lang="en-US" sz="3200" dirty="0">
                    <a:cs typeface="Arial" charset="0"/>
                  </a:rPr>
                  <a:t>need K  ( ) and K  ( ) such that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95278E0E-E4B9-CE4C-B839-ED5B84E6F5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291" y="2406650"/>
                <a:ext cx="3513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400" dirty="0">
                    <a:latin typeface="+mn-lt"/>
                    <a:cs typeface="Arial" charset="0"/>
                  </a:rPr>
                  <a:t>B</a:t>
                </a:r>
              </a:p>
            </p:txBody>
          </p:sp>
          <p:sp>
            <p:nvSpPr>
              <p:cNvPr id="46" name="Text Box 5">
                <a:extLst>
                  <a:ext uri="{FF2B5EF4-FFF2-40B4-BE49-F238E27FC236}">
                    <a16:creationId xmlns:a16="http://schemas.microsoft.com/office/drawing/2014/main" id="{107916C1-001A-F244-A971-628BF84CD7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9079" y="2444750"/>
                <a:ext cx="3513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400" dirty="0">
                    <a:latin typeface="+mn-lt"/>
                    <a:cs typeface="Arial" charset="0"/>
                  </a:rPr>
                  <a:t>B</a:t>
                </a:r>
              </a:p>
            </p:txBody>
          </p:sp>
          <p:sp>
            <p:nvSpPr>
              <p:cNvPr id="47" name="Text Box 6">
                <a:extLst>
                  <a:ext uri="{FF2B5EF4-FFF2-40B4-BE49-F238E27FC236}">
                    <a16:creationId xmlns:a16="http://schemas.microsoft.com/office/drawing/2014/main" id="{F9C7534C-C712-0C4D-826C-FA84E56AAF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3401" y="1856339"/>
                <a:ext cx="3401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4800" dirty="0">
                    <a:latin typeface="+mn-lt"/>
                    <a:cs typeface="Arial" charset="0"/>
                  </a:rPr>
                  <a:t>.</a:t>
                </a:r>
                <a:endParaRPr lang="en-US" sz="2400" dirty="0">
                  <a:latin typeface="+mn-lt"/>
                  <a:cs typeface="Arial" charset="0"/>
                </a:endParaRPr>
              </a:p>
            </p:txBody>
          </p:sp>
          <p:sp>
            <p:nvSpPr>
              <p:cNvPr id="48" name="Text Box 7">
                <a:extLst>
                  <a:ext uri="{FF2B5EF4-FFF2-40B4-BE49-F238E27FC236}">
                    <a16:creationId xmlns:a16="http://schemas.microsoft.com/office/drawing/2014/main" id="{130DAE2D-652A-D64A-A8CF-1577E0BDD2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7968" y="1881187"/>
                <a:ext cx="3401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4800" dirty="0">
                    <a:latin typeface="+mn-lt"/>
                    <a:cs typeface="Arial" charset="0"/>
                  </a:rPr>
                  <a:t>.</a:t>
                </a:r>
                <a:endParaRPr lang="en-US" sz="2400" dirty="0">
                  <a:latin typeface="+mn-lt"/>
                  <a:cs typeface="Arial" charset="0"/>
                </a:endParaRPr>
              </a:p>
            </p:txBody>
          </p:sp>
          <p:sp>
            <p:nvSpPr>
              <p:cNvPr id="82" name="Text Box 19">
                <a:extLst>
                  <a:ext uri="{FF2B5EF4-FFF2-40B4-BE49-F238E27FC236}">
                    <a16:creationId xmlns:a16="http://schemas.microsoft.com/office/drawing/2014/main" id="{7113FF55-E386-0E45-AEE7-2E3FA7DA34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2089" y="1943100"/>
                <a:ext cx="33855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400" dirty="0"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92" name="Text Box 20">
                <a:extLst>
                  <a:ext uri="{FF2B5EF4-FFF2-40B4-BE49-F238E27FC236}">
                    <a16:creationId xmlns:a16="http://schemas.microsoft.com/office/drawing/2014/main" id="{F00B9A6A-EC0B-3346-8BFB-801B41933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00129" y="1943100"/>
                <a:ext cx="2952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latin typeface="+mn-lt"/>
                    <a:cs typeface="Arial" charset="0"/>
                  </a:rPr>
                  <a:t>-</a:t>
                </a:r>
              </a:p>
            </p:txBody>
          </p:sp>
          <p:grpSp>
            <p:nvGrpSpPr>
              <p:cNvPr id="93" name="Group 21">
                <a:extLst>
                  <a:ext uri="{FF2B5EF4-FFF2-40B4-BE49-F238E27FC236}">
                    <a16:creationId xmlns:a16="http://schemas.microsoft.com/office/drawing/2014/main" id="{575E144C-05EB-1D4D-B765-49E6255B1C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2162" y="2605088"/>
                <a:ext cx="2903539" cy="1012826"/>
                <a:chOff x="1317" y="1706"/>
                <a:chExt cx="1829" cy="638"/>
              </a:xfrm>
            </p:grpSpPr>
            <p:grpSp>
              <p:nvGrpSpPr>
                <p:cNvPr id="95" name="Group 22">
                  <a:extLst>
                    <a:ext uri="{FF2B5EF4-FFF2-40B4-BE49-F238E27FC236}">
                      <a16:creationId xmlns:a16="http://schemas.microsoft.com/office/drawing/2014/main" id="{DD517EF7-D86B-F54D-A42C-9E0AB21DAA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17" y="1841"/>
                  <a:ext cx="1829" cy="503"/>
                  <a:chOff x="1688" y="1463"/>
                  <a:chExt cx="1829" cy="503"/>
                </a:xfrm>
              </p:grpSpPr>
              <p:sp>
                <p:nvSpPr>
                  <p:cNvPr id="99" name="Text Box 23">
                    <a:extLst>
                      <a:ext uri="{FF2B5EF4-FFF2-40B4-BE49-F238E27FC236}">
                        <a16:creationId xmlns:a16="http://schemas.microsoft.com/office/drawing/2014/main" id="{9C8D92BF-6B25-834E-B350-8B4E945BA40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8" y="1463"/>
                    <a:ext cx="1829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algn="ctr"/>
                    <a:r>
                      <a:rPr lang="en-US" sz="3200" dirty="0">
                        <a:solidFill>
                          <a:srgbClr val="C00000"/>
                        </a:solidFill>
                        <a:latin typeface="+mn-lt"/>
                        <a:cs typeface="Arial" charset="0"/>
                      </a:rPr>
                      <a:t>K  (K   (m))  =  m </a:t>
                    </a:r>
                  </a:p>
                </p:txBody>
              </p:sp>
              <p:sp>
                <p:nvSpPr>
                  <p:cNvPr id="101" name="Text Box 24">
                    <a:extLst>
                      <a:ext uri="{FF2B5EF4-FFF2-40B4-BE49-F238E27FC236}">
                        <a16:creationId xmlns:a16="http://schemas.microsoft.com/office/drawing/2014/main" id="{9882DCB3-D7A7-F041-A7C4-765BE0D361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81" y="1634"/>
                    <a:ext cx="24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algn="ctr"/>
                    <a:r>
                      <a:rPr lang="en-US" sz="2800" dirty="0">
                        <a:solidFill>
                          <a:srgbClr val="C00000"/>
                        </a:solidFill>
                        <a:latin typeface="+mn-lt"/>
                        <a:cs typeface="Arial" charset="0"/>
                      </a:rPr>
                      <a:t>B</a:t>
                    </a:r>
                    <a:endPara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02" name="Text Box 25">
                    <a:extLst>
                      <a:ext uri="{FF2B5EF4-FFF2-40B4-BE49-F238E27FC236}">
                        <a16:creationId xmlns:a16="http://schemas.microsoft.com/office/drawing/2014/main" id="{53A078BB-04F6-AD4C-8010-FB1C4E86630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9" y="1636"/>
                    <a:ext cx="24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algn="ctr"/>
                    <a:r>
                      <a:rPr lang="en-US" sz="2800" dirty="0">
                        <a:solidFill>
                          <a:srgbClr val="C00000"/>
                        </a:solidFill>
                        <a:latin typeface="+mn-lt"/>
                        <a:cs typeface="Arial" charset="0"/>
                      </a:rPr>
                      <a:t>B</a:t>
                    </a:r>
                    <a:endPara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endParaRPr>
                  </a:p>
                </p:txBody>
              </p:sp>
            </p:grpSp>
            <p:sp>
              <p:nvSpPr>
                <p:cNvPr id="97" name="Text Box 26">
                  <a:extLst>
                    <a:ext uri="{FF2B5EF4-FFF2-40B4-BE49-F238E27FC236}">
                      <a16:creationId xmlns:a16="http://schemas.microsoft.com/office/drawing/2014/main" id="{81B0E173-437B-944D-AFC7-1191728D2C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19" y="1706"/>
                  <a:ext cx="186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8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-</a:t>
                  </a:r>
                </a:p>
              </p:txBody>
            </p:sp>
            <p:sp>
              <p:nvSpPr>
                <p:cNvPr id="98" name="Text Box 27">
                  <a:extLst>
                    <a:ext uri="{FF2B5EF4-FFF2-40B4-BE49-F238E27FC236}">
                      <a16:creationId xmlns:a16="http://schemas.microsoft.com/office/drawing/2014/main" id="{873C3E9B-7D7E-0F45-825C-CB01E679ED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28" y="1722"/>
                  <a:ext cx="22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8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+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B37BF4-ADC0-7C4A-B2EE-07083244021D}"/>
              </a:ext>
            </a:extLst>
          </p:cNvPr>
          <p:cNvGrpSpPr/>
          <p:nvPr/>
        </p:nvGrpSpPr>
        <p:grpSpPr>
          <a:xfrm>
            <a:off x="2571474" y="3605764"/>
            <a:ext cx="8414577" cy="1331477"/>
            <a:chOff x="2571474" y="3605764"/>
            <a:chExt cx="8414577" cy="1331477"/>
          </a:xfrm>
        </p:grpSpPr>
        <p:sp>
          <p:nvSpPr>
            <p:cNvPr id="50" name="Rectangle 8">
              <a:extLst>
                <a:ext uri="{FF2B5EF4-FFF2-40B4-BE49-F238E27FC236}">
                  <a16:creationId xmlns:a16="http://schemas.microsoft.com/office/drawing/2014/main" id="{58F91EC6-E6B4-924D-9AB5-CE96A06F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898" y="3741737"/>
              <a:ext cx="7808153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charset="0"/>
                <a:buNone/>
              </a:pPr>
              <a:r>
                <a:rPr lang="en-US" sz="3200" dirty="0">
                  <a:cs typeface="Arial" charset="0"/>
                </a:rPr>
                <a:t>given public key K  , it should be impossible to compute private key K  </a:t>
              </a:r>
            </a:p>
          </p:txBody>
        </p:sp>
        <p:sp>
          <p:nvSpPr>
            <p:cNvPr id="51" name="Text Box 9">
              <a:extLst>
                <a:ext uri="{FF2B5EF4-FFF2-40B4-BE49-F238E27FC236}">
                  <a16:creationId xmlns:a16="http://schemas.microsoft.com/office/drawing/2014/main" id="{9C99D718-344C-E14D-8E0F-802BD4E0D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392" y="4475576"/>
              <a:ext cx="3513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latin typeface="+mn-lt"/>
                  <a:cs typeface="Arial" charset="0"/>
                </a:rPr>
                <a:t>B</a:t>
              </a:r>
            </a:p>
          </p:txBody>
        </p:sp>
        <p:sp>
          <p:nvSpPr>
            <p:cNvPr id="53" name="Text Box 10">
              <a:extLst>
                <a:ext uri="{FF2B5EF4-FFF2-40B4-BE49-F238E27FC236}">
                  <a16:creationId xmlns:a16="http://schemas.microsoft.com/office/drawing/2014/main" id="{0896A106-22CD-5A42-9112-99A6540B9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6037" y="3965092"/>
              <a:ext cx="4333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latin typeface="+mn-lt"/>
                  <a:cs typeface="Arial" charset="0"/>
                </a:rPr>
                <a:t>B</a:t>
              </a:r>
            </a:p>
          </p:txBody>
        </p:sp>
        <p:grpSp>
          <p:nvGrpSpPr>
            <p:cNvPr id="59" name="Group 15">
              <a:extLst>
                <a:ext uri="{FF2B5EF4-FFF2-40B4-BE49-F238E27FC236}">
                  <a16:creationId xmlns:a16="http://schemas.microsoft.com/office/drawing/2014/main" id="{755F3E15-FB06-3341-8DFF-070377E83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1474" y="3773624"/>
              <a:ext cx="552450" cy="523875"/>
              <a:chOff x="481" y="1776"/>
              <a:chExt cx="348" cy="330"/>
            </a:xfrm>
          </p:grpSpPr>
          <p:sp>
            <p:nvSpPr>
              <p:cNvPr id="61" name="Oval 16">
                <a:extLst>
                  <a:ext uri="{FF2B5EF4-FFF2-40B4-BE49-F238E27FC236}">
                    <a16:creationId xmlns:a16="http://schemas.microsoft.com/office/drawing/2014/main" id="{BB89F9D0-3AC7-ED46-8A4A-CD7D65257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1778"/>
                <a:ext cx="348" cy="326"/>
              </a:xfrm>
              <a:prstGeom prst="ellipse">
                <a:avLst/>
              </a:prstGeom>
              <a:solidFill>
                <a:srgbClr val="FFFFFF"/>
              </a:solidFill>
              <a:ln w="349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000099"/>
                  </a:solidFill>
                  <a:cs typeface="Arial" charset="0"/>
                </a:endParaRPr>
              </a:p>
            </p:txBody>
          </p:sp>
          <p:sp>
            <p:nvSpPr>
              <p:cNvPr id="80" name="Text Box 17">
                <a:extLst>
                  <a:ext uri="{FF2B5EF4-FFF2-40B4-BE49-F238E27FC236}">
                    <a16:creationId xmlns:a16="http://schemas.microsoft.com/office/drawing/2014/main" id="{3BA80475-B13A-DF44-A883-CCF63CDF22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" y="1776"/>
                <a:ext cx="231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0012A0"/>
                    </a:solidFill>
                    <a:latin typeface="+mn-lt"/>
                    <a:cs typeface="Arial" charset="0"/>
                  </a:rPr>
                  <a:t>2</a:t>
                </a:r>
                <a:endParaRPr lang="en-US" sz="2400" dirty="0">
                  <a:solidFill>
                    <a:srgbClr val="0012A0"/>
                  </a:solidFill>
                  <a:latin typeface="+mn-lt"/>
                  <a:cs typeface="Arial" charset="0"/>
                </a:endParaRPr>
              </a:p>
            </p:txBody>
          </p:sp>
        </p:grpSp>
        <p:sp>
          <p:nvSpPr>
            <p:cNvPr id="103" name="Text Box 28">
              <a:extLst>
                <a:ext uri="{FF2B5EF4-FFF2-40B4-BE49-F238E27FC236}">
                  <a16:creationId xmlns:a16="http://schemas.microsoft.com/office/drawing/2014/main" id="{FDDA8894-CCE9-4F4F-B6BC-4038E8E7F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6715" y="3605764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latin typeface="+mn-lt"/>
                  <a:cs typeface="Arial" charset="0"/>
                </a:rPr>
                <a:t>+</a:t>
              </a:r>
            </a:p>
          </p:txBody>
        </p:sp>
        <p:sp>
          <p:nvSpPr>
            <p:cNvPr id="109" name="Text Box 29">
              <a:extLst>
                <a:ext uri="{FF2B5EF4-FFF2-40B4-BE49-F238E27FC236}">
                  <a16:creationId xmlns:a16="http://schemas.microsoft.com/office/drawing/2014/main" id="{1C616302-4F70-464A-984D-28E0A0946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5232" y="4070764"/>
              <a:ext cx="28575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latin typeface="+mn-lt"/>
                  <a:cs typeface="Arial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7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Prerequisite: modular arithmetic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08911B89-9610-2444-AA32-6F70FF90FBCC}"/>
              </a:ext>
            </a:extLst>
          </p:cNvPr>
          <p:cNvSpPr txBox="1">
            <a:spLocks noChangeArrowheads="1"/>
          </p:cNvSpPr>
          <p:nvPr/>
        </p:nvSpPr>
        <p:spPr>
          <a:xfrm>
            <a:off x="957470" y="1414670"/>
            <a:ext cx="7924800" cy="49993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-277813"/>
            <a:r>
              <a:rPr lang="en-US" sz="3200" dirty="0"/>
              <a:t>x mod n = remainder of x when divide by n</a:t>
            </a:r>
          </a:p>
          <a:p>
            <a:pPr marL="277813" indent="-277813"/>
            <a:r>
              <a:rPr lang="en-US" sz="3200" dirty="0"/>
              <a:t>facts:</a:t>
            </a:r>
          </a:p>
          <a:p>
            <a:pPr marL="277813" lvl="1" indent="60325">
              <a:buFont typeface="Wingdings" charset="0"/>
              <a:buNone/>
            </a:pPr>
            <a:r>
              <a:rPr lang="en-US" sz="2800" dirty="0">
                <a:solidFill>
                  <a:srgbClr val="000099"/>
                </a:solidFill>
              </a:rPr>
              <a:t>[(a mod n) + (b mod n)] mod n = (a+b) mod n</a:t>
            </a:r>
          </a:p>
          <a:p>
            <a:pPr marL="277813" lvl="1" indent="60325">
              <a:buFont typeface="Wingdings" charset="0"/>
              <a:buNone/>
            </a:pPr>
            <a:r>
              <a:rPr lang="en-US" sz="2800" dirty="0">
                <a:solidFill>
                  <a:srgbClr val="000099"/>
                </a:solidFill>
              </a:rPr>
              <a:t>[(a mod n) - (b mod n)] mod n = (a-b) mod n</a:t>
            </a:r>
          </a:p>
          <a:p>
            <a:pPr marL="277813" lvl="1" indent="60325">
              <a:buFont typeface="Wingdings" charset="0"/>
              <a:buNone/>
            </a:pPr>
            <a:r>
              <a:rPr lang="en-US" sz="2800" dirty="0">
                <a:solidFill>
                  <a:srgbClr val="000099"/>
                </a:solidFill>
              </a:rPr>
              <a:t>[(a mod n) * (b mod n)] mod n = (a*b) mod n</a:t>
            </a:r>
          </a:p>
          <a:p>
            <a:pPr marL="277813" indent="-277813"/>
            <a:r>
              <a:rPr lang="en-US" sz="3200" dirty="0"/>
              <a:t>thus</a:t>
            </a:r>
          </a:p>
          <a:p>
            <a:pPr marL="277813" indent="-277813">
              <a:buFont typeface="Wingdings" charset="0"/>
              <a:buNone/>
            </a:pPr>
            <a:r>
              <a:rPr lang="en-US" sz="3200" dirty="0"/>
              <a:t>    </a:t>
            </a:r>
            <a:r>
              <a:rPr lang="en-US" sz="3200" dirty="0">
                <a:solidFill>
                  <a:srgbClr val="000099"/>
                </a:solidFill>
              </a:rPr>
              <a:t>(a mod n)</a:t>
            </a:r>
            <a:r>
              <a:rPr lang="en-US" sz="3200" baseline="30000" dirty="0">
                <a:solidFill>
                  <a:srgbClr val="000099"/>
                </a:solidFill>
              </a:rPr>
              <a:t>d</a:t>
            </a:r>
            <a:r>
              <a:rPr lang="en-US" sz="3200" dirty="0">
                <a:solidFill>
                  <a:srgbClr val="000099"/>
                </a:solidFill>
              </a:rPr>
              <a:t> mod n = a</a:t>
            </a:r>
            <a:r>
              <a:rPr lang="en-US" sz="3200" baseline="30000" dirty="0">
                <a:solidFill>
                  <a:srgbClr val="000099"/>
                </a:solidFill>
              </a:rPr>
              <a:t>d</a:t>
            </a:r>
            <a:r>
              <a:rPr lang="en-US" sz="3200" dirty="0">
                <a:solidFill>
                  <a:srgbClr val="000099"/>
                </a:solidFill>
              </a:rPr>
              <a:t> mod n</a:t>
            </a:r>
          </a:p>
          <a:p>
            <a:pPr marL="277813" indent="-277813">
              <a:lnSpc>
                <a:spcPct val="110000"/>
              </a:lnSpc>
            </a:pPr>
            <a:r>
              <a:rPr lang="en-US" sz="3200" dirty="0"/>
              <a:t>example: x=14, n=10, d=2:</a:t>
            </a:r>
            <a:br>
              <a:rPr lang="en-US" sz="3200" dirty="0"/>
            </a:br>
            <a:r>
              <a:rPr lang="en-US" sz="3200" dirty="0"/>
              <a:t>    (x mod n)</a:t>
            </a:r>
            <a:r>
              <a:rPr lang="en-US" sz="3200" baseline="30000" dirty="0"/>
              <a:t>d</a:t>
            </a:r>
            <a:r>
              <a:rPr lang="en-US" sz="3200" dirty="0"/>
              <a:t> mod n = 4</a:t>
            </a:r>
            <a:r>
              <a:rPr lang="en-US" sz="3200" baseline="30000" dirty="0"/>
              <a:t>2</a:t>
            </a:r>
            <a:r>
              <a:rPr lang="en-US" sz="3200" dirty="0"/>
              <a:t> mod 10 = 6</a:t>
            </a:r>
            <a:br>
              <a:rPr lang="en-US" sz="3200" dirty="0"/>
            </a:br>
            <a:r>
              <a:rPr lang="en-US" sz="3200" dirty="0"/>
              <a:t>    x</a:t>
            </a:r>
            <a:r>
              <a:rPr lang="en-US" sz="3200" baseline="30000" dirty="0"/>
              <a:t>d</a:t>
            </a:r>
            <a:r>
              <a:rPr lang="en-US" sz="3200" dirty="0"/>
              <a:t> = 14</a:t>
            </a:r>
            <a:r>
              <a:rPr lang="en-US" sz="3200" baseline="30000" dirty="0"/>
              <a:t>2</a:t>
            </a:r>
            <a:r>
              <a:rPr lang="en-US" sz="3200" dirty="0"/>
              <a:t> = 196   x</a:t>
            </a:r>
            <a:r>
              <a:rPr lang="en-US" sz="3200" baseline="30000" dirty="0"/>
              <a:t>d</a:t>
            </a:r>
            <a:r>
              <a:rPr lang="en-US" sz="3200" dirty="0"/>
              <a:t> mod 10  = 6 </a:t>
            </a:r>
          </a:p>
        </p:txBody>
      </p:sp>
    </p:spTree>
    <p:extLst>
      <p:ext uri="{BB962C8B-B14F-4D97-AF65-F5344CB8AC3E}">
        <p14:creationId xmlns:p14="http://schemas.microsoft.com/office/powerpoint/2010/main" val="8747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sz="4400" dirty="0">
                <a:cs typeface="Calibri" panose="020F0502020204030204" pitchFamily="34" charset="0"/>
              </a:rPr>
              <a:t>Security: overview</a:t>
            </a:r>
            <a:endParaRPr lang="en-US" sz="4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9DA679-1707-7346-B163-C91B0D75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708D807-71AD-3B4B-9781-46E36F32C0D1}"/>
              </a:ext>
            </a:extLst>
          </p:cNvPr>
          <p:cNvSpPr txBox="1">
            <a:spLocks noChangeArrowheads="1"/>
          </p:cNvSpPr>
          <p:nvPr/>
        </p:nvSpPr>
        <p:spPr>
          <a:xfrm>
            <a:off x="867032" y="1295400"/>
            <a:ext cx="8321675" cy="497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Chapter goals: </a:t>
            </a:r>
          </a:p>
          <a:p>
            <a:r>
              <a:rPr lang="en-US" dirty="0"/>
              <a:t>understand principles of network security:</a:t>
            </a:r>
            <a:r>
              <a:rPr lang="en-US" sz="2400" dirty="0"/>
              <a:t> </a:t>
            </a:r>
          </a:p>
          <a:p>
            <a:pPr lvl="1"/>
            <a:r>
              <a:rPr lang="en-US" dirty="0"/>
              <a:t>cryptography and its </a:t>
            </a:r>
            <a:r>
              <a:rPr lang="en-US" i="1" dirty="0"/>
              <a:t>many</a:t>
            </a:r>
            <a:r>
              <a:rPr lang="en-US" dirty="0"/>
              <a:t> uses beyond “</a:t>
            </a:r>
            <a:r>
              <a:rPr lang="en-US" altLang="ja-JP" dirty="0"/>
              <a:t>confidentiality”</a:t>
            </a:r>
          </a:p>
          <a:p>
            <a:pPr lvl="1"/>
            <a:r>
              <a:rPr lang="en-US" dirty="0"/>
              <a:t>authentication</a:t>
            </a:r>
          </a:p>
          <a:p>
            <a:pPr lvl="1"/>
            <a:r>
              <a:rPr lang="en-US" dirty="0"/>
              <a:t>message integrity</a:t>
            </a:r>
          </a:p>
          <a:p>
            <a:r>
              <a:rPr lang="en-US" dirty="0"/>
              <a:t>security in practice:</a:t>
            </a:r>
          </a:p>
          <a:p>
            <a:pPr lvl="1"/>
            <a:r>
              <a:rPr lang="en-US" dirty="0"/>
              <a:t>firewalls and intrusion detection systems</a:t>
            </a:r>
          </a:p>
          <a:p>
            <a:pPr lvl="1"/>
            <a:r>
              <a:rPr lang="en-US" dirty="0"/>
              <a:t>security in application, transport, network, link layers</a:t>
            </a:r>
          </a:p>
        </p:txBody>
      </p:sp>
    </p:spTree>
    <p:extLst>
      <p:ext uri="{BB962C8B-B14F-4D97-AF65-F5344CB8AC3E}">
        <p14:creationId xmlns:p14="http://schemas.microsoft.com/office/powerpoint/2010/main" val="21017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RSA: getting ready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070DD6-9C23-9845-83F8-26D99BC9F34A}"/>
              </a:ext>
            </a:extLst>
          </p:cNvPr>
          <p:cNvSpPr txBox="1">
            <a:spLocks noChangeArrowheads="1"/>
          </p:cNvSpPr>
          <p:nvPr/>
        </p:nvSpPr>
        <p:spPr>
          <a:xfrm>
            <a:off x="930964" y="1348408"/>
            <a:ext cx="10783958" cy="5052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-277813">
              <a:lnSpc>
                <a:spcPct val="110000"/>
              </a:lnSpc>
            </a:pPr>
            <a:r>
              <a:rPr lang="en-US" sz="3200" dirty="0"/>
              <a:t>message: just a bit pattern</a:t>
            </a:r>
          </a:p>
          <a:p>
            <a:pPr marL="277813" indent="-277813">
              <a:lnSpc>
                <a:spcPct val="110000"/>
              </a:lnSpc>
            </a:pPr>
            <a:r>
              <a:rPr lang="en-US" sz="3200" dirty="0"/>
              <a:t>bit pattern can be uniquely represented by an integer number </a:t>
            </a:r>
          </a:p>
          <a:p>
            <a:pPr marL="277813" indent="-277813"/>
            <a:r>
              <a:rPr lang="en-US" sz="3200" dirty="0"/>
              <a:t>thus, encrypting a message is equivalent to encrypting a number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example:</a:t>
            </a:r>
          </a:p>
          <a:p>
            <a:pPr marL="693738" indent="-223838"/>
            <a:r>
              <a:rPr lang="en-US" dirty="0"/>
              <a:t>m= 10010001. This message is uniquely represented by the decimal number 145. </a:t>
            </a:r>
          </a:p>
          <a:p>
            <a:pPr marL="693738" indent="-223838"/>
            <a:r>
              <a:rPr lang="en-US" dirty="0"/>
              <a:t>to encrypt m, we encrypt the corresponding number, which gives a new number (the ciphertext).</a:t>
            </a:r>
          </a:p>
        </p:txBody>
      </p:sp>
    </p:spTree>
    <p:extLst>
      <p:ext uri="{BB962C8B-B14F-4D97-AF65-F5344CB8AC3E}">
        <p14:creationId xmlns:p14="http://schemas.microsoft.com/office/powerpoint/2010/main" val="15858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RSA: Creating public/private key pair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290D8010-0A1D-6340-A10F-5D2A7174D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05" y="1294158"/>
            <a:ext cx="9512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+mn-lt"/>
              </a:rPr>
              <a:t>1.</a:t>
            </a:r>
            <a:r>
              <a:rPr lang="en-US" sz="2800" dirty="0">
                <a:latin typeface="+mn-lt"/>
              </a:rPr>
              <a:t> choose two large prime numbers </a:t>
            </a:r>
            <a:r>
              <a:rPr lang="en-US" sz="2800" i="1" dirty="0">
                <a:latin typeface="+mn-lt"/>
              </a:rPr>
              <a:t>p, q.</a:t>
            </a:r>
            <a:r>
              <a:rPr lang="en-US" sz="2800" dirty="0">
                <a:latin typeface="+mn-lt"/>
              </a:rPr>
              <a:t>  (e.g., 1024 bits each)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4929A20-5DDA-7E4E-B7D1-697CDB61F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17" y="2279996"/>
            <a:ext cx="512829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+mn-lt"/>
              </a:rPr>
              <a:t>2.</a:t>
            </a:r>
            <a:r>
              <a:rPr lang="en-US" sz="2800" dirty="0">
                <a:latin typeface="+mn-lt"/>
              </a:rPr>
              <a:t> compute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n </a:t>
            </a:r>
            <a:r>
              <a:rPr lang="en-US" sz="2800" i="1" dirty="0">
                <a:latin typeface="+mn-lt"/>
              </a:rPr>
              <a:t>= pq,  z = (p-1)(q-1</a:t>
            </a:r>
            <a:r>
              <a:rPr lang="en-US" sz="2800" dirty="0">
                <a:latin typeface="+mn-lt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ECA6D99-7D73-AA45-B5BA-F1660C939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930" y="2949921"/>
            <a:ext cx="992587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52425" indent="-352425"/>
            <a:r>
              <a:rPr lang="en-US" sz="2800" dirty="0">
                <a:solidFill>
                  <a:srgbClr val="000099"/>
                </a:solidFill>
                <a:latin typeface="+mn-lt"/>
              </a:rPr>
              <a:t>3.</a:t>
            </a:r>
            <a:r>
              <a:rPr lang="en-US" sz="2800" dirty="0">
                <a:latin typeface="+mn-lt"/>
              </a:rPr>
              <a:t> choose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800" i="1" dirty="0">
                <a:latin typeface="+mn-lt"/>
              </a:rPr>
              <a:t> (</a:t>
            </a:r>
            <a:r>
              <a:rPr lang="en-US" sz="2800" dirty="0">
                <a:latin typeface="+mn-lt"/>
              </a:rPr>
              <a:t>with</a:t>
            </a:r>
            <a:r>
              <a:rPr lang="en-US" sz="2800" i="1" dirty="0">
                <a:latin typeface="+mn-lt"/>
              </a:rPr>
              <a:t> e&lt;n)</a:t>
            </a:r>
            <a:r>
              <a:rPr lang="en-US" sz="2800" dirty="0">
                <a:latin typeface="+mn-lt"/>
              </a:rPr>
              <a:t> that has no common factors  with z (</a:t>
            </a:r>
            <a:r>
              <a:rPr lang="en-US" sz="2800" i="1" dirty="0">
                <a:latin typeface="+mn-lt"/>
              </a:rPr>
              <a:t>e, z</a:t>
            </a:r>
            <a:r>
              <a:rPr lang="en-US" sz="2800" dirty="0">
                <a:latin typeface="+mn-lt"/>
              </a:rPr>
              <a:t> are “</a:t>
            </a:r>
            <a:r>
              <a:rPr lang="en-US" altLang="ja-JP" sz="2800" dirty="0">
                <a:latin typeface="+mn-lt"/>
              </a:rPr>
              <a:t>relatively prime”).</a:t>
            </a:r>
            <a:endParaRPr lang="en-US" sz="2800" dirty="0">
              <a:latin typeface="+mn-lt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E97B724-5589-0D4C-9525-09651E11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05" y="3938933"/>
            <a:ext cx="1044009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04813" indent="-392113"/>
            <a:r>
              <a:rPr lang="en-US" sz="2800" dirty="0">
                <a:solidFill>
                  <a:srgbClr val="000099"/>
                </a:solidFill>
                <a:latin typeface="+mn-lt"/>
              </a:rPr>
              <a:t>4.</a:t>
            </a:r>
            <a:r>
              <a:rPr lang="en-US" sz="2800" dirty="0">
                <a:latin typeface="+mn-lt"/>
              </a:rPr>
              <a:t> choose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d</a:t>
            </a:r>
            <a:r>
              <a:rPr lang="en-US" sz="2800" dirty="0">
                <a:latin typeface="+mn-lt"/>
              </a:rPr>
              <a:t> such that </a:t>
            </a:r>
            <a:r>
              <a:rPr lang="en-US" sz="2800" i="1" dirty="0">
                <a:latin typeface="+mn-lt"/>
              </a:rPr>
              <a:t>ed-1</a:t>
            </a:r>
            <a:r>
              <a:rPr lang="en-US" sz="2800" dirty="0">
                <a:latin typeface="+mn-lt"/>
              </a:rPr>
              <a:t> is  exactly divisible by </a:t>
            </a:r>
            <a:r>
              <a:rPr lang="en-US" sz="2800" i="1" dirty="0">
                <a:latin typeface="+mn-lt"/>
              </a:rPr>
              <a:t>z</a:t>
            </a:r>
            <a:r>
              <a:rPr lang="en-US" sz="2800" dirty="0">
                <a:latin typeface="+mn-lt"/>
              </a:rPr>
              <a:t>.  (in other words: </a:t>
            </a:r>
            <a:r>
              <a:rPr lang="en-US" sz="2800" i="1" dirty="0">
                <a:latin typeface="+mn-lt"/>
              </a:rPr>
              <a:t>ed</a:t>
            </a:r>
            <a:r>
              <a:rPr lang="en-US" sz="2800" dirty="0">
                <a:latin typeface="+mn-lt"/>
              </a:rPr>
              <a:t> mod </a:t>
            </a:r>
            <a:r>
              <a:rPr lang="en-US" sz="2800" i="1" dirty="0">
                <a:latin typeface="+mn-lt"/>
              </a:rPr>
              <a:t>z  = 1 </a:t>
            </a:r>
            <a:r>
              <a:rPr lang="en-US" sz="2800" dirty="0">
                <a:latin typeface="+mn-lt"/>
              </a:rPr>
              <a:t>).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51BDA10B-6C91-B24D-B490-3E27130B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918" y="5050183"/>
            <a:ext cx="625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+mn-lt"/>
              </a:rPr>
              <a:t>5.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>
                <a:solidFill>
                  <a:srgbClr val="0012A0"/>
                </a:solidFill>
                <a:latin typeface="+mn-lt"/>
              </a:rPr>
              <a:t>public</a:t>
            </a:r>
            <a:r>
              <a:rPr lang="en-US" sz="2800" dirty="0">
                <a:latin typeface="+mn-lt"/>
              </a:rPr>
              <a:t> key is </a:t>
            </a:r>
            <a:r>
              <a:rPr lang="en-US" sz="2800" i="1" dirty="0">
                <a:latin typeface="+mn-lt"/>
              </a:rPr>
              <a:t>(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n,e</a:t>
            </a:r>
            <a:r>
              <a:rPr lang="en-US" sz="2800" i="1" dirty="0">
                <a:latin typeface="+mn-lt"/>
              </a:rPr>
              <a:t>).</a:t>
            </a:r>
            <a:r>
              <a:rPr lang="en-US" sz="2800" dirty="0">
                <a:latin typeface="+mn-lt"/>
              </a:rPr>
              <a:t>  </a:t>
            </a:r>
            <a:r>
              <a:rPr lang="en-US" sz="2800" i="1" dirty="0">
                <a:solidFill>
                  <a:srgbClr val="0012A0"/>
                </a:solidFill>
                <a:latin typeface="+mn-lt"/>
              </a:rPr>
              <a:t>private</a:t>
            </a:r>
            <a:r>
              <a:rPr lang="en-US" sz="2800" dirty="0">
                <a:latin typeface="+mn-lt"/>
              </a:rPr>
              <a:t> key is </a:t>
            </a:r>
            <a:r>
              <a:rPr lang="en-US" sz="2800" i="1" dirty="0">
                <a:latin typeface="+mn-lt"/>
              </a:rPr>
              <a:t>(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n,d</a:t>
            </a:r>
            <a:r>
              <a:rPr lang="en-US" sz="2800" i="1" dirty="0">
                <a:latin typeface="+mn-lt"/>
              </a:rPr>
              <a:t>).</a:t>
            </a: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92401F63-E607-EC42-81D5-B599E298C06E}"/>
              </a:ext>
            </a:extLst>
          </p:cNvPr>
          <p:cNvGrpSpPr>
            <a:grpSpLocks/>
          </p:cNvGrpSpPr>
          <p:nvPr/>
        </p:nvGrpSpPr>
        <p:grpSpPr bwMode="auto">
          <a:xfrm>
            <a:off x="3447487" y="5578825"/>
            <a:ext cx="587736" cy="744538"/>
            <a:chOff x="1760" y="3628"/>
            <a:chExt cx="357" cy="469"/>
          </a:xfrm>
        </p:grpSpPr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974BD35-F581-2A4B-8232-EC3577D99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" y="3700"/>
              <a:ext cx="26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 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95094613-170F-DB41-A508-D84F0D83F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" y="38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B5BBC98D-0AD4-C843-8D5A-7499CC0AA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3628"/>
              <a:ext cx="20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49FB52D6-CC18-274A-981A-C804A9C7DB97}"/>
              </a:ext>
            </a:extLst>
          </p:cNvPr>
          <p:cNvGrpSpPr>
            <a:grpSpLocks/>
          </p:cNvGrpSpPr>
          <p:nvPr/>
        </p:nvGrpSpPr>
        <p:grpSpPr bwMode="auto">
          <a:xfrm>
            <a:off x="6214495" y="5570887"/>
            <a:ext cx="566333" cy="744538"/>
            <a:chOff x="1760" y="3628"/>
            <a:chExt cx="344" cy="469"/>
          </a:xfrm>
        </p:grpSpPr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693197C3-20B4-354C-95D0-D37FF8CFB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" y="3700"/>
              <a:ext cx="26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 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D4162E66-99EA-6641-817F-A30782A5C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1" y="38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7614295A-36D3-BD40-AE97-E81A15389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" y="3628"/>
              <a:ext cx="1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-</a:t>
              </a:r>
            </a:p>
          </p:txBody>
        </p:sp>
      </p:grpSp>
      <p:sp>
        <p:nvSpPr>
          <p:cNvPr id="19" name="AutoShape 16">
            <a:extLst>
              <a:ext uri="{FF2B5EF4-FFF2-40B4-BE49-F238E27FC236}">
                <a16:creationId xmlns:a16="http://schemas.microsoft.com/office/drawing/2014/main" id="{C8E63AC6-2EC5-1C45-BD35-68B79810907F}"/>
              </a:ext>
            </a:extLst>
          </p:cNvPr>
          <p:cNvSpPr>
            <a:spLocks/>
          </p:cNvSpPr>
          <p:nvPr/>
        </p:nvSpPr>
        <p:spPr bwMode="auto">
          <a:xfrm rot="5400000">
            <a:off x="3569087" y="5227389"/>
            <a:ext cx="165100" cy="788588"/>
          </a:xfrm>
          <a:prstGeom prst="rightBrace">
            <a:avLst>
              <a:gd name="adj1" fmla="val 38381"/>
              <a:gd name="adj2" fmla="val 50000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765E3246-B890-1944-AECE-AF673B857899}"/>
              </a:ext>
            </a:extLst>
          </p:cNvPr>
          <p:cNvSpPr>
            <a:spLocks/>
          </p:cNvSpPr>
          <p:nvPr/>
        </p:nvSpPr>
        <p:spPr bwMode="auto">
          <a:xfrm rot="5400000">
            <a:off x="6348800" y="5197226"/>
            <a:ext cx="165100" cy="788589"/>
          </a:xfrm>
          <a:prstGeom prst="rightBrace">
            <a:avLst>
              <a:gd name="adj1" fmla="val 38381"/>
              <a:gd name="adj2" fmla="val 50000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85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RSA: encryption, decryption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9056CA21-CF24-294A-9634-A7793AC84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680" y="1419225"/>
            <a:ext cx="7369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99"/>
                </a:solidFill>
                <a:latin typeface="+mn-lt"/>
              </a:rPr>
              <a:t>0.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 given (</a:t>
            </a:r>
            <a:r>
              <a:rPr lang="en-US" sz="3200" i="1" dirty="0">
                <a:solidFill>
                  <a:srgbClr val="C00000"/>
                </a:solidFill>
                <a:latin typeface="+mn-lt"/>
              </a:rPr>
              <a:t>n,e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) and (</a:t>
            </a:r>
            <a:r>
              <a:rPr lang="en-US" sz="3200" i="1" dirty="0">
                <a:solidFill>
                  <a:srgbClr val="C00000"/>
                </a:solidFill>
                <a:latin typeface="+mn-lt"/>
              </a:rPr>
              <a:t>n,d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) as computed above</a:t>
            </a:r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A699F20C-465F-AE4E-AB75-A61EDA154B23}"/>
              </a:ext>
            </a:extLst>
          </p:cNvPr>
          <p:cNvGrpSpPr>
            <a:grpSpLocks/>
          </p:cNvGrpSpPr>
          <p:nvPr/>
        </p:nvGrpSpPr>
        <p:grpSpPr bwMode="auto">
          <a:xfrm>
            <a:off x="1610830" y="2098675"/>
            <a:ext cx="6705601" cy="1092200"/>
            <a:chOff x="407" y="1521"/>
            <a:chExt cx="4224" cy="688"/>
          </a:xfrm>
        </p:grpSpPr>
        <p:sp>
          <p:nvSpPr>
            <p:cNvPr id="45" name="Text Box 5">
              <a:extLst>
                <a:ext uri="{FF2B5EF4-FFF2-40B4-BE49-F238E27FC236}">
                  <a16:creationId xmlns:a16="http://schemas.microsoft.com/office/drawing/2014/main" id="{1E69CCAC-498E-F14E-AE4B-01A7DAE18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" y="1521"/>
              <a:ext cx="4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99"/>
                  </a:solidFill>
                  <a:latin typeface="+mn-lt"/>
                </a:rPr>
                <a:t>1.</a:t>
              </a:r>
              <a:r>
                <a:rPr lang="en-US" sz="3200" dirty="0">
                  <a:solidFill>
                    <a:srgbClr val="000000"/>
                  </a:solidFill>
                  <a:latin typeface="+mn-lt"/>
                </a:rPr>
                <a:t> to encrypt message </a:t>
              </a:r>
              <a:r>
                <a:rPr lang="en-US" sz="3200" i="1" dirty="0">
                  <a:solidFill>
                    <a:srgbClr val="000000"/>
                  </a:solidFill>
                  <a:latin typeface="+mn-lt"/>
                </a:rPr>
                <a:t>m (&lt;n)</a:t>
              </a:r>
              <a:r>
                <a:rPr lang="en-US" sz="3200" dirty="0">
                  <a:solidFill>
                    <a:srgbClr val="000000"/>
                  </a:solidFill>
                  <a:latin typeface="+mn-lt"/>
                </a:rPr>
                <a:t>, compute</a:t>
              </a:r>
            </a:p>
          </p:txBody>
        </p:sp>
        <p:grpSp>
          <p:nvGrpSpPr>
            <p:cNvPr id="46" name="Group 6">
              <a:extLst>
                <a:ext uri="{FF2B5EF4-FFF2-40B4-BE49-F238E27FC236}">
                  <a16:creationId xmlns:a16="http://schemas.microsoft.com/office/drawing/2014/main" id="{931667AD-2167-4643-ACCA-FEDA340BB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" y="1768"/>
              <a:ext cx="1651" cy="441"/>
              <a:chOff x="1688" y="1812"/>
              <a:chExt cx="1651" cy="441"/>
            </a:xfrm>
          </p:grpSpPr>
          <p:sp>
            <p:nvSpPr>
              <p:cNvPr id="50" name="Text Box 7">
                <a:extLst>
                  <a:ext uri="{FF2B5EF4-FFF2-40B4-BE49-F238E27FC236}">
                    <a16:creationId xmlns:a16="http://schemas.microsoft.com/office/drawing/2014/main" id="{5C608D45-4EAE-9741-8605-B191749859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8" y="1885"/>
                <a:ext cx="165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i="1" dirty="0">
                    <a:solidFill>
                      <a:srgbClr val="C00000"/>
                    </a:solidFill>
                    <a:latin typeface="+mn-lt"/>
                  </a:rPr>
                  <a:t>c = m   </a:t>
                </a:r>
                <a:r>
                  <a:rPr lang="en-US" sz="3200" dirty="0">
                    <a:solidFill>
                      <a:srgbClr val="C00000"/>
                    </a:solidFill>
                    <a:latin typeface="+mn-lt"/>
                  </a:rPr>
                  <a:t>mod</a:t>
                </a:r>
                <a:r>
                  <a:rPr lang="en-US" sz="3200" i="1" dirty="0">
                    <a:solidFill>
                      <a:srgbClr val="C00000"/>
                    </a:solidFill>
                    <a:latin typeface="+mn-lt"/>
                  </a:rPr>
                  <a:t>  n</a:t>
                </a:r>
              </a:p>
            </p:txBody>
          </p:sp>
          <p:sp>
            <p:nvSpPr>
              <p:cNvPr id="51" name="Text Box 8">
                <a:extLst>
                  <a:ext uri="{FF2B5EF4-FFF2-40B4-BE49-F238E27FC236}">
                    <a16:creationId xmlns:a16="http://schemas.microsoft.com/office/drawing/2014/main" id="{3BDD1282-A69D-8140-8C13-F90A6D2EC9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8" y="1812"/>
                <a:ext cx="240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i="1" dirty="0">
                    <a:solidFill>
                      <a:srgbClr val="C00000"/>
                    </a:solidFill>
                    <a:latin typeface="+mn-lt"/>
                  </a:rPr>
                  <a:t>e</a:t>
                </a:r>
              </a:p>
            </p:txBody>
          </p:sp>
        </p:grpSp>
        <p:grpSp>
          <p:nvGrpSpPr>
            <p:cNvPr id="47" name="Group 9">
              <a:extLst>
                <a:ext uri="{FF2B5EF4-FFF2-40B4-BE49-F238E27FC236}">
                  <a16:creationId xmlns:a16="http://schemas.microsoft.com/office/drawing/2014/main" id="{A532181C-5B2B-F54F-A31A-7CB8B2ACA0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6" y="1724"/>
              <a:ext cx="2236" cy="477"/>
              <a:chOff x="777" y="2538"/>
              <a:chExt cx="2236" cy="477"/>
            </a:xfrm>
          </p:grpSpPr>
          <p:sp>
            <p:nvSpPr>
              <p:cNvPr id="48" name="Text Box 10">
                <a:extLst>
                  <a:ext uri="{FF2B5EF4-FFF2-40B4-BE49-F238E27FC236}">
                    <a16:creationId xmlns:a16="http://schemas.microsoft.com/office/drawing/2014/main" id="{56FC0B1F-B51B-5D49-B5E8-867272361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" y="2647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49" name="Text Box 11">
                <a:extLst>
                  <a:ext uri="{FF2B5EF4-FFF2-40B4-BE49-F238E27FC236}">
                    <a16:creationId xmlns:a16="http://schemas.microsoft.com/office/drawing/2014/main" id="{51D18D63-8BB0-E84D-9227-3CB61C2ADA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7" y="2538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 i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</p:grpSp>
      <p:sp>
        <p:nvSpPr>
          <p:cNvPr id="53" name="Text Box 12">
            <a:extLst>
              <a:ext uri="{FF2B5EF4-FFF2-40B4-BE49-F238E27FC236}">
                <a16:creationId xmlns:a16="http://schemas.microsoft.com/office/drawing/2014/main" id="{10236FC4-064B-9D42-8E70-8161A1BF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830" y="3368675"/>
            <a:ext cx="7736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99"/>
                </a:solidFill>
                <a:latin typeface="+mn-lt"/>
              </a:rPr>
              <a:t>2.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to decrypt received bit pattern, </a:t>
            </a:r>
            <a:r>
              <a:rPr lang="en-US" sz="3200" i="1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, compute</a:t>
            </a:r>
          </a:p>
        </p:txBody>
      </p:sp>
      <p:grpSp>
        <p:nvGrpSpPr>
          <p:cNvPr id="54" name="Group 13">
            <a:extLst>
              <a:ext uri="{FF2B5EF4-FFF2-40B4-BE49-F238E27FC236}">
                <a16:creationId xmlns:a16="http://schemas.microsoft.com/office/drawing/2014/main" id="{22E7CBF0-068F-0A41-8BBB-68965EBE48C8}"/>
              </a:ext>
            </a:extLst>
          </p:cNvPr>
          <p:cNvGrpSpPr>
            <a:grpSpLocks/>
          </p:cNvGrpSpPr>
          <p:nvPr/>
        </p:nvGrpSpPr>
        <p:grpSpPr bwMode="auto">
          <a:xfrm>
            <a:off x="1858480" y="3760787"/>
            <a:ext cx="2740024" cy="996743"/>
            <a:chOff x="1688" y="1812"/>
            <a:chExt cx="1451" cy="752"/>
          </a:xfrm>
        </p:grpSpPr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CD267156-6332-8D4B-8449-03B5F8456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8" y="1885"/>
              <a:ext cx="145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rgbClr val="C00000"/>
                  </a:solidFill>
                  <a:latin typeface="+mn-lt"/>
                </a:rPr>
                <a:t>m = c   </a:t>
              </a:r>
              <a:r>
                <a:rPr lang="en-US" sz="3200" dirty="0">
                  <a:solidFill>
                    <a:srgbClr val="C00000"/>
                  </a:solidFill>
                  <a:latin typeface="+mn-lt"/>
                </a:rPr>
                <a:t>mod</a:t>
              </a:r>
              <a:r>
                <a:rPr lang="en-US" sz="3200" i="1" dirty="0">
                  <a:solidFill>
                    <a:srgbClr val="C00000"/>
                  </a:solidFill>
                  <a:latin typeface="+mn-lt"/>
                </a:rPr>
                <a:t>  n</a:t>
              </a:r>
            </a:p>
          </p:txBody>
        </p:sp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822C25EF-BAAD-254C-BAAF-B7D9FFD71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4" y="1812"/>
              <a:ext cx="25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rgbClr val="C00000"/>
                  </a:solidFill>
                  <a:latin typeface="+mn-lt"/>
                </a:rPr>
                <a:t>d</a:t>
              </a:r>
            </a:p>
          </p:txBody>
        </p:sp>
      </p:grpSp>
      <p:grpSp>
        <p:nvGrpSpPr>
          <p:cNvPr id="57" name="Group 16">
            <a:extLst>
              <a:ext uri="{FF2B5EF4-FFF2-40B4-BE49-F238E27FC236}">
                <a16:creationId xmlns:a16="http://schemas.microsoft.com/office/drawing/2014/main" id="{A1035740-363B-2345-B7B1-2001DD85CEB8}"/>
              </a:ext>
            </a:extLst>
          </p:cNvPr>
          <p:cNvGrpSpPr>
            <a:grpSpLocks/>
          </p:cNvGrpSpPr>
          <p:nvPr/>
        </p:nvGrpSpPr>
        <p:grpSpPr bwMode="auto">
          <a:xfrm>
            <a:off x="5470111" y="4921395"/>
            <a:ext cx="3935413" cy="685801"/>
            <a:chOff x="868" y="3287"/>
            <a:chExt cx="2479" cy="432"/>
          </a:xfrm>
        </p:grpSpPr>
        <p:sp>
          <p:nvSpPr>
            <p:cNvPr id="58" name="Text Box 17">
              <a:extLst>
                <a:ext uri="{FF2B5EF4-FFF2-40B4-BE49-F238E27FC236}">
                  <a16:creationId xmlns:a16="http://schemas.microsoft.com/office/drawing/2014/main" id="{21E382C2-360B-D747-92D9-5E9A861F7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" y="3388"/>
              <a:ext cx="171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>
                  <a:solidFill>
                    <a:srgbClr val="000000"/>
                  </a:solidFill>
                  <a:latin typeface="+mn-lt"/>
                  <a:cs typeface="Arial" charset="0"/>
                </a:rPr>
                <a:t>m  =  (m   </a:t>
              </a:r>
              <a:r>
                <a:rPr lang="en-US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mod</a:t>
              </a:r>
              <a:r>
                <a:rPr lang="en-US" sz="2800" i="1" dirty="0">
                  <a:solidFill>
                    <a:srgbClr val="000000"/>
                  </a:solidFill>
                  <a:latin typeface="+mn-lt"/>
                  <a:cs typeface="Arial" charset="0"/>
                </a:rPr>
                <a:t>  n)</a:t>
              </a:r>
            </a:p>
          </p:txBody>
        </p:sp>
        <p:sp>
          <p:nvSpPr>
            <p:cNvPr id="59" name="Text Box 18">
              <a:extLst>
                <a:ext uri="{FF2B5EF4-FFF2-40B4-BE49-F238E27FC236}">
                  <a16:creationId xmlns:a16="http://schemas.microsoft.com/office/drawing/2014/main" id="{62237C72-69BA-0C4F-90E5-A564C691A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" y="3308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>
                  <a:solidFill>
                    <a:srgbClr val="000000"/>
                  </a:solidFill>
                  <a:latin typeface="+mn-lt"/>
                  <a:cs typeface="Arial" charset="0"/>
                </a:rPr>
                <a:t>e</a:t>
              </a:r>
            </a:p>
          </p:txBody>
        </p:sp>
        <p:sp>
          <p:nvSpPr>
            <p:cNvPr id="60" name="Text Box 19">
              <a:extLst>
                <a:ext uri="{FF2B5EF4-FFF2-40B4-BE49-F238E27FC236}">
                  <a16:creationId xmlns:a16="http://schemas.microsoft.com/office/drawing/2014/main" id="{03B9FE94-17D8-7F47-B42E-A398B32AE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" y="3389"/>
              <a:ext cx="81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mod</a:t>
              </a:r>
              <a:r>
                <a:rPr lang="en-US" sz="2800" i="1" dirty="0">
                  <a:solidFill>
                    <a:srgbClr val="000000"/>
                  </a:solidFill>
                  <a:latin typeface="+mn-lt"/>
                  <a:cs typeface="Arial" charset="0"/>
                </a:rPr>
                <a:t>  n</a:t>
              </a:r>
            </a:p>
          </p:txBody>
        </p:sp>
        <p:sp>
          <p:nvSpPr>
            <p:cNvPr id="61" name="Text Box 20">
              <a:extLst>
                <a:ext uri="{FF2B5EF4-FFF2-40B4-BE49-F238E27FC236}">
                  <a16:creationId xmlns:a16="http://schemas.microsoft.com/office/drawing/2014/main" id="{BABBDF2C-2DAC-174A-9933-6193C8848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287"/>
              <a:ext cx="2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>
                  <a:solidFill>
                    <a:srgbClr val="000000"/>
                  </a:solidFill>
                  <a:latin typeface="+mn-lt"/>
                  <a:cs typeface="Arial" charset="0"/>
                </a:rPr>
                <a:t>d</a:t>
              </a:r>
            </a:p>
          </p:txBody>
        </p:sp>
      </p:grpSp>
      <p:sp>
        <p:nvSpPr>
          <p:cNvPr id="62" name="Text Box 21">
            <a:extLst>
              <a:ext uri="{FF2B5EF4-FFF2-40B4-BE49-F238E27FC236}">
                <a16:creationId xmlns:a16="http://schemas.microsoft.com/office/drawing/2014/main" id="{C0266B1E-F960-E548-8AB2-60F2F2967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951" y="5027958"/>
            <a:ext cx="3044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+mn-lt"/>
              </a:rPr>
              <a:t>magic happens!</a:t>
            </a:r>
          </a:p>
        </p:txBody>
      </p:sp>
      <p:sp>
        <p:nvSpPr>
          <p:cNvPr id="63" name="Rectangle 22">
            <a:extLst>
              <a:ext uri="{FF2B5EF4-FFF2-40B4-BE49-F238E27FC236}">
                <a16:creationId xmlns:a16="http://schemas.microsoft.com/office/drawing/2014/main" id="{9D1B2350-594E-3E44-A1E2-05DB52F0F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486" y="4916556"/>
            <a:ext cx="7667141" cy="1099931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4" name="AutoShape 23">
            <a:extLst>
              <a:ext uri="{FF2B5EF4-FFF2-40B4-BE49-F238E27FC236}">
                <a16:creationId xmlns:a16="http://schemas.microsoft.com/office/drawing/2014/main" id="{CE2EA006-139B-1845-B02F-1FEF788A185A}"/>
              </a:ext>
            </a:extLst>
          </p:cNvPr>
          <p:cNvSpPr>
            <a:spLocks/>
          </p:cNvSpPr>
          <p:nvPr/>
        </p:nvSpPr>
        <p:spPr bwMode="auto">
          <a:xfrm rot="-5400000">
            <a:off x="7193343" y="4984092"/>
            <a:ext cx="139700" cy="1223963"/>
          </a:xfrm>
          <a:prstGeom prst="leftBrace">
            <a:avLst>
              <a:gd name="adj1" fmla="val 73011"/>
              <a:gd name="adj2" fmla="val 5295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Arial" charset="0"/>
            </a:endParaRPr>
          </a:p>
        </p:txBody>
      </p:sp>
      <p:sp>
        <p:nvSpPr>
          <p:cNvPr id="65" name="Text Box 24">
            <a:extLst>
              <a:ext uri="{FF2B5EF4-FFF2-40B4-BE49-F238E27FC236}">
                <a16:creationId xmlns:a16="http://schemas.microsoft.com/office/drawing/2014/main" id="{28C77BF7-7E4E-CE43-9481-0A97EF77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799" y="5583374"/>
            <a:ext cx="436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446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RSA example: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4" name="Text Box 3">
            <a:extLst>
              <a:ext uri="{FF2B5EF4-FFF2-40B4-BE49-F238E27FC236}">
                <a16:creationId xmlns:a16="http://schemas.microsoft.com/office/drawing/2014/main" id="{FB0DD009-6BF8-9B41-9C00-98FA2E9C0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966" y="1313415"/>
            <a:ext cx="61125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Bob chooses </a:t>
            </a:r>
            <a:r>
              <a:rPr lang="en-US" sz="2800" i="1" dirty="0">
                <a:solidFill>
                  <a:srgbClr val="000000"/>
                </a:solidFill>
                <a:latin typeface="+mn-lt"/>
                <a:cs typeface="Arial" charset="0"/>
              </a:rPr>
              <a:t>p=5, q=7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.  Then </a:t>
            </a:r>
            <a:r>
              <a:rPr lang="en-US" sz="2800" i="1" dirty="0">
                <a:solidFill>
                  <a:srgbClr val="000000"/>
                </a:solidFill>
                <a:latin typeface="+mn-lt"/>
                <a:cs typeface="Arial" charset="0"/>
              </a:rPr>
              <a:t>n=35, z=24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.</a:t>
            </a:r>
          </a:p>
        </p:txBody>
      </p:sp>
      <p:sp>
        <p:nvSpPr>
          <p:cNvPr id="85" name="Text Box 4">
            <a:extLst>
              <a:ext uri="{FF2B5EF4-FFF2-40B4-BE49-F238E27FC236}">
                <a16:creationId xmlns:a16="http://schemas.microsoft.com/office/drawing/2014/main" id="{9C293842-DC20-4B4C-B1AD-4749A530D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996" y="1737277"/>
            <a:ext cx="53791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+mn-lt"/>
                <a:cs typeface="Arial" charset="0"/>
              </a:rPr>
              <a:t>e=5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  (so </a:t>
            </a:r>
            <a:r>
              <a:rPr lang="en-US" sz="2800" i="1" dirty="0">
                <a:solidFill>
                  <a:srgbClr val="000000"/>
                </a:solidFill>
                <a:latin typeface="+mn-lt"/>
                <a:cs typeface="Arial" charset="0"/>
              </a:rPr>
              <a:t>e, z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  relatively prime).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+mn-lt"/>
                <a:cs typeface="Arial" charset="0"/>
              </a:rPr>
              <a:t>d=29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 (so </a:t>
            </a:r>
            <a:r>
              <a:rPr lang="en-US" sz="2800" i="1" dirty="0">
                <a:solidFill>
                  <a:srgbClr val="000000"/>
                </a:solidFill>
                <a:latin typeface="+mn-lt"/>
                <a:cs typeface="Arial" charset="0"/>
              </a:rPr>
              <a:t>ed-1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 exactly divisible by z).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86" name="Text Box 5">
            <a:extLst>
              <a:ext uri="{FF2B5EF4-FFF2-40B4-BE49-F238E27FC236}">
                <a16:creationId xmlns:a16="http://schemas.microsoft.com/office/drawing/2014/main" id="{2FBF81FF-D042-0E4E-BE40-EB560CEC1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025" y="3478765"/>
            <a:ext cx="1738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bit pattern</a:t>
            </a:r>
          </a:p>
        </p:txBody>
      </p:sp>
      <p:sp>
        <p:nvSpPr>
          <p:cNvPr id="87" name="Text Box 6">
            <a:extLst>
              <a:ext uri="{FF2B5EF4-FFF2-40B4-BE49-F238E27FC236}">
                <a16:creationId xmlns:a16="http://schemas.microsoft.com/office/drawing/2014/main" id="{1E8319D7-A62A-7B4C-A347-CD7574E56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869" y="3454952"/>
            <a:ext cx="4716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m</a:t>
            </a:r>
          </a:p>
        </p:txBody>
      </p:sp>
      <p:sp>
        <p:nvSpPr>
          <p:cNvPr id="88" name="Text Box 7">
            <a:extLst>
              <a:ext uri="{FF2B5EF4-FFF2-40B4-BE49-F238E27FC236}">
                <a16:creationId xmlns:a16="http://schemas.microsoft.com/office/drawing/2014/main" id="{4F445430-8120-FB43-B18D-70F17C4BD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488" y="3475590"/>
            <a:ext cx="4716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m</a:t>
            </a:r>
          </a:p>
        </p:txBody>
      </p:sp>
      <p:sp>
        <p:nvSpPr>
          <p:cNvPr id="89" name="Text Box 8">
            <a:extLst>
              <a:ext uri="{FF2B5EF4-FFF2-40B4-BE49-F238E27FC236}">
                <a16:creationId xmlns:a16="http://schemas.microsoft.com/office/drawing/2014/main" id="{8E6A7F1C-7108-5449-8193-1321ACFAB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314" y="3323190"/>
            <a:ext cx="3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</a:p>
        </p:txBody>
      </p:sp>
      <p:grpSp>
        <p:nvGrpSpPr>
          <p:cNvPr id="90" name="Group 9">
            <a:extLst>
              <a:ext uri="{FF2B5EF4-FFF2-40B4-BE49-F238E27FC236}">
                <a16:creationId xmlns:a16="http://schemas.microsoft.com/office/drawing/2014/main" id="{1A927CF2-FBEE-C949-ACEF-A5C2A74C9C6F}"/>
              </a:ext>
            </a:extLst>
          </p:cNvPr>
          <p:cNvGrpSpPr>
            <a:grpSpLocks/>
          </p:cNvGrpSpPr>
          <p:nvPr/>
        </p:nvGrpSpPr>
        <p:grpSpPr bwMode="auto">
          <a:xfrm>
            <a:off x="8234984" y="3356529"/>
            <a:ext cx="2147887" cy="652463"/>
            <a:chOff x="2679" y="1773"/>
            <a:chExt cx="1353" cy="411"/>
          </a:xfrm>
        </p:grpSpPr>
        <p:sp>
          <p:nvSpPr>
            <p:cNvPr id="91" name="Text Box 10">
              <a:extLst>
                <a:ext uri="{FF2B5EF4-FFF2-40B4-BE49-F238E27FC236}">
                  <a16:creationId xmlns:a16="http://schemas.microsoft.com/office/drawing/2014/main" id="{19C1075F-254D-0B48-9778-9E9562D02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9" y="1854"/>
              <a:ext cx="135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c = m  mod  n</a:t>
              </a:r>
            </a:p>
          </p:txBody>
        </p:sp>
        <p:sp>
          <p:nvSpPr>
            <p:cNvPr id="92" name="Text Box 11">
              <a:extLst>
                <a:ext uri="{FF2B5EF4-FFF2-40B4-BE49-F238E27FC236}">
                  <a16:creationId xmlns:a16="http://schemas.microsoft.com/office/drawing/2014/main" id="{E4D271F5-00DA-E94B-AD49-5AF427F13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773"/>
              <a:ext cx="2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e</a:t>
              </a:r>
            </a:p>
          </p:txBody>
        </p:sp>
      </p:grpSp>
      <p:sp>
        <p:nvSpPr>
          <p:cNvPr id="93" name="Text Box 12">
            <a:extLst>
              <a:ext uri="{FF2B5EF4-FFF2-40B4-BE49-F238E27FC236}">
                <a16:creationId xmlns:a16="http://schemas.microsoft.com/office/drawing/2014/main" id="{86499D3F-2848-0748-A706-290A93EF1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525" y="4018515"/>
            <a:ext cx="1545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0000l000</a:t>
            </a:r>
          </a:p>
        </p:txBody>
      </p:sp>
      <p:sp>
        <p:nvSpPr>
          <p:cNvPr id="94" name="Text Box 13">
            <a:extLst>
              <a:ext uri="{FF2B5EF4-FFF2-40B4-BE49-F238E27FC236}">
                <a16:creationId xmlns:a16="http://schemas.microsoft.com/office/drawing/2014/main" id="{21EA5B24-1503-1343-BEB8-1B4FE1C0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608" y="4008990"/>
            <a:ext cx="550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12</a:t>
            </a:r>
          </a:p>
        </p:txBody>
      </p:sp>
      <p:sp>
        <p:nvSpPr>
          <p:cNvPr id="95" name="Text Box 14">
            <a:extLst>
              <a:ext uri="{FF2B5EF4-FFF2-40B4-BE49-F238E27FC236}">
                <a16:creationId xmlns:a16="http://schemas.microsoft.com/office/drawing/2014/main" id="{506F66DC-AD7F-0E4E-A0BB-4A6279D55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88" y="4001052"/>
            <a:ext cx="1098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24832</a:t>
            </a: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E746DBFE-0909-1D47-A24F-4CF5FE322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333" y="3999465"/>
            <a:ext cx="550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17</a:t>
            </a:r>
          </a:p>
        </p:txBody>
      </p:sp>
      <p:sp>
        <p:nvSpPr>
          <p:cNvPr id="97" name="Text Box 28">
            <a:extLst>
              <a:ext uri="{FF2B5EF4-FFF2-40B4-BE49-F238E27FC236}">
                <a16:creationId xmlns:a16="http://schemas.microsoft.com/office/drawing/2014/main" id="{EFF46EF4-7BA8-8949-B84B-E9B1E6446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801" y="3780390"/>
            <a:ext cx="13966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99"/>
                </a:solidFill>
                <a:latin typeface="+mn-lt"/>
                <a:cs typeface="Arial" charset="0"/>
              </a:rPr>
              <a:t>encrypt:</a:t>
            </a:r>
          </a:p>
        </p:txBody>
      </p:sp>
      <p:sp>
        <p:nvSpPr>
          <p:cNvPr id="98" name="Text Box 31">
            <a:extLst>
              <a:ext uri="{FF2B5EF4-FFF2-40B4-BE49-F238E27FC236}">
                <a16:creationId xmlns:a16="http://schemas.microsoft.com/office/drawing/2014/main" id="{11939F08-D7FB-D941-9914-067FA0FF2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246" y="2680252"/>
            <a:ext cx="4081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  <a:cs typeface="Arial" charset="0"/>
              </a:rPr>
              <a:t>encrypting 8-bit messages.</a:t>
            </a:r>
          </a:p>
        </p:txBody>
      </p:sp>
      <p:sp>
        <p:nvSpPr>
          <p:cNvPr id="99" name="Right Brace 1">
            <a:extLst>
              <a:ext uri="{FF2B5EF4-FFF2-40B4-BE49-F238E27FC236}">
                <a16:creationId xmlns:a16="http://schemas.microsoft.com/office/drawing/2014/main" id="{E98DD281-14BA-E246-B6C3-6B66EF2CC6C1}"/>
              </a:ext>
            </a:extLst>
          </p:cNvPr>
          <p:cNvSpPr>
            <a:spLocks/>
          </p:cNvSpPr>
          <p:nvPr/>
        </p:nvSpPr>
        <p:spPr bwMode="auto">
          <a:xfrm rot="5400000">
            <a:off x="4202733" y="3216828"/>
            <a:ext cx="180975" cy="1403350"/>
          </a:xfrm>
          <a:prstGeom prst="rightBrace">
            <a:avLst>
              <a:gd name="adj1" fmla="val 825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00" name="Right Brace 31">
            <a:extLst>
              <a:ext uri="{FF2B5EF4-FFF2-40B4-BE49-F238E27FC236}">
                <a16:creationId xmlns:a16="http://schemas.microsoft.com/office/drawing/2014/main" id="{2307264E-9C5B-5A43-AFD8-13406440796F}"/>
              </a:ext>
            </a:extLst>
          </p:cNvPr>
          <p:cNvSpPr>
            <a:spLocks/>
          </p:cNvSpPr>
          <p:nvPr/>
        </p:nvSpPr>
        <p:spPr bwMode="auto">
          <a:xfrm rot="5400000">
            <a:off x="5525120" y="3689903"/>
            <a:ext cx="169863" cy="468312"/>
          </a:xfrm>
          <a:prstGeom prst="rightBrace">
            <a:avLst>
              <a:gd name="adj1" fmla="val 828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01" name="Right Brace 32">
            <a:extLst>
              <a:ext uri="{FF2B5EF4-FFF2-40B4-BE49-F238E27FC236}">
                <a16:creationId xmlns:a16="http://schemas.microsoft.com/office/drawing/2014/main" id="{877E4C41-AB3C-E740-BA48-3E574A17A614}"/>
              </a:ext>
            </a:extLst>
          </p:cNvPr>
          <p:cNvSpPr>
            <a:spLocks/>
          </p:cNvSpPr>
          <p:nvPr/>
        </p:nvSpPr>
        <p:spPr bwMode="auto">
          <a:xfrm rot="5400000">
            <a:off x="6772102" y="3695458"/>
            <a:ext cx="168275" cy="468313"/>
          </a:xfrm>
          <a:prstGeom prst="rightBrace">
            <a:avLst>
              <a:gd name="adj1" fmla="val 8362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02" name="Right Brace 33">
            <a:extLst>
              <a:ext uri="{FF2B5EF4-FFF2-40B4-BE49-F238E27FC236}">
                <a16:creationId xmlns:a16="http://schemas.microsoft.com/office/drawing/2014/main" id="{1C88363E-5034-0A4B-A052-583195F4E9F2}"/>
              </a:ext>
            </a:extLst>
          </p:cNvPr>
          <p:cNvSpPr>
            <a:spLocks/>
          </p:cNvSpPr>
          <p:nvPr/>
        </p:nvSpPr>
        <p:spPr bwMode="auto">
          <a:xfrm rot="5400000">
            <a:off x="9314483" y="2905677"/>
            <a:ext cx="179388" cy="2046288"/>
          </a:xfrm>
          <a:prstGeom prst="rightBrace">
            <a:avLst>
              <a:gd name="adj1" fmla="val 834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8CF0B2-3182-EF47-B3D7-985E8B8AFB67}"/>
              </a:ext>
            </a:extLst>
          </p:cNvPr>
          <p:cNvGrpSpPr>
            <a:grpSpLocks/>
          </p:cNvGrpSpPr>
          <p:nvPr/>
        </p:nvGrpSpPr>
        <p:grpSpPr bwMode="auto">
          <a:xfrm>
            <a:off x="2062944" y="4742415"/>
            <a:ext cx="7669046" cy="1216684"/>
            <a:chOff x="485146" y="4729396"/>
            <a:chExt cx="7669849" cy="1215969"/>
          </a:xfrm>
        </p:grpSpPr>
        <p:sp>
          <p:nvSpPr>
            <p:cNvPr id="104" name="Text Box 16">
              <a:extLst>
                <a:ext uri="{FF2B5EF4-FFF2-40B4-BE49-F238E27FC236}">
                  <a16:creationId xmlns:a16="http://schemas.microsoft.com/office/drawing/2014/main" id="{55FD3CE7-0885-8446-8200-9A0EEE48B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1193" y="4873856"/>
              <a:ext cx="336987" cy="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c</a:t>
              </a:r>
            </a:p>
          </p:txBody>
        </p:sp>
        <p:grpSp>
          <p:nvGrpSpPr>
            <p:cNvPr id="105" name="Group 17">
              <a:extLst>
                <a:ext uri="{FF2B5EF4-FFF2-40B4-BE49-F238E27FC236}">
                  <a16:creationId xmlns:a16="http://schemas.microsoft.com/office/drawing/2014/main" id="{F7AFF9D6-B4A1-9E43-B57B-496703EDA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107" y="4766587"/>
              <a:ext cx="2147888" cy="650876"/>
              <a:chOff x="2679" y="1773"/>
              <a:chExt cx="1353" cy="410"/>
            </a:xfrm>
          </p:grpSpPr>
          <p:sp>
            <p:nvSpPr>
              <p:cNvPr id="116" name="Text Box 18">
                <a:extLst>
                  <a:ext uri="{FF2B5EF4-FFF2-40B4-BE49-F238E27FC236}">
                    <a16:creationId xmlns:a16="http://schemas.microsoft.com/office/drawing/2014/main" id="{EDB87C99-05D3-7F4D-AC08-ECF06ECA05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9" y="1854"/>
                <a:ext cx="1353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m = c  mod  n</a:t>
                </a:r>
              </a:p>
            </p:txBody>
          </p:sp>
          <p:sp>
            <p:nvSpPr>
              <p:cNvPr id="117" name="Text Box 19">
                <a:extLst>
                  <a:ext uri="{FF2B5EF4-FFF2-40B4-BE49-F238E27FC236}">
                    <a16:creationId xmlns:a16="http://schemas.microsoft.com/office/drawing/2014/main" id="{8DE61BF2-BDC1-1542-9084-C17039C475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2" y="1773"/>
                <a:ext cx="236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d</a:t>
                </a:r>
              </a:p>
            </p:txBody>
          </p:sp>
        </p:grpSp>
        <p:sp>
          <p:nvSpPr>
            <p:cNvPr id="106" name="Text Box 20">
              <a:extLst>
                <a:ext uri="{FF2B5EF4-FFF2-40B4-BE49-F238E27FC236}">
                  <a16:creationId xmlns:a16="http://schemas.microsoft.com/office/drawing/2014/main" id="{1F8625A9-6775-A54A-A7DF-25E164F01E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052" y="5409753"/>
              <a:ext cx="550210" cy="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17</a:t>
              </a:r>
            </a:p>
          </p:txBody>
        </p:sp>
        <p:sp>
          <p:nvSpPr>
            <p:cNvPr id="107" name="Text Box 21">
              <a:extLst>
                <a:ext uri="{FF2B5EF4-FFF2-40B4-BE49-F238E27FC236}">
                  <a16:creationId xmlns:a16="http://schemas.microsoft.com/office/drawing/2014/main" id="{E3D9D933-964F-B246-9386-8B8396975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653" y="5541062"/>
              <a:ext cx="3474393" cy="307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481968572106750915091411825223071697</a:t>
              </a:r>
            </a:p>
          </p:txBody>
        </p:sp>
        <p:sp>
          <p:nvSpPr>
            <p:cNvPr id="108" name="Text Box 22">
              <a:extLst>
                <a:ext uri="{FF2B5EF4-FFF2-40B4-BE49-F238E27FC236}">
                  <a16:creationId xmlns:a16="http://schemas.microsoft.com/office/drawing/2014/main" id="{D9BF4DD4-D8B3-E841-9716-E4DB33C53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5627" y="5422453"/>
              <a:ext cx="550210" cy="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12</a:t>
              </a:r>
            </a:p>
          </p:txBody>
        </p:sp>
        <p:grpSp>
          <p:nvGrpSpPr>
            <p:cNvPr id="109" name="Group 23">
              <a:extLst>
                <a:ext uri="{FF2B5EF4-FFF2-40B4-BE49-F238E27FC236}">
                  <a16:creationId xmlns:a16="http://schemas.microsoft.com/office/drawing/2014/main" id="{8885D463-FAA8-9140-9A84-C0EDE70EF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0928" y="4729396"/>
              <a:ext cx="517526" cy="676276"/>
              <a:chOff x="3035" y="2876"/>
              <a:chExt cx="326" cy="426"/>
            </a:xfrm>
          </p:grpSpPr>
          <p:sp>
            <p:nvSpPr>
              <p:cNvPr id="114" name="Text Box 24">
                <a:extLst>
                  <a:ext uri="{FF2B5EF4-FFF2-40B4-BE49-F238E27FC236}">
                    <a16:creationId xmlns:a16="http://schemas.microsoft.com/office/drawing/2014/main" id="{6D72F36B-148A-AA4C-8FE5-CC456C4F9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5" y="2973"/>
                <a:ext cx="21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115" name="Text Box 25">
                <a:extLst>
                  <a:ext uri="{FF2B5EF4-FFF2-40B4-BE49-F238E27FC236}">
                    <a16:creationId xmlns:a16="http://schemas.microsoft.com/office/drawing/2014/main" id="{678A0FE0-D6EC-FC46-B048-C1C5F1AFE3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5" y="2876"/>
                <a:ext cx="236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d</a:t>
                </a:r>
              </a:p>
            </p:txBody>
          </p:sp>
        </p:grpSp>
        <p:sp>
          <p:nvSpPr>
            <p:cNvPr id="110" name="Text Box 29">
              <a:extLst>
                <a:ext uri="{FF2B5EF4-FFF2-40B4-BE49-F238E27FC236}">
                  <a16:creationId xmlns:a16="http://schemas.microsoft.com/office/drawing/2014/main" id="{9263726D-66BD-4840-925A-32F3F8E7C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46" y="5059140"/>
              <a:ext cx="1396682" cy="52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decrypt:</a:t>
              </a:r>
            </a:p>
          </p:txBody>
        </p:sp>
        <p:sp>
          <p:nvSpPr>
            <p:cNvPr id="111" name="Right Brace 36">
              <a:extLst>
                <a:ext uri="{FF2B5EF4-FFF2-40B4-BE49-F238E27FC236}">
                  <a16:creationId xmlns:a16="http://schemas.microsoft.com/office/drawing/2014/main" id="{806B4247-52E0-F94A-A51F-3FF58755CFC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46575" y="5102686"/>
              <a:ext cx="168727" cy="468086"/>
            </a:xfrm>
            <a:prstGeom prst="rightBrace">
              <a:avLst>
                <a:gd name="adj1" fmla="val 833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112" name="Right Brace 37">
              <a:extLst>
                <a:ext uri="{FF2B5EF4-FFF2-40B4-BE49-F238E27FC236}">
                  <a16:creationId xmlns:a16="http://schemas.microsoft.com/office/drawing/2014/main" id="{780C030B-9AB8-4A41-9DF9-D8B492D150D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05907" y="5108131"/>
              <a:ext cx="168727" cy="468086"/>
            </a:xfrm>
            <a:prstGeom prst="rightBrace">
              <a:avLst>
                <a:gd name="adj1" fmla="val 833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113" name="Right Brace 38">
              <a:extLst>
                <a:ext uri="{FF2B5EF4-FFF2-40B4-BE49-F238E27FC236}">
                  <a16:creationId xmlns:a16="http://schemas.microsoft.com/office/drawing/2014/main" id="{B97D913A-A8C6-074F-AC8F-39F524A3F81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964140" y="4340683"/>
              <a:ext cx="179612" cy="2046514"/>
            </a:xfrm>
            <a:prstGeom prst="rightBrace">
              <a:avLst>
                <a:gd name="adj1" fmla="val 833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</p:grpSp>
      <p:sp>
        <p:nvSpPr>
          <p:cNvPr id="118" name="Left-Right Arrow 117">
            <a:extLst>
              <a:ext uri="{FF2B5EF4-FFF2-40B4-BE49-F238E27FC236}">
                <a16:creationId xmlns:a16="http://schemas.microsoft.com/office/drawing/2014/main" id="{7E5EB329-6AAF-B24A-AEA1-CE46E0712404}"/>
              </a:ext>
            </a:extLst>
          </p:cNvPr>
          <p:cNvSpPr>
            <a:spLocks noChangeArrowheads="1"/>
          </p:cNvSpPr>
          <p:nvPr/>
        </p:nvSpPr>
        <p:spPr bwMode="auto">
          <a:xfrm rot="1604466">
            <a:off x="5690221" y="4840840"/>
            <a:ext cx="2944812" cy="246062"/>
          </a:xfrm>
          <a:prstGeom prst="leftRightArrow">
            <a:avLst>
              <a:gd name="adj1" fmla="val 50000"/>
              <a:gd name="adj2" fmla="val 50032"/>
            </a:avLst>
          </a:prstGeom>
          <a:solidFill>
            <a:srgbClr val="3333CC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Why does RSA work?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5F5DD7F8-21FC-134D-BADA-5441DF2BCD61}"/>
              </a:ext>
            </a:extLst>
          </p:cNvPr>
          <p:cNvSpPr txBox="1">
            <a:spLocks noChangeArrowheads="1"/>
          </p:cNvSpPr>
          <p:nvPr/>
        </p:nvSpPr>
        <p:spPr>
          <a:xfrm>
            <a:off x="1063486" y="1560443"/>
            <a:ext cx="10121348" cy="464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en-US" sz="3200" dirty="0"/>
              <a:t>must show that c</a:t>
            </a:r>
            <a:r>
              <a:rPr lang="en-US" sz="3200" baseline="30000" dirty="0"/>
              <a:t>d</a:t>
            </a:r>
            <a:r>
              <a:rPr lang="en-US" sz="3200" dirty="0"/>
              <a:t> mod n = m,  where c = m</a:t>
            </a:r>
            <a:r>
              <a:rPr lang="en-US" sz="3200" baseline="30000" dirty="0"/>
              <a:t>e</a:t>
            </a:r>
            <a:r>
              <a:rPr lang="en-US" sz="3200" dirty="0"/>
              <a:t> mod n</a:t>
            </a:r>
          </a:p>
          <a:p>
            <a:pPr indent="-339725"/>
            <a:r>
              <a:rPr lang="en-US" sz="3200" dirty="0"/>
              <a:t>fact: for any x and y: x</a:t>
            </a:r>
            <a:r>
              <a:rPr lang="en-US" sz="3200" baseline="30000" dirty="0"/>
              <a:t>y</a:t>
            </a:r>
            <a:r>
              <a:rPr lang="en-US" sz="3200" dirty="0"/>
              <a:t> mod n = x</a:t>
            </a:r>
            <a:r>
              <a:rPr lang="en-US" sz="3200" baseline="30000" dirty="0"/>
              <a:t>(y mod z)</a:t>
            </a:r>
            <a:r>
              <a:rPr lang="en-US" sz="3200" dirty="0"/>
              <a:t> mod n</a:t>
            </a:r>
          </a:p>
          <a:p>
            <a:pPr marL="574675" lvl="1" indent="-222250"/>
            <a:r>
              <a:rPr lang="en-US" sz="2800" dirty="0"/>
              <a:t>where n= pq and z = (p-1)(q-1)</a:t>
            </a:r>
          </a:p>
          <a:p>
            <a:pPr indent="-339725"/>
            <a:r>
              <a:rPr lang="en-US" sz="3200" dirty="0"/>
              <a:t>thus, </a:t>
            </a:r>
            <a:br>
              <a:rPr lang="en-US" sz="3200" dirty="0"/>
            </a:br>
            <a:r>
              <a:rPr lang="en-US" sz="3200" dirty="0"/>
              <a:t> c</a:t>
            </a:r>
            <a:r>
              <a:rPr lang="en-US" sz="3200" baseline="30000" dirty="0"/>
              <a:t>d</a:t>
            </a:r>
            <a:r>
              <a:rPr lang="en-US" sz="3200" dirty="0"/>
              <a:t> mod n = (m</a:t>
            </a:r>
            <a:r>
              <a:rPr lang="en-US" sz="3200" baseline="30000" dirty="0"/>
              <a:t>e</a:t>
            </a:r>
            <a:r>
              <a:rPr lang="en-US" sz="3200" dirty="0"/>
              <a:t> mod n)</a:t>
            </a:r>
            <a:r>
              <a:rPr lang="en-US" sz="3200" baseline="30000" dirty="0"/>
              <a:t>d</a:t>
            </a:r>
            <a:r>
              <a:rPr lang="en-US" sz="3200" dirty="0"/>
              <a:t> mod n</a:t>
            </a:r>
          </a:p>
          <a:p>
            <a:pPr>
              <a:buFont typeface="Wingdings" charset="0"/>
              <a:buNone/>
            </a:pPr>
            <a:r>
              <a:rPr lang="en-US" sz="3200" dirty="0"/>
              <a:t>                  = m</a:t>
            </a:r>
            <a:r>
              <a:rPr lang="en-US" sz="3200" baseline="30000" dirty="0"/>
              <a:t>ed</a:t>
            </a:r>
            <a:r>
              <a:rPr lang="en-US" sz="3200" dirty="0"/>
              <a:t> mod n </a:t>
            </a:r>
          </a:p>
          <a:p>
            <a:pPr>
              <a:buFont typeface="Wingdings" charset="0"/>
              <a:buNone/>
            </a:pPr>
            <a:r>
              <a:rPr lang="en-US" sz="3200" dirty="0"/>
              <a:t>                  = m</a:t>
            </a:r>
            <a:r>
              <a:rPr lang="en-US" sz="3200" baseline="30000" dirty="0"/>
              <a:t>(ed mod z)</a:t>
            </a:r>
            <a:r>
              <a:rPr lang="en-US" sz="3200" dirty="0"/>
              <a:t> mod n</a:t>
            </a:r>
          </a:p>
          <a:p>
            <a:pPr>
              <a:buFont typeface="Wingdings" charset="0"/>
              <a:buNone/>
            </a:pPr>
            <a:r>
              <a:rPr lang="en-US" sz="3200" dirty="0"/>
              <a:t>                  = m</a:t>
            </a:r>
            <a:r>
              <a:rPr lang="en-US" sz="3200" baseline="30000" dirty="0"/>
              <a:t>1</a:t>
            </a:r>
            <a:r>
              <a:rPr lang="en-US" sz="3200" dirty="0"/>
              <a:t> mod n</a:t>
            </a:r>
          </a:p>
          <a:p>
            <a:pPr>
              <a:buFont typeface="Wingdings" charset="0"/>
              <a:buNone/>
            </a:pPr>
            <a:r>
              <a:rPr lang="en-US" sz="3200" dirty="0"/>
              <a:t>                  = m</a:t>
            </a:r>
          </a:p>
        </p:txBody>
      </p:sp>
      <p:grpSp>
        <p:nvGrpSpPr>
          <p:cNvPr id="40" name="Group 8">
            <a:extLst>
              <a:ext uri="{FF2B5EF4-FFF2-40B4-BE49-F238E27FC236}">
                <a16:creationId xmlns:a16="http://schemas.microsoft.com/office/drawing/2014/main" id="{854DF921-3E50-E048-A33A-4941BF48FC38}"/>
              </a:ext>
            </a:extLst>
          </p:cNvPr>
          <p:cNvGrpSpPr>
            <a:grpSpLocks/>
          </p:cNvGrpSpPr>
          <p:nvPr/>
        </p:nvGrpSpPr>
        <p:grpSpPr bwMode="auto">
          <a:xfrm>
            <a:off x="4708732" y="1916596"/>
            <a:ext cx="4951414" cy="2735263"/>
            <a:chOff x="2507" y="1402"/>
            <a:chExt cx="3119" cy="1723"/>
          </a:xfrm>
        </p:grpSpPr>
        <p:sp>
          <p:nvSpPr>
            <p:cNvPr id="41" name="Oval 6">
              <a:extLst>
                <a:ext uri="{FF2B5EF4-FFF2-40B4-BE49-F238E27FC236}">
                  <a16:creationId xmlns:a16="http://schemas.microsoft.com/office/drawing/2014/main" id="{F9A81EDD-9C78-4D40-BBF1-D502F1E67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7" y="1402"/>
              <a:ext cx="3119" cy="48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00F77348-56A4-5C4D-805A-F10A82434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1889"/>
              <a:ext cx="740" cy="1236"/>
            </a:xfrm>
            <a:custGeom>
              <a:avLst/>
              <a:gdLst>
                <a:gd name="T0" fmla="*/ 1260 w 1260"/>
                <a:gd name="T1" fmla="*/ 0 h 847"/>
                <a:gd name="T2" fmla="*/ 1260 w 1260"/>
                <a:gd name="T3" fmla="*/ 847 h 847"/>
                <a:gd name="T4" fmla="*/ 0 w 1260"/>
                <a:gd name="T5" fmla="*/ 847 h 8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60" h="847">
                  <a:moveTo>
                    <a:pt x="1260" y="0"/>
                  </a:moveTo>
                  <a:lnTo>
                    <a:pt x="1260" y="847"/>
                  </a:lnTo>
                  <a:lnTo>
                    <a:pt x="0" y="847"/>
                  </a:lnTo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32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RSA: another important property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0E1F4A0-78B0-BD4D-A91E-EC5C08916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80" y="1358325"/>
            <a:ext cx="80402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+mn-lt"/>
              </a:rPr>
              <a:t>The following property will be </a:t>
            </a:r>
            <a:r>
              <a:rPr lang="en-US" sz="3200" i="1" dirty="0">
                <a:solidFill>
                  <a:srgbClr val="0012A0"/>
                </a:solidFill>
                <a:latin typeface="+mn-lt"/>
              </a:rPr>
              <a:t>very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dirty="0">
                <a:latin typeface="+mn-lt"/>
              </a:rPr>
              <a:t>useful later:</a:t>
            </a:r>
            <a:endParaRPr lang="en-US" sz="2800" dirty="0">
              <a:latin typeface="+mn-lt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8016FCB0-4AEE-864B-90F8-703500D61B3D}"/>
              </a:ext>
            </a:extLst>
          </p:cNvPr>
          <p:cNvGrpSpPr>
            <a:grpSpLocks/>
          </p:cNvGrpSpPr>
          <p:nvPr/>
        </p:nvGrpSpPr>
        <p:grpSpPr bwMode="auto">
          <a:xfrm>
            <a:off x="2754104" y="2193351"/>
            <a:ext cx="5206997" cy="1008063"/>
            <a:chOff x="512" y="1586"/>
            <a:chExt cx="3280" cy="635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B4185EBA-7292-654A-9C55-3FD6DFE33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586"/>
              <a:ext cx="1788" cy="633"/>
              <a:chOff x="1339" y="1706"/>
              <a:chExt cx="1788" cy="633"/>
            </a:xfrm>
          </p:grpSpPr>
          <p:grpSp>
            <p:nvGrpSpPr>
              <p:cNvPr id="17" name="Group 6">
                <a:extLst>
                  <a:ext uri="{FF2B5EF4-FFF2-40B4-BE49-F238E27FC236}">
                    <a16:creationId xmlns:a16="http://schemas.microsoft.com/office/drawing/2014/main" id="{4DEA9E7F-3063-C44A-8BA6-2D10AAC9CA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9" y="1811"/>
                <a:ext cx="1788" cy="528"/>
                <a:chOff x="1710" y="1433"/>
                <a:chExt cx="1788" cy="528"/>
              </a:xfrm>
            </p:grpSpPr>
            <p:sp>
              <p:nvSpPr>
                <p:cNvPr id="20" name="Text Box 7">
                  <a:extLst>
                    <a:ext uri="{FF2B5EF4-FFF2-40B4-BE49-F238E27FC236}">
                      <a16:creationId xmlns:a16="http://schemas.microsoft.com/office/drawing/2014/main" id="{7CA309C3-F398-7342-B829-761DD9380E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0" y="1433"/>
                  <a:ext cx="1788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</a:t>
                  </a:r>
                  <a:r>
                    <a:rPr lang="en-US" sz="36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(</a:t>
                  </a:r>
                  <a:r>
                    <a: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(m)</a:t>
                  </a:r>
                  <a:r>
                    <a:rPr lang="en-US" sz="36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)</a:t>
                  </a:r>
                  <a:r>
                    <a: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  =  m </a:t>
                  </a:r>
                </a:p>
              </p:txBody>
            </p:sp>
            <p:sp>
              <p:nvSpPr>
                <p:cNvPr id="21" name="Text Box 8">
                  <a:extLst>
                    <a:ext uri="{FF2B5EF4-FFF2-40B4-BE49-F238E27FC236}">
                      <a16:creationId xmlns:a16="http://schemas.microsoft.com/office/drawing/2014/main" id="{4BE4A247-397C-4B49-A0FE-B01CAD55C6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84" y="1631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8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en-US" sz="3200" dirty="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22" name="Text Box 9">
                  <a:extLst>
                    <a:ext uri="{FF2B5EF4-FFF2-40B4-BE49-F238E27FC236}">
                      <a16:creationId xmlns:a16="http://schemas.microsoft.com/office/drawing/2014/main" id="{AE701ACD-F994-B443-8676-C896D17D9C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54" y="1620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8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en-US" sz="3200" dirty="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</p:grpSp>
          <p:sp>
            <p:nvSpPr>
              <p:cNvPr id="18" name="Text Box 10">
                <a:extLst>
                  <a:ext uri="{FF2B5EF4-FFF2-40B4-BE49-F238E27FC236}">
                    <a16:creationId xmlns:a16="http://schemas.microsoft.com/office/drawing/2014/main" id="{E794409D-DEC5-A249-803E-48D183B57B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" y="1706"/>
                <a:ext cx="18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CC2E8FA6-62C9-B64C-B493-1F6F047233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2" y="1722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3FD29B7F-090A-A44F-9DB5-BC9E17EDE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" y="1704"/>
              <a:ext cx="127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 dirty="0">
                  <a:solidFill>
                    <a:srgbClr val="C00000"/>
                  </a:solidFill>
                  <a:latin typeface="+mn-lt"/>
                  <a:cs typeface="Arial" charset="0"/>
                </a:rPr>
                <a:t>K  </a:t>
              </a:r>
              <a:r>
                <a:rPr lang="en-US" sz="3600" dirty="0">
                  <a:solidFill>
                    <a:srgbClr val="C00000"/>
                  </a:solidFill>
                  <a:latin typeface="+mn-lt"/>
                  <a:cs typeface="Arial" charset="0"/>
                </a:rPr>
                <a:t>(</a:t>
              </a:r>
              <a:r>
                <a:rPr lang="en-US" sz="3200" dirty="0">
                  <a:solidFill>
                    <a:srgbClr val="C00000"/>
                  </a:solidFill>
                  <a:latin typeface="+mn-lt"/>
                  <a:cs typeface="Arial" charset="0"/>
                </a:rPr>
                <a:t>K  (m)</a:t>
              </a:r>
              <a:r>
                <a:rPr lang="en-US" sz="3600" dirty="0">
                  <a:solidFill>
                    <a:srgbClr val="C00000"/>
                  </a:solidFill>
                  <a:latin typeface="+mn-lt"/>
                  <a:cs typeface="Arial" charset="0"/>
                </a:rPr>
                <a:t>)</a:t>
              </a:r>
              <a:r>
                <a:rPr lang="en-US" sz="3200" dirty="0">
                  <a:solidFill>
                    <a:srgbClr val="C00000"/>
                  </a:solidFill>
                  <a:latin typeface="+mn-lt"/>
                  <a:cs typeface="Arial" charset="0"/>
                </a:rPr>
                <a:t>  </a:t>
              </a: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23894D50-3F7E-414D-9D50-733406DA1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1890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en-US" sz="3200" dirty="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D89D2D53-9991-9F4F-ACA1-CE73046CA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1891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en-US" sz="3200" dirty="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30F1D5B7-EC19-7B4D-95C1-F2494D51F7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" y="1636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84D77053-58F4-9548-BA15-30800CD9F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" y="1615"/>
              <a:ext cx="18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-</a:t>
              </a: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D8FA4809-100F-6F42-B949-08EFA64CE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3" y="1755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=</a:t>
              </a:r>
            </a:p>
          </p:txBody>
        </p:sp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340CC0E8-B62C-504E-AEB1-6848700A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568" y="3423663"/>
            <a:ext cx="29178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+mn-lt"/>
              </a:rPr>
              <a:t>use public key first, followed by private key </a:t>
            </a:r>
            <a:endParaRPr lang="en-US" sz="2800" dirty="0">
              <a:latin typeface="+mn-lt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E3A42832-F508-B343-8C8C-BEF9E3FFA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143" y="3415725"/>
            <a:ext cx="29178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+mn-lt"/>
              </a:rPr>
              <a:t>use private key first, followed by public key </a:t>
            </a:r>
            <a:endParaRPr lang="en-US" sz="2800" dirty="0">
              <a:latin typeface="+mn-lt"/>
            </a:endParaRPr>
          </a:p>
        </p:txBody>
      </p:sp>
      <p:sp>
        <p:nvSpPr>
          <p:cNvPr id="25" name="AutoShape 20">
            <a:extLst>
              <a:ext uri="{FF2B5EF4-FFF2-40B4-BE49-F238E27FC236}">
                <a16:creationId xmlns:a16="http://schemas.microsoft.com/office/drawing/2014/main" id="{02AA67A9-2B3D-0D41-9805-A055EFEABF26}"/>
              </a:ext>
            </a:extLst>
          </p:cNvPr>
          <p:cNvSpPr>
            <a:spLocks/>
          </p:cNvSpPr>
          <p:nvPr/>
        </p:nvSpPr>
        <p:spPr bwMode="auto">
          <a:xfrm rot="5400000">
            <a:off x="3581193" y="2445763"/>
            <a:ext cx="138112" cy="1509712"/>
          </a:xfrm>
          <a:prstGeom prst="rightBrace">
            <a:avLst>
              <a:gd name="adj1" fmla="val 9109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6" name="AutoShape 21">
            <a:extLst>
              <a:ext uri="{FF2B5EF4-FFF2-40B4-BE49-F238E27FC236}">
                <a16:creationId xmlns:a16="http://schemas.microsoft.com/office/drawing/2014/main" id="{635B218B-7A80-474D-B6FE-1FEED4F297EF}"/>
              </a:ext>
            </a:extLst>
          </p:cNvPr>
          <p:cNvSpPr>
            <a:spLocks/>
          </p:cNvSpPr>
          <p:nvPr/>
        </p:nvSpPr>
        <p:spPr bwMode="auto">
          <a:xfrm rot="5400000">
            <a:off x="6853030" y="2437825"/>
            <a:ext cx="138113" cy="1509713"/>
          </a:xfrm>
          <a:prstGeom prst="rightBrace">
            <a:avLst>
              <a:gd name="adj1" fmla="val 9109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133B9DA1-4813-804A-BDEB-BC6F62E80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5255845"/>
            <a:ext cx="4699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C00000"/>
                </a:solidFill>
                <a:latin typeface="+mn-lt"/>
              </a:rPr>
              <a:t>result is the same!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C01C5215-2055-6645-B2A2-7E90E6DD7C1D}"/>
              </a:ext>
            </a:extLst>
          </p:cNvPr>
          <p:cNvSpPr txBox="1">
            <a:spLocks noChangeArrowheads="1"/>
          </p:cNvSpPr>
          <p:nvPr/>
        </p:nvSpPr>
        <p:spPr>
          <a:xfrm>
            <a:off x="1052375" y="1213540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endParaRPr lang="en-US" dirty="0">
              <a:latin typeface="Gill Sans MT" charset="0"/>
            </a:endParaRPr>
          </a:p>
          <a:p>
            <a:pPr>
              <a:buFont typeface="Wingdings" charset="0"/>
              <a:buNone/>
            </a:pPr>
            <a:r>
              <a:rPr lang="en-US" sz="3200" dirty="0"/>
              <a:t>follows directly from modular arithmetic:</a:t>
            </a:r>
          </a:p>
          <a:p>
            <a:pPr>
              <a:buFont typeface="Wingdings" charset="0"/>
              <a:buNone/>
            </a:pPr>
            <a:endParaRPr lang="en-US" sz="3200" dirty="0"/>
          </a:p>
          <a:p>
            <a:pPr>
              <a:buFont typeface="Wingdings" charset="0"/>
              <a:buNone/>
            </a:pPr>
            <a:r>
              <a:rPr lang="en-US" sz="3200" dirty="0"/>
              <a:t>(m</a:t>
            </a:r>
            <a:r>
              <a:rPr lang="en-US" sz="3200" baseline="30000" dirty="0"/>
              <a:t>e</a:t>
            </a:r>
            <a:r>
              <a:rPr lang="en-US" sz="3200" dirty="0"/>
              <a:t> mod n)</a:t>
            </a:r>
            <a:r>
              <a:rPr lang="en-US" sz="3200" baseline="30000" dirty="0"/>
              <a:t>d</a:t>
            </a:r>
            <a:r>
              <a:rPr lang="en-US" sz="3200" dirty="0"/>
              <a:t> mod n = m</a:t>
            </a:r>
            <a:r>
              <a:rPr lang="en-US" sz="3200" baseline="30000" dirty="0"/>
              <a:t>ed</a:t>
            </a:r>
            <a:r>
              <a:rPr lang="en-US" sz="3200" dirty="0"/>
              <a:t> mod n</a:t>
            </a:r>
          </a:p>
          <a:p>
            <a:pPr>
              <a:buFont typeface="Wingdings" charset="0"/>
              <a:buNone/>
            </a:pPr>
            <a:r>
              <a:rPr lang="en-US" sz="3200" dirty="0"/>
              <a:t>                             = m</a:t>
            </a:r>
            <a:r>
              <a:rPr lang="en-US" sz="3200" baseline="30000" dirty="0"/>
              <a:t>de</a:t>
            </a:r>
            <a:r>
              <a:rPr lang="en-US" sz="3200" dirty="0"/>
              <a:t> mod n</a:t>
            </a:r>
          </a:p>
          <a:p>
            <a:pPr>
              <a:buFont typeface="Wingdings" charset="0"/>
              <a:buNone/>
            </a:pPr>
            <a:r>
              <a:rPr lang="en-US" sz="3200" dirty="0"/>
              <a:t>                             = (m</a:t>
            </a:r>
            <a:r>
              <a:rPr lang="en-US" sz="3200" baseline="30000" dirty="0"/>
              <a:t>d</a:t>
            </a:r>
            <a:r>
              <a:rPr lang="en-US" sz="3200" dirty="0"/>
              <a:t> mod n)</a:t>
            </a:r>
            <a:r>
              <a:rPr lang="en-US" sz="3200" baseline="30000" dirty="0"/>
              <a:t>e</a:t>
            </a:r>
            <a:r>
              <a:rPr lang="en-US" sz="3200" dirty="0"/>
              <a:t> mod n </a:t>
            </a:r>
          </a:p>
          <a:p>
            <a:pPr>
              <a:buFont typeface="Wingdings" charset="0"/>
              <a:buNone/>
            </a:pPr>
            <a:endParaRPr lang="en-US" dirty="0">
              <a:latin typeface="Gill Sans MT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A05BA737-B1A7-9E44-9589-2517A92B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697" y="474238"/>
            <a:ext cx="12273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dirty="0">
                <a:solidFill>
                  <a:srgbClr val="000099"/>
                </a:solidFill>
                <a:latin typeface="+mn-lt"/>
              </a:rPr>
              <a:t>Why</a:t>
            </a: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BEC6564A-7ECB-C449-9E44-F7AE43F71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648" y="597610"/>
            <a:ext cx="412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  <a:latin typeface="Arial" charset="0"/>
                <a:cs typeface="Arial" charset="0"/>
              </a:rPr>
              <a:t>?</a:t>
            </a:r>
          </a:p>
        </p:txBody>
      </p:sp>
      <p:grpSp>
        <p:nvGrpSpPr>
          <p:cNvPr id="47" name="Group 4">
            <a:extLst>
              <a:ext uri="{FF2B5EF4-FFF2-40B4-BE49-F238E27FC236}">
                <a16:creationId xmlns:a16="http://schemas.microsoft.com/office/drawing/2014/main" id="{8536CA01-0A05-2040-B9E9-70C1D7FF1EE8}"/>
              </a:ext>
            </a:extLst>
          </p:cNvPr>
          <p:cNvGrpSpPr>
            <a:grpSpLocks/>
          </p:cNvGrpSpPr>
          <p:nvPr/>
        </p:nvGrpSpPr>
        <p:grpSpPr bwMode="auto">
          <a:xfrm>
            <a:off x="2118000" y="377803"/>
            <a:ext cx="5206997" cy="1008063"/>
            <a:chOff x="512" y="1586"/>
            <a:chExt cx="3280" cy="635"/>
          </a:xfrm>
        </p:grpSpPr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6E379951-E11F-D84F-AE4B-3E03B60F8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586"/>
              <a:ext cx="1788" cy="633"/>
              <a:chOff x="1339" y="1706"/>
              <a:chExt cx="1788" cy="633"/>
            </a:xfrm>
          </p:grpSpPr>
          <p:grpSp>
            <p:nvGrpSpPr>
              <p:cNvPr id="56" name="Group 6">
                <a:extLst>
                  <a:ext uri="{FF2B5EF4-FFF2-40B4-BE49-F238E27FC236}">
                    <a16:creationId xmlns:a16="http://schemas.microsoft.com/office/drawing/2014/main" id="{AD7E7E0C-2F26-8748-9DB0-0A4018ACBB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9" y="1811"/>
                <a:ext cx="1788" cy="528"/>
                <a:chOff x="1710" y="1433"/>
                <a:chExt cx="1788" cy="528"/>
              </a:xfrm>
            </p:grpSpPr>
            <p:sp>
              <p:nvSpPr>
                <p:cNvPr id="59" name="Text Box 7">
                  <a:extLst>
                    <a:ext uri="{FF2B5EF4-FFF2-40B4-BE49-F238E27FC236}">
                      <a16:creationId xmlns:a16="http://schemas.microsoft.com/office/drawing/2014/main" id="{94C94DD1-CB16-EC44-AF5B-8946009CAD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0" y="1433"/>
                  <a:ext cx="1788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</a:t>
                  </a:r>
                  <a:r>
                    <a:rPr lang="en-US" sz="36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(</a:t>
                  </a:r>
                  <a:r>
                    <a: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(m)</a:t>
                  </a:r>
                  <a:r>
                    <a:rPr lang="en-US" sz="36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)</a:t>
                  </a:r>
                  <a:r>
                    <a:rPr lang="en-US" sz="32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  =  m </a:t>
                  </a:r>
                </a:p>
              </p:txBody>
            </p:sp>
            <p:sp>
              <p:nvSpPr>
                <p:cNvPr id="60" name="Text Box 8">
                  <a:extLst>
                    <a:ext uri="{FF2B5EF4-FFF2-40B4-BE49-F238E27FC236}">
                      <a16:creationId xmlns:a16="http://schemas.microsoft.com/office/drawing/2014/main" id="{096DF2BA-5704-A84D-A3D6-88351D80C3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84" y="1631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8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en-US" sz="3200" dirty="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1" name="Text Box 9">
                  <a:extLst>
                    <a:ext uri="{FF2B5EF4-FFF2-40B4-BE49-F238E27FC236}">
                      <a16:creationId xmlns:a16="http://schemas.microsoft.com/office/drawing/2014/main" id="{6AA81AA7-43CE-784A-8D0D-3ADEBA89F6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54" y="1620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800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en-US" sz="3200" dirty="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</p:grpSp>
          <p:sp>
            <p:nvSpPr>
              <p:cNvPr id="57" name="Text Box 10">
                <a:extLst>
                  <a:ext uri="{FF2B5EF4-FFF2-40B4-BE49-F238E27FC236}">
                    <a16:creationId xmlns:a16="http://schemas.microsoft.com/office/drawing/2014/main" id="{42C5AC87-8B91-D549-A18F-3823C61C9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" y="1706"/>
                <a:ext cx="18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58" name="Text Box 11">
                <a:extLst>
                  <a:ext uri="{FF2B5EF4-FFF2-40B4-BE49-F238E27FC236}">
                    <a16:creationId xmlns:a16="http://schemas.microsoft.com/office/drawing/2014/main" id="{9A5B81AD-CE77-5B4E-896E-6959785196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2" y="1722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36B2E6A2-F23D-DB49-AB69-90BEB6070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" y="1704"/>
              <a:ext cx="127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 dirty="0">
                  <a:solidFill>
                    <a:srgbClr val="C00000"/>
                  </a:solidFill>
                  <a:latin typeface="+mn-lt"/>
                  <a:cs typeface="Arial" charset="0"/>
                </a:rPr>
                <a:t>K  </a:t>
              </a:r>
              <a:r>
                <a:rPr lang="en-US" sz="3600" dirty="0">
                  <a:solidFill>
                    <a:srgbClr val="C00000"/>
                  </a:solidFill>
                  <a:latin typeface="+mn-lt"/>
                  <a:cs typeface="Arial" charset="0"/>
                </a:rPr>
                <a:t>(</a:t>
              </a:r>
              <a:r>
                <a:rPr lang="en-US" sz="3200" dirty="0">
                  <a:solidFill>
                    <a:srgbClr val="C00000"/>
                  </a:solidFill>
                  <a:latin typeface="+mn-lt"/>
                  <a:cs typeface="Arial" charset="0"/>
                </a:rPr>
                <a:t>K  (m)</a:t>
              </a:r>
              <a:r>
                <a:rPr lang="en-US" sz="3600" dirty="0">
                  <a:solidFill>
                    <a:srgbClr val="C00000"/>
                  </a:solidFill>
                  <a:latin typeface="+mn-lt"/>
                  <a:cs typeface="Arial" charset="0"/>
                </a:rPr>
                <a:t>)</a:t>
              </a:r>
              <a:r>
                <a:rPr lang="en-US" sz="3200" dirty="0">
                  <a:solidFill>
                    <a:srgbClr val="C00000"/>
                  </a:solidFill>
                  <a:latin typeface="+mn-lt"/>
                  <a:cs typeface="Arial" charset="0"/>
                </a:rPr>
                <a:t>  </a:t>
              </a:r>
            </a:p>
          </p:txBody>
        </p:sp>
        <p:sp>
          <p:nvSpPr>
            <p:cNvPr id="50" name="Text Box 13">
              <a:extLst>
                <a:ext uri="{FF2B5EF4-FFF2-40B4-BE49-F238E27FC236}">
                  <a16:creationId xmlns:a16="http://schemas.microsoft.com/office/drawing/2014/main" id="{28004FB0-749E-DA48-A7C0-B15CEAA6F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1890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en-US" sz="3200" dirty="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51" name="Text Box 14">
              <a:extLst>
                <a:ext uri="{FF2B5EF4-FFF2-40B4-BE49-F238E27FC236}">
                  <a16:creationId xmlns:a16="http://schemas.microsoft.com/office/drawing/2014/main" id="{B727BAD1-AC6B-AD4C-BE92-314207D95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1891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en-US" sz="3200" dirty="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53" name="Text Box 15">
              <a:extLst>
                <a:ext uri="{FF2B5EF4-FFF2-40B4-BE49-F238E27FC236}">
                  <a16:creationId xmlns:a16="http://schemas.microsoft.com/office/drawing/2014/main" id="{0434FBA1-64EE-564E-87E8-5154C80B9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" y="1636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</a:p>
          </p:txBody>
        </p:sp>
        <p:sp>
          <p:nvSpPr>
            <p:cNvPr id="54" name="Text Box 16">
              <a:extLst>
                <a:ext uri="{FF2B5EF4-FFF2-40B4-BE49-F238E27FC236}">
                  <a16:creationId xmlns:a16="http://schemas.microsoft.com/office/drawing/2014/main" id="{D2F24B3D-FEEA-BE4A-AF8F-1170CCAD9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" y="1615"/>
              <a:ext cx="18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-</a:t>
              </a:r>
            </a:p>
          </p:txBody>
        </p:sp>
        <p:sp>
          <p:nvSpPr>
            <p:cNvPr id="55" name="Text Box 17">
              <a:extLst>
                <a:ext uri="{FF2B5EF4-FFF2-40B4-BE49-F238E27FC236}">
                  <a16:creationId xmlns:a16="http://schemas.microsoft.com/office/drawing/2014/main" id="{B12BE81F-2742-3E43-A16D-9AF31D72C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3" y="1755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2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Why is RSA secure?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531E5408-C987-264E-9C9C-5C63DC5B66BA}"/>
              </a:ext>
            </a:extLst>
          </p:cNvPr>
          <p:cNvSpPr txBox="1">
            <a:spLocks noChangeArrowheads="1"/>
          </p:cNvSpPr>
          <p:nvPr/>
        </p:nvSpPr>
        <p:spPr>
          <a:xfrm>
            <a:off x="1040296" y="1464364"/>
            <a:ext cx="11019182" cy="3518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>
              <a:lnSpc>
                <a:spcPct val="100000"/>
              </a:lnSpc>
            </a:pPr>
            <a:r>
              <a:rPr lang="en-US" sz="3200" dirty="0"/>
              <a:t>suppose you know Bob’</a:t>
            </a:r>
            <a:r>
              <a:rPr lang="en-US" altLang="ja-JP" sz="3200" dirty="0"/>
              <a:t>s public key (n,e). How hard is it to determine d?</a:t>
            </a:r>
          </a:p>
          <a:p>
            <a:pPr indent="-339725">
              <a:lnSpc>
                <a:spcPct val="100000"/>
              </a:lnSpc>
            </a:pPr>
            <a:r>
              <a:rPr lang="en-US" sz="3200" dirty="0"/>
              <a:t>essentially need to find factors of n without knowing the two factors p and q 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fact: factoring a big number is hard</a:t>
            </a:r>
          </a:p>
          <a:p>
            <a:pPr>
              <a:buFont typeface="Wingdings" charset="0"/>
              <a:buNone/>
            </a:pPr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RSA in practice: session keys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9CF750-12CC-3F42-84BE-176B87ACB504}"/>
              </a:ext>
            </a:extLst>
          </p:cNvPr>
          <p:cNvSpPr txBox="1">
            <a:spLocks noChangeArrowheads="1"/>
          </p:cNvSpPr>
          <p:nvPr/>
        </p:nvSpPr>
        <p:spPr>
          <a:xfrm>
            <a:off x="959608" y="1354068"/>
            <a:ext cx="1042400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en-US" sz="3200" dirty="0"/>
              <a:t>exponentiation in RSA is computationally intensive</a:t>
            </a:r>
          </a:p>
          <a:p>
            <a:pPr indent="-339725"/>
            <a:r>
              <a:rPr lang="en-US" sz="3200" dirty="0"/>
              <a:t>DES is at least 100 times faster than RSA</a:t>
            </a:r>
          </a:p>
          <a:p>
            <a:pPr indent="-339725"/>
            <a:r>
              <a:rPr lang="en-US" sz="3200" dirty="0"/>
              <a:t>use public key crypto to establish secure connection, then establish second key – symmetric session key – for encrypting data</a:t>
            </a:r>
          </a:p>
          <a:p>
            <a:pPr>
              <a:spcBef>
                <a:spcPct val="60000"/>
              </a:spcBef>
              <a:buFont typeface="Wingdings" charset="0"/>
              <a:buNone/>
            </a:pPr>
            <a:r>
              <a:rPr lang="en-US" sz="3200" dirty="0">
                <a:solidFill>
                  <a:srgbClr val="0012A0"/>
                </a:solidFill>
              </a:rPr>
              <a:t>session key, K</a:t>
            </a:r>
            <a:r>
              <a:rPr lang="en-US" sz="3200" baseline="-25000" dirty="0">
                <a:solidFill>
                  <a:srgbClr val="0012A0"/>
                </a:solidFill>
              </a:rPr>
              <a:t>S</a:t>
            </a:r>
          </a:p>
          <a:p>
            <a:pPr marL="457200"/>
            <a:r>
              <a:rPr lang="en-US" dirty="0"/>
              <a:t>Bob and Alice use RSA to exchange a symmetric session key K</a:t>
            </a:r>
            <a:r>
              <a:rPr lang="en-US" baseline="-25000" dirty="0"/>
              <a:t>S</a:t>
            </a:r>
          </a:p>
          <a:p>
            <a:pPr marL="457200"/>
            <a:r>
              <a:rPr lang="en-US" dirty="0"/>
              <a:t>once both have K</a:t>
            </a:r>
            <a:r>
              <a:rPr lang="en-US" baseline="-25000" dirty="0"/>
              <a:t>S</a:t>
            </a:r>
            <a:r>
              <a:rPr lang="en-US" dirty="0"/>
              <a:t>, they use symmetric key cryptography</a:t>
            </a:r>
          </a:p>
          <a:p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6A71-E04C-3DE4-8F7C-2B67991B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F9F5-4484-6AE0-5487-606015FA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7" y="262201"/>
            <a:ext cx="11164125" cy="894622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0A12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Using Public-Key Cryptography</a:t>
            </a:r>
            <a:endParaRPr lang="en-US" sz="7200" b="0" dirty="0">
              <a:solidFill>
                <a:srgbClr val="0A12A0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011821-D54D-292A-6B25-246C27D8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Wireless network security </a:t>
            </a:r>
            <a:fld id="{C4204591-24BD-A542-B9D5-F8D8A88D2FEE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Victorinox Mini Champ in red - 0.6385">
            <a:extLst>
              <a:ext uri="{FF2B5EF4-FFF2-40B4-BE49-F238E27FC236}">
                <a16:creationId xmlns:a16="http://schemas.microsoft.com/office/drawing/2014/main" id="{8C7AE44D-08C4-5BE8-0B34-5256FDFC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2" y="1589448"/>
            <a:ext cx="5556970" cy="44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17D78-CB48-98F9-1E65-8050C393071B}"/>
              </a:ext>
            </a:extLst>
          </p:cNvPr>
          <p:cNvSpPr txBox="1"/>
          <p:nvPr/>
        </p:nvSpPr>
        <p:spPr>
          <a:xfrm rot="19568207">
            <a:off x="2372149" y="3440780"/>
            <a:ext cx="1835311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Public-key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cryptography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13A75-65EE-5043-1555-BF50C8876098}"/>
              </a:ext>
            </a:extLst>
          </p:cNvPr>
          <p:cNvSpPr txBox="1"/>
          <p:nvPr/>
        </p:nvSpPr>
        <p:spPr>
          <a:xfrm>
            <a:off x="6296307" y="2053324"/>
            <a:ext cx="538175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/>
              <a:t>We’ll (next) see</a:t>
            </a:r>
            <a:r>
              <a:rPr lang="en-US" sz="2800" i="1" dirty="0">
                <a:solidFill>
                  <a:srgbClr val="C00000"/>
                </a:solidFill>
              </a:rPr>
              <a:t> lots </a:t>
            </a:r>
            <a:r>
              <a:rPr lang="en-US" sz="2800" dirty="0"/>
              <a:t>of non-confidentiality uses of public-key cryptography!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en-US" sz="2800" dirty="0"/>
              <a:t>authentication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en-US" sz="2800" dirty="0"/>
              <a:t>digital signatures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en-US" sz="2800" dirty="0"/>
              <a:t>message integrity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en-US" sz="2800" dirty="0"/>
              <a:t>symmetric-key agreement</a:t>
            </a:r>
          </a:p>
          <a:p>
            <a:pPr>
              <a:spcBef>
                <a:spcPts val="6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52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5"/>
            <a:ext cx="7772400" cy="4898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11199"/>
              </a:buClr>
            </a:pPr>
            <a:r>
              <a:rPr lang="en-US" sz="3600" dirty="0">
                <a:solidFill>
                  <a:srgbClr val="C00000"/>
                </a:solidFill>
              </a:rPr>
              <a:t>What is network security?</a:t>
            </a:r>
          </a:p>
          <a:p>
            <a:pPr>
              <a:buClr>
                <a:srgbClr val="011199"/>
              </a:buClr>
            </a:pPr>
            <a:r>
              <a:rPr lang="en-US" dirty="0"/>
              <a:t>Principles of cryptography</a:t>
            </a:r>
          </a:p>
          <a:p>
            <a:pPr>
              <a:lnSpc>
                <a:spcPct val="100000"/>
              </a:lnSpc>
              <a:buClr>
                <a:srgbClr val="0012A0"/>
              </a:buClr>
            </a:pPr>
            <a:r>
              <a:rPr lang="en-US" dirty="0"/>
              <a:t>Authentication, digital signatures, message integrity, shared key agreement</a:t>
            </a:r>
          </a:p>
          <a:p>
            <a:pPr>
              <a:buClr>
                <a:srgbClr val="011199"/>
              </a:buClr>
            </a:pPr>
            <a:r>
              <a:rPr lang="en-US" dirty="0"/>
              <a:t>Securing e-mail</a:t>
            </a:r>
          </a:p>
          <a:p>
            <a:pPr>
              <a:buClr>
                <a:srgbClr val="011199"/>
              </a:buClr>
            </a:pPr>
            <a:r>
              <a:rPr lang="en-US" dirty="0"/>
              <a:t>Securing TCP connections: TLS</a:t>
            </a:r>
          </a:p>
          <a:p>
            <a:pPr>
              <a:buClr>
                <a:srgbClr val="011199"/>
              </a:buClr>
            </a:pPr>
            <a:r>
              <a:rPr lang="en-US" dirty="0"/>
              <a:t>Network layer security: IPsec</a:t>
            </a:r>
          </a:p>
          <a:p>
            <a:pPr>
              <a:buClr>
                <a:srgbClr val="011199"/>
              </a:buClr>
            </a:pPr>
            <a:r>
              <a:rPr lang="en-US" dirty="0"/>
              <a:t>Security in wireless and mobile networks</a:t>
            </a:r>
          </a:p>
          <a:p>
            <a:pPr>
              <a:buClr>
                <a:srgbClr val="011199"/>
              </a:buClr>
            </a:pPr>
            <a:r>
              <a:rPr lang="en-US" dirty="0"/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D4233-C5B6-FFE3-920E-7DDF03710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97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232228" cy="5080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rgbClr val="0012A0"/>
              </a:buClr>
            </a:pPr>
            <a:r>
              <a:rPr lang="en-US" dirty="0">
                <a:solidFill>
                  <a:srgbClr val="C00000"/>
                </a:solidFill>
              </a:rPr>
              <a:t>Use of public-key cryptography: authentication, digital signatures, message integrity, shared key agreement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1DF4B-015E-01F5-0560-20D3277EA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384" y="1733604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358FB6B-F335-1447-A7D4-10C7808F4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31" y="1997145"/>
            <a:ext cx="65471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+mn-cs"/>
              </a:rPr>
              <a:t>Protocol ap1.0:  </a:t>
            </a:r>
            <a:r>
              <a:rPr lang="en-US" sz="3200" dirty="0">
                <a:latin typeface="+mn-lt"/>
                <a:cs typeface="+mn-cs"/>
              </a:rPr>
              <a:t>Alice says </a:t>
            </a:r>
            <a:r>
              <a:rPr lang="en-US" altLang="ja-JP" sz="3200" dirty="0">
                <a:latin typeface="+mn-lt"/>
                <a:cs typeface="+mn-cs"/>
              </a:rPr>
              <a:t>“</a:t>
            </a:r>
            <a:r>
              <a:rPr lang="en-US" sz="3200" dirty="0">
                <a:latin typeface="+mn-lt"/>
                <a:cs typeface="+mn-cs"/>
              </a:rPr>
              <a:t>I am Alice</a:t>
            </a:r>
            <a:r>
              <a:rPr lang="en-US" altLang="ja-JP" sz="3200" dirty="0">
                <a:latin typeface="+mn-lt"/>
                <a:cs typeface="+mn-cs"/>
              </a:rPr>
              <a:t>”</a:t>
            </a:r>
            <a:endParaRPr lang="en-US" sz="3200" dirty="0">
              <a:latin typeface="+mn-lt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7C063F1-1B01-9C4C-B6DC-5164EA97A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631" y="3671612"/>
            <a:ext cx="2805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failure scenario??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B1406D73-30A7-2643-BADF-4EEA27B2F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0506" y="4075872"/>
            <a:ext cx="1870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6581AAA-994B-4F43-B1B3-AE73B307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10" y="3564145"/>
            <a:ext cx="1899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dirty="0">
                <a:latin typeface="+mn-lt"/>
                <a:cs typeface="Arial" charset="0"/>
              </a:rPr>
              <a:t>“I am Alice</a:t>
            </a:r>
            <a:r>
              <a:rPr lang="en-US" altLang="ja-JP" sz="2800" dirty="0">
                <a:latin typeface="+mn-lt"/>
                <a:cs typeface="Arial" charset="0"/>
              </a:rPr>
              <a:t>”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B520F3EB-728B-D4F5-1B75-9E415936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1" y="349393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8147AF93-30E4-3CB6-26E2-1C1A08A3E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538" y="3564145"/>
            <a:ext cx="1020860" cy="850702"/>
          </a:xfrm>
          <a:prstGeom prst="rect">
            <a:avLst/>
          </a:prstGeom>
        </p:spPr>
      </p:pic>
      <p:pic>
        <p:nvPicPr>
          <p:cNvPr id="14" name="Picture 13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820C9565-CF49-D363-F7D8-6389308C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368" y="460570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358FB6B-F335-1447-A7D4-10C7808F4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31" y="1997145"/>
            <a:ext cx="65471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+mn-cs"/>
              </a:rPr>
              <a:t>Protocol ap1.0:  </a:t>
            </a:r>
            <a:r>
              <a:rPr lang="en-US" sz="3200" dirty="0">
                <a:latin typeface="+mn-lt"/>
                <a:cs typeface="+mn-cs"/>
              </a:rPr>
              <a:t>Alice says </a:t>
            </a:r>
            <a:r>
              <a:rPr lang="en-US" altLang="ja-JP" sz="3200" dirty="0">
                <a:latin typeface="+mn-lt"/>
                <a:cs typeface="+mn-cs"/>
              </a:rPr>
              <a:t>“</a:t>
            </a:r>
            <a:r>
              <a:rPr lang="en-US" sz="3200" dirty="0">
                <a:latin typeface="+mn-lt"/>
                <a:cs typeface="+mn-cs"/>
              </a:rPr>
              <a:t>I am Alice</a:t>
            </a:r>
            <a:r>
              <a:rPr lang="en-US" altLang="ja-JP" sz="3200" dirty="0">
                <a:latin typeface="+mn-lt"/>
                <a:cs typeface="+mn-cs"/>
              </a:rPr>
              <a:t>”</a:t>
            </a:r>
            <a:endParaRPr lang="en-US" sz="3200" dirty="0">
              <a:latin typeface="+mn-lt"/>
              <a:cs typeface="+mn-cs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5C1FDF6-1546-0A4A-9B22-9D9CCA78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858" y="3568133"/>
            <a:ext cx="241969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i="1" dirty="0">
                <a:latin typeface="+mn-lt"/>
                <a:cs typeface="Arial" charset="0"/>
              </a:rPr>
              <a:t>in a network, Bob can not </a:t>
            </a:r>
            <a:r>
              <a:rPr lang="en-US" altLang="ja-JP" sz="2400" i="1" dirty="0">
                <a:latin typeface="+mn-lt"/>
                <a:cs typeface="Arial" charset="0"/>
              </a:rPr>
              <a:t>“</a:t>
            </a:r>
            <a:r>
              <a:rPr lang="en-US" sz="2400" i="1" dirty="0">
                <a:latin typeface="+mn-lt"/>
                <a:cs typeface="Arial" charset="0"/>
              </a:rPr>
              <a:t>see</a:t>
            </a:r>
            <a:r>
              <a:rPr lang="en-US" altLang="ja-JP" sz="2400" i="1" dirty="0">
                <a:latin typeface="+mn-lt"/>
                <a:cs typeface="Arial" charset="0"/>
              </a:rPr>
              <a:t>”</a:t>
            </a:r>
            <a:r>
              <a:rPr lang="en-US" sz="2400" i="1" dirty="0">
                <a:latin typeface="+mn-lt"/>
                <a:cs typeface="Arial" charset="0"/>
              </a:rPr>
              <a:t> Alice, so Trudy simply declares herself to be Alice</a:t>
            </a: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08D195E9-D0C5-1447-B41F-4771B5A058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0336" y="4301297"/>
            <a:ext cx="773113" cy="1027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cs typeface="+mn-cs"/>
              </a:rPr>
              <a:t> 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14E974A-5022-614B-8E01-236452893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786" y="4829935"/>
            <a:ext cx="1957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ja-JP" sz="2800" dirty="0">
                <a:latin typeface="+mn-lt"/>
                <a:cs typeface="Arial" charset="0"/>
              </a:rPr>
              <a:t>“</a:t>
            </a:r>
            <a:r>
              <a:rPr lang="en-US" sz="2800" dirty="0">
                <a:latin typeface="+mn-lt"/>
                <a:cs typeface="Arial" charset="0"/>
              </a:rPr>
              <a:t>I am Alice</a:t>
            </a:r>
            <a:r>
              <a:rPr lang="en-US" altLang="ja-JP" sz="2800" dirty="0">
                <a:latin typeface="+mn-lt"/>
                <a:cs typeface="Arial" charset="0"/>
              </a:rPr>
              <a:t>”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E5351-9AD4-834D-8CEE-AD5E09FB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82" y="2548273"/>
            <a:ext cx="32560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36E60C5C-0FB0-0B44-A260-172E1694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41" y="349393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80D331C4-6628-8758-2E82-FFE18CE38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538" y="3564145"/>
            <a:ext cx="1020860" cy="850702"/>
          </a:xfrm>
          <a:prstGeom prst="rect">
            <a:avLst/>
          </a:prstGeom>
        </p:spPr>
      </p:pic>
      <p:pic>
        <p:nvPicPr>
          <p:cNvPr id="5" name="Picture 4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0C8DB22E-3BEA-BD85-2085-A8F95BAD6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368" y="460570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another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ap2.0: </a:t>
            </a:r>
            <a:r>
              <a:rPr lang="en-US" sz="3200" dirty="0">
                <a:latin typeface="+mn-lt"/>
                <a:cs typeface="Arial" charset="0"/>
              </a:rPr>
              <a:t>Alice says </a:t>
            </a:r>
            <a:r>
              <a:rPr lang="en-US" altLang="ja-JP" sz="3200" dirty="0">
                <a:latin typeface="+mn-lt"/>
                <a:cs typeface="Arial" charset="0"/>
              </a:rPr>
              <a:t>“</a:t>
            </a:r>
            <a:r>
              <a:rPr lang="en-US" sz="3200" dirty="0">
                <a:latin typeface="+mn-lt"/>
                <a:cs typeface="Arial" charset="0"/>
              </a:rPr>
              <a:t>I am Alice</a:t>
            </a:r>
            <a:r>
              <a:rPr lang="en-US" altLang="ja-JP" sz="3200" dirty="0">
                <a:latin typeface="+mn-lt"/>
                <a:cs typeface="Arial" charset="0"/>
              </a:rPr>
              <a:t>”</a:t>
            </a:r>
            <a:r>
              <a:rPr lang="en-US" sz="3200" dirty="0">
                <a:latin typeface="+mn-lt"/>
                <a:cs typeface="Arial" charset="0"/>
              </a:rPr>
              <a:t> in an IP packet containing her source IP address </a:t>
            </a: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D3E1B23E-A094-B04D-98F5-3714A273D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37988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F3CF6344-6161-A648-90CB-9A5298C3B7A3}"/>
              </a:ext>
            </a:extLst>
          </p:cNvPr>
          <p:cNvGrpSpPr>
            <a:grpSpLocks/>
          </p:cNvGrpSpPr>
          <p:nvPr/>
        </p:nvGrpSpPr>
        <p:grpSpPr bwMode="auto">
          <a:xfrm>
            <a:off x="2317957" y="3710816"/>
            <a:ext cx="2855913" cy="541337"/>
            <a:chOff x="540" y="1857"/>
            <a:chExt cx="1799" cy="341"/>
          </a:xfrm>
        </p:grpSpPr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957F85BF-1C79-E240-87AC-8BC4754F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1799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1489DC97-999B-1143-8A23-B8B6F0C67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1909"/>
              <a:ext cx="8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altLang="ja-JP" dirty="0">
                  <a:latin typeface="+mn-lt"/>
                  <a:cs typeface="Arial" charset="0"/>
                </a:rPr>
                <a:t>“</a:t>
              </a:r>
              <a:r>
                <a:rPr lang="en-US" dirty="0">
                  <a:latin typeface="+mn-lt"/>
                  <a:cs typeface="Arial" charset="0"/>
                </a:rPr>
                <a:t>I am Alice</a:t>
              </a:r>
              <a:r>
                <a:rPr lang="en-US" altLang="ja-JP" dirty="0">
                  <a:latin typeface="+mn-lt"/>
                  <a:cs typeface="Arial" charset="0"/>
                </a:rPr>
                <a:t>”</a:t>
              </a:r>
              <a:endParaRPr lang="en-US" dirty="0">
                <a:latin typeface="+mn-lt"/>
                <a:cs typeface="Arial" charset="0"/>
              </a:endParaRP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72208579-1FD4-1D4F-932D-56E99A10B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857"/>
              <a:ext cx="718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Alice’s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IP address</a:t>
              </a:r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6C098466-4768-CE4A-B1EE-25DAD7DB3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6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2FEFAAB4-6162-2944-8B86-984F4593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440" y="3910151"/>
            <a:ext cx="2805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failure scenario??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9C7C58BF-FF17-A062-0E1D-2CFDA983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416A70B0-8DCD-C36B-6B0E-CF19BD5D7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81" y="3840460"/>
            <a:ext cx="1020860" cy="850702"/>
          </a:xfrm>
          <a:prstGeom prst="rect">
            <a:avLst/>
          </a:prstGeom>
        </p:spPr>
      </p:pic>
      <p:pic>
        <p:nvPicPr>
          <p:cNvPr id="7" name="Picture 6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9DBAC974-ADDE-81DD-D03A-CB0E4BABE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1968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another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ap2.0: </a:t>
            </a:r>
            <a:r>
              <a:rPr lang="en-US" sz="3200" dirty="0">
                <a:latin typeface="+mn-lt"/>
                <a:cs typeface="Arial" charset="0"/>
              </a:rPr>
              <a:t>Alice says </a:t>
            </a:r>
            <a:r>
              <a:rPr lang="en-US" altLang="ja-JP" sz="3200" dirty="0">
                <a:latin typeface="+mn-lt"/>
                <a:cs typeface="Arial" charset="0"/>
              </a:rPr>
              <a:t>“</a:t>
            </a:r>
            <a:r>
              <a:rPr lang="en-US" sz="3200" dirty="0">
                <a:latin typeface="+mn-lt"/>
                <a:cs typeface="Arial" charset="0"/>
              </a:rPr>
              <a:t>I am Alice</a:t>
            </a:r>
            <a:r>
              <a:rPr lang="en-US" altLang="ja-JP" sz="3200" dirty="0">
                <a:latin typeface="+mn-lt"/>
                <a:cs typeface="Arial" charset="0"/>
              </a:rPr>
              <a:t>”</a:t>
            </a:r>
            <a:r>
              <a:rPr lang="en-US" sz="3200" dirty="0">
                <a:latin typeface="+mn-lt"/>
                <a:cs typeface="Arial" charset="0"/>
              </a:rPr>
              <a:t> in an IP packet containing her source IP address </a:t>
            </a: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D3E1B23E-A094-B04D-98F5-3714A273D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1094" y="4572000"/>
            <a:ext cx="2267433" cy="102518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F3CF6344-6161-A648-90CB-9A5298C3B7A3}"/>
              </a:ext>
            </a:extLst>
          </p:cNvPr>
          <p:cNvGrpSpPr>
            <a:grpSpLocks/>
          </p:cNvGrpSpPr>
          <p:nvPr/>
        </p:nvGrpSpPr>
        <p:grpSpPr bwMode="auto">
          <a:xfrm>
            <a:off x="4332287" y="5075789"/>
            <a:ext cx="2855913" cy="541337"/>
            <a:chOff x="540" y="1857"/>
            <a:chExt cx="1799" cy="341"/>
          </a:xfrm>
        </p:grpSpPr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957F85BF-1C79-E240-87AC-8BC4754F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1799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1489DC97-999B-1143-8A23-B8B6F0C67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1909"/>
              <a:ext cx="8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altLang="ja-JP" dirty="0">
                  <a:latin typeface="+mn-lt"/>
                  <a:cs typeface="Arial" charset="0"/>
                </a:rPr>
                <a:t>“</a:t>
              </a:r>
              <a:r>
                <a:rPr lang="en-US" dirty="0">
                  <a:latin typeface="+mn-lt"/>
                  <a:cs typeface="Arial" charset="0"/>
                </a:rPr>
                <a:t>I am Alice</a:t>
              </a:r>
              <a:r>
                <a:rPr lang="en-US" altLang="ja-JP" dirty="0">
                  <a:latin typeface="+mn-lt"/>
                  <a:cs typeface="Arial" charset="0"/>
                </a:rPr>
                <a:t>”</a:t>
              </a:r>
              <a:endParaRPr lang="en-US" dirty="0">
                <a:latin typeface="+mn-lt"/>
                <a:cs typeface="Arial" charset="0"/>
              </a:endParaRP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72208579-1FD4-1D4F-932D-56E99A10B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857"/>
              <a:ext cx="718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Alice’s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IP address</a:t>
              </a:r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6C098466-4768-CE4A-B1EE-25DAD7DB3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6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2FEFAAB4-6162-2944-8B86-984F4593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43" y="3910151"/>
            <a:ext cx="303903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Trudy can create</a:t>
            </a:r>
          </a:p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a packet “spoofing”</a:t>
            </a:r>
          </a:p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Alice’s address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208F909B-A17B-A9DD-D7A6-DD808A27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637C10BF-0736-FC88-DE78-6802F7256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81" y="3840460"/>
            <a:ext cx="1020860" cy="850702"/>
          </a:xfrm>
          <a:prstGeom prst="rect">
            <a:avLst/>
          </a:prstGeom>
        </p:spPr>
      </p:pic>
      <p:pic>
        <p:nvPicPr>
          <p:cNvPr id="5" name="Picture 4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5FA3A360-B73A-92AA-50E7-7065684CE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 third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ap3.0: </a:t>
            </a:r>
            <a:r>
              <a:rPr lang="en-US" sz="3200" dirty="0">
                <a:latin typeface="+mn-lt"/>
                <a:cs typeface="Arial" charset="0"/>
              </a:rPr>
              <a:t>Alice says </a:t>
            </a:r>
            <a:r>
              <a:rPr lang="en-US" altLang="ja-JP" sz="3200" dirty="0">
                <a:latin typeface="+mn-lt"/>
                <a:cs typeface="Arial" charset="0"/>
              </a:rPr>
              <a:t>“</a:t>
            </a:r>
            <a:r>
              <a:rPr lang="en-US" sz="3200" dirty="0">
                <a:latin typeface="+mn-lt"/>
                <a:cs typeface="Arial" charset="0"/>
              </a:rPr>
              <a:t>I am Alice</a:t>
            </a:r>
            <a:r>
              <a:rPr lang="en-US" altLang="ja-JP" sz="3200" dirty="0">
                <a:latin typeface="+mn-lt"/>
                <a:cs typeface="Arial" charset="0"/>
              </a:rPr>
              <a:t>”</a:t>
            </a:r>
            <a:r>
              <a:rPr lang="en-US" sz="3200" dirty="0">
                <a:latin typeface="+mn-lt"/>
                <a:cs typeface="Arial" charset="0"/>
              </a:rPr>
              <a:t> and sends her secret password to “prove” it.</a:t>
            </a: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297D8-FA6B-994F-AA4B-BD4F49ED5D88}"/>
              </a:ext>
            </a:extLst>
          </p:cNvPr>
          <p:cNvGrpSpPr/>
          <p:nvPr/>
        </p:nvGrpSpPr>
        <p:grpSpPr>
          <a:xfrm>
            <a:off x="2287795" y="3617843"/>
            <a:ext cx="3476900" cy="643835"/>
            <a:chOff x="2287795" y="3617843"/>
            <a:chExt cx="3476900" cy="643835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00A7A01E-CFEC-4245-843A-9FC44785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7795" y="3710816"/>
              <a:ext cx="3267076" cy="550862"/>
              <a:chOff x="521" y="1857"/>
              <a:chExt cx="2058" cy="347"/>
            </a:xfrm>
          </p:grpSpPr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7DF38783-9083-8046-8914-FBECAA7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3B92D8A-F6CA-5644-9CF4-76063E951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9" y="1904"/>
                <a:ext cx="89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dirty="0">
                    <a:latin typeface="+mn-lt"/>
                    <a:cs typeface="Arial" charset="0"/>
                  </a:rPr>
                  <a:t>“</a:t>
                </a:r>
                <a:r>
                  <a:rPr lang="en-US" dirty="0">
                    <a:latin typeface="+mn-lt"/>
                    <a:cs typeface="Arial" charset="0"/>
                  </a:rPr>
                  <a:t>I am Alice</a:t>
                </a:r>
                <a:r>
                  <a:rPr lang="en-US" altLang="ja-JP" dirty="0">
                    <a:latin typeface="+mn-lt"/>
                    <a:cs typeface="Arial" charset="0"/>
                  </a:rPr>
                  <a:t>”</a:t>
                </a:r>
                <a:endParaRPr lang="en-US" dirty="0">
                  <a:latin typeface="+mn-lt"/>
                  <a:cs typeface="Arial" charset="0"/>
                </a:endParaRPr>
              </a:p>
            </p:txBody>
          </p:sp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C2BA01DF-25FE-124B-84A2-3AB15FD8D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9E21A2CB-844F-C243-B491-09B4FE30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5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DAA829E2-B4F2-DB41-9427-09BB45010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268B165E-0156-1A4D-8EFB-5B346BB00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9" y="1863"/>
                <a:ext cx="680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password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4853043-B781-1B4E-8A97-C5C850DB3857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Box 5">
            <a:extLst>
              <a:ext uri="{FF2B5EF4-FFF2-40B4-BE49-F238E27FC236}">
                <a16:creationId xmlns:a16="http://schemas.microsoft.com/office/drawing/2014/main" id="{35FB98DB-97C9-CB48-BABC-5F388AC9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327" y="3817386"/>
            <a:ext cx="2805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failure scenario??</a:t>
            </a:r>
          </a:p>
        </p:txBody>
      </p:sp>
      <p:grpSp>
        <p:nvGrpSpPr>
          <p:cNvPr id="56" name="Group 9">
            <a:extLst>
              <a:ext uri="{FF2B5EF4-FFF2-40B4-BE49-F238E27FC236}">
                <a16:creationId xmlns:a16="http://schemas.microsoft.com/office/drawing/2014/main" id="{BF58E489-CED0-9142-9100-8F7A6F2DA4DE}"/>
              </a:ext>
            </a:extLst>
          </p:cNvPr>
          <p:cNvGrpSpPr>
            <a:grpSpLocks/>
          </p:cNvGrpSpPr>
          <p:nvPr/>
        </p:nvGrpSpPr>
        <p:grpSpPr bwMode="auto">
          <a:xfrm>
            <a:off x="4997866" y="4572000"/>
            <a:ext cx="1549400" cy="550862"/>
            <a:chOff x="521" y="1857"/>
            <a:chExt cx="976" cy="347"/>
          </a:xfrm>
        </p:grpSpPr>
        <p:sp>
          <p:nvSpPr>
            <p:cNvPr id="57" name="Rectangle 10">
              <a:extLst>
                <a:ext uri="{FF2B5EF4-FFF2-40B4-BE49-F238E27FC236}">
                  <a16:creationId xmlns:a16="http://schemas.microsoft.com/office/drawing/2014/main" id="{E97F38F7-FEA3-4743-B826-058C065A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957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58" name="Text Box 12">
              <a:extLst>
                <a:ext uri="{FF2B5EF4-FFF2-40B4-BE49-F238E27FC236}">
                  <a16:creationId xmlns:a16="http://schemas.microsoft.com/office/drawing/2014/main" id="{CBD74911-522D-364C-B1B7-305DF42E7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863"/>
              <a:ext cx="53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Alice’s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IP addr</a:t>
              </a:r>
            </a:p>
          </p:txBody>
        </p:sp>
        <p:sp>
          <p:nvSpPr>
            <p:cNvPr id="59" name="Line 13">
              <a:extLst>
                <a:ext uri="{FF2B5EF4-FFF2-40B4-BE49-F238E27FC236}">
                  <a16:creationId xmlns:a16="http://schemas.microsoft.com/office/drawing/2014/main" id="{509AFA78-6EE3-7B4D-8E2A-27FBECE02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1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BBF41554-058A-6F47-995D-B2F8203C8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" y="1929"/>
              <a:ext cx="28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OK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6C1D0D4-E3ED-F742-A8D6-2A2EE7935F59}"/>
              </a:ext>
            </a:extLst>
          </p:cNvPr>
          <p:cNvCxnSpPr>
            <a:cxnSpLocks/>
          </p:cNvCxnSpPr>
          <p:nvPr/>
        </p:nvCxnSpPr>
        <p:spPr>
          <a:xfrm flipH="1">
            <a:off x="4638262" y="5168348"/>
            <a:ext cx="88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4523A532-59B4-520E-CFD9-7DF190C4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5463EA87-2935-3D43-FACE-231B2635E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8" name="Picture 7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C7621F55-0FA4-DB24-8EC3-7BE19843D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 third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ap3.0: </a:t>
            </a:r>
            <a:r>
              <a:rPr lang="en-US" sz="3200" dirty="0">
                <a:latin typeface="+mn-lt"/>
                <a:cs typeface="Arial" charset="0"/>
              </a:rPr>
              <a:t>Alice says </a:t>
            </a:r>
            <a:r>
              <a:rPr lang="en-US" altLang="ja-JP" sz="3200" dirty="0">
                <a:latin typeface="+mn-lt"/>
                <a:cs typeface="Arial" charset="0"/>
              </a:rPr>
              <a:t>“</a:t>
            </a:r>
            <a:r>
              <a:rPr lang="en-US" sz="3200" dirty="0">
                <a:latin typeface="+mn-lt"/>
                <a:cs typeface="Arial" charset="0"/>
              </a:rPr>
              <a:t>I am Alice</a:t>
            </a:r>
            <a:r>
              <a:rPr lang="en-US" altLang="ja-JP" sz="3200" dirty="0">
                <a:latin typeface="+mn-lt"/>
                <a:cs typeface="Arial" charset="0"/>
              </a:rPr>
              <a:t>”</a:t>
            </a:r>
            <a:r>
              <a:rPr lang="en-US" sz="3200" dirty="0">
                <a:latin typeface="+mn-lt"/>
                <a:cs typeface="Arial" charset="0"/>
              </a:rPr>
              <a:t> and sends her secret password to “prove” it.</a:t>
            </a: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297D8-FA6B-994F-AA4B-BD4F49ED5D88}"/>
              </a:ext>
            </a:extLst>
          </p:cNvPr>
          <p:cNvGrpSpPr/>
          <p:nvPr/>
        </p:nvGrpSpPr>
        <p:grpSpPr>
          <a:xfrm>
            <a:off x="2287795" y="3617843"/>
            <a:ext cx="3476900" cy="643835"/>
            <a:chOff x="2287795" y="3617843"/>
            <a:chExt cx="3476900" cy="643835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00A7A01E-CFEC-4245-843A-9FC44785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7795" y="3710816"/>
              <a:ext cx="3267076" cy="550862"/>
              <a:chOff x="521" y="1857"/>
              <a:chExt cx="2058" cy="347"/>
            </a:xfrm>
          </p:grpSpPr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7DF38783-9083-8046-8914-FBECAA7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3B92D8A-F6CA-5644-9CF4-76063E951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9" y="1904"/>
                <a:ext cx="89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dirty="0">
                    <a:latin typeface="+mn-lt"/>
                    <a:cs typeface="Arial" charset="0"/>
                  </a:rPr>
                  <a:t>“</a:t>
                </a:r>
                <a:r>
                  <a:rPr lang="en-US" dirty="0">
                    <a:latin typeface="+mn-lt"/>
                    <a:cs typeface="Arial" charset="0"/>
                  </a:rPr>
                  <a:t>I am Alice</a:t>
                </a:r>
                <a:r>
                  <a:rPr lang="en-US" altLang="ja-JP" dirty="0">
                    <a:latin typeface="+mn-lt"/>
                    <a:cs typeface="Arial" charset="0"/>
                  </a:rPr>
                  <a:t>”</a:t>
                </a:r>
                <a:endParaRPr lang="en-US" dirty="0">
                  <a:latin typeface="+mn-lt"/>
                  <a:cs typeface="Arial" charset="0"/>
                </a:endParaRPr>
              </a:p>
            </p:txBody>
          </p:sp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C2BA01DF-25FE-124B-84A2-3AB15FD8D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9E21A2CB-844F-C243-B491-09B4FE30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5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DAA829E2-B4F2-DB41-9427-09BB45010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268B165E-0156-1A4D-8EFB-5B346BB00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9" y="1863"/>
                <a:ext cx="680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password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4853043-B781-1B4E-8A97-C5C850DB3857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47353-ACF4-FB45-82C9-78EF59D1B8F5}"/>
              </a:ext>
            </a:extLst>
          </p:cNvPr>
          <p:cNvGrpSpPr/>
          <p:nvPr/>
        </p:nvGrpSpPr>
        <p:grpSpPr>
          <a:xfrm>
            <a:off x="5565917" y="5221357"/>
            <a:ext cx="1657209" cy="980453"/>
            <a:chOff x="5565917" y="5221357"/>
            <a:chExt cx="1657209" cy="980453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09CCB2F0-AAD0-AE40-9BFA-C3F3B505C1EA}"/>
                </a:ext>
              </a:extLst>
            </p:cNvPr>
            <p:cNvGrpSpPr>
              <a:grpSpLocks/>
            </p:cNvGrpSpPr>
            <p:nvPr/>
          </p:nvGrpSpPr>
          <p:grpSpPr bwMode="auto">
            <a:xfrm rot="20326040">
              <a:off x="5673726" y="5221357"/>
              <a:ext cx="1549400" cy="550862"/>
              <a:chOff x="521" y="1857"/>
              <a:chExt cx="976" cy="347"/>
            </a:xfrm>
          </p:grpSpPr>
          <p:sp>
            <p:nvSpPr>
              <p:cNvPr id="33" name="Rectangle 10">
                <a:extLst>
                  <a:ext uri="{FF2B5EF4-FFF2-40B4-BE49-F238E27FC236}">
                    <a16:creationId xmlns:a16="http://schemas.microsoft.com/office/drawing/2014/main" id="{BCDE87B3-8C33-454D-BC4C-966D11031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957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Text Box 12">
                <a:extLst>
                  <a:ext uri="{FF2B5EF4-FFF2-40B4-BE49-F238E27FC236}">
                    <a16:creationId xmlns:a16="http://schemas.microsoft.com/office/drawing/2014/main" id="{9D3CC4EC-3241-B748-B705-CDFF879A6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37" name="Line 13">
                <a:extLst>
                  <a:ext uri="{FF2B5EF4-FFF2-40B4-BE49-F238E27FC236}">
                    <a16:creationId xmlns:a16="http://schemas.microsoft.com/office/drawing/2014/main" id="{4AF6DA12-B4E4-B34F-B759-4778C678D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8" name="Text Box 12">
                <a:extLst>
                  <a:ext uri="{FF2B5EF4-FFF2-40B4-BE49-F238E27FC236}">
                    <a16:creationId xmlns:a16="http://schemas.microsoft.com/office/drawing/2014/main" id="{57DC8CF6-59C4-7B4F-9D40-4BD50E0B50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9" y="1929"/>
                <a:ext cx="288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OK</a:t>
                </a: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916E4E-72AA-BB40-9BFB-340F935506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5917" y="5976730"/>
              <a:ext cx="543335" cy="225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1" descr="EN00179_[1]">
            <a:extLst>
              <a:ext uri="{FF2B5EF4-FFF2-40B4-BE49-F238E27FC236}">
                <a16:creationId xmlns:a16="http://schemas.microsoft.com/office/drawing/2014/main" id="{35FF652E-B29F-6447-B1F0-703DCD9312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0331">
            <a:off x="2148232" y="5668479"/>
            <a:ext cx="862013" cy="66833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Line 22">
            <a:extLst>
              <a:ext uri="{FF2B5EF4-FFF2-40B4-BE49-F238E27FC236}">
                <a16:creationId xmlns:a16="http://schemas.microsoft.com/office/drawing/2014/main" id="{2EA47872-83E5-3543-89FE-E2FD72C303D7}"/>
              </a:ext>
            </a:extLst>
          </p:cNvPr>
          <p:cNvSpPr>
            <a:spLocks noChangeShapeType="1"/>
          </p:cNvSpPr>
          <p:nvPr/>
        </p:nvSpPr>
        <p:spPr bwMode="auto">
          <a:xfrm rot="21300331">
            <a:off x="2056157" y="4438167"/>
            <a:ext cx="623888" cy="1292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3989B27E-4CAE-8949-8492-E6712F57A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4701" y="4572000"/>
            <a:ext cx="3814970" cy="1298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ADE59F-2754-3448-A342-E05C216B7117}"/>
              </a:ext>
            </a:extLst>
          </p:cNvPr>
          <p:cNvGrpSpPr/>
          <p:nvPr/>
        </p:nvGrpSpPr>
        <p:grpSpPr>
          <a:xfrm rot="20405712">
            <a:off x="3467313" y="4951901"/>
            <a:ext cx="3267076" cy="641277"/>
            <a:chOff x="2287795" y="3620401"/>
            <a:chExt cx="3267076" cy="641277"/>
          </a:xfrm>
        </p:grpSpPr>
        <p:grpSp>
          <p:nvGrpSpPr>
            <p:cNvPr id="45" name="Group 9">
              <a:extLst>
                <a:ext uri="{FF2B5EF4-FFF2-40B4-BE49-F238E27FC236}">
                  <a16:creationId xmlns:a16="http://schemas.microsoft.com/office/drawing/2014/main" id="{296F5FF0-F4A3-274B-9B0B-20DCD2466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7795" y="3710816"/>
              <a:ext cx="3267076" cy="550862"/>
              <a:chOff x="521" y="1857"/>
              <a:chExt cx="2058" cy="347"/>
            </a:xfrm>
          </p:grpSpPr>
          <p:sp>
            <p:nvSpPr>
              <p:cNvPr id="47" name="Rectangle 10">
                <a:extLst>
                  <a:ext uri="{FF2B5EF4-FFF2-40B4-BE49-F238E27FC236}">
                    <a16:creationId xmlns:a16="http://schemas.microsoft.com/office/drawing/2014/main" id="{8293C750-D2C1-EF47-B1DF-1E5258516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Text Box 11">
                <a:extLst>
                  <a:ext uri="{FF2B5EF4-FFF2-40B4-BE49-F238E27FC236}">
                    <a16:creationId xmlns:a16="http://schemas.microsoft.com/office/drawing/2014/main" id="{93A8BDC0-DFE5-E84A-B7B5-3D5F4745F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9" y="1904"/>
                <a:ext cx="89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dirty="0">
                    <a:latin typeface="+mn-lt"/>
                    <a:cs typeface="Arial" charset="0"/>
                  </a:rPr>
                  <a:t>“</a:t>
                </a:r>
                <a:r>
                  <a:rPr lang="en-US" dirty="0">
                    <a:latin typeface="+mn-lt"/>
                    <a:cs typeface="Arial" charset="0"/>
                  </a:rPr>
                  <a:t>I am Alice</a:t>
                </a:r>
                <a:r>
                  <a:rPr lang="en-US" altLang="ja-JP" dirty="0">
                    <a:latin typeface="+mn-lt"/>
                    <a:cs typeface="Arial" charset="0"/>
                  </a:rPr>
                  <a:t>”</a:t>
                </a:r>
                <a:endParaRPr lang="en-US" dirty="0">
                  <a:latin typeface="+mn-lt"/>
                  <a:cs typeface="Arial" charset="0"/>
                </a:endParaRPr>
              </a:p>
            </p:txBody>
          </p:sp>
          <p:sp>
            <p:nvSpPr>
              <p:cNvPr id="49" name="Text Box 12">
                <a:extLst>
                  <a:ext uri="{FF2B5EF4-FFF2-40B4-BE49-F238E27FC236}">
                    <a16:creationId xmlns:a16="http://schemas.microsoft.com/office/drawing/2014/main" id="{C7E17E93-E0A9-F346-A5E4-74629DD1D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A717D8D2-B3F6-9C42-AC1D-B1866ECE9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5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C566C9D9-7133-DD43-BDAA-A02F894C3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" name="Text Box 12">
                <a:extLst>
                  <a:ext uri="{FF2B5EF4-FFF2-40B4-BE49-F238E27FC236}">
                    <a16:creationId xmlns:a16="http://schemas.microsoft.com/office/drawing/2014/main" id="{366596C4-9035-2B47-918F-5C0797F072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9" y="1863"/>
                <a:ext cx="680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password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9EE7CDA-3A80-7C41-BDDF-3F09073D1C5A}"/>
                </a:ext>
              </a:extLst>
            </p:cNvPr>
            <p:cNvCxnSpPr/>
            <p:nvPr/>
          </p:nvCxnSpPr>
          <p:spPr>
            <a:xfrm>
              <a:off x="4230470" y="3620401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Box 4">
            <a:extLst>
              <a:ext uri="{FF2B5EF4-FFF2-40B4-BE49-F238E27FC236}">
                <a16:creationId xmlns:a16="http://schemas.microsoft.com/office/drawing/2014/main" id="{0017FBE4-4309-6340-A583-A4158457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348" y="3335476"/>
            <a:ext cx="300196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800" i="1" dirty="0">
                <a:solidFill>
                  <a:srgbClr val="C00000"/>
                </a:solidFill>
                <a:latin typeface="+mn-lt"/>
                <a:cs typeface="Arial" charset="0"/>
              </a:rPr>
              <a:t>playback attack: </a:t>
            </a:r>
            <a:r>
              <a:rPr lang="en-US" sz="2800" i="1" dirty="0">
                <a:latin typeface="+mn-lt"/>
                <a:cs typeface="Arial" charset="0"/>
              </a:rPr>
              <a:t>Trudy records Alice’s packet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i="1" dirty="0">
                <a:latin typeface="+mn-lt"/>
                <a:cs typeface="Arial" charset="0"/>
              </a:rPr>
              <a:t>and later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i="1" dirty="0">
                <a:latin typeface="+mn-lt"/>
                <a:cs typeface="Arial" charset="0"/>
              </a:rPr>
              <a:t>plays it back to Bob 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1EAF0BFD-0BCB-F0A7-AFE3-C117D92D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E569C2EA-0223-EA0F-9AD3-5CCF50489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12" name="Picture 11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4D1DEFBE-74D5-21AF-833F-4E2932AAC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 modified third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ap3.0: </a:t>
            </a:r>
            <a:r>
              <a:rPr lang="en-US" sz="3200" dirty="0">
                <a:latin typeface="+mn-lt"/>
                <a:cs typeface="Arial" charset="0"/>
              </a:rPr>
              <a:t>Alice says </a:t>
            </a:r>
            <a:r>
              <a:rPr lang="en-US" altLang="ja-JP" sz="3200" dirty="0">
                <a:latin typeface="+mn-lt"/>
                <a:cs typeface="Arial" charset="0"/>
              </a:rPr>
              <a:t>“</a:t>
            </a:r>
            <a:r>
              <a:rPr lang="en-US" sz="3200" dirty="0">
                <a:latin typeface="+mn-lt"/>
                <a:cs typeface="Arial" charset="0"/>
              </a:rPr>
              <a:t>I am Alice</a:t>
            </a:r>
            <a:r>
              <a:rPr lang="en-US" altLang="ja-JP" sz="3200" dirty="0">
                <a:latin typeface="+mn-lt"/>
                <a:cs typeface="Arial" charset="0"/>
              </a:rPr>
              <a:t>”</a:t>
            </a:r>
            <a:r>
              <a:rPr lang="en-US" sz="3200" dirty="0">
                <a:latin typeface="+mn-lt"/>
                <a:cs typeface="Arial" charset="0"/>
              </a:rPr>
              <a:t> and sends her encrypted secret password to “prove” it.</a:t>
            </a: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297D8-FA6B-994F-AA4B-BD4F49ED5D88}"/>
              </a:ext>
            </a:extLst>
          </p:cNvPr>
          <p:cNvGrpSpPr/>
          <p:nvPr/>
        </p:nvGrpSpPr>
        <p:grpSpPr>
          <a:xfrm>
            <a:off x="2287795" y="3617843"/>
            <a:ext cx="3476900" cy="643835"/>
            <a:chOff x="2287795" y="3617843"/>
            <a:chExt cx="3476900" cy="643835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00A7A01E-CFEC-4245-843A-9FC44785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7795" y="3710816"/>
              <a:ext cx="3267076" cy="550862"/>
              <a:chOff x="521" y="1857"/>
              <a:chExt cx="2058" cy="347"/>
            </a:xfrm>
          </p:grpSpPr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7DF38783-9083-8046-8914-FBECAA7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3B92D8A-F6CA-5644-9CF4-76063E951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9" y="1904"/>
                <a:ext cx="89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dirty="0">
                    <a:latin typeface="+mn-lt"/>
                    <a:cs typeface="Arial" charset="0"/>
                  </a:rPr>
                  <a:t>“</a:t>
                </a:r>
                <a:r>
                  <a:rPr lang="en-US" dirty="0">
                    <a:latin typeface="+mn-lt"/>
                    <a:cs typeface="Arial" charset="0"/>
                  </a:rPr>
                  <a:t>I am Alice</a:t>
                </a:r>
                <a:r>
                  <a:rPr lang="en-US" altLang="ja-JP" dirty="0">
                    <a:latin typeface="+mn-lt"/>
                    <a:cs typeface="Arial" charset="0"/>
                  </a:rPr>
                  <a:t>”</a:t>
                </a:r>
                <a:endParaRPr lang="en-US" dirty="0">
                  <a:latin typeface="+mn-lt"/>
                  <a:cs typeface="Arial" charset="0"/>
                </a:endParaRPr>
              </a:p>
            </p:txBody>
          </p:sp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C2BA01DF-25FE-124B-84A2-3AB15FD8D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9E21A2CB-844F-C243-B491-09B4FE30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5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DAA829E2-B4F2-DB41-9427-09BB45010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268B165E-0156-1A4D-8EFB-5B346BB00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1" y="1863"/>
                <a:ext cx="717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encrypted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password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4853043-B781-1B4E-8A97-C5C850DB3857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Box 5">
            <a:extLst>
              <a:ext uri="{FF2B5EF4-FFF2-40B4-BE49-F238E27FC236}">
                <a16:creationId xmlns:a16="http://schemas.microsoft.com/office/drawing/2014/main" id="{35FB98DB-97C9-CB48-BABC-5F388AC9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327" y="3817386"/>
            <a:ext cx="2805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latin typeface="+mn-lt"/>
                <a:cs typeface="Arial" charset="0"/>
              </a:rPr>
              <a:t>failure scenario??</a:t>
            </a:r>
          </a:p>
        </p:txBody>
      </p:sp>
      <p:grpSp>
        <p:nvGrpSpPr>
          <p:cNvPr id="56" name="Group 9">
            <a:extLst>
              <a:ext uri="{FF2B5EF4-FFF2-40B4-BE49-F238E27FC236}">
                <a16:creationId xmlns:a16="http://schemas.microsoft.com/office/drawing/2014/main" id="{BF58E489-CED0-9142-9100-8F7A6F2DA4DE}"/>
              </a:ext>
            </a:extLst>
          </p:cNvPr>
          <p:cNvGrpSpPr>
            <a:grpSpLocks/>
          </p:cNvGrpSpPr>
          <p:nvPr/>
        </p:nvGrpSpPr>
        <p:grpSpPr bwMode="auto">
          <a:xfrm>
            <a:off x="4997866" y="4572000"/>
            <a:ext cx="1549400" cy="550862"/>
            <a:chOff x="521" y="1857"/>
            <a:chExt cx="976" cy="347"/>
          </a:xfrm>
        </p:grpSpPr>
        <p:sp>
          <p:nvSpPr>
            <p:cNvPr id="57" name="Rectangle 10">
              <a:extLst>
                <a:ext uri="{FF2B5EF4-FFF2-40B4-BE49-F238E27FC236}">
                  <a16:creationId xmlns:a16="http://schemas.microsoft.com/office/drawing/2014/main" id="{E97F38F7-FEA3-4743-B826-058C065A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957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58" name="Text Box 12">
              <a:extLst>
                <a:ext uri="{FF2B5EF4-FFF2-40B4-BE49-F238E27FC236}">
                  <a16:creationId xmlns:a16="http://schemas.microsoft.com/office/drawing/2014/main" id="{CBD74911-522D-364C-B1B7-305DF42E7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863"/>
              <a:ext cx="53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Alice’s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IP addr</a:t>
              </a:r>
            </a:p>
          </p:txBody>
        </p:sp>
        <p:sp>
          <p:nvSpPr>
            <p:cNvPr id="59" name="Line 13">
              <a:extLst>
                <a:ext uri="{FF2B5EF4-FFF2-40B4-BE49-F238E27FC236}">
                  <a16:creationId xmlns:a16="http://schemas.microsoft.com/office/drawing/2014/main" id="{509AFA78-6EE3-7B4D-8E2A-27FBECE02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1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BBF41554-058A-6F47-995D-B2F8203C8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" y="1929"/>
              <a:ext cx="28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800" dirty="0">
                  <a:latin typeface="+mn-lt"/>
                  <a:cs typeface="Arial" charset="0"/>
                </a:rPr>
                <a:t>OK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6C1D0D4-E3ED-F742-A8D6-2A2EE7935F59}"/>
              </a:ext>
            </a:extLst>
          </p:cNvPr>
          <p:cNvCxnSpPr>
            <a:cxnSpLocks/>
          </p:cNvCxnSpPr>
          <p:nvPr/>
        </p:nvCxnSpPr>
        <p:spPr>
          <a:xfrm flipH="1">
            <a:off x="4638262" y="5168348"/>
            <a:ext cx="88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DD8B5790-C555-6193-AA13-480B9C85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AB14B823-AD97-5037-3938-E2A922092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8" name="Picture 7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B29DB2E4-978E-9B9F-7841-57CB9CA61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910D0859-C84E-B2AB-66C5-1C7EB44C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7DFF5764-C029-873B-36B0-DE84C3BAA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12" name="Picture 11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4F326B13-F3DB-2AB6-C403-37E8712FA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 modified third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9684027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Bob wants Alice to “</a:t>
            </a:r>
            <a:r>
              <a:rPr lang="en-US" altLang="ja-JP" sz="3200" dirty="0"/>
              <a:t>prove” her identity to him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ap3.0: </a:t>
            </a:r>
            <a:r>
              <a:rPr lang="en-US" sz="3200" dirty="0">
                <a:latin typeface="+mn-lt"/>
                <a:cs typeface="Arial" charset="0"/>
              </a:rPr>
              <a:t>Alice says </a:t>
            </a:r>
            <a:r>
              <a:rPr lang="en-US" altLang="ja-JP" sz="3200" dirty="0">
                <a:latin typeface="+mn-lt"/>
                <a:cs typeface="Arial" charset="0"/>
              </a:rPr>
              <a:t>“</a:t>
            </a:r>
            <a:r>
              <a:rPr lang="en-US" sz="3200" dirty="0">
                <a:latin typeface="+mn-lt"/>
                <a:cs typeface="Arial" charset="0"/>
              </a:rPr>
              <a:t>I am Alice</a:t>
            </a:r>
            <a:r>
              <a:rPr lang="en-US" altLang="ja-JP" sz="3200" dirty="0">
                <a:latin typeface="+mn-lt"/>
                <a:cs typeface="Arial" charset="0"/>
              </a:rPr>
              <a:t>”</a:t>
            </a:r>
            <a:r>
              <a:rPr lang="en-US" sz="3200" dirty="0">
                <a:latin typeface="+mn-lt"/>
                <a:cs typeface="Arial" charset="0"/>
              </a:rPr>
              <a:t> and sends her encrypted secret password to “prove” it.</a:t>
            </a: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297D8-FA6B-994F-AA4B-BD4F49ED5D88}"/>
              </a:ext>
            </a:extLst>
          </p:cNvPr>
          <p:cNvGrpSpPr/>
          <p:nvPr/>
        </p:nvGrpSpPr>
        <p:grpSpPr>
          <a:xfrm>
            <a:off x="2287795" y="3617843"/>
            <a:ext cx="3476900" cy="643835"/>
            <a:chOff x="2287795" y="3617843"/>
            <a:chExt cx="3476900" cy="643835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00A7A01E-CFEC-4245-843A-9FC44785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7795" y="3710816"/>
              <a:ext cx="3267076" cy="550862"/>
              <a:chOff x="521" y="1857"/>
              <a:chExt cx="2058" cy="347"/>
            </a:xfrm>
          </p:grpSpPr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7DF38783-9083-8046-8914-FBECAA7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3B92D8A-F6CA-5644-9CF4-76063E951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9" y="1904"/>
                <a:ext cx="89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dirty="0">
                    <a:latin typeface="+mn-lt"/>
                    <a:cs typeface="Arial" charset="0"/>
                  </a:rPr>
                  <a:t>“</a:t>
                </a:r>
                <a:r>
                  <a:rPr lang="en-US" dirty="0">
                    <a:latin typeface="+mn-lt"/>
                    <a:cs typeface="Arial" charset="0"/>
                  </a:rPr>
                  <a:t>I am Alice</a:t>
                </a:r>
                <a:r>
                  <a:rPr lang="en-US" altLang="ja-JP" dirty="0">
                    <a:latin typeface="+mn-lt"/>
                    <a:cs typeface="Arial" charset="0"/>
                  </a:rPr>
                  <a:t>”</a:t>
                </a:r>
                <a:endParaRPr lang="en-US" dirty="0">
                  <a:latin typeface="+mn-lt"/>
                  <a:cs typeface="Arial" charset="0"/>
                </a:endParaRPr>
              </a:p>
            </p:txBody>
          </p:sp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C2BA01DF-25FE-124B-84A2-3AB15FD8D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9E21A2CB-844F-C243-B491-09B4FE30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5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DAA829E2-B4F2-DB41-9427-09BB45010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268B165E-0156-1A4D-8EFB-5B346BB00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1" y="1863"/>
                <a:ext cx="717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encrypted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password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4853043-B781-1B4E-8A97-C5C850DB3857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47353-ACF4-FB45-82C9-78EF59D1B8F5}"/>
              </a:ext>
            </a:extLst>
          </p:cNvPr>
          <p:cNvGrpSpPr/>
          <p:nvPr/>
        </p:nvGrpSpPr>
        <p:grpSpPr>
          <a:xfrm>
            <a:off x="5565917" y="5221357"/>
            <a:ext cx="1657209" cy="980453"/>
            <a:chOff x="5565917" y="5221357"/>
            <a:chExt cx="1657209" cy="980453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09CCB2F0-AAD0-AE40-9BFA-C3F3B505C1EA}"/>
                </a:ext>
              </a:extLst>
            </p:cNvPr>
            <p:cNvGrpSpPr>
              <a:grpSpLocks/>
            </p:cNvGrpSpPr>
            <p:nvPr/>
          </p:nvGrpSpPr>
          <p:grpSpPr bwMode="auto">
            <a:xfrm rot="20326040">
              <a:off x="5673726" y="5221357"/>
              <a:ext cx="1549400" cy="550862"/>
              <a:chOff x="521" y="1857"/>
              <a:chExt cx="976" cy="347"/>
            </a:xfrm>
          </p:grpSpPr>
          <p:sp>
            <p:nvSpPr>
              <p:cNvPr id="33" name="Rectangle 10">
                <a:extLst>
                  <a:ext uri="{FF2B5EF4-FFF2-40B4-BE49-F238E27FC236}">
                    <a16:creationId xmlns:a16="http://schemas.microsoft.com/office/drawing/2014/main" id="{BCDE87B3-8C33-454D-BC4C-966D11031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957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Text Box 12">
                <a:extLst>
                  <a:ext uri="{FF2B5EF4-FFF2-40B4-BE49-F238E27FC236}">
                    <a16:creationId xmlns:a16="http://schemas.microsoft.com/office/drawing/2014/main" id="{9D3CC4EC-3241-B748-B705-CDFF879A6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37" name="Line 13">
                <a:extLst>
                  <a:ext uri="{FF2B5EF4-FFF2-40B4-BE49-F238E27FC236}">
                    <a16:creationId xmlns:a16="http://schemas.microsoft.com/office/drawing/2014/main" id="{4AF6DA12-B4E4-B34F-B759-4778C678D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8" name="Text Box 12">
                <a:extLst>
                  <a:ext uri="{FF2B5EF4-FFF2-40B4-BE49-F238E27FC236}">
                    <a16:creationId xmlns:a16="http://schemas.microsoft.com/office/drawing/2014/main" id="{57DC8CF6-59C4-7B4F-9D40-4BD50E0B50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9" y="1929"/>
                <a:ext cx="288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OK</a:t>
                </a: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916E4E-72AA-BB40-9BFB-340F935506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5917" y="5976730"/>
              <a:ext cx="543335" cy="225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1" descr="EN00179_[1]">
            <a:extLst>
              <a:ext uri="{FF2B5EF4-FFF2-40B4-BE49-F238E27FC236}">
                <a16:creationId xmlns:a16="http://schemas.microsoft.com/office/drawing/2014/main" id="{35FF652E-B29F-6447-B1F0-703DCD9312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0331">
            <a:off x="2148232" y="5668479"/>
            <a:ext cx="862013" cy="66833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Line 22">
            <a:extLst>
              <a:ext uri="{FF2B5EF4-FFF2-40B4-BE49-F238E27FC236}">
                <a16:creationId xmlns:a16="http://schemas.microsoft.com/office/drawing/2014/main" id="{2EA47872-83E5-3543-89FE-E2FD72C303D7}"/>
              </a:ext>
            </a:extLst>
          </p:cNvPr>
          <p:cNvSpPr>
            <a:spLocks noChangeShapeType="1"/>
          </p:cNvSpPr>
          <p:nvPr/>
        </p:nvSpPr>
        <p:spPr bwMode="auto">
          <a:xfrm rot="21300331">
            <a:off x="2056157" y="4438167"/>
            <a:ext cx="623888" cy="1292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3989B27E-4CAE-8949-8492-E6712F57A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4701" y="4572000"/>
            <a:ext cx="3814970" cy="1298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ADE59F-2754-3448-A342-E05C216B7117}"/>
              </a:ext>
            </a:extLst>
          </p:cNvPr>
          <p:cNvGrpSpPr/>
          <p:nvPr/>
        </p:nvGrpSpPr>
        <p:grpSpPr>
          <a:xfrm rot="20405712">
            <a:off x="3467313" y="4951901"/>
            <a:ext cx="3267076" cy="641277"/>
            <a:chOff x="2287795" y="3620401"/>
            <a:chExt cx="3267076" cy="641277"/>
          </a:xfrm>
        </p:grpSpPr>
        <p:grpSp>
          <p:nvGrpSpPr>
            <p:cNvPr id="45" name="Group 9">
              <a:extLst>
                <a:ext uri="{FF2B5EF4-FFF2-40B4-BE49-F238E27FC236}">
                  <a16:creationId xmlns:a16="http://schemas.microsoft.com/office/drawing/2014/main" id="{296F5FF0-F4A3-274B-9B0B-20DCD2466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7795" y="3710816"/>
              <a:ext cx="3267076" cy="550862"/>
              <a:chOff x="521" y="1857"/>
              <a:chExt cx="2058" cy="347"/>
            </a:xfrm>
          </p:grpSpPr>
          <p:sp>
            <p:nvSpPr>
              <p:cNvPr id="47" name="Rectangle 10">
                <a:extLst>
                  <a:ext uri="{FF2B5EF4-FFF2-40B4-BE49-F238E27FC236}">
                    <a16:creationId xmlns:a16="http://schemas.microsoft.com/office/drawing/2014/main" id="{8293C750-D2C1-EF47-B1DF-1E5258516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Text Box 11">
                <a:extLst>
                  <a:ext uri="{FF2B5EF4-FFF2-40B4-BE49-F238E27FC236}">
                    <a16:creationId xmlns:a16="http://schemas.microsoft.com/office/drawing/2014/main" id="{93A8BDC0-DFE5-E84A-B7B5-3D5F4745F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9" y="1904"/>
                <a:ext cx="89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dirty="0">
                    <a:latin typeface="+mn-lt"/>
                    <a:cs typeface="Arial" charset="0"/>
                  </a:rPr>
                  <a:t>“</a:t>
                </a:r>
                <a:r>
                  <a:rPr lang="en-US" dirty="0">
                    <a:latin typeface="+mn-lt"/>
                    <a:cs typeface="Arial" charset="0"/>
                  </a:rPr>
                  <a:t>I am Alice</a:t>
                </a:r>
                <a:r>
                  <a:rPr lang="en-US" altLang="ja-JP" dirty="0">
                    <a:latin typeface="+mn-lt"/>
                    <a:cs typeface="Arial" charset="0"/>
                  </a:rPr>
                  <a:t>”</a:t>
                </a:r>
                <a:endParaRPr lang="en-US" dirty="0">
                  <a:latin typeface="+mn-lt"/>
                  <a:cs typeface="Arial" charset="0"/>
                </a:endParaRPr>
              </a:p>
            </p:txBody>
          </p:sp>
          <p:sp>
            <p:nvSpPr>
              <p:cNvPr id="49" name="Text Box 12">
                <a:extLst>
                  <a:ext uri="{FF2B5EF4-FFF2-40B4-BE49-F238E27FC236}">
                    <a16:creationId xmlns:a16="http://schemas.microsoft.com/office/drawing/2014/main" id="{C7E17E93-E0A9-F346-A5E4-74629DD1D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" y="1863"/>
                <a:ext cx="53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Alice’s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IP addr</a:t>
                </a:r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A717D8D2-B3F6-9C42-AC1D-B1866ECE9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5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C566C9D9-7133-DD43-BDAA-A02F894C3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" name="Text Box 12">
                <a:extLst>
                  <a:ext uri="{FF2B5EF4-FFF2-40B4-BE49-F238E27FC236}">
                    <a16:creationId xmlns:a16="http://schemas.microsoft.com/office/drawing/2014/main" id="{366596C4-9035-2B47-918F-5C0797F072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4" y="1863"/>
                <a:ext cx="750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encrypted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password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9EE7CDA-3A80-7C41-BDDF-3F09073D1C5A}"/>
                </a:ext>
              </a:extLst>
            </p:cNvPr>
            <p:cNvCxnSpPr/>
            <p:nvPr/>
          </p:nvCxnSpPr>
          <p:spPr>
            <a:xfrm>
              <a:off x="4230470" y="3620401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Box 4">
            <a:extLst>
              <a:ext uri="{FF2B5EF4-FFF2-40B4-BE49-F238E27FC236}">
                <a16:creationId xmlns:a16="http://schemas.microsoft.com/office/drawing/2014/main" id="{0017FBE4-4309-6340-A583-A4158457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472" y="3792676"/>
            <a:ext cx="332671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800" i="1" dirty="0">
                <a:solidFill>
                  <a:srgbClr val="C00000"/>
                </a:solidFill>
                <a:latin typeface="+mn-lt"/>
                <a:cs typeface="Arial" charset="0"/>
              </a:rPr>
              <a:t>playback attack still works: </a:t>
            </a:r>
            <a:r>
              <a:rPr lang="en-US" sz="2800" i="1" dirty="0">
                <a:latin typeface="+mn-lt"/>
                <a:cs typeface="Arial" charset="0"/>
              </a:rPr>
              <a:t>Trudy records Alice’s packet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i="1" dirty="0">
                <a:latin typeface="+mn-lt"/>
                <a:cs typeface="Arial" charset="0"/>
              </a:rPr>
              <a:t>and later plays it back to Bob </a:t>
            </a:r>
          </a:p>
        </p:txBody>
      </p:sp>
    </p:spTree>
    <p:extLst>
      <p:ext uri="{BB962C8B-B14F-4D97-AF65-F5344CB8AC3E}">
        <p14:creationId xmlns:p14="http://schemas.microsoft.com/office/powerpoint/2010/main" val="24878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 fourth try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32182" y="1255643"/>
            <a:ext cx="9684027" cy="612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avoid playback attack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48" y="2247695"/>
            <a:ext cx="109231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Arial" charset="0"/>
              </a:rPr>
              <a:t>protocol ap4.0: </a:t>
            </a:r>
            <a:r>
              <a:rPr lang="en-US" sz="3200" dirty="0">
                <a:latin typeface="+mn-lt"/>
                <a:cs typeface="Arial" charset="0"/>
              </a:rPr>
              <a:t>to prove Alice “live”, Bob sends Alice nonce, R </a:t>
            </a:r>
          </a:p>
          <a:p>
            <a:pPr marL="457200" indent="-339725">
              <a:buClr>
                <a:srgbClr val="0012A0"/>
              </a:buClr>
              <a:buFont typeface="Wingdings" pitchFamily="2" charset="2"/>
              <a:buChar char="§"/>
              <a:defRPr/>
            </a:pPr>
            <a:r>
              <a:rPr lang="en-US" sz="3200" dirty="0">
                <a:latin typeface="+mn-lt"/>
                <a:cs typeface="Arial" charset="0"/>
              </a:rPr>
              <a:t>Alice must return R, encrypted with shared secret key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141769FA-74DC-F04C-8E0C-274CCE2D6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58" y="1729270"/>
            <a:ext cx="80558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3200" dirty="0">
                <a:solidFill>
                  <a:srgbClr val="C00000"/>
                </a:solidFill>
                <a:latin typeface="+mn-lt"/>
                <a:cs typeface="+mn-cs"/>
              </a:rPr>
              <a:t>nonce: </a:t>
            </a:r>
            <a:r>
              <a:rPr lang="en-US" sz="3200" dirty="0">
                <a:latin typeface="+mn-lt"/>
                <a:cs typeface="+mn-cs"/>
              </a:rPr>
              <a:t>number (R) used only </a:t>
            </a:r>
            <a:r>
              <a:rPr lang="en-US" sz="3200" dirty="0">
                <a:solidFill>
                  <a:srgbClr val="000099"/>
                </a:solidFill>
                <a:latin typeface="+mn-lt"/>
                <a:cs typeface="+mn-cs"/>
              </a:rPr>
              <a:t>once-in-a-lifetime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8FD904F7-9081-E447-9656-C8A098F8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610" y="5576266"/>
            <a:ext cx="3658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i="1" dirty="0">
                <a:latin typeface="+mn-lt"/>
                <a:cs typeface="Arial" charset="0"/>
              </a:rPr>
              <a:t>Failures, drawbacks?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4276CD-64C3-8E4A-B50D-2C57424EE614}"/>
              </a:ext>
            </a:extLst>
          </p:cNvPr>
          <p:cNvGrpSpPr>
            <a:grpSpLocks/>
          </p:cNvGrpSpPr>
          <p:nvPr/>
        </p:nvGrpSpPr>
        <p:grpSpPr bwMode="auto">
          <a:xfrm>
            <a:off x="3966128" y="3573117"/>
            <a:ext cx="3697288" cy="614363"/>
            <a:chOff x="2733675" y="3467100"/>
            <a:chExt cx="3697288" cy="614363"/>
          </a:xfrm>
        </p:grpSpPr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EAEA93D0-716C-3D45-9B18-D5930A67A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3675" y="3819525"/>
              <a:ext cx="3697288" cy="2619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D747AE28-31A4-5744-9AC3-9091708FB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654" y="3467100"/>
              <a:ext cx="164660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400" dirty="0">
                  <a:latin typeface="+mn-lt"/>
                  <a:cs typeface="Arial" charset="0"/>
                </a:rPr>
                <a:t>“I am Alice”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980D71-54AB-0A4D-ADEA-EF957E0120A8}"/>
              </a:ext>
            </a:extLst>
          </p:cNvPr>
          <p:cNvGrpSpPr>
            <a:grpSpLocks/>
          </p:cNvGrpSpPr>
          <p:nvPr/>
        </p:nvGrpSpPr>
        <p:grpSpPr bwMode="auto">
          <a:xfrm>
            <a:off x="3959778" y="4247805"/>
            <a:ext cx="3697288" cy="557212"/>
            <a:chOff x="2727325" y="4141788"/>
            <a:chExt cx="3697288" cy="557212"/>
          </a:xfrm>
        </p:grpSpPr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08698D6B-EE9C-E34D-A32F-7525934EC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325" y="4437063"/>
              <a:ext cx="3697288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" name="Text Box 13">
              <a:extLst>
                <a:ext uri="{FF2B5EF4-FFF2-40B4-BE49-F238E27FC236}">
                  <a16:creationId xmlns:a16="http://schemas.microsoft.com/office/drawing/2014/main" id="{E3576BAB-C966-E149-9EF7-9412FFECF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030" y="4141788"/>
              <a:ext cx="3513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400" dirty="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624DDBA-586C-2246-9568-00131C0B0DBF}"/>
              </a:ext>
            </a:extLst>
          </p:cNvPr>
          <p:cNvGrpSpPr>
            <a:grpSpLocks/>
          </p:cNvGrpSpPr>
          <p:nvPr/>
        </p:nvGrpSpPr>
        <p:grpSpPr bwMode="auto">
          <a:xfrm>
            <a:off x="3967716" y="4806605"/>
            <a:ext cx="7442403" cy="1421928"/>
            <a:chOff x="2735263" y="4700588"/>
            <a:chExt cx="7442403" cy="1421928"/>
          </a:xfrm>
        </p:grpSpPr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4D962D55-0BBF-764B-9835-8287A7D0D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5263" y="5097463"/>
              <a:ext cx="3697287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66" name="Group 14">
              <a:extLst>
                <a:ext uri="{FF2B5EF4-FFF2-40B4-BE49-F238E27FC236}">
                  <a16:creationId xmlns:a16="http://schemas.microsoft.com/office/drawing/2014/main" id="{55E586C0-CCEB-B94D-9BF6-043B8F7FA9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3589" y="4743450"/>
              <a:ext cx="973138" cy="581025"/>
              <a:chOff x="2726" y="3555"/>
              <a:chExt cx="613" cy="366"/>
            </a:xfrm>
          </p:grpSpPr>
          <p:sp>
            <p:nvSpPr>
              <p:cNvPr id="68" name="Text Box 15">
                <a:extLst>
                  <a:ext uri="{FF2B5EF4-FFF2-40B4-BE49-F238E27FC236}">
                    <a16:creationId xmlns:a16="http://schemas.microsoft.com/office/drawing/2014/main" id="{01536074-7B52-B048-8659-E090783CF2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6" y="3555"/>
                <a:ext cx="61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K    (R)</a:t>
                </a:r>
              </a:p>
            </p:txBody>
          </p:sp>
          <p:sp>
            <p:nvSpPr>
              <p:cNvPr id="69" name="Text Box 16">
                <a:extLst>
                  <a:ext uri="{FF2B5EF4-FFF2-40B4-BE49-F238E27FC236}">
                    <a16:creationId xmlns:a16="http://schemas.microsoft.com/office/drawing/2014/main" id="{D784196B-33BA-5445-9ABA-35DDC8AD7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1" y="3688"/>
                <a:ext cx="32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A-B</a:t>
                </a:r>
              </a:p>
            </p:txBody>
          </p:sp>
        </p:grpSp>
        <p:sp>
          <p:nvSpPr>
            <p:cNvPr id="67" name="Text Box 17">
              <a:extLst>
                <a:ext uri="{FF2B5EF4-FFF2-40B4-BE49-F238E27FC236}">
                  <a16:creationId xmlns:a16="http://schemas.microsoft.com/office/drawing/2014/main" id="{8D82095B-7548-E344-BD94-8F9CC1AF4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1569" y="4700588"/>
              <a:ext cx="3676097" cy="1421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2400" dirty="0">
                  <a:latin typeface="+mn-lt"/>
                  <a:cs typeface="Arial" charset="0"/>
                </a:rPr>
                <a:t>Bob know Alice is live, and only Alice knows key to encrypt nonce, so it must be Alice!</a:t>
              </a:r>
            </a:p>
          </p:txBody>
        </p:sp>
      </p:grp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6E1F97AB-1E78-931B-4178-AE8EB20C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49" y="3401116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77C0DB99-EEAA-8332-1B99-C27FC2AFF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577" y="3747743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What is network security?</a:t>
            </a:r>
            <a:endParaRPr lang="en-US" sz="4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9DA679-1707-7346-B163-C91B0D75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708D807-71AD-3B4B-9781-46E36F32C0D1}"/>
              </a:ext>
            </a:extLst>
          </p:cNvPr>
          <p:cNvSpPr txBox="1">
            <a:spLocks noChangeArrowheads="1"/>
          </p:cNvSpPr>
          <p:nvPr/>
        </p:nvSpPr>
        <p:spPr>
          <a:xfrm>
            <a:off x="768178" y="1333500"/>
            <a:ext cx="10562431" cy="497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confidentiality: </a:t>
            </a:r>
            <a:r>
              <a:rPr lang="en-US" dirty="0"/>
              <a:t>only sender, intended receiver should “</a:t>
            </a:r>
            <a:r>
              <a:rPr lang="en-US" altLang="ja-JP" dirty="0"/>
              <a:t>understand” message contents</a:t>
            </a:r>
          </a:p>
          <a:p>
            <a:pPr lvl="1"/>
            <a:r>
              <a:rPr lang="en-US" sz="2800" dirty="0"/>
              <a:t>sender encrypts message</a:t>
            </a:r>
          </a:p>
          <a:p>
            <a:pPr lvl="1"/>
            <a:r>
              <a:rPr lang="en-US" sz="2800" dirty="0"/>
              <a:t>receiver decrypts message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authentication: </a:t>
            </a:r>
            <a:r>
              <a:rPr lang="en-US" dirty="0"/>
              <a:t>sender, receiver want to confirm identity of each other 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message integrity: </a:t>
            </a:r>
            <a:r>
              <a:rPr lang="en-US" dirty="0"/>
              <a:t>sender, receiver want to ensure message not altered (in transit, or afterwards) without detection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access and availability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services must be accessible and available to users</a:t>
            </a:r>
          </a:p>
        </p:txBody>
      </p:sp>
    </p:spTree>
    <p:extLst>
      <p:ext uri="{BB962C8B-B14F-4D97-AF65-F5344CB8AC3E}">
        <p14:creationId xmlns:p14="http://schemas.microsoft.com/office/powerpoint/2010/main" val="4011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ap5.0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49" y="1134512"/>
            <a:ext cx="10923173" cy="162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Font typeface="Wingdings" charset="0"/>
              <a:buNone/>
            </a:pPr>
            <a:r>
              <a:rPr lang="en-US" sz="3200" dirty="0">
                <a:latin typeface="+mn-lt"/>
              </a:rPr>
              <a:t>ap4.0 requires shared symmetric key  - can we authenticate using public key techniques?</a:t>
            </a:r>
          </a:p>
          <a:p>
            <a:pPr>
              <a:spcBef>
                <a:spcPts val="1200"/>
              </a:spcBef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  <a:latin typeface="+mn-lt"/>
              </a:rPr>
              <a:t>ap5.0: </a:t>
            </a:r>
            <a:r>
              <a:rPr lang="en-US" sz="3200" dirty="0">
                <a:latin typeface="+mn-lt"/>
              </a:rPr>
              <a:t>use nonce, public key cryptography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4276CD-64C3-8E4A-B50D-2C57424EE614}"/>
              </a:ext>
            </a:extLst>
          </p:cNvPr>
          <p:cNvGrpSpPr>
            <a:grpSpLocks/>
          </p:cNvGrpSpPr>
          <p:nvPr/>
        </p:nvGrpSpPr>
        <p:grpSpPr bwMode="auto">
          <a:xfrm>
            <a:off x="3064980" y="3241813"/>
            <a:ext cx="3697288" cy="461665"/>
            <a:chOff x="2733675" y="3718892"/>
            <a:chExt cx="3697288" cy="461665"/>
          </a:xfrm>
        </p:grpSpPr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EAEA93D0-716C-3D45-9B18-D5930A67A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3675" y="3819525"/>
              <a:ext cx="3697288" cy="2619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D747AE28-31A4-5744-9AC3-9091708FB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402" y="3718892"/>
              <a:ext cx="164660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400" dirty="0">
                  <a:latin typeface="+mn-lt"/>
                  <a:cs typeface="Arial" charset="0"/>
                </a:rPr>
                <a:t>“I am Alice”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980D71-54AB-0A4D-ADEA-EF957E0120A8}"/>
              </a:ext>
            </a:extLst>
          </p:cNvPr>
          <p:cNvGrpSpPr>
            <a:grpSpLocks/>
          </p:cNvGrpSpPr>
          <p:nvPr/>
        </p:nvGrpSpPr>
        <p:grpSpPr bwMode="auto">
          <a:xfrm>
            <a:off x="3058630" y="3757474"/>
            <a:ext cx="3697288" cy="523220"/>
            <a:chOff x="2727325" y="4234553"/>
            <a:chExt cx="3697288" cy="523220"/>
          </a:xfrm>
        </p:grpSpPr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08698D6B-EE9C-E34D-A32F-7525934EC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325" y="4437063"/>
              <a:ext cx="3697288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" name="Text Box 13">
              <a:extLst>
                <a:ext uri="{FF2B5EF4-FFF2-40B4-BE49-F238E27FC236}">
                  <a16:creationId xmlns:a16="http://schemas.microsoft.com/office/drawing/2014/main" id="{E3576BAB-C966-E149-9EF7-9412FFECF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0115" y="4234553"/>
              <a:ext cx="380232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800" dirty="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B0819E-4D5E-5144-A5A8-E2CA9BD36E85}"/>
              </a:ext>
            </a:extLst>
          </p:cNvPr>
          <p:cNvGrpSpPr/>
          <p:nvPr/>
        </p:nvGrpSpPr>
        <p:grpSpPr>
          <a:xfrm>
            <a:off x="3086100" y="4124601"/>
            <a:ext cx="3697287" cy="676275"/>
            <a:chOff x="3086100" y="4124601"/>
            <a:chExt cx="3697287" cy="676275"/>
          </a:xfrm>
        </p:grpSpPr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4D962D55-0BBF-764B-9835-8287A7D0D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6100" y="4408349"/>
              <a:ext cx="3697287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DEFF3F8A-1D3B-0940-96F5-EAAB79FA38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9040" y="4124601"/>
              <a:ext cx="1028700" cy="676275"/>
              <a:chOff x="2852" y="2891"/>
              <a:chExt cx="648" cy="426"/>
            </a:xfrm>
          </p:grpSpPr>
          <p:sp>
            <p:nvSpPr>
              <p:cNvPr id="24" name="Text Box 13">
                <a:extLst>
                  <a:ext uri="{FF2B5EF4-FFF2-40B4-BE49-F238E27FC236}">
                    <a16:creationId xmlns:a16="http://schemas.microsoft.com/office/drawing/2014/main" id="{0D581F6E-86B1-534F-BDAB-82E839A333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2" y="2979"/>
                <a:ext cx="648" cy="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800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25" name="Text Box 14">
                <a:extLst>
                  <a:ext uri="{FF2B5EF4-FFF2-40B4-BE49-F238E27FC236}">
                    <a16:creationId xmlns:a16="http://schemas.microsoft.com/office/drawing/2014/main" id="{C75C26F3-0008-5949-9BEA-927DBA56F1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9" y="3084"/>
                <a:ext cx="20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26" name="Text Box 15">
                <a:extLst>
                  <a:ext uri="{FF2B5EF4-FFF2-40B4-BE49-F238E27FC236}">
                    <a16:creationId xmlns:a16="http://schemas.microsoft.com/office/drawing/2014/main" id="{9C57DEA5-6B03-E348-B265-415DA783C3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2" y="2891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2833DA-9CEF-1740-B263-141DE78DFACD}"/>
              </a:ext>
            </a:extLst>
          </p:cNvPr>
          <p:cNvGrpSpPr>
            <a:grpSpLocks/>
          </p:cNvGrpSpPr>
          <p:nvPr/>
        </p:nvGrpSpPr>
        <p:grpSpPr bwMode="auto">
          <a:xfrm>
            <a:off x="2985743" y="5009805"/>
            <a:ext cx="3697288" cy="369332"/>
            <a:chOff x="2727325" y="4380327"/>
            <a:chExt cx="3697288" cy="369332"/>
          </a:xfrm>
        </p:grpSpPr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3C5335B3-53A9-8141-8881-70E37150C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325" y="4437063"/>
              <a:ext cx="3697288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" name="Text Box 13">
              <a:extLst>
                <a:ext uri="{FF2B5EF4-FFF2-40B4-BE49-F238E27FC236}">
                  <a16:creationId xmlns:a16="http://schemas.microsoft.com/office/drawing/2014/main" id="{9099361D-C78F-5D47-90E9-7A0E22532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913" y="4380327"/>
              <a:ext cx="247016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800" dirty="0">
                  <a:latin typeface="+mn-lt"/>
                  <a:cs typeface="Arial" charset="0"/>
                </a:rPr>
                <a:t>Send me your public key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A1B0A3-002F-BE44-A232-0C1647891076}"/>
              </a:ext>
            </a:extLst>
          </p:cNvPr>
          <p:cNvGrpSpPr/>
          <p:nvPr/>
        </p:nvGrpSpPr>
        <p:grpSpPr>
          <a:xfrm>
            <a:off x="3072848" y="5310670"/>
            <a:ext cx="3697287" cy="676275"/>
            <a:chOff x="3072848" y="5310670"/>
            <a:chExt cx="3697287" cy="676275"/>
          </a:xfrm>
        </p:grpSpPr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D5DB138C-C974-784C-B5DF-44D22492A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848" y="5647428"/>
              <a:ext cx="3697287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7B23B9D4-5ABC-6748-8A77-C2599E687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179" y="5310670"/>
              <a:ext cx="1028700" cy="676275"/>
              <a:chOff x="2852" y="2891"/>
              <a:chExt cx="648" cy="426"/>
            </a:xfrm>
          </p:grpSpPr>
          <p:sp>
            <p:nvSpPr>
              <p:cNvPr id="53" name="Text Box 13">
                <a:extLst>
                  <a:ext uri="{FF2B5EF4-FFF2-40B4-BE49-F238E27FC236}">
                    <a16:creationId xmlns:a16="http://schemas.microsoft.com/office/drawing/2014/main" id="{32123EC4-E97B-E54F-AE15-8F511BEDB2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2" y="2979"/>
                <a:ext cx="648" cy="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800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54" name="Text Box 14">
                <a:extLst>
                  <a:ext uri="{FF2B5EF4-FFF2-40B4-BE49-F238E27FC236}">
                    <a16:creationId xmlns:a16="http://schemas.microsoft.com/office/drawing/2014/main" id="{D9A3EB35-2155-5B4E-846A-ED5F02B7C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9" y="3084"/>
                <a:ext cx="20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70" name="Text Box 15">
                <a:extLst>
                  <a:ext uri="{FF2B5EF4-FFF2-40B4-BE49-F238E27FC236}">
                    <a16:creationId xmlns:a16="http://schemas.microsoft.com/office/drawing/2014/main" id="{B0CB5623-EA61-D04C-9262-80E608464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8" y="2891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E0E366-E4FF-5D48-8B56-C779840E608F}"/>
              </a:ext>
            </a:extLst>
          </p:cNvPr>
          <p:cNvGrpSpPr/>
          <p:nvPr/>
        </p:nvGrpSpPr>
        <p:grpSpPr>
          <a:xfrm>
            <a:off x="6970643" y="3647722"/>
            <a:ext cx="4818978" cy="2819542"/>
            <a:chOff x="6970643" y="3647722"/>
            <a:chExt cx="4818978" cy="2819542"/>
          </a:xfrm>
        </p:grpSpPr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85AC5181-C0FE-8D46-AE3D-B48809AF3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3479" y="3647722"/>
              <a:ext cx="254793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dirty="0">
                  <a:latin typeface="+mn-lt"/>
                  <a:cs typeface="Arial" charset="0"/>
                </a:rPr>
                <a:t>Bob computes</a:t>
              </a: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F167A309-060E-CB47-B167-406BAE2F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3314" y="4710956"/>
              <a:ext cx="3316307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and knows only Alice could have the private key, that encrypted R such that</a:t>
              </a:r>
            </a:p>
          </p:txBody>
        </p:sp>
        <p:grpSp>
          <p:nvGrpSpPr>
            <p:cNvPr id="44" name="Group 32">
              <a:extLst>
                <a:ext uri="{FF2B5EF4-FFF2-40B4-BE49-F238E27FC236}">
                  <a16:creationId xmlns:a16="http://schemas.microsoft.com/office/drawing/2014/main" id="{9B8399BA-1EDD-1441-A8CF-664BAC5C89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0469" y="5513107"/>
              <a:ext cx="2051879" cy="954157"/>
              <a:chOff x="942" y="3588"/>
              <a:chExt cx="1183" cy="522"/>
            </a:xfrm>
          </p:grpSpPr>
          <p:sp>
            <p:nvSpPr>
              <p:cNvPr id="45" name="Text Box 33">
                <a:extLst>
                  <a:ext uri="{FF2B5EF4-FFF2-40B4-BE49-F238E27FC236}">
                    <a16:creationId xmlns:a16="http://schemas.microsoft.com/office/drawing/2014/main" id="{F64AD157-0740-8F4A-B120-B415F19E6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3" y="3731"/>
                <a:ext cx="93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(K  (R)) = R</a:t>
                </a:r>
              </a:p>
            </p:txBody>
          </p:sp>
          <p:sp>
            <p:nvSpPr>
              <p:cNvPr id="46" name="Text Box 34">
                <a:extLst>
                  <a:ext uri="{FF2B5EF4-FFF2-40B4-BE49-F238E27FC236}">
                    <a16:creationId xmlns:a16="http://schemas.microsoft.com/office/drawing/2014/main" id="{0BB260CB-AF5A-2C4C-992A-1E67D6720C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9" y="3819"/>
                <a:ext cx="22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AAB195AB-2054-6E42-A9EB-46D095B22B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4" y="3588"/>
                <a:ext cx="17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48" name="Text Box 36">
                <a:extLst>
                  <a:ext uri="{FF2B5EF4-FFF2-40B4-BE49-F238E27FC236}">
                    <a16:creationId xmlns:a16="http://schemas.microsoft.com/office/drawing/2014/main" id="{59939334-F3BC-9547-9113-1B49FAF0D4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2" y="3718"/>
                <a:ext cx="30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49" name="Text Box 37">
                <a:extLst>
                  <a:ext uri="{FF2B5EF4-FFF2-40B4-BE49-F238E27FC236}">
                    <a16:creationId xmlns:a16="http://schemas.microsoft.com/office/drawing/2014/main" id="{8ED1822E-3198-0946-A269-EAE47B251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1" y="3805"/>
                <a:ext cx="22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50" name="Text Box 38">
                <a:extLst>
                  <a:ext uri="{FF2B5EF4-FFF2-40B4-BE49-F238E27FC236}">
                    <a16:creationId xmlns:a16="http://schemas.microsoft.com/office/drawing/2014/main" id="{D2A07B58-F8F4-764F-8083-BACA7957F0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8" y="3620"/>
                <a:ext cx="21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grpSp>
          <p:nvGrpSpPr>
            <p:cNvPr id="71" name="Group 32">
              <a:extLst>
                <a:ext uri="{FF2B5EF4-FFF2-40B4-BE49-F238E27FC236}">
                  <a16:creationId xmlns:a16="http://schemas.microsoft.com/office/drawing/2014/main" id="{9A9EF96A-DB45-9140-929A-C624915D8D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3844" y="3896138"/>
              <a:ext cx="2051879" cy="954157"/>
              <a:chOff x="942" y="3588"/>
              <a:chExt cx="1183" cy="522"/>
            </a:xfrm>
          </p:grpSpPr>
          <p:sp>
            <p:nvSpPr>
              <p:cNvPr id="72" name="Text Box 33">
                <a:extLst>
                  <a:ext uri="{FF2B5EF4-FFF2-40B4-BE49-F238E27FC236}">
                    <a16:creationId xmlns:a16="http://schemas.microsoft.com/office/drawing/2014/main" id="{A200BBB4-00A3-2147-A532-5218A2C358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3" y="3731"/>
                <a:ext cx="93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(K  (R)) = R</a:t>
                </a:r>
              </a:p>
            </p:txBody>
          </p:sp>
          <p:sp>
            <p:nvSpPr>
              <p:cNvPr id="73" name="Text Box 34">
                <a:extLst>
                  <a:ext uri="{FF2B5EF4-FFF2-40B4-BE49-F238E27FC236}">
                    <a16:creationId xmlns:a16="http://schemas.microsoft.com/office/drawing/2014/main" id="{4F6B97CC-6A55-5E4D-961B-7B04C268D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9" y="3819"/>
                <a:ext cx="22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74" name="Text Box 35">
                <a:extLst>
                  <a:ext uri="{FF2B5EF4-FFF2-40B4-BE49-F238E27FC236}">
                    <a16:creationId xmlns:a16="http://schemas.microsoft.com/office/drawing/2014/main" id="{91CEFBBB-4C73-F64A-B98C-47B2D5ECC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4" y="3588"/>
                <a:ext cx="17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75" name="Text Box 36">
                <a:extLst>
                  <a:ext uri="{FF2B5EF4-FFF2-40B4-BE49-F238E27FC236}">
                    <a16:creationId xmlns:a16="http://schemas.microsoft.com/office/drawing/2014/main" id="{37F04E6C-C5B6-D84D-B11D-0C6729C63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2" y="3718"/>
                <a:ext cx="30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76" name="Text Box 37">
                <a:extLst>
                  <a:ext uri="{FF2B5EF4-FFF2-40B4-BE49-F238E27FC236}">
                    <a16:creationId xmlns:a16="http://schemas.microsoft.com/office/drawing/2014/main" id="{8A278A51-C50D-C34B-8024-ED46F75556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1" y="3805"/>
                <a:ext cx="22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77" name="Text Box 38">
                <a:extLst>
                  <a:ext uri="{FF2B5EF4-FFF2-40B4-BE49-F238E27FC236}">
                    <a16:creationId xmlns:a16="http://schemas.microsoft.com/office/drawing/2014/main" id="{A60CF1AF-7A33-6740-B29B-FDEA1A0E7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8" y="3620"/>
                <a:ext cx="21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400" dirty="0"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2017155-79A1-0640-B6D4-2FCD229680FC}"/>
                </a:ext>
              </a:extLst>
            </p:cNvPr>
            <p:cNvCxnSpPr>
              <a:cxnSpLocks/>
            </p:cNvCxnSpPr>
            <p:nvPr/>
          </p:nvCxnSpPr>
          <p:spPr>
            <a:xfrm>
              <a:off x="8375374" y="3806822"/>
              <a:ext cx="0" cy="248796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1C0842A-6581-4244-83F0-28D1B6C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6970643" y="5917096"/>
              <a:ext cx="1398105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F956CAA6-878A-AB73-3DFC-0E00C8AD8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03" y="2844933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05CD02D2-B035-842D-207A-8D7373277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31" y="3191560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ap5.0 – there’s still a flaw!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0C1B3BC8-38A1-AC45-AA7A-CF90D202ED35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137272"/>
            <a:ext cx="10768980" cy="91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>
                <a:solidFill>
                  <a:srgbClr val="C00000"/>
                </a:solidFill>
              </a:rPr>
              <a:t>man (or woman) in the middle attack: </a:t>
            </a:r>
            <a:r>
              <a:rPr lang="en-US" dirty="0"/>
              <a:t>Trudy poses as Alice (to Bob) and as Bob (to Alice)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9437DE-57B2-5F45-AFD8-823112AD8B93}"/>
              </a:ext>
            </a:extLst>
          </p:cNvPr>
          <p:cNvGrpSpPr/>
          <p:nvPr/>
        </p:nvGrpSpPr>
        <p:grpSpPr>
          <a:xfrm>
            <a:off x="2221395" y="2408377"/>
            <a:ext cx="2600947" cy="400110"/>
            <a:chOff x="2221395" y="2408377"/>
            <a:chExt cx="2600947" cy="400110"/>
          </a:xfrm>
        </p:grpSpPr>
        <p:sp>
          <p:nvSpPr>
            <p:cNvPr id="68" name="Line 7">
              <a:extLst>
                <a:ext uri="{FF2B5EF4-FFF2-40B4-BE49-F238E27FC236}">
                  <a16:creationId xmlns:a16="http://schemas.microsoft.com/office/drawing/2014/main" id="{BAE84CEB-2188-9B49-8900-55888CE65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2638357"/>
              <a:ext cx="26009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69" name="Text Box 8">
              <a:extLst>
                <a:ext uri="{FF2B5EF4-FFF2-40B4-BE49-F238E27FC236}">
                  <a16:creationId xmlns:a16="http://schemas.microsoft.com/office/drawing/2014/main" id="{EAA100F5-6829-2346-AD39-BFFCDC047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235" y="2408377"/>
              <a:ext cx="119776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I am Alice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2AF670-7BF8-5144-BED7-C2477D0DA3B8}"/>
              </a:ext>
            </a:extLst>
          </p:cNvPr>
          <p:cNvGrpSpPr/>
          <p:nvPr/>
        </p:nvGrpSpPr>
        <p:grpSpPr>
          <a:xfrm>
            <a:off x="6760197" y="2448063"/>
            <a:ext cx="2249487" cy="400110"/>
            <a:chOff x="6760197" y="2448063"/>
            <a:chExt cx="2249487" cy="400110"/>
          </a:xfrm>
        </p:grpSpPr>
        <p:sp>
          <p:nvSpPr>
            <p:cNvPr id="79" name="Line 9">
              <a:extLst>
                <a:ext uri="{FF2B5EF4-FFF2-40B4-BE49-F238E27FC236}">
                  <a16:creationId xmlns:a16="http://schemas.microsoft.com/office/drawing/2014/main" id="{EC9876A0-DBA0-2C42-9FDC-0088EEA72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0197" y="2678044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80" name="Text Box 10">
              <a:extLst>
                <a:ext uri="{FF2B5EF4-FFF2-40B4-BE49-F238E27FC236}">
                  <a16:creationId xmlns:a16="http://schemas.microsoft.com/office/drawing/2014/main" id="{69B83F9F-D8CF-DF4A-86AD-8C6105796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8812" y="2448063"/>
              <a:ext cx="119776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I am Alice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17D91-118F-0447-BE00-334C96F42171}"/>
              </a:ext>
            </a:extLst>
          </p:cNvPr>
          <p:cNvGrpSpPr/>
          <p:nvPr/>
        </p:nvGrpSpPr>
        <p:grpSpPr>
          <a:xfrm>
            <a:off x="6864626" y="3360738"/>
            <a:ext cx="2333079" cy="389626"/>
            <a:chOff x="6864626" y="3360738"/>
            <a:chExt cx="2333079" cy="389626"/>
          </a:xfrm>
        </p:grpSpPr>
        <p:sp>
          <p:nvSpPr>
            <p:cNvPr id="89" name="Line 19">
              <a:extLst>
                <a:ext uri="{FF2B5EF4-FFF2-40B4-BE49-F238E27FC236}">
                  <a16:creationId xmlns:a16="http://schemas.microsoft.com/office/drawing/2014/main" id="{A6C6A964-9580-7E4F-9884-60F6E22AC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64626" y="3363843"/>
              <a:ext cx="2167283" cy="3865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90" name="Text Box 20">
              <a:extLst>
                <a:ext uri="{FF2B5EF4-FFF2-40B4-BE49-F238E27FC236}">
                  <a16:creationId xmlns:a16="http://schemas.microsoft.com/office/drawing/2014/main" id="{2FF9CBBE-857A-EF4D-AF73-E08C7695B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7549" y="3360738"/>
              <a:ext cx="221015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+mn-lt"/>
                  <a:cs typeface="Arial" charset="0"/>
                </a:rPr>
                <a:t>Send me your public key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CF990B-2008-4D4C-BFAC-79816130E688}"/>
              </a:ext>
            </a:extLst>
          </p:cNvPr>
          <p:cNvGrpSpPr/>
          <p:nvPr/>
        </p:nvGrpSpPr>
        <p:grpSpPr>
          <a:xfrm>
            <a:off x="2221395" y="3978760"/>
            <a:ext cx="2580245" cy="434214"/>
            <a:chOff x="2221395" y="3978760"/>
            <a:chExt cx="2580245" cy="434214"/>
          </a:xfrm>
        </p:grpSpPr>
        <p:sp>
          <p:nvSpPr>
            <p:cNvPr id="104" name="Line 34">
              <a:extLst>
                <a:ext uri="{FF2B5EF4-FFF2-40B4-BE49-F238E27FC236}">
                  <a16:creationId xmlns:a16="http://schemas.microsoft.com/office/drawing/2014/main" id="{A657ABF9-4379-424D-8DBD-4923C3E8E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4074629"/>
              <a:ext cx="2546972" cy="3383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105" name="Text Box 35">
              <a:extLst>
                <a:ext uri="{FF2B5EF4-FFF2-40B4-BE49-F238E27FC236}">
                  <a16:creationId xmlns:a16="http://schemas.microsoft.com/office/drawing/2014/main" id="{23DC7344-6347-424A-9ADA-070D86675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484" y="3978760"/>
              <a:ext cx="221015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+mn-lt"/>
                  <a:cs typeface="Arial" charset="0"/>
                </a:rPr>
                <a:t>Send me your public key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A9432D-6DAF-DF41-AF7B-1ACAA7FB60B6}"/>
              </a:ext>
            </a:extLst>
          </p:cNvPr>
          <p:cNvGrpSpPr/>
          <p:nvPr/>
        </p:nvGrpSpPr>
        <p:grpSpPr>
          <a:xfrm>
            <a:off x="4877761" y="4634119"/>
            <a:ext cx="2477195" cy="1601637"/>
            <a:chOff x="4877761" y="4634119"/>
            <a:chExt cx="2477195" cy="1601637"/>
          </a:xfrm>
        </p:grpSpPr>
        <p:grpSp>
          <p:nvGrpSpPr>
            <p:cNvPr id="117" name="Group 47">
              <a:extLst>
                <a:ext uri="{FF2B5EF4-FFF2-40B4-BE49-F238E27FC236}">
                  <a16:creationId xmlns:a16="http://schemas.microsoft.com/office/drawing/2014/main" id="{1230FA28-6F88-CF44-B39D-CD6BC48DCA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100" y="4794941"/>
              <a:ext cx="1708150" cy="749301"/>
              <a:chOff x="1318" y="3314"/>
              <a:chExt cx="1076" cy="472"/>
            </a:xfrm>
          </p:grpSpPr>
          <p:sp>
            <p:nvSpPr>
              <p:cNvPr id="118" name="Text Box 48">
                <a:extLst>
                  <a:ext uri="{FF2B5EF4-FFF2-40B4-BE49-F238E27FC236}">
                    <a16:creationId xmlns:a16="http://schemas.microsoft.com/office/drawing/2014/main" id="{C7DADDA6-E384-1A45-A0E0-B9D1678FAA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6" y="35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19" name="Text Box 49">
                <a:extLst>
                  <a:ext uri="{FF2B5EF4-FFF2-40B4-BE49-F238E27FC236}">
                    <a16:creationId xmlns:a16="http://schemas.microsoft.com/office/drawing/2014/main" id="{2B1CEE1E-449F-2A4B-B0AB-7D3D807DE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20" name="Text Box 50">
                <a:extLst>
                  <a:ext uri="{FF2B5EF4-FFF2-40B4-BE49-F238E27FC236}">
                    <a16:creationId xmlns:a16="http://schemas.microsoft.com/office/drawing/2014/main" id="{6FF68A8B-B778-FC4B-B0D8-EFD30B766A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21" name="Text Box 51">
                <a:extLst>
                  <a:ext uri="{FF2B5EF4-FFF2-40B4-BE49-F238E27FC236}">
                    <a16:creationId xmlns:a16="http://schemas.microsoft.com/office/drawing/2014/main" id="{B5DFE2D6-4F99-7F47-A88A-E8F85515D1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0" y="3534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22" name="Text Box 52">
                <a:extLst>
                  <a:ext uri="{FF2B5EF4-FFF2-40B4-BE49-F238E27FC236}">
                    <a16:creationId xmlns:a16="http://schemas.microsoft.com/office/drawing/2014/main" id="{AFEF1BDB-35E1-6242-A4AA-4F93CD33B0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8" y="3314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23" name="Text Box 53">
              <a:extLst>
                <a:ext uri="{FF2B5EF4-FFF2-40B4-BE49-F238E27FC236}">
                  <a16:creationId xmlns:a16="http://schemas.microsoft.com/office/drawing/2014/main" id="{95CBCE4C-74E4-A943-878F-093245F3D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761" y="4634119"/>
              <a:ext cx="20547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Trudy recovers m:</a:t>
              </a:r>
            </a:p>
          </p:txBody>
        </p:sp>
        <p:sp>
          <p:nvSpPr>
            <p:cNvPr id="124" name="Text Box 54">
              <a:extLst>
                <a:ext uri="{FF2B5EF4-FFF2-40B4-BE49-F238E27FC236}">
                  <a16:creationId xmlns:a16="http://schemas.microsoft.com/office/drawing/2014/main" id="{4ECC7DF6-AFF2-E24B-B6D3-787C29474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3950" y="5398604"/>
              <a:ext cx="2421006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en-US" dirty="0">
                  <a:latin typeface="+mn-lt"/>
                  <a:cs typeface="Arial" charset="0"/>
                </a:rPr>
                <a:t>sends m to Alice encrypted with Alice’s public key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41447-836E-024C-9290-7172DDC4575F}"/>
              </a:ext>
            </a:extLst>
          </p:cNvPr>
          <p:cNvGrpSpPr/>
          <p:nvPr/>
        </p:nvGrpSpPr>
        <p:grpSpPr>
          <a:xfrm>
            <a:off x="6828459" y="2851424"/>
            <a:ext cx="2249488" cy="673654"/>
            <a:chOff x="6828459" y="2851424"/>
            <a:chExt cx="2249488" cy="673654"/>
          </a:xfrm>
        </p:grpSpPr>
        <p:sp>
          <p:nvSpPr>
            <p:cNvPr id="83" name="Line 13">
              <a:extLst>
                <a:ext uri="{FF2B5EF4-FFF2-40B4-BE49-F238E27FC236}">
                  <a16:creationId xmlns:a16="http://schemas.microsoft.com/office/drawing/2014/main" id="{2B2FCC1F-3FE7-7B46-807C-F140932F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8459" y="3195569"/>
              <a:ext cx="2249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E6D2A4-608E-2545-8F28-32423BB333C4}"/>
                </a:ext>
              </a:extLst>
            </p:cNvPr>
            <p:cNvGrpSpPr/>
            <p:nvPr/>
          </p:nvGrpSpPr>
          <p:grpSpPr>
            <a:xfrm>
              <a:off x="7453313" y="2851424"/>
              <a:ext cx="787400" cy="673654"/>
              <a:chOff x="10739852" y="2997198"/>
              <a:chExt cx="787400" cy="6736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D4D01E5-5D6F-3D4F-932E-4A5299B2BA52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 Box 15">
                <a:extLst>
                  <a:ext uri="{FF2B5EF4-FFF2-40B4-BE49-F238E27FC236}">
                    <a16:creationId xmlns:a16="http://schemas.microsoft.com/office/drawing/2014/main" id="{16C95A26-F859-E64E-BF44-C4C49359F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87" name="Text Box 17">
                <a:extLst>
                  <a:ext uri="{FF2B5EF4-FFF2-40B4-BE49-F238E27FC236}">
                    <a16:creationId xmlns:a16="http://schemas.microsoft.com/office/drawing/2014/main" id="{AA9C139A-0D12-3245-B88F-B48AE08E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9852" y="3142972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88" name="Text Box 18">
                <a:extLst>
                  <a:ext uri="{FF2B5EF4-FFF2-40B4-BE49-F238E27FC236}">
                    <a16:creationId xmlns:a16="http://schemas.microsoft.com/office/drawing/2014/main" id="{562BA0BD-51AB-F849-AB37-A717937E4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14547" y="2997198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83322C-9210-6E46-A831-2524E4CE9F4C}"/>
              </a:ext>
            </a:extLst>
          </p:cNvPr>
          <p:cNvGrpSpPr/>
          <p:nvPr/>
        </p:nvGrpSpPr>
        <p:grpSpPr>
          <a:xfrm>
            <a:off x="6799884" y="2710462"/>
            <a:ext cx="2165350" cy="400110"/>
            <a:chOff x="6799884" y="2710462"/>
            <a:chExt cx="2165350" cy="400110"/>
          </a:xfrm>
        </p:grpSpPr>
        <p:sp>
          <p:nvSpPr>
            <p:cNvPr id="81" name="Line 11">
              <a:extLst>
                <a:ext uri="{FF2B5EF4-FFF2-40B4-BE49-F238E27FC236}">
                  <a16:creationId xmlns:a16="http://schemas.microsoft.com/office/drawing/2014/main" id="{431B4E0F-3CD5-444F-8127-4EAB4B153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9884" y="2746307"/>
              <a:ext cx="2165350" cy="280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69D8AC-45D3-B642-987B-D4859E76E7B1}"/>
                </a:ext>
              </a:extLst>
            </p:cNvPr>
            <p:cNvGrpSpPr/>
            <p:nvPr/>
          </p:nvGrpSpPr>
          <p:grpSpPr>
            <a:xfrm>
              <a:off x="7402788" y="2710462"/>
              <a:ext cx="559183" cy="400110"/>
              <a:chOff x="7402788" y="2710462"/>
              <a:chExt cx="559183" cy="40011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332AF7-B3AA-F84A-A60D-A50A03FA89EB}"/>
                  </a:ext>
                </a:extLst>
              </p:cNvPr>
              <p:cNvSpPr/>
              <p:nvPr/>
            </p:nvSpPr>
            <p:spPr>
              <a:xfrm>
                <a:off x="7462396" y="2872554"/>
                <a:ext cx="423747" cy="62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ext Box 12">
                <a:extLst>
                  <a:ext uri="{FF2B5EF4-FFF2-40B4-BE49-F238E27FC236}">
                    <a16:creationId xmlns:a16="http://schemas.microsoft.com/office/drawing/2014/main" id="{4B5E98C2-2370-6846-8FFD-3B9BD50C8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2788" y="2710462"/>
                <a:ext cx="55918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R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392E7F-83D0-234C-A04C-71BAD4274A31}"/>
              </a:ext>
            </a:extLst>
          </p:cNvPr>
          <p:cNvGrpSpPr/>
          <p:nvPr/>
        </p:nvGrpSpPr>
        <p:grpSpPr>
          <a:xfrm>
            <a:off x="6896722" y="3520658"/>
            <a:ext cx="2249487" cy="673654"/>
            <a:chOff x="6896722" y="3520658"/>
            <a:chExt cx="2249487" cy="673654"/>
          </a:xfrm>
        </p:grpSpPr>
        <p:sp>
          <p:nvSpPr>
            <p:cNvPr id="91" name="Line 21">
              <a:extLst>
                <a:ext uri="{FF2B5EF4-FFF2-40B4-BE49-F238E27FC236}">
                  <a16:creationId xmlns:a16="http://schemas.microsoft.com/office/drawing/2014/main" id="{776730E8-9459-E447-B35A-39C21DFB4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6722" y="3882957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0153732-5F65-8143-8064-BCA70395D4ED}"/>
                </a:ext>
              </a:extLst>
            </p:cNvPr>
            <p:cNvGrpSpPr/>
            <p:nvPr/>
          </p:nvGrpSpPr>
          <p:grpSpPr>
            <a:xfrm>
              <a:off x="7507355" y="3520658"/>
              <a:ext cx="675861" cy="673654"/>
              <a:chOff x="10747511" y="2997198"/>
              <a:chExt cx="675861" cy="673654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9A50E8E-DC4B-E442-9F99-02CD32E20F61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Text Box 15">
                <a:extLst>
                  <a:ext uri="{FF2B5EF4-FFF2-40B4-BE49-F238E27FC236}">
                    <a16:creationId xmlns:a16="http://schemas.microsoft.com/office/drawing/2014/main" id="{AFB8B5B3-D1B4-6642-981D-8D71DFE13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41" name="Text Box 17">
                <a:extLst>
                  <a:ext uri="{FF2B5EF4-FFF2-40B4-BE49-F238E27FC236}">
                    <a16:creationId xmlns:a16="http://schemas.microsoft.com/office/drawing/2014/main" id="{90FDA7C9-CFD5-0A44-96CB-E6E570ED9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7961" y="3142972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42" name="Text Box 18">
                <a:extLst>
                  <a:ext uri="{FF2B5EF4-FFF2-40B4-BE49-F238E27FC236}">
                    <a16:creationId xmlns:a16="http://schemas.microsoft.com/office/drawing/2014/main" id="{6C888B49-426C-1C44-BB59-FEB6759DA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89856" y="2997198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03911-35CC-7540-9E36-05444D837206}"/>
              </a:ext>
            </a:extLst>
          </p:cNvPr>
          <p:cNvGrpSpPr/>
          <p:nvPr/>
        </p:nvGrpSpPr>
        <p:grpSpPr>
          <a:xfrm>
            <a:off x="9501810" y="3697355"/>
            <a:ext cx="1888432" cy="1211428"/>
            <a:chOff x="9448801" y="3644347"/>
            <a:chExt cx="1888432" cy="1211428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848FFE3-83C4-6042-96A6-D346EA18C45A}"/>
                </a:ext>
              </a:extLst>
            </p:cNvPr>
            <p:cNvSpPr/>
            <p:nvPr/>
          </p:nvSpPr>
          <p:spPr>
            <a:xfrm>
              <a:off x="10661372" y="3802821"/>
              <a:ext cx="675861" cy="10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6B6F46-9DE5-A246-8551-1F8B349C8CBB}"/>
                </a:ext>
              </a:extLst>
            </p:cNvPr>
            <p:cNvGrpSpPr/>
            <p:nvPr/>
          </p:nvGrpSpPr>
          <p:grpSpPr>
            <a:xfrm>
              <a:off x="9475303" y="3785702"/>
              <a:ext cx="1713735" cy="680280"/>
              <a:chOff x="9753598" y="4050745"/>
              <a:chExt cx="1713735" cy="680280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8AA7B51-AD55-D24E-9277-AE28406704AD}"/>
                  </a:ext>
                </a:extLst>
              </p:cNvPr>
              <p:cNvGrpSpPr/>
              <p:nvPr/>
            </p:nvGrpSpPr>
            <p:grpSpPr>
              <a:xfrm>
                <a:off x="9753598" y="4057371"/>
                <a:ext cx="675861" cy="673654"/>
                <a:chOff x="10747511" y="2997198"/>
                <a:chExt cx="675861" cy="673654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76F87967-B4C9-D343-9F6C-7DB93BDA72B3}"/>
                    </a:ext>
                  </a:extLst>
                </p:cNvPr>
                <p:cNvSpPr/>
                <p:nvPr/>
              </p:nvSpPr>
              <p:spPr>
                <a:xfrm>
                  <a:off x="10747511" y="3305865"/>
                  <a:ext cx="675861" cy="106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Text Box 15">
                  <a:extLst>
                    <a:ext uri="{FF2B5EF4-FFF2-40B4-BE49-F238E27FC236}">
                      <a16:creationId xmlns:a16="http://schemas.microsoft.com/office/drawing/2014/main" id="{4EC6D1DA-03C0-8E4C-A263-C5FCDD99B2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906608" y="3270801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46" name="Text Box 17">
                  <a:extLst>
                    <a:ext uri="{FF2B5EF4-FFF2-40B4-BE49-F238E27FC236}">
                      <a16:creationId xmlns:a16="http://schemas.microsoft.com/office/drawing/2014/main" id="{34BF5362-E8D7-AC44-8ABC-D7C8302EC5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57961" y="3142972"/>
                  <a:ext cx="43313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latin typeface="+mn-lt"/>
                      <a:cs typeface="Arial" charset="0"/>
                    </a:rPr>
                    <a:t>K  </a:t>
                  </a:r>
                </a:p>
              </p:txBody>
            </p:sp>
            <p:sp>
              <p:nvSpPr>
                <p:cNvPr id="147" name="Text Box 18">
                  <a:extLst>
                    <a:ext uri="{FF2B5EF4-FFF2-40B4-BE49-F238E27FC236}">
                      <a16:creationId xmlns:a16="http://schemas.microsoft.com/office/drawing/2014/main" id="{0AEE8AEA-5E6B-9644-BA42-2D69FB60B8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89856" y="2997198"/>
                  <a:ext cx="312907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151" name="Text Box 17">
                <a:extLst>
                  <a:ext uri="{FF2B5EF4-FFF2-40B4-BE49-F238E27FC236}">
                    <a16:creationId xmlns:a16="http://schemas.microsoft.com/office/drawing/2014/main" id="{FA08C967-2B3C-D347-93CB-444CA8DF7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7897" y="4171890"/>
                <a:ext cx="144943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(K   (R)) =  R,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60BFD7D-B5AE-8D4B-BC26-F96EFD5F3CA4}"/>
                  </a:ext>
                </a:extLst>
              </p:cNvPr>
              <p:cNvGrpSpPr/>
              <p:nvPr/>
            </p:nvGrpSpPr>
            <p:grpSpPr>
              <a:xfrm>
                <a:off x="10303635" y="4050745"/>
                <a:ext cx="309563" cy="673654"/>
                <a:chOff x="10820469" y="3494154"/>
                <a:chExt cx="309563" cy="673654"/>
              </a:xfrm>
            </p:grpSpPr>
            <p:sp>
              <p:nvSpPr>
                <p:cNvPr id="150" name="Text Box 15">
                  <a:extLst>
                    <a:ext uri="{FF2B5EF4-FFF2-40B4-BE49-F238E27FC236}">
                      <a16:creationId xmlns:a16="http://schemas.microsoft.com/office/drawing/2014/main" id="{BC7FE57C-4528-AC48-9333-5717C81972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0469" y="3767757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52" name="Text Box 18">
                  <a:extLst>
                    <a:ext uri="{FF2B5EF4-FFF2-40B4-BE49-F238E27FC236}">
                      <a16:creationId xmlns:a16="http://schemas.microsoft.com/office/drawing/2014/main" id="{FA1EFA76-21B9-B948-8E78-36FF1C662D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8408" y="3494154"/>
                  <a:ext cx="263525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-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7E0C2-A681-6745-AF69-A6AAE1C3E55E}"/>
                </a:ext>
              </a:extLst>
            </p:cNvPr>
            <p:cNvSpPr txBox="1"/>
            <p:nvPr/>
          </p:nvSpPr>
          <p:spPr>
            <a:xfrm>
              <a:off x="9448801" y="3644347"/>
              <a:ext cx="15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Bob computes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DF933CB-CA39-3147-98C2-BB61A3EB04BC}"/>
                </a:ext>
              </a:extLst>
            </p:cNvPr>
            <p:cNvSpPr txBox="1"/>
            <p:nvPr/>
          </p:nvSpPr>
          <p:spPr>
            <a:xfrm>
              <a:off x="9455426" y="4314729"/>
              <a:ext cx="1822174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/>
                <a:t>authenticating</a:t>
              </a:r>
            </a:p>
            <a:p>
              <a:pPr>
                <a:lnSpc>
                  <a:spcPct val="80000"/>
                </a:lnSpc>
              </a:pPr>
              <a:r>
                <a:rPr lang="en-US" dirty="0"/>
                <a:t>Trudy as Alice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0FBBC21-85F1-2445-8B4A-BDBCF8170CA8}"/>
              </a:ext>
            </a:extLst>
          </p:cNvPr>
          <p:cNvSpPr/>
          <p:nvPr/>
        </p:nvSpPr>
        <p:spPr>
          <a:xfrm>
            <a:off x="3538330" y="3472069"/>
            <a:ext cx="238539" cy="145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D2AD64-FCE1-484A-8CD8-9195FB878672}"/>
              </a:ext>
            </a:extLst>
          </p:cNvPr>
          <p:cNvGrpSpPr/>
          <p:nvPr/>
        </p:nvGrpSpPr>
        <p:grpSpPr>
          <a:xfrm>
            <a:off x="2221395" y="3318428"/>
            <a:ext cx="2480297" cy="400110"/>
            <a:chOff x="2221395" y="3318428"/>
            <a:chExt cx="2480297" cy="400110"/>
          </a:xfrm>
        </p:grpSpPr>
        <p:sp>
          <p:nvSpPr>
            <p:cNvPr id="97" name="Line 27">
              <a:extLst>
                <a:ext uri="{FF2B5EF4-FFF2-40B4-BE49-F238E27FC236}">
                  <a16:creationId xmlns:a16="http://schemas.microsoft.com/office/drawing/2014/main" id="{9984F3ED-2918-3344-B6C5-159D486AE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3390832"/>
              <a:ext cx="2480297" cy="321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136" name="Text Box 66">
              <a:extLst>
                <a:ext uri="{FF2B5EF4-FFF2-40B4-BE49-F238E27FC236}">
                  <a16:creationId xmlns:a16="http://schemas.microsoft.com/office/drawing/2014/main" id="{6AA1B550-D423-7A47-9CFF-A7D87F12F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192" y="3318428"/>
              <a:ext cx="3241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6B28C-8D8F-F441-9A23-B17C74DD53D0}"/>
              </a:ext>
            </a:extLst>
          </p:cNvPr>
          <p:cNvGrpSpPr/>
          <p:nvPr/>
        </p:nvGrpSpPr>
        <p:grpSpPr>
          <a:xfrm>
            <a:off x="2221395" y="3479799"/>
            <a:ext cx="2593009" cy="673713"/>
            <a:chOff x="2221395" y="3479799"/>
            <a:chExt cx="2593009" cy="673713"/>
          </a:xfrm>
        </p:grpSpPr>
        <p:sp>
          <p:nvSpPr>
            <p:cNvPr id="98" name="Line 28">
              <a:extLst>
                <a:ext uri="{FF2B5EF4-FFF2-40B4-BE49-F238E27FC236}">
                  <a16:creationId xmlns:a16="http://schemas.microsoft.com/office/drawing/2014/main" id="{EE318889-5B02-7949-9701-DA4074646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3840094"/>
              <a:ext cx="2593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CDE299-3FF6-EA43-9F54-4F4D7B7A96D5}"/>
                </a:ext>
              </a:extLst>
            </p:cNvPr>
            <p:cNvGrpSpPr/>
            <p:nvPr/>
          </p:nvGrpSpPr>
          <p:grpSpPr>
            <a:xfrm>
              <a:off x="3351764" y="3479799"/>
              <a:ext cx="787400" cy="673713"/>
              <a:chOff x="992878" y="4235173"/>
              <a:chExt cx="787400" cy="67371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457704C-5356-664F-925C-1F727AA467BC}"/>
                  </a:ext>
                </a:extLst>
              </p:cNvPr>
              <p:cNvSpPr/>
              <p:nvPr/>
            </p:nvSpPr>
            <p:spPr>
              <a:xfrm>
                <a:off x="1000537" y="4543840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Text Box 15">
                <a:extLst>
                  <a:ext uri="{FF2B5EF4-FFF2-40B4-BE49-F238E27FC236}">
                    <a16:creationId xmlns:a16="http://schemas.microsoft.com/office/drawing/2014/main" id="{B390E741-67F5-A44D-B50F-BCF5D21E4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7543" y="4508776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57" name="Text Box 17">
                <a:extLst>
                  <a:ext uri="{FF2B5EF4-FFF2-40B4-BE49-F238E27FC236}">
                    <a16:creationId xmlns:a16="http://schemas.microsoft.com/office/drawing/2014/main" id="{F7C9D543-5B67-BE43-915D-12D41196FF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878" y="4380947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158" name="Text Box 18">
                <a:extLst>
                  <a:ext uri="{FF2B5EF4-FFF2-40B4-BE49-F238E27FC236}">
                    <a16:creationId xmlns:a16="http://schemas.microsoft.com/office/drawing/2014/main" id="{5B8DB431-29F0-AB41-8246-D94EA76902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7573" y="4235173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B5C290-2EFF-0A4D-B746-B484522AB717}"/>
              </a:ext>
            </a:extLst>
          </p:cNvPr>
          <p:cNvGrpSpPr/>
          <p:nvPr/>
        </p:nvGrpSpPr>
        <p:grpSpPr>
          <a:xfrm>
            <a:off x="2221395" y="4168883"/>
            <a:ext cx="2661272" cy="673713"/>
            <a:chOff x="2221395" y="4168883"/>
            <a:chExt cx="2661272" cy="673713"/>
          </a:xfrm>
        </p:grpSpPr>
        <p:sp>
          <p:nvSpPr>
            <p:cNvPr id="106" name="Line 36">
              <a:extLst>
                <a:ext uri="{FF2B5EF4-FFF2-40B4-BE49-F238E27FC236}">
                  <a16:creationId xmlns:a16="http://schemas.microsoft.com/office/drawing/2014/main" id="{160F22D0-47F2-5349-85F9-D489A964C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4527482"/>
              <a:ext cx="2661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91770F-038E-CD44-B111-C45F73AD7788}"/>
                </a:ext>
              </a:extLst>
            </p:cNvPr>
            <p:cNvGrpSpPr/>
            <p:nvPr/>
          </p:nvGrpSpPr>
          <p:grpSpPr>
            <a:xfrm>
              <a:off x="3366050" y="4168883"/>
              <a:ext cx="675861" cy="673713"/>
              <a:chOff x="1842051" y="4335667"/>
              <a:chExt cx="675861" cy="673713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1E0E169-9AA2-8C40-A9FD-9CB2C10143A7}"/>
                  </a:ext>
                </a:extLst>
              </p:cNvPr>
              <p:cNvSpPr/>
              <p:nvPr/>
            </p:nvSpPr>
            <p:spPr>
              <a:xfrm>
                <a:off x="1842051" y="4644334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Text Box 17">
                <a:extLst>
                  <a:ext uri="{FF2B5EF4-FFF2-40B4-BE49-F238E27FC236}">
                    <a16:creationId xmlns:a16="http://schemas.microsoft.com/office/drawing/2014/main" id="{5E1A5670-A8F3-194B-8712-4A445EDF45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2501" y="4481441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63" name="Text Box 18">
                <a:extLst>
                  <a:ext uri="{FF2B5EF4-FFF2-40B4-BE49-F238E27FC236}">
                    <a16:creationId xmlns:a16="http://schemas.microsoft.com/office/drawing/2014/main" id="{F08DB7BD-7A90-7B4C-A0AB-13AF0F4EB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396" y="4335667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61" name="Text Box 15">
                <a:extLst>
                  <a:ext uri="{FF2B5EF4-FFF2-40B4-BE49-F238E27FC236}">
                    <a16:creationId xmlns:a16="http://schemas.microsoft.com/office/drawing/2014/main" id="{7BBB5E8A-E5DC-4C45-9F1E-3C6C0299AC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9057" y="4609270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F5E74-1462-2240-98D6-0DFCF9C484FF}"/>
              </a:ext>
            </a:extLst>
          </p:cNvPr>
          <p:cNvSpPr/>
          <p:nvPr/>
        </p:nvSpPr>
        <p:spPr>
          <a:xfrm>
            <a:off x="7580243" y="5009322"/>
            <a:ext cx="821635" cy="17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CF55DB-F502-994B-93E8-DD80E269A29E}"/>
              </a:ext>
            </a:extLst>
          </p:cNvPr>
          <p:cNvGrpSpPr/>
          <p:nvPr/>
        </p:nvGrpSpPr>
        <p:grpSpPr>
          <a:xfrm>
            <a:off x="6941172" y="4727161"/>
            <a:ext cx="2168525" cy="711199"/>
            <a:chOff x="6941172" y="4727161"/>
            <a:chExt cx="2168525" cy="711199"/>
          </a:xfrm>
        </p:grpSpPr>
        <p:sp>
          <p:nvSpPr>
            <p:cNvPr id="112" name="Line 42">
              <a:extLst>
                <a:ext uri="{FF2B5EF4-FFF2-40B4-BE49-F238E27FC236}">
                  <a16:creationId xmlns:a16="http://schemas.microsoft.com/office/drawing/2014/main" id="{AE6F24D0-6C87-5E4E-A619-24CDBA038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41172" y="5117202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13" name="Group 43">
              <a:extLst>
                <a:ext uri="{FF2B5EF4-FFF2-40B4-BE49-F238E27FC236}">
                  <a16:creationId xmlns:a16="http://schemas.microsoft.com/office/drawing/2014/main" id="{31A37FFA-B2FB-7E4D-A06F-68C689800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3472" y="4727161"/>
              <a:ext cx="852488" cy="711199"/>
              <a:chOff x="3677" y="3430"/>
              <a:chExt cx="537" cy="448"/>
            </a:xfrm>
          </p:grpSpPr>
          <p:sp>
            <p:nvSpPr>
              <p:cNvPr id="115" name="Text Box 45">
                <a:extLst>
                  <a:ext uri="{FF2B5EF4-FFF2-40B4-BE49-F238E27FC236}">
                    <a16:creationId xmlns:a16="http://schemas.microsoft.com/office/drawing/2014/main" id="{85D4A2E7-81C1-A64B-BC82-9DB7F4821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7" y="3540"/>
                <a:ext cx="53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(m)</a:t>
                </a:r>
              </a:p>
            </p:txBody>
          </p:sp>
          <p:sp>
            <p:nvSpPr>
              <p:cNvPr id="116" name="Text Box 46">
                <a:extLst>
                  <a:ext uri="{FF2B5EF4-FFF2-40B4-BE49-F238E27FC236}">
                    <a16:creationId xmlns:a16="http://schemas.microsoft.com/office/drawing/2014/main" id="{F94D5314-084A-054E-BECC-861CAED936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8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14" name="Text Box 44">
                <a:extLst>
                  <a:ext uri="{FF2B5EF4-FFF2-40B4-BE49-F238E27FC236}">
                    <a16:creationId xmlns:a16="http://schemas.microsoft.com/office/drawing/2014/main" id="{5A99CC24-85CA-9C4A-A4D0-6DF9B6779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3" y="36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94631E-57F4-4948-8245-56E604BD3B2E}"/>
              </a:ext>
            </a:extLst>
          </p:cNvPr>
          <p:cNvSpPr txBox="1"/>
          <p:nvPr/>
        </p:nvSpPr>
        <p:spPr>
          <a:xfrm>
            <a:off x="9258693" y="4982817"/>
            <a:ext cx="221769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Bob sends a personal message, m to Alice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A09B8E1-D210-DD47-B517-6459FFB70ED7}"/>
              </a:ext>
            </a:extLst>
          </p:cNvPr>
          <p:cNvGrpSpPr/>
          <p:nvPr/>
        </p:nvGrpSpPr>
        <p:grpSpPr>
          <a:xfrm>
            <a:off x="2601085" y="4921526"/>
            <a:ext cx="2168525" cy="711199"/>
            <a:chOff x="2601085" y="4921526"/>
            <a:chExt cx="2168525" cy="711199"/>
          </a:xfrm>
        </p:grpSpPr>
        <p:sp>
          <p:nvSpPr>
            <p:cNvPr id="164" name="Line 42">
              <a:extLst>
                <a:ext uri="{FF2B5EF4-FFF2-40B4-BE49-F238E27FC236}">
                  <a16:creationId xmlns:a16="http://schemas.microsoft.com/office/drawing/2014/main" id="{27E7CDB9-2DFE-764B-B12F-AEF4FBAB9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1085" y="5367337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D8C8AC-603B-004D-A602-FB5914DF76FB}"/>
                </a:ext>
              </a:extLst>
            </p:cNvPr>
            <p:cNvSpPr/>
            <p:nvPr/>
          </p:nvSpPr>
          <p:spPr>
            <a:xfrm>
              <a:off x="3458817" y="5261113"/>
              <a:ext cx="397566" cy="22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6" name="Group 56">
              <a:extLst>
                <a:ext uri="{FF2B5EF4-FFF2-40B4-BE49-F238E27FC236}">
                  <a16:creationId xmlns:a16="http://schemas.microsoft.com/office/drawing/2014/main" id="{0775B4B1-C485-7A46-B09A-3F7499E1D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7372" y="4921526"/>
              <a:ext cx="795338" cy="711199"/>
              <a:chOff x="3694" y="3430"/>
              <a:chExt cx="501" cy="448"/>
            </a:xfrm>
          </p:grpSpPr>
          <p:sp>
            <p:nvSpPr>
              <p:cNvPr id="127" name="Text Box 57">
                <a:extLst>
                  <a:ext uri="{FF2B5EF4-FFF2-40B4-BE49-F238E27FC236}">
                    <a16:creationId xmlns:a16="http://schemas.microsoft.com/office/drawing/2014/main" id="{141B4F19-74AD-1843-A62D-38B5D8A427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6" y="36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  <a:endParaRPr lang="en-US" sz="2800" dirty="0">
                  <a:solidFill>
                    <a:srgbClr val="C00000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28" name="Text Box 58">
                <a:extLst>
                  <a:ext uri="{FF2B5EF4-FFF2-40B4-BE49-F238E27FC236}">
                    <a16:creationId xmlns:a16="http://schemas.microsoft.com/office/drawing/2014/main" id="{9393590E-BC14-9649-B270-972F482604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3540"/>
                <a:ext cx="50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(m)</a:t>
                </a:r>
              </a:p>
            </p:txBody>
          </p:sp>
          <p:sp>
            <p:nvSpPr>
              <p:cNvPr id="129" name="Text Box 59">
                <a:extLst>
                  <a:ext uri="{FF2B5EF4-FFF2-40B4-BE49-F238E27FC236}">
                    <a16:creationId xmlns:a16="http://schemas.microsoft.com/office/drawing/2014/main" id="{6DBF443F-317F-784F-BD76-C682D68C6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1819848-9DFF-194C-B17B-ABDE3225B9FC}"/>
              </a:ext>
            </a:extLst>
          </p:cNvPr>
          <p:cNvGrpSpPr/>
          <p:nvPr/>
        </p:nvGrpSpPr>
        <p:grpSpPr>
          <a:xfrm>
            <a:off x="359855" y="4949687"/>
            <a:ext cx="3045951" cy="1418628"/>
            <a:chOff x="359855" y="4949687"/>
            <a:chExt cx="3045951" cy="1418628"/>
          </a:xfrm>
        </p:grpSpPr>
        <p:grpSp>
          <p:nvGrpSpPr>
            <p:cNvPr id="130" name="Group 60">
              <a:extLst>
                <a:ext uri="{FF2B5EF4-FFF2-40B4-BE49-F238E27FC236}">
                  <a16:creationId xmlns:a16="http://schemas.microsoft.com/office/drawing/2014/main" id="{BECA1E54-4F2E-F443-BA9C-1A10F77D6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876" y="4999831"/>
              <a:ext cx="1708150" cy="744538"/>
              <a:chOff x="1318" y="3317"/>
              <a:chExt cx="1076" cy="469"/>
            </a:xfrm>
          </p:grpSpPr>
          <p:sp>
            <p:nvSpPr>
              <p:cNvPr id="131" name="Text Box 61">
                <a:extLst>
                  <a:ext uri="{FF2B5EF4-FFF2-40B4-BE49-F238E27FC236}">
                    <a16:creationId xmlns:a16="http://schemas.microsoft.com/office/drawing/2014/main" id="{2978A8B5-F75D-304D-A0D7-D444312E36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9" y="35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2" name="Text Box 62">
                <a:extLst>
                  <a:ext uri="{FF2B5EF4-FFF2-40B4-BE49-F238E27FC236}">
                    <a16:creationId xmlns:a16="http://schemas.microsoft.com/office/drawing/2014/main" id="{C8ABC261-159D-7540-98FC-D7B432928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33" name="Text Box 63">
                <a:extLst>
                  <a:ext uri="{FF2B5EF4-FFF2-40B4-BE49-F238E27FC236}">
                    <a16:creationId xmlns:a16="http://schemas.microsoft.com/office/drawing/2014/main" id="{048E692E-7A24-3142-BD88-9F0834EADB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34" name="Text Box 64">
                <a:extLst>
                  <a:ext uri="{FF2B5EF4-FFF2-40B4-BE49-F238E27FC236}">
                    <a16:creationId xmlns:a16="http://schemas.microsoft.com/office/drawing/2014/main" id="{8C5822A4-20CA-A94D-B283-A8FA7EE237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534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5" name="Text Box 65">
                <a:extLst>
                  <a:ext uri="{FF2B5EF4-FFF2-40B4-BE49-F238E27FC236}">
                    <a16:creationId xmlns:a16="http://schemas.microsoft.com/office/drawing/2014/main" id="{C4E5DD69-041E-3A4C-9F88-0FDC141FDC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" y="3317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27C7730D-09E8-7F48-902E-83A59320C490}"/>
                </a:ext>
              </a:extLst>
            </p:cNvPr>
            <p:cNvSpPr txBox="1"/>
            <p:nvPr/>
          </p:nvSpPr>
          <p:spPr>
            <a:xfrm>
              <a:off x="359855" y="4949687"/>
              <a:ext cx="2794160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/>
                <a:t>Trudy recovers Bob’s m: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074C434-56F6-8147-B72B-852D8E98FE62}"/>
                </a:ext>
              </a:extLst>
            </p:cNvPr>
            <p:cNvSpPr txBox="1"/>
            <p:nvPr/>
          </p:nvSpPr>
          <p:spPr>
            <a:xfrm>
              <a:off x="392984" y="5605670"/>
              <a:ext cx="3012822" cy="762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/>
                <a:t>and she and Bob meet a week later in person and discuss m, not knowing Trudy knows m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FE1B004-4F80-AA48-AFDF-A9BF7C694CD1}"/>
              </a:ext>
            </a:extLst>
          </p:cNvPr>
          <p:cNvGrpSpPr/>
          <p:nvPr/>
        </p:nvGrpSpPr>
        <p:grpSpPr>
          <a:xfrm>
            <a:off x="4929809" y="2809461"/>
            <a:ext cx="1789043" cy="1938992"/>
            <a:chOff x="10084905" y="1378226"/>
            <a:chExt cx="1789043" cy="1938992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A86E69C-B341-2347-BBAD-F723056261E7}"/>
                </a:ext>
              </a:extLst>
            </p:cNvPr>
            <p:cNvSpPr txBox="1"/>
            <p:nvPr/>
          </p:nvSpPr>
          <p:spPr>
            <a:xfrm>
              <a:off x="10455966" y="1378226"/>
              <a:ext cx="89800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BEC8F23-A525-0541-8636-E24CC13D794F}"/>
                </a:ext>
              </a:extLst>
            </p:cNvPr>
            <p:cNvSpPr txBox="1"/>
            <p:nvPr/>
          </p:nvSpPr>
          <p:spPr>
            <a:xfrm>
              <a:off x="10084905" y="1881808"/>
              <a:ext cx="1789043" cy="98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i="1" dirty="0">
                  <a:solidFill>
                    <a:srgbClr val="0012A0"/>
                  </a:solidFill>
                </a:rPr>
                <a:t>Where are mistakes made here?</a:t>
              </a:r>
            </a:p>
          </p:txBody>
        </p:sp>
      </p:grpSp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F8A8CBB3-A448-238F-A625-2C4924239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21" y="2216142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93E9E9E7-FAE0-CD3B-0044-8C8DAE362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987" y="2080850"/>
            <a:ext cx="1020860" cy="850702"/>
          </a:xfrm>
          <a:prstGeom prst="rect">
            <a:avLst/>
          </a:prstGeom>
        </p:spPr>
      </p:pic>
      <p:pic>
        <p:nvPicPr>
          <p:cNvPr id="6" name="Picture 5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DF71823E-497D-B1F9-EF85-4FADBAA9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788" y="1636317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7" y="1544895"/>
            <a:ext cx="6665946" cy="514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rgbClr val="0012A0"/>
              </a:buClr>
            </a:pPr>
            <a:r>
              <a:rPr lang="en-US" dirty="0">
                <a:solidFill>
                  <a:srgbClr val="C00000"/>
                </a:solidFill>
              </a:rPr>
              <a:t>Use of public-key cryptography: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</a:t>
            </a:r>
            <a:r>
              <a:rPr lang="en-US" dirty="0">
                <a:solidFill>
                  <a:srgbClr val="C00000"/>
                </a:solidFill>
              </a:rPr>
              <a:t>digital signatures, message integrity,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shared key agreement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37775-8005-5C6E-F708-23966872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383" y="1733604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Digital signatures 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6247566-7DA7-1B43-9739-70BD8636B3D5}"/>
              </a:ext>
            </a:extLst>
          </p:cNvPr>
          <p:cNvSpPr txBox="1">
            <a:spLocks noChangeArrowheads="1"/>
          </p:cNvSpPr>
          <p:nvPr/>
        </p:nvSpPr>
        <p:spPr>
          <a:xfrm>
            <a:off x="671444" y="1174405"/>
            <a:ext cx="11215756" cy="337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cryptographic technique analogous to hand-written signatures:</a:t>
            </a:r>
          </a:p>
          <a:p>
            <a:r>
              <a:rPr lang="en-US" dirty="0"/>
              <a:t>sender (Bob) digitally signs document: he is document owner/creator. </a:t>
            </a:r>
          </a:p>
          <a:p>
            <a:r>
              <a:rPr lang="en-US" i="1" dirty="0">
                <a:solidFill>
                  <a:srgbClr val="000099"/>
                </a:solidFill>
              </a:rPr>
              <a:t>verifiable, nonforgeable:</a:t>
            </a:r>
            <a:r>
              <a:rPr lang="en-US" i="1" dirty="0"/>
              <a:t> </a:t>
            </a:r>
            <a:r>
              <a:rPr lang="en-US" dirty="0"/>
              <a:t>recipient (Alice) can prove to someone that Bob, and no one else (including Alice), must have signed document </a:t>
            </a:r>
          </a:p>
          <a:p>
            <a:r>
              <a:rPr lang="en-US" dirty="0">
                <a:solidFill>
                  <a:srgbClr val="C00000"/>
                </a:solidFill>
              </a:rPr>
              <a:t>simple digital signature for message m:</a:t>
            </a:r>
          </a:p>
          <a:p>
            <a:pPr lvl="1"/>
            <a:r>
              <a:rPr lang="en-US" dirty="0"/>
              <a:t>Bob signs m by encrypting with his private key K</a:t>
            </a:r>
            <a:r>
              <a:rPr lang="en-US" baseline="-25000" dirty="0"/>
              <a:t>B</a:t>
            </a:r>
            <a:r>
              <a:rPr lang="en-US" dirty="0"/>
              <a:t>, creating “</a:t>
            </a:r>
            <a:r>
              <a:rPr lang="en-US" altLang="ja-JP" dirty="0"/>
              <a:t>signed” message, K</a:t>
            </a:r>
            <a:r>
              <a:rPr lang="en-US" altLang="ja-JP" baseline="-25000" dirty="0"/>
              <a:t>B</a:t>
            </a:r>
            <a:r>
              <a:rPr lang="en-US" altLang="ja-JP" baseline="30000" dirty="0"/>
              <a:t>-</a:t>
            </a:r>
            <a:r>
              <a:rPr lang="en-US" altLang="ja-JP" dirty="0"/>
              <a:t>(m)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6595CF5-7C18-5646-8CF5-290FD734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367" y="4292739"/>
            <a:ext cx="2735262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Bob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 message, m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999B2F42-1C49-3242-9F33-AABB02BA6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2" y="5054739"/>
            <a:ext cx="1516891" cy="1147279"/>
          </a:xfrm>
          <a:prstGeom prst="rect">
            <a:avLst/>
          </a:prstGeom>
          <a:solidFill>
            <a:srgbClr val="0012A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D59055E0-0F4A-D44C-9AF9-3829B5D57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134" y="5102916"/>
            <a:ext cx="13684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Public key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encryption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algorithm</a:t>
            </a:r>
          </a:p>
        </p:txBody>
      </p:sp>
      <p:sp>
        <p:nvSpPr>
          <p:cNvPr id="34" name="Line 12">
            <a:extLst>
              <a:ext uri="{FF2B5EF4-FFF2-40B4-BE49-F238E27FC236}">
                <a16:creationId xmlns:a16="http://schemas.microsoft.com/office/drawing/2014/main" id="{42BF7666-AEBA-894D-81D3-707283800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5080" y="5531541"/>
            <a:ext cx="6746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DCB23176-B5BF-834E-BAE0-A1D3AA7A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454" y="4245114"/>
            <a:ext cx="1762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Bob’s private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key </a:t>
            </a:r>
          </a:p>
        </p:txBody>
      </p:sp>
      <p:pic>
        <p:nvPicPr>
          <p:cNvPr id="36" name="Picture 14" descr="BS00768_[1]">
            <a:extLst>
              <a:ext uri="{FF2B5EF4-FFF2-40B4-BE49-F238E27FC236}">
                <a16:creationId xmlns:a16="http://schemas.microsoft.com/office/drawing/2014/main" id="{9DA5D995-915C-1E4A-94EE-8940D5B2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55692" y="4426089"/>
            <a:ext cx="458787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15">
            <a:extLst>
              <a:ext uri="{FF2B5EF4-FFF2-40B4-BE49-F238E27FC236}">
                <a16:creationId xmlns:a16="http://schemas.microsoft.com/office/drawing/2014/main" id="{954129EF-8C19-B449-B2B5-A62BC61F213F}"/>
              </a:ext>
            </a:extLst>
          </p:cNvPr>
          <p:cNvGrpSpPr>
            <a:grpSpLocks/>
          </p:cNvGrpSpPr>
          <p:nvPr/>
        </p:nvGrpSpPr>
        <p:grpSpPr bwMode="auto">
          <a:xfrm>
            <a:off x="5427179" y="4194314"/>
            <a:ext cx="533400" cy="628650"/>
            <a:chOff x="2994" y="2058"/>
            <a:chExt cx="336" cy="396"/>
          </a:xfrm>
        </p:grpSpPr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AEC95C76-7D3F-F94E-99AA-691126FDE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4" y="2144"/>
              <a:ext cx="336" cy="310"/>
              <a:chOff x="2994" y="2144"/>
              <a:chExt cx="336" cy="310"/>
            </a:xfrm>
          </p:grpSpPr>
          <p:sp>
            <p:nvSpPr>
              <p:cNvPr id="40" name="Text Box 17">
                <a:extLst>
                  <a:ext uri="{FF2B5EF4-FFF2-40B4-BE49-F238E27FC236}">
                    <a16:creationId xmlns:a16="http://schemas.microsoft.com/office/drawing/2014/main" id="{9F552C79-49EC-5C4C-B858-52FE65A4E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4" y="2144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41" name="Text Box 18">
                <a:extLst>
                  <a:ext uri="{FF2B5EF4-FFF2-40B4-BE49-F238E27FC236}">
                    <a16:creationId xmlns:a16="http://schemas.microsoft.com/office/drawing/2014/main" id="{56339FF9-7A5C-A049-BF66-D38AA27936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" y="2241"/>
                <a:ext cx="20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</p:grpSp>
        <p:sp>
          <p:nvSpPr>
            <p:cNvPr id="39" name="Text Box 19">
              <a:extLst>
                <a:ext uri="{FF2B5EF4-FFF2-40B4-BE49-F238E27FC236}">
                  <a16:creationId xmlns:a16="http://schemas.microsoft.com/office/drawing/2014/main" id="{ED944B1D-3083-2A49-B687-9F8D79D0B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0" y="2058"/>
              <a:ext cx="1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42" name="Line 20">
            <a:extLst>
              <a:ext uri="{FF2B5EF4-FFF2-40B4-BE49-F238E27FC236}">
                <a16:creationId xmlns:a16="http://schemas.microsoft.com/office/drawing/2014/main" id="{38C448CC-0BC5-6A41-917E-B897438AC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0354" y="4578489"/>
            <a:ext cx="1588" cy="4699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" name="Line 21">
            <a:extLst>
              <a:ext uri="{FF2B5EF4-FFF2-40B4-BE49-F238E27FC236}">
                <a16:creationId xmlns:a16="http://schemas.microsoft.com/office/drawing/2014/main" id="{553D03E9-7542-F443-A643-1F22BEEF7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0784" y="5518289"/>
            <a:ext cx="6746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9865779-4372-244B-AC15-D7C762A8A14C}"/>
              </a:ext>
            </a:extLst>
          </p:cNvPr>
          <p:cNvGrpSpPr/>
          <p:nvPr/>
        </p:nvGrpSpPr>
        <p:grpSpPr>
          <a:xfrm>
            <a:off x="7968289" y="4143377"/>
            <a:ext cx="1164873" cy="638175"/>
            <a:chOff x="8750169" y="4275897"/>
            <a:chExt cx="1164873" cy="638175"/>
          </a:xfrm>
        </p:grpSpPr>
        <p:sp>
          <p:nvSpPr>
            <p:cNvPr id="45" name="Text Box 25">
              <a:extLst>
                <a:ext uri="{FF2B5EF4-FFF2-40B4-BE49-F238E27FC236}">
                  <a16:creationId xmlns:a16="http://schemas.microsoft.com/office/drawing/2014/main" id="{AE8BE604-17AC-3A49-8448-5944CE37F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50169" y="4421947"/>
              <a:ext cx="6406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m,K 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8DB8BE5-9950-C849-BB63-EABFBCCE07AF}"/>
                </a:ext>
              </a:extLst>
            </p:cNvPr>
            <p:cNvGrpSpPr/>
            <p:nvPr/>
          </p:nvGrpSpPr>
          <p:grpSpPr>
            <a:xfrm>
              <a:off x="9211779" y="4275897"/>
              <a:ext cx="703263" cy="638175"/>
              <a:chOff x="9211779" y="4275897"/>
              <a:chExt cx="703263" cy="638175"/>
            </a:xfrm>
          </p:grpSpPr>
          <p:sp>
            <p:nvSpPr>
              <p:cNvPr id="46" name="Text Box 26">
                <a:extLst>
                  <a:ext uri="{FF2B5EF4-FFF2-40B4-BE49-F238E27FC236}">
                    <a16:creationId xmlns:a16="http://schemas.microsoft.com/office/drawing/2014/main" id="{6CBE6BCA-4044-F741-9C69-F056784B3E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1779" y="4575935"/>
                <a:ext cx="320675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47" name="Text Box 27">
                <a:extLst>
                  <a:ext uri="{FF2B5EF4-FFF2-40B4-BE49-F238E27FC236}">
                    <a16:creationId xmlns:a16="http://schemas.microsoft.com/office/drawing/2014/main" id="{20A71881-8E33-EF48-B5B1-0594382BD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8129" y="4275897"/>
                <a:ext cx="254000" cy="338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  <p:sp>
            <p:nvSpPr>
              <p:cNvPr id="48" name="Text Box 28">
                <a:extLst>
                  <a:ext uri="{FF2B5EF4-FFF2-40B4-BE49-F238E27FC236}">
                    <a16:creationId xmlns:a16="http://schemas.microsoft.com/office/drawing/2014/main" id="{31057607-073D-AA4E-A320-B65BF92EF2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7179" y="4391785"/>
                <a:ext cx="6778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 (m)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478CAE-5B04-A34F-8C28-C2A810B84E28}"/>
              </a:ext>
            </a:extLst>
          </p:cNvPr>
          <p:cNvGrpSpPr/>
          <p:nvPr/>
        </p:nvGrpSpPr>
        <p:grpSpPr>
          <a:xfrm>
            <a:off x="1918529" y="4679033"/>
            <a:ext cx="2217806" cy="1630659"/>
            <a:chOff x="1096894" y="4771797"/>
            <a:chExt cx="2217806" cy="163065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0305A02-B8E0-3346-A22A-2F64FC1E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6894" y="4771797"/>
              <a:ext cx="2217806" cy="1630659"/>
            </a:xfrm>
            <a:prstGeom prst="rect">
              <a:avLst/>
            </a:prstGeom>
          </p:spPr>
        </p:pic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5F1CFD14-B851-C04A-89E6-CDCFCF528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614" y="4804604"/>
              <a:ext cx="2054086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Dear Alice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Oh, how I have missed you. I think of you all the time! …(blah blah blah)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Bob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0CDB89D-9227-A14E-80AF-B6C57E3CEDD2}"/>
              </a:ext>
            </a:extLst>
          </p:cNvPr>
          <p:cNvGrpSpPr/>
          <p:nvPr/>
        </p:nvGrpSpPr>
        <p:grpSpPr>
          <a:xfrm>
            <a:off x="7451311" y="4685661"/>
            <a:ext cx="2217806" cy="1630659"/>
            <a:chOff x="1096894" y="4771797"/>
            <a:chExt cx="2217806" cy="163065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361D2D9-6A81-6349-AADE-83110530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6894" y="4771797"/>
              <a:ext cx="2217806" cy="1630659"/>
            </a:xfrm>
            <a:prstGeom prst="rect">
              <a:avLst/>
            </a:prstGeom>
          </p:spPr>
        </p:pic>
        <p:sp>
          <p:nvSpPr>
            <p:cNvPr id="55" name="Text Box 8">
              <a:extLst>
                <a:ext uri="{FF2B5EF4-FFF2-40B4-BE49-F238E27FC236}">
                  <a16:creationId xmlns:a16="http://schemas.microsoft.com/office/drawing/2014/main" id="{CD849CC5-702A-8144-BED4-A4DAF798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614" y="4804604"/>
              <a:ext cx="2054086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Dear Alice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Oh, how I have missed you. I think of you all the time! …(blah blah blah)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Bob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A31556-A1E4-394E-A667-BE16E2A81C1A}"/>
              </a:ext>
            </a:extLst>
          </p:cNvPr>
          <p:cNvGrpSpPr/>
          <p:nvPr/>
        </p:nvGrpSpPr>
        <p:grpSpPr>
          <a:xfrm>
            <a:off x="8720518" y="5674301"/>
            <a:ext cx="893521" cy="638175"/>
            <a:chOff x="9021521" y="4275897"/>
            <a:chExt cx="893521" cy="638175"/>
          </a:xfrm>
        </p:grpSpPr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60E20416-5EA0-7543-AEAC-9857362CE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521" y="4421947"/>
              <a:ext cx="4267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AA3E933-BCD9-CF44-97BC-401ADFE6D39B}"/>
                </a:ext>
              </a:extLst>
            </p:cNvPr>
            <p:cNvGrpSpPr/>
            <p:nvPr/>
          </p:nvGrpSpPr>
          <p:grpSpPr>
            <a:xfrm>
              <a:off x="9211779" y="4275897"/>
              <a:ext cx="703263" cy="638175"/>
              <a:chOff x="9211779" y="4275897"/>
              <a:chExt cx="703263" cy="638175"/>
            </a:xfrm>
          </p:grpSpPr>
          <p:sp>
            <p:nvSpPr>
              <p:cNvPr id="64" name="Text Box 26">
                <a:extLst>
                  <a:ext uri="{FF2B5EF4-FFF2-40B4-BE49-F238E27FC236}">
                    <a16:creationId xmlns:a16="http://schemas.microsoft.com/office/drawing/2014/main" id="{11AB5857-3B67-DC42-A125-978DBBA95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1779" y="4575935"/>
                <a:ext cx="320675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65" name="Text Box 27">
                <a:extLst>
                  <a:ext uri="{FF2B5EF4-FFF2-40B4-BE49-F238E27FC236}">
                    <a16:creationId xmlns:a16="http://schemas.microsoft.com/office/drawing/2014/main" id="{C46E62AB-3611-114F-AA86-E18C2ED70B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8129" y="4275897"/>
                <a:ext cx="254000" cy="338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  <p:sp>
            <p:nvSpPr>
              <p:cNvPr id="66" name="Text Box 28">
                <a:extLst>
                  <a:ext uri="{FF2B5EF4-FFF2-40B4-BE49-F238E27FC236}">
                    <a16:creationId xmlns:a16="http://schemas.microsoft.com/office/drawing/2014/main" id="{9AD6C1D1-4C86-BA42-8F13-7D86518601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7179" y="4391785"/>
                <a:ext cx="6778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 (m)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4396161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Digital signatures 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4" name="Text Box 7">
            <a:extLst>
              <a:ext uri="{FF2B5EF4-FFF2-40B4-BE49-F238E27FC236}">
                <a16:creationId xmlns:a16="http://schemas.microsoft.com/office/drawing/2014/main" id="{CE86042F-3271-1D4E-B8DA-ABF93350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43" y="1129265"/>
            <a:ext cx="7366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-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AB8D43-8150-1B49-AF72-A5318307076B}"/>
              </a:ext>
            </a:extLst>
          </p:cNvPr>
          <p:cNvGrpSpPr/>
          <p:nvPr/>
        </p:nvGrpSpPr>
        <p:grpSpPr>
          <a:xfrm>
            <a:off x="911086" y="3648075"/>
            <a:ext cx="10976113" cy="2792482"/>
            <a:chOff x="911086" y="3648075"/>
            <a:chExt cx="10976113" cy="2792482"/>
          </a:xfrm>
        </p:grpSpPr>
        <p:sp>
          <p:nvSpPr>
            <p:cNvPr id="56" name="Rectangle 11">
              <a:extLst>
                <a:ext uri="{FF2B5EF4-FFF2-40B4-BE49-F238E27FC236}">
                  <a16:creationId xmlns:a16="http://schemas.microsoft.com/office/drawing/2014/main" id="{02B7BF4C-C3E8-E34C-B98E-4BD63E5307C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11086" y="3648075"/>
              <a:ext cx="10976113" cy="27924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indent="-381000">
                <a:buFont typeface="Wingdings" charset="0"/>
                <a:buNone/>
              </a:pPr>
              <a:r>
                <a:rPr lang="en-US" sz="3000" dirty="0">
                  <a:solidFill>
                    <a:srgbClr val="C00000"/>
                  </a:solidFill>
                </a:rPr>
                <a:t>Alice thus verifies that:</a:t>
              </a:r>
            </a:p>
            <a:p>
              <a:pPr marL="522288" lvl="1" indent="-287338">
                <a:buClr>
                  <a:srgbClr val="0012A0"/>
                </a:buClr>
                <a:buFont typeface="Wingdings" charset="2"/>
                <a:buChar char="§"/>
              </a:pPr>
              <a:r>
                <a:rPr lang="en-US" sz="3000" dirty="0"/>
                <a:t>Bob signed m</a:t>
              </a:r>
            </a:p>
            <a:p>
              <a:pPr marL="522288" lvl="1" indent="-287338">
                <a:buClr>
                  <a:srgbClr val="0012A0"/>
                </a:buClr>
                <a:buFont typeface="Wingdings" charset="2"/>
                <a:buChar char="§"/>
              </a:pPr>
              <a:r>
                <a:rPr lang="en-US" sz="3000" dirty="0"/>
                <a:t>no one else signed m</a:t>
              </a:r>
            </a:p>
            <a:p>
              <a:pPr marL="522288" lvl="1" indent="-287338">
                <a:buClr>
                  <a:srgbClr val="0012A0"/>
                </a:buClr>
                <a:buFont typeface="Wingdings" charset="2"/>
                <a:buChar char="§"/>
              </a:pPr>
              <a:r>
                <a:rPr lang="en-US" sz="3000" dirty="0"/>
                <a:t>Bob signed m and not m’</a:t>
              </a:r>
              <a:endParaRPr lang="en-US" altLang="ja-JP" sz="3000" dirty="0"/>
            </a:p>
            <a:p>
              <a:pPr marL="381000" indent="-381000">
                <a:buFont typeface="Wingdings" charset="0"/>
                <a:buNone/>
              </a:pPr>
              <a:r>
                <a:rPr lang="en-US" sz="3000" dirty="0">
                  <a:solidFill>
                    <a:srgbClr val="C00000"/>
                  </a:solidFill>
                </a:rPr>
                <a:t>non-repudiation:</a:t>
              </a:r>
            </a:p>
            <a:p>
              <a:pPr marL="800100" lvl="1" indent="-342900">
                <a:buFont typeface="Wingdings" charset="0"/>
                <a:buChar char="ü"/>
              </a:pPr>
              <a:r>
                <a:rPr lang="en-US" sz="3000" dirty="0"/>
                <a:t>Alice can take m, and signature K</a:t>
              </a:r>
              <a:r>
                <a:rPr lang="en-US" sz="3000" baseline="-25000" dirty="0"/>
                <a:t>B</a:t>
              </a:r>
              <a:r>
                <a:rPr lang="en-US" sz="3000" dirty="0"/>
                <a:t>(m) to court and prove that Bob signed m</a:t>
              </a:r>
            </a:p>
            <a:p>
              <a:pPr marL="381000" indent="-381000">
                <a:buFont typeface="Wingdings" charset="0"/>
                <a:buChar char="ü"/>
              </a:pPr>
              <a:endParaRPr lang="en-US" sz="2400" dirty="0">
                <a:latin typeface="Gill Sans MT" charset="0"/>
              </a:endParaRPr>
            </a:p>
          </p:txBody>
        </p:sp>
        <p:sp>
          <p:nvSpPr>
            <p:cNvPr id="57" name="Text Box 12">
              <a:extLst>
                <a:ext uri="{FF2B5EF4-FFF2-40B4-BE49-F238E27FC236}">
                  <a16:creationId xmlns:a16="http://schemas.microsoft.com/office/drawing/2014/main" id="{C773B6DE-E51B-254E-B064-733EB2A7F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316" y="5250071"/>
              <a:ext cx="736600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50000"/>
                </a:spcBef>
                <a:defRPr/>
              </a:pPr>
              <a:r>
                <a:rPr lang="en-US" sz="1800" dirty="0">
                  <a:latin typeface="Arial Unicode MS" charset="0"/>
                  <a:cs typeface="Arial Unicode MS" charset="0"/>
                </a:rPr>
                <a:t>-</a:t>
              </a:r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5E59394B-2781-2E4C-8768-154AB5B6D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25" y="1239838"/>
            <a:ext cx="112094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77813" indent="-277813">
              <a:lnSpc>
                <a:spcPct val="110000"/>
              </a:lnSpc>
              <a:spcBef>
                <a:spcPct val="20000"/>
              </a:spcBef>
              <a:buClr>
                <a:srgbClr val="0012A0"/>
              </a:buClr>
              <a:buSzPct val="100000"/>
              <a:buFont typeface="Wingdings" charset="2"/>
              <a:buChar char="§"/>
            </a:pPr>
            <a:r>
              <a:rPr lang="en-US" sz="2800" dirty="0">
                <a:latin typeface="+mn-lt"/>
              </a:rPr>
              <a:t>suppose Alice receives msg m, with signature: m, K</a:t>
            </a:r>
            <a:r>
              <a:rPr lang="en-US" sz="2800" baseline="-25000" dirty="0">
                <a:latin typeface="+mn-lt"/>
              </a:rPr>
              <a:t>B</a:t>
            </a:r>
            <a:r>
              <a:rPr lang="en-US" sz="2800" dirty="0">
                <a:latin typeface="+mn-lt"/>
              </a:rPr>
              <a:t>(m)</a:t>
            </a:r>
          </a:p>
          <a:p>
            <a:pPr marL="277813" indent="-277813">
              <a:lnSpc>
                <a:spcPct val="110000"/>
              </a:lnSpc>
              <a:spcBef>
                <a:spcPct val="20000"/>
              </a:spcBef>
              <a:buClr>
                <a:srgbClr val="0012A0"/>
              </a:buClr>
              <a:buSzPct val="100000"/>
              <a:buFont typeface="Wingdings" charset="2"/>
              <a:buChar char="§"/>
            </a:pPr>
            <a:r>
              <a:rPr lang="en-US" sz="2800" dirty="0">
                <a:latin typeface="+mn-lt"/>
              </a:rPr>
              <a:t>Alice verifies m signed by Bob by applying Bob’</a:t>
            </a:r>
            <a:r>
              <a:rPr lang="en-US" altLang="ja-JP" sz="2800" dirty="0">
                <a:latin typeface="+mn-lt"/>
              </a:rPr>
              <a:t>s public key K</a:t>
            </a:r>
            <a:r>
              <a:rPr lang="en-US" altLang="ja-JP" sz="2800" baseline="-25000" dirty="0">
                <a:latin typeface="+mn-lt"/>
              </a:rPr>
              <a:t>B</a:t>
            </a:r>
            <a:r>
              <a:rPr lang="en-US" altLang="ja-JP" sz="2800" dirty="0">
                <a:latin typeface="+mn-lt"/>
              </a:rPr>
              <a:t> to K</a:t>
            </a:r>
            <a:r>
              <a:rPr lang="en-US" altLang="ja-JP" sz="2800" baseline="-25000" dirty="0">
                <a:latin typeface="+mn-lt"/>
              </a:rPr>
              <a:t>B</a:t>
            </a:r>
            <a:r>
              <a:rPr lang="en-US" altLang="ja-JP" sz="2800" dirty="0">
                <a:latin typeface="+mn-lt"/>
              </a:rPr>
              <a:t>(m) then checks K</a:t>
            </a:r>
            <a:r>
              <a:rPr lang="en-US" altLang="ja-JP" sz="2800" baseline="-25000" dirty="0">
                <a:latin typeface="+mn-lt"/>
              </a:rPr>
              <a:t>B</a:t>
            </a:r>
            <a:r>
              <a:rPr lang="en-US" altLang="ja-JP" sz="2800" dirty="0">
                <a:latin typeface="+mn-lt"/>
              </a:rPr>
              <a:t>(K</a:t>
            </a:r>
            <a:r>
              <a:rPr lang="en-US" altLang="ja-JP" sz="2800" baseline="-25000" dirty="0">
                <a:latin typeface="+mn-lt"/>
              </a:rPr>
              <a:t>B</a:t>
            </a:r>
            <a:r>
              <a:rPr lang="en-US" altLang="ja-JP" sz="2800" dirty="0">
                <a:latin typeface="+mn-lt"/>
              </a:rPr>
              <a:t>(m) ) = m.</a:t>
            </a:r>
          </a:p>
          <a:p>
            <a:pPr marL="277813" indent="-277813">
              <a:lnSpc>
                <a:spcPct val="110000"/>
              </a:lnSpc>
              <a:spcBef>
                <a:spcPct val="20000"/>
              </a:spcBef>
              <a:buClr>
                <a:srgbClr val="0012A0"/>
              </a:buClr>
              <a:buSzPct val="100000"/>
              <a:buFont typeface="Wingdings" charset="2"/>
              <a:buChar char="§"/>
            </a:pPr>
            <a:r>
              <a:rPr lang="en-US" sz="2800" dirty="0">
                <a:latin typeface="+mn-lt"/>
              </a:rPr>
              <a:t>If K</a:t>
            </a:r>
            <a:r>
              <a:rPr lang="en-US" sz="2800" baseline="-25000" dirty="0">
                <a:latin typeface="+mn-lt"/>
              </a:rPr>
              <a:t>B</a:t>
            </a:r>
            <a:r>
              <a:rPr lang="en-US" sz="2800" dirty="0">
                <a:latin typeface="+mn-lt"/>
              </a:rPr>
              <a:t>(K</a:t>
            </a:r>
            <a:r>
              <a:rPr lang="en-US" sz="2800" baseline="-25000" dirty="0">
                <a:latin typeface="+mn-lt"/>
              </a:rPr>
              <a:t>B</a:t>
            </a:r>
            <a:r>
              <a:rPr lang="en-US" sz="2800" dirty="0">
                <a:latin typeface="+mn-lt"/>
              </a:rPr>
              <a:t>(m) ) = m, whoever signed m must have used Bob’</a:t>
            </a:r>
            <a:r>
              <a:rPr lang="en-US" altLang="ja-JP" sz="2800" dirty="0">
                <a:latin typeface="+mn-lt"/>
              </a:rPr>
              <a:t>s private key</a:t>
            </a:r>
          </a:p>
        </p:txBody>
      </p:sp>
      <p:sp>
        <p:nvSpPr>
          <p:cNvPr id="59" name="Text Box 7">
            <a:extLst>
              <a:ext uri="{FF2B5EF4-FFF2-40B4-BE49-F238E27FC236}">
                <a16:creationId xmlns:a16="http://schemas.microsoft.com/office/drawing/2014/main" id="{047B424C-87AE-D342-8A27-BAEB832E0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433638"/>
            <a:ext cx="7366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-</a:t>
            </a:r>
          </a:p>
        </p:txBody>
      </p:sp>
      <p:sp>
        <p:nvSpPr>
          <p:cNvPr id="67" name="Text Box 7">
            <a:extLst>
              <a:ext uri="{FF2B5EF4-FFF2-40B4-BE49-F238E27FC236}">
                <a16:creationId xmlns:a16="http://schemas.microsoft.com/office/drawing/2014/main" id="{956480F6-18F7-0C41-A084-D1D19E488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642" y="2148164"/>
            <a:ext cx="7366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-</a:t>
            </a:r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6726CCD4-8193-2F40-8804-69A46F7E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895" y="1671638"/>
            <a:ext cx="7366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-</a:t>
            </a:r>
          </a:p>
        </p:txBody>
      </p:sp>
      <p:sp>
        <p:nvSpPr>
          <p:cNvPr id="69" name="Text Box 7">
            <a:extLst>
              <a:ext uri="{FF2B5EF4-FFF2-40B4-BE49-F238E27FC236}">
                <a16:creationId xmlns:a16="http://schemas.microsoft.com/office/drawing/2014/main" id="{B813668F-F8DE-834D-BFAE-B0EF33363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466975"/>
            <a:ext cx="73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+</a:t>
            </a:r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546520CC-303A-8840-BFA6-458DDF08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7245" y="1687513"/>
            <a:ext cx="7366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+</a:t>
            </a:r>
          </a:p>
        </p:txBody>
      </p:sp>
      <p:sp>
        <p:nvSpPr>
          <p:cNvPr id="71" name="Text Box 7">
            <a:extLst>
              <a:ext uri="{FF2B5EF4-FFF2-40B4-BE49-F238E27FC236}">
                <a16:creationId xmlns:a16="http://schemas.microsoft.com/office/drawing/2014/main" id="{7EE7C6A5-3E58-3B4D-A409-4A9F3B4DE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367" y="2165626"/>
            <a:ext cx="73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Arial Unicode MS" charset="0"/>
                <a:cs typeface="Arial Unicode MS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052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4396161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Message digests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609ECB0-3A94-1341-9EBB-C98248A1F3FF}"/>
              </a:ext>
            </a:extLst>
          </p:cNvPr>
          <p:cNvSpPr txBox="1">
            <a:spLocks noChangeArrowheads="1"/>
          </p:cNvSpPr>
          <p:nvPr/>
        </p:nvSpPr>
        <p:spPr>
          <a:xfrm>
            <a:off x="715618" y="4531897"/>
            <a:ext cx="10853530" cy="2097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500" dirty="0">
                <a:solidFill>
                  <a:srgbClr val="C00000"/>
                </a:solidFill>
              </a:rPr>
              <a:t>Hash function properties:</a:t>
            </a:r>
          </a:p>
          <a:p>
            <a:pPr marL="574675" indent="-274638">
              <a:spcBef>
                <a:spcPts val="600"/>
              </a:spcBef>
            </a:pPr>
            <a:r>
              <a:rPr lang="en-US" dirty="0"/>
              <a:t>many-to-1</a:t>
            </a:r>
          </a:p>
          <a:p>
            <a:pPr marL="574675" indent="-274638">
              <a:spcBef>
                <a:spcPts val="600"/>
              </a:spcBef>
            </a:pPr>
            <a:r>
              <a:rPr lang="en-US" dirty="0"/>
              <a:t>produces fixed-size msg digest (fingerprint)</a:t>
            </a:r>
          </a:p>
          <a:p>
            <a:pPr marL="574675" indent="-274638">
              <a:spcBef>
                <a:spcPts val="600"/>
              </a:spcBef>
            </a:pPr>
            <a:r>
              <a:rPr lang="en-US" dirty="0"/>
              <a:t>given message digest </a:t>
            </a:r>
            <a:r>
              <a:rPr lang="en-US" i="1" dirty="0"/>
              <a:t>x</a:t>
            </a:r>
            <a:r>
              <a:rPr lang="en-US" dirty="0"/>
              <a:t>, computationally infeasible to find </a:t>
            </a:r>
            <a:r>
              <a:rPr lang="en-US" i="1" dirty="0"/>
              <a:t>m</a:t>
            </a:r>
            <a:r>
              <a:rPr lang="en-US" dirty="0"/>
              <a:t> such that </a:t>
            </a:r>
            <a:r>
              <a:rPr lang="en-US" i="1" dirty="0"/>
              <a:t>x = H(m)</a:t>
            </a:r>
          </a:p>
          <a:p>
            <a:pPr>
              <a:buFont typeface="Wingdings" charset="0"/>
              <a:buNone/>
            </a:pPr>
            <a:endParaRPr lang="en-US" dirty="0"/>
          </a:p>
          <a:p>
            <a:pPr>
              <a:buFont typeface="Wingdings" charset="0"/>
              <a:buNone/>
            </a:pPr>
            <a:endParaRPr lang="en-US" sz="2000" dirty="0">
              <a:latin typeface="Gill Sans M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711DE-5BCA-8145-BDA5-E821E6B7FBF9}"/>
              </a:ext>
            </a:extLst>
          </p:cNvPr>
          <p:cNvGrpSpPr/>
          <p:nvPr/>
        </p:nvGrpSpPr>
        <p:grpSpPr>
          <a:xfrm>
            <a:off x="3588165" y="3273286"/>
            <a:ext cx="4575174" cy="1008822"/>
            <a:chOff x="6463887" y="636104"/>
            <a:chExt cx="4575174" cy="10088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DFE7CF-2327-6543-8885-7E6CEA2AE74D}"/>
                </a:ext>
              </a:extLst>
            </p:cNvPr>
            <p:cNvGrpSpPr/>
            <p:nvPr/>
          </p:nvGrpSpPr>
          <p:grpSpPr>
            <a:xfrm>
              <a:off x="6463887" y="636104"/>
              <a:ext cx="1384938" cy="1008822"/>
              <a:chOff x="434147" y="4121426"/>
              <a:chExt cx="1384938" cy="10088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F172699-9F33-624E-8D39-A7D9A08A6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019" y="4121426"/>
                <a:ext cx="1372066" cy="1008822"/>
              </a:xfrm>
              <a:prstGeom prst="rect">
                <a:avLst/>
              </a:prstGeom>
            </p:spPr>
          </p:pic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486B9566-CED3-D045-B265-EC988F3660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147" y="4139580"/>
                <a:ext cx="1343025" cy="986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24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large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24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message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24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m</a:t>
                </a:r>
              </a:p>
            </p:txBody>
          </p:sp>
        </p:grp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5199ACEC-B6E5-AA4B-809E-E39426DE3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607" y="781257"/>
              <a:ext cx="1108075" cy="75882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0D215AFC-9F10-E34D-9606-16C9F04FD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9423" y="802999"/>
              <a:ext cx="11906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H: Hash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Function</a:t>
              </a:r>
            </a:p>
          </p:txBody>
        </p:sp>
        <p:sp>
          <p:nvSpPr>
            <p:cNvPr id="24" name="Line 10">
              <a:extLst>
                <a:ext uri="{FF2B5EF4-FFF2-40B4-BE49-F238E27FC236}">
                  <a16:creationId xmlns:a16="http://schemas.microsoft.com/office/drawing/2014/main" id="{4352C06B-013A-3C40-A71C-475F92FB7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2390" y="1161774"/>
              <a:ext cx="5064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40C2249D-AF39-5D43-890D-EB0748821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2180" y="924133"/>
              <a:ext cx="116688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H(m)</a:t>
              </a:r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9AD0E0FC-0316-CA4F-8777-C03580EC3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8790" y="1194904"/>
              <a:ext cx="5064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FDC35326-ED1E-FE4D-9A93-19CE679A25DE}"/>
              </a:ext>
            </a:extLst>
          </p:cNvPr>
          <p:cNvSpPr txBox="1">
            <a:spLocks noChangeArrowheads="1"/>
          </p:cNvSpPr>
          <p:nvPr/>
        </p:nvSpPr>
        <p:spPr>
          <a:xfrm>
            <a:off x="862977" y="1368840"/>
            <a:ext cx="11050726" cy="161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sz="3200" dirty="0"/>
              <a:t>computationally expensive to public-key-encrypt long messages </a:t>
            </a:r>
          </a:p>
          <a:p>
            <a:pPr marL="0" indent="0">
              <a:buFont typeface="Wingdings" charset="0"/>
              <a:buNone/>
            </a:pPr>
            <a:r>
              <a:rPr lang="en-US" sz="3600" dirty="0">
                <a:solidFill>
                  <a:srgbClr val="C00000"/>
                </a:solidFill>
              </a:rPr>
              <a:t>goal: </a:t>
            </a:r>
            <a:r>
              <a:rPr lang="en-US" sz="3200" dirty="0"/>
              <a:t>fixed-length, easy- to-compute digital “</a:t>
            </a:r>
            <a:r>
              <a:rPr lang="en-US" altLang="ja-JP" sz="3200" dirty="0"/>
              <a:t>fingerprint”</a:t>
            </a:r>
          </a:p>
          <a:p>
            <a:pPr>
              <a:spcBef>
                <a:spcPts val="400"/>
              </a:spcBef>
            </a:pPr>
            <a:r>
              <a:rPr lang="en-US" dirty="0"/>
              <a:t>apply hash function H to </a:t>
            </a:r>
            <a:r>
              <a:rPr lang="en-US" i="1" dirty="0"/>
              <a:t>m</a:t>
            </a:r>
            <a:r>
              <a:rPr lang="en-US" dirty="0"/>
              <a:t>, get fixed size message digest, </a:t>
            </a:r>
            <a:r>
              <a:rPr lang="en-US" i="1" dirty="0"/>
              <a:t>H(m)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0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+mn-lt"/>
              </a:rPr>
              <a:t>Internet checksum: poor crypto hash function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5CFB9A6-2751-1D40-8575-CD4D580963CA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1400244"/>
            <a:ext cx="10282030" cy="212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/>
              <a:t>Internet checksum has some properties of hash function:</a:t>
            </a:r>
          </a:p>
          <a:p>
            <a:pPr marL="457200" indent="-274638">
              <a:spcBef>
                <a:spcPts val="600"/>
              </a:spcBef>
            </a:pPr>
            <a:r>
              <a:rPr lang="en-US" dirty="0"/>
              <a:t>produces fixed length digest (16-bit sum) of message</a:t>
            </a:r>
          </a:p>
          <a:p>
            <a:pPr marL="457200" indent="-274638">
              <a:spcBef>
                <a:spcPts val="600"/>
              </a:spcBef>
            </a:pPr>
            <a:r>
              <a:rPr lang="en-US" dirty="0"/>
              <a:t>is many-to-one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E386E9F-CFF2-D246-BE26-B962F1FE1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667" y="2995405"/>
            <a:ext cx="10282029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800" dirty="0">
                <a:cs typeface="+mn-cs"/>
              </a:rPr>
              <a:t>but given message with given hash value, it is easy to find another message with same hash value: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2E96B89F-97B8-114A-A04F-39793039F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366" y="4331390"/>
            <a:ext cx="11096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I O U 1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0 0 . 9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9 B O B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8DC27A76-C869-6B4B-B25D-846EBAE9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891" y="4331390"/>
            <a:ext cx="15811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49 4F 55 31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30 30 2E 39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39 42 D2 42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27CE0C7-929E-3D43-819A-1FC457662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816" y="3972615"/>
            <a:ext cx="12239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u="sng" dirty="0">
                <a:latin typeface="Arial" charset="0"/>
                <a:cs typeface="Arial" charset="0"/>
              </a:rPr>
              <a:t>message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7CC79AF2-A056-4F4A-A6D7-116CB8909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891" y="3967853"/>
            <a:ext cx="1649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u="sng" dirty="0">
                <a:latin typeface="Arial" charset="0"/>
                <a:cs typeface="Arial" charset="0"/>
              </a:rPr>
              <a:t>ASCII format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80AE841F-F61F-A44E-825C-CBE562800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1841" y="5350565"/>
            <a:ext cx="1603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180C5637-141F-164F-9BF7-AF14F2A4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629" y="5383903"/>
            <a:ext cx="17446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B2 C1 D2 AC</a:t>
            </a: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8A9DA2C-57D1-A24F-B730-BCD4A187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29" y="4315515"/>
            <a:ext cx="11096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I O U </a:t>
            </a:r>
            <a:r>
              <a:rPr 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9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0 0 . </a:t>
            </a:r>
            <a:r>
              <a:rPr 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9 B O B</a:t>
            </a: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D844FFB7-DBBC-1A4D-B3C6-E6240D7D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54" y="4315515"/>
            <a:ext cx="15811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49 4F 55 </a:t>
            </a:r>
            <a:r>
              <a:rPr 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39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30 30 2E </a:t>
            </a:r>
            <a:r>
              <a:rPr 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31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39 42 D2 42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B6EB42E9-A7D7-A949-973D-75A7C204E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079" y="3956740"/>
            <a:ext cx="1223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u="sng" dirty="0">
                <a:latin typeface="Arial" charset="0"/>
                <a:cs typeface="Arial" charset="0"/>
              </a:rPr>
              <a:t>message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3C642FAA-D19F-A64A-B465-98452562F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54" y="3951978"/>
            <a:ext cx="16494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u="sng" dirty="0">
                <a:latin typeface="Arial" charset="0"/>
                <a:cs typeface="Arial" charset="0"/>
              </a:rPr>
              <a:t>ASCII format</a:t>
            </a:r>
          </a:p>
        </p:txBody>
      </p:sp>
      <p:sp>
        <p:nvSpPr>
          <p:cNvPr id="36" name="Line 15">
            <a:extLst>
              <a:ext uri="{FF2B5EF4-FFF2-40B4-BE49-F238E27FC236}">
                <a16:creationId xmlns:a16="http://schemas.microsoft.com/office/drawing/2014/main" id="{3DF46F5E-D066-E043-AF4B-716096B09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3104" y="5334690"/>
            <a:ext cx="1603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1516AFD8-E50A-A842-BB2A-6F9336429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891" y="5368028"/>
            <a:ext cx="17446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charset="0"/>
                <a:cs typeface="Arial" charset="0"/>
              </a:rPr>
              <a:t>B2 C1 D2 AC</a:t>
            </a:r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888A2083-7EA3-994F-ABA1-BC6B9E23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635" y="5442640"/>
            <a:ext cx="3242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solidFill>
                  <a:srgbClr val="000099"/>
                </a:solidFill>
                <a:latin typeface="+mn-lt"/>
                <a:cs typeface="Arial" charset="0"/>
              </a:rPr>
              <a:t>different messages</a:t>
            </a:r>
          </a:p>
          <a:p>
            <a:pPr algn="ctr">
              <a:defRPr/>
            </a:pPr>
            <a:r>
              <a:rPr lang="en-US" sz="2400" i="1" dirty="0">
                <a:solidFill>
                  <a:srgbClr val="0012A0"/>
                </a:solidFill>
                <a:latin typeface="+mn-lt"/>
                <a:cs typeface="Arial" charset="0"/>
              </a:rPr>
              <a:t>but identical checksums</a:t>
            </a:r>
            <a:r>
              <a:rPr lang="en-US" i="1" dirty="0">
                <a:latin typeface="+mn-lt"/>
                <a:cs typeface="Arial" charset="0"/>
              </a:rPr>
              <a:t>!</a:t>
            </a:r>
          </a:p>
        </p:txBody>
      </p:sp>
      <p:sp>
        <p:nvSpPr>
          <p:cNvPr id="39" name="Line 18">
            <a:extLst>
              <a:ext uri="{FF2B5EF4-FFF2-40B4-BE49-F238E27FC236}">
                <a16:creationId xmlns:a16="http://schemas.microsoft.com/office/drawing/2014/main" id="{91B6FCEC-BF46-924C-A488-4FF98F7C34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9354" y="5575990"/>
            <a:ext cx="381000" cy="8413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8CCCD314-5330-6D49-9052-E25A959334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89241" y="5560115"/>
            <a:ext cx="381000" cy="8413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8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Digital signature = signed message digest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EF39249-C525-1044-B18E-5DF6B1F9C731}"/>
              </a:ext>
            </a:extLst>
          </p:cNvPr>
          <p:cNvGrpSpPr/>
          <p:nvPr/>
        </p:nvGrpSpPr>
        <p:grpSpPr>
          <a:xfrm>
            <a:off x="4296054" y="3224833"/>
            <a:ext cx="1196163" cy="955675"/>
            <a:chOff x="4296054" y="3224833"/>
            <a:chExt cx="1196163" cy="955675"/>
          </a:xfrm>
        </p:grpSpPr>
        <p:sp>
          <p:nvSpPr>
            <p:cNvPr id="84" name="Rectangle 14">
              <a:extLst>
                <a:ext uri="{FF2B5EF4-FFF2-40B4-BE49-F238E27FC236}">
                  <a16:creationId xmlns:a16="http://schemas.microsoft.com/office/drawing/2014/main" id="{CCD41351-883C-8B49-B15E-99ECE2D4E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5" name="Text Box 15">
              <a:extLst>
                <a:ext uri="{FF2B5EF4-FFF2-40B4-BE49-F238E27FC236}">
                  <a16:creationId xmlns:a16="http://schemas.microsoft.com/office/drawing/2014/main" id="{F444D081-AA34-024E-8458-B708CC893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719" y="3295856"/>
              <a:ext cx="1162498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digital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signature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(encrypt)</a:t>
              </a:r>
            </a:p>
          </p:txBody>
        </p:sp>
      </p:grpSp>
      <p:grpSp>
        <p:nvGrpSpPr>
          <p:cNvPr id="95" name="Group 25">
            <a:extLst>
              <a:ext uri="{FF2B5EF4-FFF2-40B4-BE49-F238E27FC236}">
                <a16:creationId xmlns:a16="http://schemas.microsoft.com/office/drawing/2014/main" id="{F24A5ECF-CB3B-9542-8A84-EB2D480B9C98}"/>
              </a:ext>
            </a:extLst>
          </p:cNvPr>
          <p:cNvGrpSpPr>
            <a:grpSpLocks/>
          </p:cNvGrpSpPr>
          <p:nvPr/>
        </p:nvGrpSpPr>
        <p:grpSpPr bwMode="auto">
          <a:xfrm>
            <a:off x="1199737" y="4905030"/>
            <a:ext cx="846138" cy="519112"/>
            <a:chOff x="984" y="2831"/>
            <a:chExt cx="533" cy="327"/>
          </a:xfrm>
        </p:grpSpPr>
        <p:sp>
          <p:nvSpPr>
            <p:cNvPr id="96" name="Text Box 26">
              <a:extLst>
                <a:ext uri="{FF2B5EF4-FFF2-40B4-BE49-F238E27FC236}">
                  <a16:creationId xmlns:a16="http://schemas.microsoft.com/office/drawing/2014/main" id="{43036DA1-DAA5-E64D-BD4A-16183B595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" y="2831"/>
              <a:ext cx="53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  <p:sp>
          <p:nvSpPr>
            <p:cNvPr id="97" name="Oval 27">
              <a:extLst>
                <a:ext uri="{FF2B5EF4-FFF2-40B4-BE49-F238E27FC236}">
                  <a16:creationId xmlns:a16="http://schemas.microsoft.com/office/drawing/2014/main" id="{D0190EA0-B1F1-BB41-8527-B7DE7B3CB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924"/>
              <a:ext cx="195" cy="16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98" name="Line 28">
            <a:extLst>
              <a:ext uri="{FF2B5EF4-FFF2-40B4-BE49-F238E27FC236}">
                <a16:creationId xmlns:a16="http://schemas.microsoft.com/office/drawing/2014/main" id="{F58C3779-4B81-0744-9C3C-6395CFBCD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7412" y="3034955"/>
            <a:ext cx="0" cy="1981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9" name="Line 29">
            <a:extLst>
              <a:ext uri="{FF2B5EF4-FFF2-40B4-BE49-F238E27FC236}">
                <a16:creationId xmlns:a16="http://schemas.microsoft.com/office/drawing/2014/main" id="{074B9069-12AF-DC46-BFF3-3DD97A29C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0425" y="5328892"/>
            <a:ext cx="3175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0" name="Picture 30" descr="BS00592_[1]">
            <a:extLst>
              <a:ext uri="{FF2B5EF4-FFF2-40B4-BE49-F238E27FC236}">
                <a16:creationId xmlns:a16="http://schemas.microsoft.com/office/drawing/2014/main" id="{A353C0C9-83AB-CB4A-B367-C0C0237B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37" y="5657505"/>
            <a:ext cx="627063" cy="768350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" name="Rectangle 31">
            <a:extLst>
              <a:ext uri="{FF2B5EF4-FFF2-40B4-BE49-F238E27FC236}">
                <a16:creationId xmlns:a16="http://schemas.microsoft.com/office/drawing/2014/main" id="{B1BDC4E1-DD74-DE4C-8F80-855E91E8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88" y="1348754"/>
            <a:ext cx="5389769" cy="54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Bob sends digitally signed message: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AC604B-FEED-1542-8940-C030E497366C}"/>
              </a:ext>
            </a:extLst>
          </p:cNvPr>
          <p:cNvGrpSpPr/>
          <p:nvPr/>
        </p:nvGrpSpPr>
        <p:grpSpPr>
          <a:xfrm>
            <a:off x="1123264" y="2107094"/>
            <a:ext cx="1343025" cy="855306"/>
            <a:chOff x="434147" y="4121426"/>
            <a:chExt cx="1343025" cy="855306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BB42433-5DF6-C44F-BDD6-65779EEAE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35" y="4121426"/>
              <a:ext cx="1153528" cy="848140"/>
            </a:xfrm>
            <a:prstGeom prst="rect">
              <a:avLst/>
            </a:prstGeom>
          </p:spPr>
        </p:pic>
        <p:sp>
          <p:nvSpPr>
            <p:cNvPr id="117" name="Text Box 7">
              <a:extLst>
                <a:ext uri="{FF2B5EF4-FFF2-40B4-BE49-F238E27FC236}">
                  <a16:creationId xmlns:a16="http://schemas.microsoft.com/office/drawing/2014/main" id="{66B66418-0805-9348-B4DF-667D4778D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147" y="4139580"/>
              <a:ext cx="1343025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large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message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m</a:t>
              </a:r>
              <a:endParaRPr lang="en-US" sz="2400" dirty="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111" name="Rectangle 8">
            <a:extLst>
              <a:ext uri="{FF2B5EF4-FFF2-40B4-BE49-F238E27FC236}">
                <a16:creationId xmlns:a16="http://schemas.microsoft.com/office/drawing/2014/main" id="{CA3DAA77-64B7-1042-8DCB-7AF45A2F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461" y="2185987"/>
            <a:ext cx="1108075" cy="7588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2" name="Text Box 9">
            <a:extLst>
              <a:ext uri="{FF2B5EF4-FFF2-40B4-BE49-F238E27FC236}">
                <a16:creationId xmlns:a16="http://schemas.microsoft.com/office/drawing/2014/main" id="{77F65553-DFEE-A044-B301-608E86F75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277" y="2207729"/>
            <a:ext cx="1190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H: Hash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Function</a:t>
            </a:r>
          </a:p>
        </p:txBody>
      </p:sp>
      <p:sp>
        <p:nvSpPr>
          <p:cNvPr id="113" name="Line 10">
            <a:extLst>
              <a:ext uri="{FF2B5EF4-FFF2-40B4-BE49-F238E27FC236}">
                <a16:creationId xmlns:a16="http://schemas.microsoft.com/office/drawing/2014/main" id="{5E5DB4D6-107F-2548-A010-967052CB7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5148" y="2553252"/>
            <a:ext cx="37106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4" name="Text Box 11">
            <a:extLst>
              <a:ext uri="{FF2B5EF4-FFF2-40B4-BE49-F238E27FC236}">
                <a16:creationId xmlns:a16="http://schemas.microsoft.com/office/drawing/2014/main" id="{CCE58BB5-B800-3541-BEAF-15DF6A072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034" y="2328863"/>
            <a:ext cx="11668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+mn-lt"/>
                <a:cs typeface="Arial" charset="0"/>
              </a:rPr>
              <a:t>H(m)</a:t>
            </a:r>
          </a:p>
        </p:txBody>
      </p:sp>
      <p:sp>
        <p:nvSpPr>
          <p:cNvPr id="115" name="Line 10">
            <a:extLst>
              <a:ext uri="{FF2B5EF4-FFF2-40B4-BE49-F238E27FC236}">
                <a16:creationId xmlns:a16="http://schemas.microsoft.com/office/drawing/2014/main" id="{E853EA3C-9A61-EF49-AA07-C25D3B9A4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2149" y="2599634"/>
            <a:ext cx="38058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FE9FE0-FA56-1246-BBC9-6609138EAE40}"/>
              </a:ext>
            </a:extLst>
          </p:cNvPr>
          <p:cNvCxnSpPr>
            <a:cxnSpLocks/>
          </p:cNvCxnSpPr>
          <p:nvPr/>
        </p:nvCxnSpPr>
        <p:spPr>
          <a:xfrm flipH="1">
            <a:off x="1815550" y="5155096"/>
            <a:ext cx="20275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8BB38349-24AF-A040-AE21-18FF1706C30D}"/>
              </a:ext>
            </a:extLst>
          </p:cNvPr>
          <p:cNvCxnSpPr>
            <a:cxnSpLocks/>
          </p:cNvCxnSpPr>
          <p:nvPr/>
        </p:nvCxnSpPr>
        <p:spPr>
          <a:xfrm>
            <a:off x="4896678" y="2763079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8AB17B7-C101-3B4C-8B67-952A3ECA45AB}"/>
              </a:ext>
            </a:extLst>
          </p:cNvPr>
          <p:cNvCxnSpPr>
            <a:cxnSpLocks/>
          </p:cNvCxnSpPr>
          <p:nvPr/>
        </p:nvCxnSpPr>
        <p:spPr>
          <a:xfrm>
            <a:off x="4890054" y="4227444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32">
            <a:extLst>
              <a:ext uri="{FF2B5EF4-FFF2-40B4-BE49-F238E27FC236}">
                <a16:creationId xmlns:a16="http://schemas.microsoft.com/office/drawing/2014/main" id="{2B56B630-D20C-0E48-AAD7-E33AEE101543}"/>
              </a:ext>
            </a:extLst>
          </p:cNvPr>
          <p:cNvSpPr txBox="1">
            <a:spLocks noChangeArrowheads="1"/>
          </p:cNvSpPr>
          <p:nvPr/>
        </p:nvSpPr>
        <p:spPr>
          <a:xfrm>
            <a:off x="6599583" y="1436272"/>
            <a:ext cx="5088834" cy="1057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US" dirty="0"/>
              <a:t>Alice verifies signature, integrity of digitally signed message:</a:t>
            </a:r>
          </a:p>
        </p:txBody>
      </p:sp>
      <p:pic>
        <p:nvPicPr>
          <p:cNvPr id="130" name="Picture 40" descr="BS00592_[1]">
            <a:extLst>
              <a:ext uri="{FF2B5EF4-FFF2-40B4-BE49-F238E27FC236}">
                <a16:creationId xmlns:a16="http://schemas.microsoft.com/office/drawing/2014/main" id="{F490BD09-6CB3-B246-B4D6-6CD3F15C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74" y="2413071"/>
            <a:ext cx="627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 Box 53">
            <a:extLst>
              <a:ext uri="{FF2B5EF4-FFF2-40B4-BE49-F238E27FC236}">
                <a16:creationId xmlns:a16="http://schemas.microsoft.com/office/drawing/2014/main" id="{A1C55E3A-B8B7-9549-95DA-6B2B3FCA1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079" y="4651511"/>
            <a:ext cx="1017588" cy="646113"/>
          </a:xfrm>
          <a:prstGeom prst="rect">
            <a:avLst/>
          </a:prstGeom>
          <a:solidFill>
            <a:srgbClr val="0012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H: Hash</a:t>
            </a:r>
          </a:p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function</a:t>
            </a:r>
          </a:p>
        </p:txBody>
      </p:sp>
      <p:sp>
        <p:nvSpPr>
          <p:cNvPr id="146" name="Text Box 56">
            <a:extLst>
              <a:ext uri="{FF2B5EF4-FFF2-40B4-BE49-F238E27FC236}">
                <a16:creationId xmlns:a16="http://schemas.microsoft.com/office/drawing/2014/main" id="{C0071582-0553-9D4C-A577-8ED033785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691" y="5467929"/>
            <a:ext cx="873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H(m)</a:t>
            </a:r>
          </a:p>
        </p:txBody>
      </p:sp>
      <p:sp>
        <p:nvSpPr>
          <p:cNvPr id="153" name="Text Box 63">
            <a:extLst>
              <a:ext uri="{FF2B5EF4-FFF2-40B4-BE49-F238E27FC236}">
                <a16:creationId xmlns:a16="http://schemas.microsoft.com/office/drawing/2014/main" id="{9E337D23-C848-8145-B079-D4D6C7C1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4041" y="5444295"/>
            <a:ext cx="78477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H(m)</a:t>
            </a:r>
          </a:p>
        </p:txBody>
      </p:sp>
      <p:sp>
        <p:nvSpPr>
          <p:cNvPr id="154" name="Line 64">
            <a:extLst>
              <a:ext uri="{FF2B5EF4-FFF2-40B4-BE49-F238E27FC236}">
                <a16:creationId xmlns:a16="http://schemas.microsoft.com/office/drawing/2014/main" id="{C9E8F389-B8AB-5043-9CC6-A9A006D5E1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0534" y="2863020"/>
            <a:ext cx="1449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66" name="Line 76">
            <a:extLst>
              <a:ext uri="{FF2B5EF4-FFF2-40B4-BE49-F238E27FC236}">
                <a16:creationId xmlns:a16="http://schemas.microsoft.com/office/drawing/2014/main" id="{E136B6C7-FA1F-EA4C-8639-CE1F2D4A9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8272" y="5872920"/>
            <a:ext cx="873125" cy="211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67" name="Line 77">
            <a:extLst>
              <a:ext uri="{FF2B5EF4-FFF2-40B4-BE49-F238E27FC236}">
                <a16:creationId xmlns:a16="http://schemas.microsoft.com/office/drawing/2014/main" id="{928DBF80-B664-AF47-AAD2-41EAC21640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85934" y="5866570"/>
            <a:ext cx="873125" cy="211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835AEB4-A61F-0E40-BCF8-A126D96A9C7C}"/>
              </a:ext>
            </a:extLst>
          </p:cNvPr>
          <p:cNvGrpSpPr/>
          <p:nvPr/>
        </p:nvGrpSpPr>
        <p:grpSpPr>
          <a:xfrm>
            <a:off x="7225890" y="3491944"/>
            <a:ext cx="1343025" cy="855306"/>
            <a:chOff x="434147" y="4121426"/>
            <a:chExt cx="1343025" cy="855306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90AA764F-C6F5-F143-BF93-01B3B95A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35" y="4121426"/>
              <a:ext cx="1153528" cy="848140"/>
            </a:xfrm>
            <a:prstGeom prst="rect">
              <a:avLst/>
            </a:prstGeom>
          </p:spPr>
        </p:pic>
        <p:sp>
          <p:nvSpPr>
            <p:cNvPr id="171" name="Text Box 7">
              <a:extLst>
                <a:ext uri="{FF2B5EF4-FFF2-40B4-BE49-F238E27FC236}">
                  <a16:creationId xmlns:a16="http://schemas.microsoft.com/office/drawing/2014/main" id="{ECF19F4D-E8AE-F54C-A6AD-6FA62D5ED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147" y="4139580"/>
              <a:ext cx="1343025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large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message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m</a:t>
              </a:r>
              <a:endParaRPr lang="en-US" sz="2400" dirty="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E33964-896C-AF4C-92FD-F359907E3C57}"/>
              </a:ext>
            </a:extLst>
          </p:cNvPr>
          <p:cNvGrpSpPr/>
          <p:nvPr/>
        </p:nvGrpSpPr>
        <p:grpSpPr>
          <a:xfrm>
            <a:off x="2762875" y="3478075"/>
            <a:ext cx="1491075" cy="812454"/>
            <a:chOff x="1914734" y="3557588"/>
            <a:chExt cx="1491075" cy="812454"/>
          </a:xfrm>
        </p:grpSpPr>
        <p:sp>
          <p:nvSpPr>
            <p:cNvPr id="86" name="Text Box 16">
              <a:extLst>
                <a:ext uri="{FF2B5EF4-FFF2-40B4-BE49-F238E27FC236}">
                  <a16:creationId xmlns:a16="http://schemas.microsoft.com/office/drawing/2014/main" id="{19E2C28C-9A5F-914E-97E0-D15A78E18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5758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Bob’s 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private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key </a:t>
              </a:r>
            </a:p>
          </p:txBody>
        </p:sp>
        <p:pic>
          <p:nvPicPr>
            <p:cNvPr id="87" name="Picture 17" descr="BS00768_[1]">
              <a:extLst>
                <a:ext uri="{FF2B5EF4-FFF2-40B4-BE49-F238E27FC236}">
                  <a16:creationId xmlns:a16="http://schemas.microsoft.com/office/drawing/2014/main" id="{A3A39AD6-434F-0348-B359-E805575CB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66129" y="3559038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" name="Group 18">
              <a:extLst>
                <a:ext uri="{FF2B5EF4-FFF2-40B4-BE49-F238E27FC236}">
                  <a16:creationId xmlns:a16="http://schemas.microsoft.com/office/drawing/2014/main" id="{9C9D4178-7FEF-594F-8CCF-1AFD1E30A8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12" y="3765205"/>
              <a:ext cx="490538" cy="604837"/>
              <a:chOff x="2994" y="2073"/>
              <a:chExt cx="309" cy="381"/>
            </a:xfrm>
          </p:grpSpPr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A60DC2D3-52D9-8744-8609-C10E299AAB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91" name="Text Box 20">
                  <a:extLst>
                    <a:ext uri="{FF2B5EF4-FFF2-40B4-BE49-F238E27FC236}">
                      <a16:creationId xmlns:a16="http://schemas.microsoft.com/office/drawing/2014/main" id="{F3BED591-BCCB-2246-A254-61335DF2D6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92" name="Text Box 21">
                  <a:extLst>
                    <a:ext uri="{FF2B5EF4-FFF2-40B4-BE49-F238E27FC236}">
                      <a16:creationId xmlns:a16="http://schemas.microsoft.com/office/drawing/2014/main" id="{17AB0DA2-1167-2D46-8632-CC1190C16D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90" name="Text Box 22">
                <a:extLst>
                  <a:ext uri="{FF2B5EF4-FFF2-40B4-BE49-F238E27FC236}">
                    <a16:creationId xmlns:a16="http://schemas.microsoft.com/office/drawing/2014/main" id="{7587A174-D942-3D43-89B9-A23BF65DE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2" y="2073"/>
                <a:ext cx="16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219823C-0FB1-8645-8287-EB4C5AA12B57}"/>
                </a:ext>
              </a:extLst>
            </p:cNvPr>
            <p:cNvCxnSpPr>
              <a:cxnSpLocks/>
            </p:cNvCxnSpPr>
            <p:nvPr/>
          </p:nvCxnSpPr>
          <p:spPr>
            <a:xfrm>
              <a:off x="2809461" y="3869635"/>
              <a:ext cx="596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649D0B-607E-EE43-B217-A547BE617F99}"/>
              </a:ext>
            </a:extLst>
          </p:cNvPr>
          <p:cNvGrpSpPr/>
          <p:nvPr/>
        </p:nvGrpSpPr>
        <p:grpSpPr>
          <a:xfrm>
            <a:off x="3922645" y="4683817"/>
            <a:ext cx="1855305" cy="908600"/>
            <a:chOff x="3922645" y="4683817"/>
            <a:chExt cx="1855305" cy="9086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748C72-BC5C-0D43-9291-EF04370297D3}"/>
                </a:ext>
              </a:extLst>
            </p:cNvPr>
            <p:cNvGrpSpPr/>
            <p:nvPr/>
          </p:nvGrpSpPr>
          <p:grpSpPr>
            <a:xfrm>
              <a:off x="3940106" y="4683817"/>
              <a:ext cx="1811339" cy="869051"/>
              <a:chOff x="4006366" y="4604305"/>
              <a:chExt cx="1811339" cy="869051"/>
            </a:xfrm>
          </p:grpSpPr>
          <p:grpSp>
            <p:nvGrpSpPr>
              <p:cNvPr id="103" name="Group 34">
                <a:extLst>
                  <a:ext uri="{FF2B5EF4-FFF2-40B4-BE49-F238E27FC236}">
                    <a16:creationId xmlns:a16="http://schemas.microsoft.com/office/drawing/2014/main" id="{C9466280-BB4D-9548-9D44-4E595E9791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2479" y="4924081"/>
                <a:ext cx="1465263" cy="549275"/>
                <a:chOff x="2594" y="3062"/>
                <a:chExt cx="923" cy="346"/>
              </a:xfrm>
            </p:grpSpPr>
            <p:sp>
              <p:nvSpPr>
                <p:cNvPr id="106" name="Text Box 35">
                  <a:extLst>
                    <a:ext uri="{FF2B5EF4-FFF2-40B4-BE49-F238E27FC236}">
                      <a16:creationId xmlns:a16="http://schemas.microsoft.com/office/drawing/2014/main" id="{30C1FFBF-8C5A-3145-A216-83DF67497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94" y="3158"/>
                  <a:ext cx="92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K</a:t>
                  </a:r>
                  <a:r>
                    <a:rPr kumimoji="0" lang="en-US" sz="2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B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(H(m))</a:t>
                  </a:r>
                </a:p>
              </p:txBody>
            </p:sp>
            <p:sp>
              <p:nvSpPr>
                <p:cNvPr id="107" name="Text Box 36">
                  <a:extLst>
                    <a:ext uri="{FF2B5EF4-FFF2-40B4-BE49-F238E27FC236}">
                      <a16:creationId xmlns:a16="http://schemas.microsoft.com/office/drawing/2014/main" id="{12076172-D4A5-3847-ADDD-7C31F8E940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4" y="3062"/>
                  <a:ext cx="53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sp>
            <p:nvSpPr>
              <p:cNvPr id="105" name="Text Box 38">
                <a:extLst>
                  <a:ext uri="{FF2B5EF4-FFF2-40B4-BE49-F238E27FC236}">
                    <a16:creationId xmlns:a16="http://schemas.microsoft.com/office/drawing/2014/main" id="{58FF323C-65B7-E746-A44B-832C06C639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6366" y="4604305"/>
                <a:ext cx="1811339" cy="59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encrypted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message digest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469F7B-FDF8-594E-84C7-B40FE8CE7EBF}"/>
                </a:ext>
              </a:extLst>
            </p:cNvPr>
            <p:cNvSpPr/>
            <p:nvPr/>
          </p:nvSpPr>
          <p:spPr>
            <a:xfrm>
              <a:off x="3922645" y="4691269"/>
              <a:ext cx="1855305" cy="9011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272639B-DF97-714E-8070-A7C8696F2BD7}"/>
              </a:ext>
            </a:extLst>
          </p:cNvPr>
          <p:cNvGrpSpPr/>
          <p:nvPr/>
        </p:nvGrpSpPr>
        <p:grpSpPr>
          <a:xfrm>
            <a:off x="9680714" y="2543589"/>
            <a:ext cx="1855305" cy="908600"/>
            <a:chOff x="3922645" y="4683817"/>
            <a:chExt cx="1855305" cy="908600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EE4BB737-59C1-474D-94B9-031695A0036A}"/>
                </a:ext>
              </a:extLst>
            </p:cNvPr>
            <p:cNvGrpSpPr/>
            <p:nvPr/>
          </p:nvGrpSpPr>
          <p:grpSpPr>
            <a:xfrm>
              <a:off x="3940106" y="4683817"/>
              <a:ext cx="1811339" cy="869051"/>
              <a:chOff x="4006366" y="4604305"/>
              <a:chExt cx="1811339" cy="869051"/>
            </a:xfrm>
          </p:grpSpPr>
          <p:grpSp>
            <p:nvGrpSpPr>
              <p:cNvPr id="180" name="Group 34">
                <a:extLst>
                  <a:ext uri="{FF2B5EF4-FFF2-40B4-BE49-F238E27FC236}">
                    <a16:creationId xmlns:a16="http://schemas.microsoft.com/office/drawing/2014/main" id="{3A474D83-98EA-0945-BE7F-EF0F3D1861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2479" y="4924081"/>
                <a:ext cx="1465263" cy="549275"/>
                <a:chOff x="2594" y="3062"/>
                <a:chExt cx="923" cy="346"/>
              </a:xfrm>
            </p:grpSpPr>
            <p:sp>
              <p:nvSpPr>
                <p:cNvPr id="182" name="Text Box 35">
                  <a:extLst>
                    <a:ext uri="{FF2B5EF4-FFF2-40B4-BE49-F238E27FC236}">
                      <a16:creationId xmlns:a16="http://schemas.microsoft.com/office/drawing/2014/main" id="{B4BFDBE1-B0AE-C944-923B-0FB222D936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94" y="3158"/>
                  <a:ext cx="92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K</a:t>
                  </a:r>
                  <a:r>
                    <a:rPr kumimoji="0" lang="en-US" sz="2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B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(H(m))</a:t>
                  </a:r>
                </a:p>
              </p:txBody>
            </p:sp>
            <p:sp>
              <p:nvSpPr>
                <p:cNvPr id="183" name="Text Box 36">
                  <a:extLst>
                    <a:ext uri="{FF2B5EF4-FFF2-40B4-BE49-F238E27FC236}">
                      <a16:creationId xmlns:a16="http://schemas.microsoft.com/office/drawing/2014/main" id="{72BF8384-456B-A944-BDC5-136549DED3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4" y="3062"/>
                  <a:ext cx="53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sp>
            <p:nvSpPr>
              <p:cNvPr id="181" name="Text Box 38">
                <a:extLst>
                  <a:ext uri="{FF2B5EF4-FFF2-40B4-BE49-F238E27FC236}">
                    <a16:creationId xmlns:a16="http://schemas.microsoft.com/office/drawing/2014/main" id="{5C4C32ED-C92A-D34E-83F0-5A60D46E1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6366" y="4604305"/>
                <a:ext cx="1811339" cy="59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encrypted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message digest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27611C3-F7BF-504D-BDE0-60EB822045DF}"/>
                </a:ext>
              </a:extLst>
            </p:cNvPr>
            <p:cNvSpPr/>
            <p:nvPr/>
          </p:nvSpPr>
          <p:spPr>
            <a:xfrm>
              <a:off x="3922645" y="4691269"/>
              <a:ext cx="1855305" cy="9011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34FC27D-E26C-7D45-8F7D-8D201F9D1327}"/>
              </a:ext>
            </a:extLst>
          </p:cNvPr>
          <p:cNvCxnSpPr>
            <a:cxnSpLocks/>
          </p:cNvCxnSpPr>
          <p:nvPr/>
        </p:nvCxnSpPr>
        <p:spPr>
          <a:xfrm>
            <a:off x="7848600" y="3225466"/>
            <a:ext cx="0" cy="255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C20EAE69-54A8-5647-A90F-1B7B2600C816}"/>
              </a:ext>
            </a:extLst>
          </p:cNvPr>
          <p:cNvCxnSpPr>
            <a:cxnSpLocks/>
          </p:cNvCxnSpPr>
          <p:nvPr/>
        </p:nvCxnSpPr>
        <p:spPr>
          <a:xfrm>
            <a:off x="7848600" y="4372328"/>
            <a:ext cx="0" cy="255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4A7A7AA8-3031-8E48-8587-B178226D9C5B}"/>
              </a:ext>
            </a:extLst>
          </p:cNvPr>
          <p:cNvCxnSpPr>
            <a:cxnSpLocks/>
          </p:cNvCxnSpPr>
          <p:nvPr/>
        </p:nvCxnSpPr>
        <p:spPr>
          <a:xfrm>
            <a:off x="7848600" y="5321141"/>
            <a:ext cx="0" cy="255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7AE4029-112C-CF40-B41E-A26EECCD4A51}"/>
              </a:ext>
            </a:extLst>
          </p:cNvPr>
          <p:cNvGrpSpPr/>
          <p:nvPr/>
        </p:nvGrpSpPr>
        <p:grpSpPr>
          <a:xfrm>
            <a:off x="10040871" y="3980758"/>
            <a:ext cx="1196163" cy="955675"/>
            <a:chOff x="4296054" y="3224833"/>
            <a:chExt cx="1196163" cy="955675"/>
          </a:xfrm>
        </p:grpSpPr>
        <p:sp>
          <p:nvSpPr>
            <p:cNvPr id="191" name="Rectangle 14">
              <a:extLst>
                <a:ext uri="{FF2B5EF4-FFF2-40B4-BE49-F238E27FC236}">
                  <a16:creationId xmlns:a16="http://schemas.microsoft.com/office/drawing/2014/main" id="{2C63D620-97A5-5F45-85C2-D4A6B4ADE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2" name="Text Box 15">
              <a:extLst>
                <a:ext uri="{FF2B5EF4-FFF2-40B4-BE49-F238E27FC236}">
                  <a16:creationId xmlns:a16="http://schemas.microsoft.com/office/drawing/2014/main" id="{0B18E250-70E3-444A-8ACC-CD29158E9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719" y="3295856"/>
              <a:ext cx="1162498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digital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signature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(decrypt)</a:t>
              </a:r>
            </a:p>
          </p:txBody>
        </p:sp>
      </p:grp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898EB7A9-23BB-5343-B2B1-EC1055BBBBC6}"/>
              </a:ext>
            </a:extLst>
          </p:cNvPr>
          <p:cNvCxnSpPr>
            <a:cxnSpLocks/>
          </p:cNvCxnSpPr>
          <p:nvPr/>
        </p:nvCxnSpPr>
        <p:spPr>
          <a:xfrm>
            <a:off x="10641495" y="3519004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BB2E8B7A-0FF0-AD49-8BCC-0F3FA0572B12}"/>
              </a:ext>
            </a:extLst>
          </p:cNvPr>
          <p:cNvCxnSpPr>
            <a:cxnSpLocks/>
          </p:cNvCxnSpPr>
          <p:nvPr/>
        </p:nvCxnSpPr>
        <p:spPr>
          <a:xfrm>
            <a:off x="10634871" y="4983369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71B8A9C-6EB6-FD43-8531-A67FEE184BB2}"/>
              </a:ext>
            </a:extLst>
          </p:cNvPr>
          <p:cNvGrpSpPr/>
          <p:nvPr/>
        </p:nvGrpSpPr>
        <p:grpSpPr>
          <a:xfrm>
            <a:off x="8507692" y="4234000"/>
            <a:ext cx="1491075" cy="812454"/>
            <a:chOff x="1914734" y="3557588"/>
            <a:chExt cx="1491075" cy="812454"/>
          </a:xfrm>
        </p:grpSpPr>
        <p:sp>
          <p:nvSpPr>
            <p:cNvPr id="196" name="Text Box 16">
              <a:extLst>
                <a:ext uri="{FF2B5EF4-FFF2-40B4-BE49-F238E27FC236}">
                  <a16:creationId xmlns:a16="http://schemas.microsoft.com/office/drawing/2014/main" id="{27560837-1C52-4C48-94FE-2E10581CC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5758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Bob’s 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public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key </a:t>
              </a:r>
            </a:p>
          </p:txBody>
        </p:sp>
        <p:pic>
          <p:nvPicPr>
            <p:cNvPr id="197" name="Picture 17" descr="BS00768_[1]">
              <a:extLst>
                <a:ext uri="{FF2B5EF4-FFF2-40B4-BE49-F238E27FC236}">
                  <a16:creationId xmlns:a16="http://schemas.microsoft.com/office/drawing/2014/main" id="{53D412DD-734D-634A-BE12-66848A93B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66129" y="3559038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8" name="Group 18">
              <a:extLst>
                <a:ext uri="{FF2B5EF4-FFF2-40B4-BE49-F238E27FC236}">
                  <a16:creationId xmlns:a16="http://schemas.microsoft.com/office/drawing/2014/main" id="{0B4DDFE1-EDF2-5B45-B8E0-30A2652C5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12" y="3765205"/>
              <a:ext cx="490538" cy="604837"/>
              <a:chOff x="2994" y="2073"/>
              <a:chExt cx="309" cy="381"/>
            </a:xfrm>
          </p:grpSpPr>
          <p:grpSp>
            <p:nvGrpSpPr>
              <p:cNvPr id="200" name="Group 19">
                <a:extLst>
                  <a:ext uri="{FF2B5EF4-FFF2-40B4-BE49-F238E27FC236}">
                    <a16:creationId xmlns:a16="http://schemas.microsoft.com/office/drawing/2014/main" id="{5383C6D8-058F-4A41-B601-80BE0F38EB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202" name="Text Box 20">
                  <a:extLst>
                    <a:ext uri="{FF2B5EF4-FFF2-40B4-BE49-F238E27FC236}">
                      <a16:creationId xmlns:a16="http://schemas.microsoft.com/office/drawing/2014/main" id="{8DDFD6D6-CFB2-A543-803B-E0D225340E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203" name="Text Box 21">
                  <a:extLst>
                    <a:ext uri="{FF2B5EF4-FFF2-40B4-BE49-F238E27FC236}">
                      <a16:creationId xmlns:a16="http://schemas.microsoft.com/office/drawing/2014/main" id="{04FCED81-808C-4B40-8559-2FE4E66FE0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201" name="Text Box 22">
                <a:extLst>
                  <a:ext uri="{FF2B5EF4-FFF2-40B4-BE49-F238E27FC236}">
                    <a16:creationId xmlns:a16="http://schemas.microsoft.com/office/drawing/2014/main" id="{22667D2E-474F-C04F-9EF1-65999F53A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C58EDE71-07B3-4841-A2B5-5F1C258FE2F2}"/>
                </a:ext>
              </a:extLst>
            </p:cNvPr>
            <p:cNvCxnSpPr>
              <a:cxnSpLocks/>
            </p:cNvCxnSpPr>
            <p:nvPr/>
          </p:nvCxnSpPr>
          <p:spPr>
            <a:xfrm>
              <a:off x="2809461" y="3869635"/>
              <a:ext cx="596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75C74AE-98C7-C245-9222-8EB21BF49F29}"/>
              </a:ext>
            </a:extLst>
          </p:cNvPr>
          <p:cNvGrpSpPr/>
          <p:nvPr/>
        </p:nvGrpSpPr>
        <p:grpSpPr>
          <a:xfrm>
            <a:off x="8203097" y="5653926"/>
            <a:ext cx="1789043" cy="1107996"/>
            <a:chOff x="10084905" y="1590261"/>
            <a:chExt cx="1789043" cy="1107996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6C7D723-D7D8-E949-B946-5AC1C0648A21}"/>
                </a:ext>
              </a:extLst>
            </p:cNvPr>
            <p:cNvSpPr txBox="1"/>
            <p:nvPr/>
          </p:nvSpPr>
          <p:spPr>
            <a:xfrm>
              <a:off x="10707757" y="1590261"/>
              <a:ext cx="57740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BCCA618-927B-9C45-B38A-F3EA61772599}"/>
                </a:ext>
              </a:extLst>
            </p:cNvPr>
            <p:cNvSpPr txBox="1"/>
            <p:nvPr/>
          </p:nvSpPr>
          <p:spPr>
            <a:xfrm>
              <a:off x="10084905" y="1881807"/>
              <a:ext cx="1789043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i="1" dirty="0">
                  <a:solidFill>
                    <a:srgbClr val="0012A0"/>
                  </a:solidFill>
                </a:rPr>
                <a:t>equal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3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Hash function algorithms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9" name="Rectangle 3">
            <a:extLst>
              <a:ext uri="{FF2B5EF4-FFF2-40B4-BE49-F238E27FC236}">
                <a16:creationId xmlns:a16="http://schemas.microsoft.com/office/drawing/2014/main" id="{BF9FAD4A-FE78-7446-845F-6232B124B138}"/>
              </a:ext>
            </a:extLst>
          </p:cNvPr>
          <p:cNvSpPr txBox="1">
            <a:spLocks noChangeArrowheads="1"/>
          </p:cNvSpPr>
          <p:nvPr/>
        </p:nvSpPr>
        <p:spPr>
          <a:xfrm>
            <a:off x="871400" y="1396310"/>
            <a:ext cx="1094953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en-US" sz="3200" dirty="0">
                <a:solidFill>
                  <a:srgbClr val="C00000"/>
                </a:solidFill>
              </a:rPr>
              <a:t>MD5 hash function widely used (RFC 1321) </a:t>
            </a:r>
          </a:p>
          <a:p>
            <a:pPr lvl="1"/>
            <a:r>
              <a:rPr lang="en-US" sz="2800" dirty="0"/>
              <a:t>computes 128-bit message digest in 4-step process. </a:t>
            </a:r>
          </a:p>
          <a:p>
            <a:pPr lvl="1"/>
            <a:r>
              <a:rPr lang="en-US" sz="2800" dirty="0"/>
              <a:t>arbitrary 128-bit string x, appears difficult to construct msg m whose MD5 hash is equal to x</a:t>
            </a:r>
          </a:p>
          <a:p>
            <a:pPr indent="-287338"/>
            <a:r>
              <a:rPr lang="en-US" sz="3200" dirty="0">
                <a:solidFill>
                  <a:srgbClr val="C00000"/>
                </a:solidFill>
              </a:rPr>
              <a:t>SHA-1 is also used</a:t>
            </a:r>
          </a:p>
          <a:p>
            <a:pPr lvl="1"/>
            <a:r>
              <a:rPr lang="en-US" sz="2800" dirty="0"/>
              <a:t>US standard [</a:t>
            </a:r>
            <a:r>
              <a:rPr lang="en-US" dirty="0"/>
              <a:t>NIST, FIPS PUB 180-1]</a:t>
            </a:r>
            <a:endParaRPr lang="en-US" sz="2800" dirty="0"/>
          </a:p>
          <a:p>
            <a:pPr lvl="1"/>
            <a:r>
              <a:rPr lang="en-US" sz="2800" dirty="0"/>
              <a:t>160-bit message digest</a:t>
            </a:r>
          </a:p>
        </p:txBody>
      </p:sp>
    </p:spTree>
    <p:extLst>
      <p:ext uri="{BB962C8B-B14F-4D97-AF65-F5344CB8AC3E}">
        <p14:creationId xmlns:p14="http://schemas.microsoft.com/office/powerpoint/2010/main" val="4092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Authentication: ap5.0 – let’s fix it!!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0C1B3BC8-38A1-AC45-AA7A-CF90D202ED35}"/>
              </a:ext>
            </a:extLst>
          </p:cNvPr>
          <p:cNvSpPr txBox="1">
            <a:spLocks noChangeArrowheads="1"/>
          </p:cNvSpPr>
          <p:nvPr/>
        </p:nvSpPr>
        <p:spPr>
          <a:xfrm>
            <a:off x="865909" y="1170523"/>
            <a:ext cx="10768980" cy="91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>
                <a:solidFill>
                  <a:srgbClr val="C00000"/>
                </a:solidFill>
              </a:rPr>
              <a:t>Recall the problem: </a:t>
            </a:r>
            <a:r>
              <a:rPr lang="en-US" dirty="0"/>
              <a:t>Trudy poses as Alice (to Bob) and as Bob (to Alice)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9437DE-57B2-5F45-AFD8-823112AD8B93}"/>
              </a:ext>
            </a:extLst>
          </p:cNvPr>
          <p:cNvGrpSpPr/>
          <p:nvPr/>
        </p:nvGrpSpPr>
        <p:grpSpPr>
          <a:xfrm>
            <a:off x="2221395" y="2408377"/>
            <a:ext cx="2600947" cy="400110"/>
            <a:chOff x="2221395" y="2408377"/>
            <a:chExt cx="2600947" cy="400110"/>
          </a:xfrm>
        </p:grpSpPr>
        <p:sp>
          <p:nvSpPr>
            <p:cNvPr id="68" name="Line 7">
              <a:extLst>
                <a:ext uri="{FF2B5EF4-FFF2-40B4-BE49-F238E27FC236}">
                  <a16:creationId xmlns:a16="http://schemas.microsoft.com/office/drawing/2014/main" id="{BAE84CEB-2188-9B49-8900-55888CE65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2638357"/>
              <a:ext cx="26009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69" name="Text Box 8">
              <a:extLst>
                <a:ext uri="{FF2B5EF4-FFF2-40B4-BE49-F238E27FC236}">
                  <a16:creationId xmlns:a16="http://schemas.microsoft.com/office/drawing/2014/main" id="{EAA100F5-6829-2346-AD39-BFFCDC047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235" y="2408377"/>
              <a:ext cx="119776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I am Alice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2AF670-7BF8-5144-BED7-C2477D0DA3B8}"/>
              </a:ext>
            </a:extLst>
          </p:cNvPr>
          <p:cNvGrpSpPr/>
          <p:nvPr/>
        </p:nvGrpSpPr>
        <p:grpSpPr>
          <a:xfrm>
            <a:off x="6760197" y="2448063"/>
            <a:ext cx="2249487" cy="400110"/>
            <a:chOff x="6760197" y="2448063"/>
            <a:chExt cx="2249487" cy="400110"/>
          </a:xfrm>
        </p:grpSpPr>
        <p:sp>
          <p:nvSpPr>
            <p:cNvPr id="79" name="Line 9">
              <a:extLst>
                <a:ext uri="{FF2B5EF4-FFF2-40B4-BE49-F238E27FC236}">
                  <a16:creationId xmlns:a16="http://schemas.microsoft.com/office/drawing/2014/main" id="{EC9876A0-DBA0-2C42-9FDC-0088EEA72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0197" y="2678044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80" name="Text Box 10">
              <a:extLst>
                <a:ext uri="{FF2B5EF4-FFF2-40B4-BE49-F238E27FC236}">
                  <a16:creationId xmlns:a16="http://schemas.microsoft.com/office/drawing/2014/main" id="{69B83F9F-D8CF-DF4A-86AD-8C6105796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8812" y="2448063"/>
              <a:ext cx="119776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I am Alice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17D91-118F-0447-BE00-334C96F42171}"/>
              </a:ext>
            </a:extLst>
          </p:cNvPr>
          <p:cNvGrpSpPr/>
          <p:nvPr/>
        </p:nvGrpSpPr>
        <p:grpSpPr>
          <a:xfrm>
            <a:off x="6864626" y="3360738"/>
            <a:ext cx="2333079" cy="389626"/>
            <a:chOff x="6864626" y="3360738"/>
            <a:chExt cx="2333079" cy="389626"/>
          </a:xfrm>
        </p:grpSpPr>
        <p:sp>
          <p:nvSpPr>
            <p:cNvPr id="89" name="Line 19">
              <a:extLst>
                <a:ext uri="{FF2B5EF4-FFF2-40B4-BE49-F238E27FC236}">
                  <a16:creationId xmlns:a16="http://schemas.microsoft.com/office/drawing/2014/main" id="{A6C6A964-9580-7E4F-9884-60F6E22AC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64626" y="3363843"/>
              <a:ext cx="2167283" cy="3865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90" name="Text Box 20">
              <a:extLst>
                <a:ext uri="{FF2B5EF4-FFF2-40B4-BE49-F238E27FC236}">
                  <a16:creationId xmlns:a16="http://schemas.microsoft.com/office/drawing/2014/main" id="{2FF9CBBE-857A-EF4D-AF73-E08C7695B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7549" y="3360738"/>
              <a:ext cx="221015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+mn-lt"/>
                  <a:cs typeface="Arial" charset="0"/>
                </a:rPr>
                <a:t>Send me your public key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CF990B-2008-4D4C-BFAC-79816130E688}"/>
              </a:ext>
            </a:extLst>
          </p:cNvPr>
          <p:cNvGrpSpPr/>
          <p:nvPr/>
        </p:nvGrpSpPr>
        <p:grpSpPr>
          <a:xfrm>
            <a:off x="2221395" y="3978760"/>
            <a:ext cx="2580245" cy="434214"/>
            <a:chOff x="2221395" y="3978760"/>
            <a:chExt cx="2580245" cy="434214"/>
          </a:xfrm>
        </p:grpSpPr>
        <p:sp>
          <p:nvSpPr>
            <p:cNvPr id="104" name="Line 34">
              <a:extLst>
                <a:ext uri="{FF2B5EF4-FFF2-40B4-BE49-F238E27FC236}">
                  <a16:creationId xmlns:a16="http://schemas.microsoft.com/office/drawing/2014/main" id="{A657ABF9-4379-424D-8DBD-4923C3E8E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4074629"/>
              <a:ext cx="2546972" cy="3383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105" name="Text Box 35">
              <a:extLst>
                <a:ext uri="{FF2B5EF4-FFF2-40B4-BE49-F238E27FC236}">
                  <a16:creationId xmlns:a16="http://schemas.microsoft.com/office/drawing/2014/main" id="{23DC7344-6347-424A-9ADA-070D86675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484" y="3978760"/>
              <a:ext cx="221015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+mn-lt"/>
                  <a:cs typeface="Arial" charset="0"/>
                </a:rPr>
                <a:t>Send me your public key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A9432D-6DAF-DF41-AF7B-1ACAA7FB60B6}"/>
              </a:ext>
            </a:extLst>
          </p:cNvPr>
          <p:cNvGrpSpPr/>
          <p:nvPr/>
        </p:nvGrpSpPr>
        <p:grpSpPr>
          <a:xfrm>
            <a:off x="4877761" y="4634119"/>
            <a:ext cx="2477195" cy="1601637"/>
            <a:chOff x="4877761" y="4634119"/>
            <a:chExt cx="2477195" cy="1601637"/>
          </a:xfrm>
        </p:grpSpPr>
        <p:grpSp>
          <p:nvGrpSpPr>
            <p:cNvPr id="117" name="Group 47">
              <a:extLst>
                <a:ext uri="{FF2B5EF4-FFF2-40B4-BE49-F238E27FC236}">
                  <a16:creationId xmlns:a16="http://schemas.microsoft.com/office/drawing/2014/main" id="{1230FA28-6F88-CF44-B39D-CD6BC48DCA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100" y="4794941"/>
              <a:ext cx="1708150" cy="749301"/>
              <a:chOff x="1318" y="3314"/>
              <a:chExt cx="1076" cy="472"/>
            </a:xfrm>
          </p:grpSpPr>
          <p:sp>
            <p:nvSpPr>
              <p:cNvPr id="118" name="Text Box 48">
                <a:extLst>
                  <a:ext uri="{FF2B5EF4-FFF2-40B4-BE49-F238E27FC236}">
                    <a16:creationId xmlns:a16="http://schemas.microsoft.com/office/drawing/2014/main" id="{C7DADDA6-E384-1A45-A0E0-B9D1678FAA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6" y="35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19" name="Text Box 49">
                <a:extLst>
                  <a:ext uri="{FF2B5EF4-FFF2-40B4-BE49-F238E27FC236}">
                    <a16:creationId xmlns:a16="http://schemas.microsoft.com/office/drawing/2014/main" id="{2B1CEE1E-449F-2A4B-B0AB-7D3D807DE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20" name="Text Box 50">
                <a:extLst>
                  <a:ext uri="{FF2B5EF4-FFF2-40B4-BE49-F238E27FC236}">
                    <a16:creationId xmlns:a16="http://schemas.microsoft.com/office/drawing/2014/main" id="{6FF68A8B-B778-FC4B-B0D8-EFD30B766A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21" name="Text Box 51">
                <a:extLst>
                  <a:ext uri="{FF2B5EF4-FFF2-40B4-BE49-F238E27FC236}">
                    <a16:creationId xmlns:a16="http://schemas.microsoft.com/office/drawing/2014/main" id="{B5DFE2D6-4F99-7F47-A88A-E8F85515D1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0" y="3534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22" name="Text Box 52">
                <a:extLst>
                  <a:ext uri="{FF2B5EF4-FFF2-40B4-BE49-F238E27FC236}">
                    <a16:creationId xmlns:a16="http://schemas.microsoft.com/office/drawing/2014/main" id="{AFEF1BDB-35E1-6242-A4AA-4F93CD33B0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8" y="3314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23" name="Text Box 53">
              <a:extLst>
                <a:ext uri="{FF2B5EF4-FFF2-40B4-BE49-F238E27FC236}">
                  <a16:creationId xmlns:a16="http://schemas.microsoft.com/office/drawing/2014/main" id="{95CBCE4C-74E4-A943-878F-093245F3D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761" y="4634119"/>
              <a:ext cx="20547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Trudy recovers m:</a:t>
              </a:r>
            </a:p>
          </p:txBody>
        </p:sp>
        <p:sp>
          <p:nvSpPr>
            <p:cNvPr id="124" name="Text Box 54">
              <a:extLst>
                <a:ext uri="{FF2B5EF4-FFF2-40B4-BE49-F238E27FC236}">
                  <a16:creationId xmlns:a16="http://schemas.microsoft.com/office/drawing/2014/main" id="{4ECC7DF6-AFF2-E24B-B6D3-787C29474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3950" y="5398604"/>
              <a:ext cx="2421006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en-US" dirty="0">
                  <a:latin typeface="+mn-lt"/>
                  <a:cs typeface="Arial" charset="0"/>
                </a:rPr>
                <a:t>sends m to Alice encrypted with Alice’s public key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41447-836E-024C-9290-7172DDC4575F}"/>
              </a:ext>
            </a:extLst>
          </p:cNvPr>
          <p:cNvGrpSpPr/>
          <p:nvPr/>
        </p:nvGrpSpPr>
        <p:grpSpPr>
          <a:xfrm>
            <a:off x="6828459" y="2851424"/>
            <a:ext cx="2249488" cy="673654"/>
            <a:chOff x="6828459" y="2851424"/>
            <a:chExt cx="2249488" cy="673654"/>
          </a:xfrm>
        </p:grpSpPr>
        <p:sp>
          <p:nvSpPr>
            <p:cNvPr id="83" name="Line 13">
              <a:extLst>
                <a:ext uri="{FF2B5EF4-FFF2-40B4-BE49-F238E27FC236}">
                  <a16:creationId xmlns:a16="http://schemas.microsoft.com/office/drawing/2014/main" id="{2B2FCC1F-3FE7-7B46-807C-F140932F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8459" y="3195569"/>
              <a:ext cx="2249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E6D2A4-608E-2545-8F28-32423BB333C4}"/>
                </a:ext>
              </a:extLst>
            </p:cNvPr>
            <p:cNvGrpSpPr/>
            <p:nvPr/>
          </p:nvGrpSpPr>
          <p:grpSpPr>
            <a:xfrm>
              <a:off x="7453313" y="2851424"/>
              <a:ext cx="787400" cy="673654"/>
              <a:chOff x="10739852" y="2997198"/>
              <a:chExt cx="787400" cy="6736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D4D01E5-5D6F-3D4F-932E-4A5299B2BA52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 Box 15">
                <a:extLst>
                  <a:ext uri="{FF2B5EF4-FFF2-40B4-BE49-F238E27FC236}">
                    <a16:creationId xmlns:a16="http://schemas.microsoft.com/office/drawing/2014/main" id="{16C95A26-F859-E64E-BF44-C4C49359F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87" name="Text Box 17">
                <a:extLst>
                  <a:ext uri="{FF2B5EF4-FFF2-40B4-BE49-F238E27FC236}">
                    <a16:creationId xmlns:a16="http://schemas.microsoft.com/office/drawing/2014/main" id="{AA9C139A-0D12-3245-B88F-B48AE08E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9852" y="3142972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88" name="Text Box 18">
                <a:extLst>
                  <a:ext uri="{FF2B5EF4-FFF2-40B4-BE49-F238E27FC236}">
                    <a16:creationId xmlns:a16="http://schemas.microsoft.com/office/drawing/2014/main" id="{562BA0BD-51AB-F849-AB37-A717937E4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14547" y="2997198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83322C-9210-6E46-A831-2524E4CE9F4C}"/>
              </a:ext>
            </a:extLst>
          </p:cNvPr>
          <p:cNvGrpSpPr/>
          <p:nvPr/>
        </p:nvGrpSpPr>
        <p:grpSpPr>
          <a:xfrm>
            <a:off x="6799884" y="2710462"/>
            <a:ext cx="2165350" cy="400110"/>
            <a:chOff x="6799884" y="2710462"/>
            <a:chExt cx="2165350" cy="400110"/>
          </a:xfrm>
        </p:grpSpPr>
        <p:sp>
          <p:nvSpPr>
            <p:cNvPr id="81" name="Line 11">
              <a:extLst>
                <a:ext uri="{FF2B5EF4-FFF2-40B4-BE49-F238E27FC236}">
                  <a16:creationId xmlns:a16="http://schemas.microsoft.com/office/drawing/2014/main" id="{431B4E0F-3CD5-444F-8127-4EAB4B153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9884" y="2746307"/>
              <a:ext cx="2165350" cy="280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69D8AC-45D3-B642-987B-D4859E76E7B1}"/>
                </a:ext>
              </a:extLst>
            </p:cNvPr>
            <p:cNvGrpSpPr/>
            <p:nvPr/>
          </p:nvGrpSpPr>
          <p:grpSpPr>
            <a:xfrm>
              <a:off x="7402788" y="2710462"/>
              <a:ext cx="559183" cy="400110"/>
              <a:chOff x="7402788" y="2710462"/>
              <a:chExt cx="559183" cy="40011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332AF7-B3AA-F84A-A60D-A50A03FA89EB}"/>
                  </a:ext>
                </a:extLst>
              </p:cNvPr>
              <p:cNvSpPr/>
              <p:nvPr/>
            </p:nvSpPr>
            <p:spPr>
              <a:xfrm>
                <a:off x="7462396" y="2872554"/>
                <a:ext cx="423747" cy="62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ext Box 12">
                <a:extLst>
                  <a:ext uri="{FF2B5EF4-FFF2-40B4-BE49-F238E27FC236}">
                    <a16:creationId xmlns:a16="http://schemas.microsoft.com/office/drawing/2014/main" id="{4B5E98C2-2370-6846-8FFD-3B9BD50C8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2788" y="2710462"/>
                <a:ext cx="55918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R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392E7F-83D0-234C-A04C-71BAD4274A31}"/>
              </a:ext>
            </a:extLst>
          </p:cNvPr>
          <p:cNvGrpSpPr/>
          <p:nvPr/>
        </p:nvGrpSpPr>
        <p:grpSpPr>
          <a:xfrm>
            <a:off x="6896722" y="3520658"/>
            <a:ext cx="2249487" cy="673654"/>
            <a:chOff x="6896722" y="3520658"/>
            <a:chExt cx="2249487" cy="673654"/>
          </a:xfrm>
        </p:grpSpPr>
        <p:sp>
          <p:nvSpPr>
            <p:cNvPr id="91" name="Line 21">
              <a:extLst>
                <a:ext uri="{FF2B5EF4-FFF2-40B4-BE49-F238E27FC236}">
                  <a16:creationId xmlns:a16="http://schemas.microsoft.com/office/drawing/2014/main" id="{776730E8-9459-E447-B35A-39C21DFB4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6722" y="3882957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0153732-5F65-8143-8064-BCA70395D4ED}"/>
                </a:ext>
              </a:extLst>
            </p:cNvPr>
            <p:cNvGrpSpPr/>
            <p:nvPr/>
          </p:nvGrpSpPr>
          <p:grpSpPr>
            <a:xfrm>
              <a:off x="7507355" y="3520658"/>
              <a:ext cx="675861" cy="673654"/>
              <a:chOff x="10747511" y="2997198"/>
              <a:chExt cx="675861" cy="673654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9A50E8E-DC4B-E442-9F99-02CD32E20F61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Text Box 15">
                <a:extLst>
                  <a:ext uri="{FF2B5EF4-FFF2-40B4-BE49-F238E27FC236}">
                    <a16:creationId xmlns:a16="http://schemas.microsoft.com/office/drawing/2014/main" id="{AFB8B5B3-D1B4-6642-981D-8D71DFE13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41" name="Text Box 17">
                <a:extLst>
                  <a:ext uri="{FF2B5EF4-FFF2-40B4-BE49-F238E27FC236}">
                    <a16:creationId xmlns:a16="http://schemas.microsoft.com/office/drawing/2014/main" id="{90FDA7C9-CFD5-0A44-96CB-E6E570ED9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7961" y="3142972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42" name="Text Box 18">
                <a:extLst>
                  <a:ext uri="{FF2B5EF4-FFF2-40B4-BE49-F238E27FC236}">
                    <a16:creationId xmlns:a16="http://schemas.microsoft.com/office/drawing/2014/main" id="{6C888B49-426C-1C44-BB59-FEB6759DA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89856" y="2997198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03911-35CC-7540-9E36-05444D837206}"/>
              </a:ext>
            </a:extLst>
          </p:cNvPr>
          <p:cNvGrpSpPr/>
          <p:nvPr/>
        </p:nvGrpSpPr>
        <p:grpSpPr>
          <a:xfrm>
            <a:off x="9501810" y="3697355"/>
            <a:ext cx="1888432" cy="1211428"/>
            <a:chOff x="9448801" y="3644347"/>
            <a:chExt cx="1888432" cy="1211428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848FFE3-83C4-6042-96A6-D346EA18C45A}"/>
                </a:ext>
              </a:extLst>
            </p:cNvPr>
            <p:cNvSpPr/>
            <p:nvPr/>
          </p:nvSpPr>
          <p:spPr>
            <a:xfrm>
              <a:off x="10661372" y="3802821"/>
              <a:ext cx="675861" cy="10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6B6F46-9DE5-A246-8551-1F8B349C8CBB}"/>
                </a:ext>
              </a:extLst>
            </p:cNvPr>
            <p:cNvGrpSpPr/>
            <p:nvPr/>
          </p:nvGrpSpPr>
          <p:grpSpPr>
            <a:xfrm>
              <a:off x="9475303" y="3785702"/>
              <a:ext cx="1713735" cy="680280"/>
              <a:chOff x="9753598" y="4050745"/>
              <a:chExt cx="1713735" cy="680280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8AA7B51-AD55-D24E-9277-AE28406704AD}"/>
                  </a:ext>
                </a:extLst>
              </p:cNvPr>
              <p:cNvGrpSpPr/>
              <p:nvPr/>
            </p:nvGrpSpPr>
            <p:grpSpPr>
              <a:xfrm>
                <a:off x="9753598" y="4057371"/>
                <a:ext cx="675861" cy="673654"/>
                <a:chOff x="10747511" y="2997198"/>
                <a:chExt cx="675861" cy="673654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76F87967-B4C9-D343-9F6C-7DB93BDA72B3}"/>
                    </a:ext>
                  </a:extLst>
                </p:cNvPr>
                <p:cNvSpPr/>
                <p:nvPr/>
              </p:nvSpPr>
              <p:spPr>
                <a:xfrm>
                  <a:off x="10747511" y="3305865"/>
                  <a:ext cx="675861" cy="106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Text Box 15">
                  <a:extLst>
                    <a:ext uri="{FF2B5EF4-FFF2-40B4-BE49-F238E27FC236}">
                      <a16:creationId xmlns:a16="http://schemas.microsoft.com/office/drawing/2014/main" id="{4EC6D1DA-03C0-8E4C-A263-C5FCDD99B2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906608" y="3270801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46" name="Text Box 17">
                  <a:extLst>
                    <a:ext uri="{FF2B5EF4-FFF2-40B4-BE49-F238E27FC236}">
                      <a16:creationId xmlns:a16="http://schemas.microsoft.com/office/drawing/2014/main" id="{34BF5362-E8D7-AC44-8ABC-D7C8302EC5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57961" y="3142972"/>
                  <a:ext cx="43313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latin typeface="+mn-lt"/>
                      <a:cs typeface="Arial" charset="0"/>
                    </a:rPr>
                    <a:t>K  </a:t>
                  </a:r>
                </a:p>
              </p:txBody>
            </p:sp>
            <p:sp>
              <p:nvSpPr>
                <p:cNvPr id="147" name="Text Box 18">
                  <a:extLst>
                    <a:ext uri="{FF2B5EF4-FFF2-40B4-BE49-F238E27FC236}">
                      <a16:creationId xmlns:a16="http://schemas.microsoft.com/office/drawing/2014/main" id="{0AEE8AEA-5E6B-9644-BA42-2D69FB60B8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89856" y="2997198"/>
                  <a:ext cx="312907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151" name="Text Box 17">
                <a:extLst>
                  <a:ext uri="{FF2B5EF4-FFF2-40B4-BE49-F238E27FC236}">
                    <a16:creationId xmlns:a16="http://schemas.microsoft.com/office/drawing/2014/main" id="{FA08C967-2B3C-D347-93CB-444CA8DF7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7897" y="4171890"/>
                <a:ext cx="144943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(K   (R)) =  R,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60BFD7D-B5AE-8D4B-BC26-F96EFD5F3CA4}"/>
                  </a:ext>
                </a:extLst>
              </p:cNvPr>
              <p:cNvGrpSpPr/>
              <p:nvPr/>
            </p:nvGrpSpPr>
            <p:grpSpPr>
              <a:xfrm>
                <a:off x="10303635" y="4050745"/>
                <a:ext cx="309563" cy="673654"/>
                <a:chOff x="10820469" y="3494154"/>
                <a:chExt cx="309563" cy="673654"/>
              </a:xfrm>
            </p:grpSpPr>
            <p:sp>
              <p:nvSpPr>
                <p:cNvPr id="150" name="Text Box 15">
                  <a:extLst>
                    <a:ext uri="{FF2B5EF4-FFF2-40B4-BE49-F238E27FC236}">
                      <a16:creationId xmlns:a16="http://schemas.microsoft.com/office/drawing/2014/main" id="{BC7FE57C-4528-AC48-9333-5717C81972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0469" y="3767757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52" name="Text Box 18">
                  <a:extLst>
                    <a:ext uri="{FF2B5EF4-FFF2-40B4-BE49-F238E27FC236}">
                      <a16:creationId xmlns:a16="http://schemas.microsoft.com/office/drawing/2014/main" id="{FA1EFA76-21B9-B948-8E78-36FF1C662D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8408" y="3494154"/>
                  <a:ext cx="263525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-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7E0C2-A681-6745-AF69-A6AAE1C3E55E}"/>
                </a:ext>
              </a:extLst>
            </p:cNvPr>
            <p:cNvSpPr txBox="1"/>
            <p:nvPr/>
          </p:nvSpPr>
          <p:spPr>
            <a:xfrm>
              <a:off x="9448801" y="3644347"/>
              <a:ext cx="15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Bob computes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DF933CB-CA39-3147-98C2-BB61A3EB04BC}"/>
                </a:ext>
              </a:extLst>
            </p:cNvPr>
            <p:cNvSpPr txBox="1"/>
            <p:nvPr/>
          </p:nvSpPr>
          <p:spPr>
            <a:xfrm>
              <a:off x="9455426" y="4314729"/>
              <a:ext cx="1822174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/>
                <a:t>authenticating</a:t>
              </a:r>
            </a:p>
            <a:p>
              <a:pPr>
                <a:lnSpc>
                  <a:spcPct val="80000"/>
                </a:lnSpc>
              </a:pPr>
              <a:r>
                <a:rPr lang="en-US" dirty="0"/>
                <a:t>Trudy as Alice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0FBBC21-85F1-2445-8B4A-BDBCF8170CA8}"/>
              </a:ext>
            </a:extLst>
          </p:cNvPr>
          <p:cNvSpPr/>
          <p:nvPr/>
        </p:nvSpPr>
        <p:spPr>
          <a:xfrm>
            <a:off x="3538330" y="3472069"/>
            <a:ext cx="238539" cy="145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D2AD64-FCE1-484A-8CD8-9195FB878672}"/>
              </a:ext>
            </a:extLst>
          </p:cNvPr>
          <p:cNvGrpSpPr/>
          <p:nvPr/>
        </p:nvGrpSpPr>
        <p:grpSpPr>
          <a:xfrm>
            <a:off x="2221395" y="3318428"/>
            <a:ext cx="2480297" cy="400110"/>
            <a:chOff x="2221395" y="3318428"/>
            <a:chExt cx="2480297" cy="400110"/>
          </a:xfrm>
        </p:grpSpPr>
        <p:sp>
          <p:nvSpPr>
            <p:cNvPr id="97" name="Line 27">
              <a:extLst>
                <a:ext uri="{FF2B5EF4-FFF2-40B4-BE49-F238E27FC236}">
                  <a16:creationId xmlns:a16="http://schemas.microsoft.com/office/drawing/2014/main" id="{9984F3ED-2918-3344-B6C5-159D486AE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3390832"/>
              <a:ext cx="2480297" cy="321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136" name="Text Box 66">
              <a:extLst>
                <a:ext uri="{FF2B5EF4-FFF2-40B4-BE49-F238E27FC236}">
                  <a16:creationId xmlns:a16="http://schemas.microsoft.com/office/drawing/2014/main" id="{6AA1B550-D423-7A47-9CFF-A7D87F12F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192" y="3318428"/>
              <a:ext cx="3241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6B28C-8D8F-F441-9A23-B17C74DD53D0}"/>
              </a:ext>
            </a:extLst>
          </p:cNvPr>
          <p:cNvGrpSpPr/>
          <p:nvPr/>
        </p:nvGrpSpPr>
        <p:grpSpPr>
          <a:xfrm>
            <a:off x="2221395" y="3479799"/>
            <a:ext cx="2593009" cy="673713"/>
            <a:chOff x="2221395" y="3479799"/>
            <a:chExt cx="2593009" cy="673713"/>
          </a:xfrm>
        </p:grpSpPr>
        <p:sp>
          <p:nvSpPr>
            <p:cNvPr id="98" name="Line 28">
              <a:extLst>
                <a:ext uri="{FF2B5EF4-FFF2-40B4-BE49-F238E27FC236}">
                  <a16:creationId xmlns:a16="http://schemas.microsoft.com/office/drawing/2014/main" id="{EE318889-5B02-7949-9701-DA4074646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3840094"/>
              <a:ext cx="2593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CDE299-3FF6-EA43-9F54-4F4D7B7A96D5}"/>
                </a:ext>
              </a:extLst>
            </p:cNvPr>
            <p:cNvGrpSpPr/>
            <p:nvPr/>
          </p:nvGrpSpPr>
          <p:grpSpPr>
            <a:xfrm>
              <a:off x="3351764" y="3479799"/>
              <a:ext cx="787400" cy="673713"/>
              <a:chOff x="992878" y="4235173"/>
              <a:chExt cx="787400" cy="67371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457704C-5356-664F-925C-1F727AA467BC}"/>
                  </a:ext>
                </a:extLst>
              </p:cNvPr>
              <p:cNvSpPr/>
              <p:nvPr/>
            </p:nvSpPr>
            <p:spPr>
              <a:xfrm>
                <a:off x="1000537" y="4543840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Text Box 15">
                <a:extLst>
                  <a:ext uri="{FF2B5EF4-FFF2-40B4-BE49-F238E27FC236}">
                    <a16:creationId xmlns:a16="http://schemas.microsoft.com/office/drawing/2014/main" id="{B390E741-67F5-A44D-B50F-BCF5D21E4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7543" y="4508776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57" name="Text Box 17">
                <a:extLst>
                  <a:ext uri="{FF2B5EF4-FFF2-40B4-BE49-F238E27FC236}">
                    <a16:creationId xmlns:a16="http://schemas.microsoft.com/office/drawing/2014/main" id="{F7C9D543-5B67-BE43-915D-12D41196FF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878" y="4380947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158" name="Text Box 18">
                <a:extLst>
                  <a:ext uri="{FF2B5EF4-FFF2-40B4-BE49-F238E27FC236}">
                    <a16:creationId xmlns:a16="http://schemas.microsoft.com/office/drawing/2014/main" id="{5B8DB431-29F0-AB41-8246-D94EA76902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7573" y="4235173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B5C290-2EFF-0A4D-B746-B484522AB717}"/>
              </a:ext>
            </a:extLst>
          </p:cNvPr>
          <p:cNvGrpSpPr/>
          <p:nvPr/>
        </p:nvGrpSpPr>
        <p:grpSpPr>
          <a:xfrm>
            <a:off x="2221395" y="4168883"/>
            <a:ext cx="2661272" cy="673713"/>
            <a:chOff x="2221395" y="4168883"/>
            <a:chExt cx="2661272" cy="673713"/>
          </a:xfrm>
        </p:grpSpPr>
        <p:sp>
          <p:nvSpPr>
            <p:cNvPr id="106" name="Line 36">
              <a:extLst>
                <a:ext uri="{FF2B5EF4-FFF2-40B4-BE49-F238E27FC236}">
                  <a16:creationId xmlns:a16="http://schemas.microsoft.com/office/drawing/2014/main" id="{160F22D0-47F2-5349-85F9-D489A964C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4527482"/>
              <a:ext cx="2661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91770F-038E-CD44-B111-C45F73AD7788}"/>
                </a:ext>
              </a:extLst>
            </p:cNvPr>
            <p:cNvGrpSpPr/>
            <p:nvPr/>
          </p:nvGrpSpPr>
          <p:grpSpPr>
            <a:xfrm>
              <a:off x="3366050" y="4168883"/>
              <a:ext cx="675861" cy="673713"/>
              <a:chOff x="1842051" y="4335667"/>
              <a:chExt cx="675861" cy="673713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1E0E169-9AA2-8C40-A9FD-9CB2C10143A7}"/>
                  </a:ext>
                </a:extLst>
              </p:cNvPr>
              <p:cNvSpPr/>
              <p:nvPr/>
            </p:nvSpPr>
            <p:spPr>
              <a:xfrm>
                <a:off x="1842051" y="4644334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Text Box 17">
                <a:extLst>
                  <a:ext uri="{FF2B5EF4-FFF2-40B4-BE49-F238E27FC236}">
                    <a16:creationId xmlns:a16="http://schemas.microsoft.com/office/drawing/2014/main" id="{5E1A5670-A8F3-194B-8712-4A445EDF45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2501" y="4481441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63" name="Text Box 18">
                <a:extLst>
                  <a:ext uri="{FF2B5EF4-FFF2-40B4-BE49-F238E27FC236}">
                    <a16:creationId xmlns:a16="http://schemas.microsoft.com/office/drawing/2014/main" id="{F08DB7BD-7A90-7B4C-A0AB-13AF0F4EB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396" y="4335667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61" name="Text Box 15">
                <a:extLst>
                  <a:ext uri="{FF2B5EF4-FFF2-40B4-BE49-F238E27FC236}">
                    <a16:creationId xmlns:a16="http://schemas.microsoft.com/office/drawing/2014/main" id="{7BBB5E8A-E5DC-4C45-9F1E-3C6C0299AC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9057" y="4609270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F5E74-1462-2240-98D6-0DFCF9C484FF}"/>
              </a:ext>
            </a:extLst>
          </p:cNvPr>
          <p:cNvSpPr/>
          <p:nvPr/>
        </p:nvSpPr>
        <p:spPr>
          <a:xfrm>
            <a:off x="7580243" y="5009322"/>
            <a:ext cx="821635" cy="17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CF55DB-F502-994B-93E8-DD80E269A29E}"/>
              </a:ext>
            </a:extLst>
          </p:cNvPr>
          <p:cNvGrpSpPr/>
          <p:nvPr/>
        </p:nvGrpSpPr>
        <p:grpSpPr>
          <a:xfrm>
            <a:off x="6941172" y="4727161"/>
            <a:ext cx="2168525" cy="711199"/>
            <a:chOff x="6941172" y="4727161"/>
            <a:chExt cx="2168525" cy="711199"/>
          </a:xfrm>
        </p:grpSpPr>
        <p:sp>
          <p:nvSpPr>
            <p:cNvPr id="112" name="Line 42">
              <a:extLst>
                <a:ext uri="{FF2B5EF4-FFF2-40B4-BE49-F238E27FC236}">
                  <a16:creationId xmlns:a16="http://schemas.microsoft.com/office/drawing/2014/main" id="{AE6F24D0-6C87-5E4E-A619-24CDBA038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41172" y="5117202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13" name="Group 43">
              <a:extLst>
                <a:ext uri="{FF2B5EF4-FFF2-40B4-BE49-F238E27FC236}">
                  <a16:creationId xmlns:a16="http://schemas.microsoft.com/office/drawing/2014/main" id="{31A37FFA-B2FB-7E4D-A06F-68C689800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3472" y="4727161"/>
              <a:ext cx="852488" cy="711199"/>
              <a:chOff x="3677" y="3430"/>
              <a:chExt cx="537" cy="448"/>
            </a:xfrm>
          </p:grpSpPr>
          <p:sp>
            <p:nvSpPr>
              <p:cNvPr id="115" name="Text Box 45">
                <a:extLst>
                  <a:ext uri="{FF2B5EF4-FFF2-40B4-BE49-F238E27FC236}">
                    <a16:creationId xmlns:a16="http://schemas.microsoft.com/office/drawing/2014/main" id="{85D4A2E7-81C1-A64B-BC82-9DB7F4821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7" y="3540"/>
                <a:ext cx="53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(m)</a:t>
                </a:r>
              </a:p>
            </p:txBody>
          </p:sp>
          <p:sp>
            <p:nvSpPr>
              <p:cNvPr id="116" name="Text Box 46">
                <a:extLst>
                  <a:ext uri="{FF2B5EF4-FFF2-40B4-BE49-F238E27FC236}">
                    <a16:creationId xmlns:a16="http://schemas.microsoft.com/office/drawing/2014/main" id="{F94D5314-084A-054E-BECC-861CAED936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8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14" name="Text Box 44">
                <a:extLst>
                  <a:ext uri="{FF2B5EF4-FFF2-40B4-BE49-F238E27FC236}">
                    <a16:creationId xmlns:a16="http://schemas.microsoft.com/office/drawing/2014/main" id="{5A99CC24-85CA-9C4A-A4D0-6DF9B6779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3" y="36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94631E-57F4-4948-8245-56E604BD3B2E}"/>
              </a:ext>
            </a:extLst>
          </p:cNvPr>
          <p:cNvSpPr txBox="1"/>
          <p:nvPr/>
        </p:nvSpPr>
        <p:spPr>
          <a:xfrm>
            <a:off x="9258693" y="4982817"/>
            <a:ext cx="221769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Bob sends a personal message, m to Alice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A09B8E1-D210-DD47-B517-6459FFB70ED7}"/>
              </a:ext>
            </a:extLst>
          </p:cNvPr>
          <p:cNvGrpSpPr/>
          <p:nvPr/>
        </p:nvGrpSpPr>
        <p:grpSpPr>
          <a:xfrm>
            <a:off x="2601085" y="4921526"/>
            <a:ext cx="2168525" cy="711199"/>
            <a:chOff x="2601085" y="4921526"/>
            <a:chExt cx="2168525" cy="711199"/>
          </a:xfrm>
        </p:grpSpPr>
        <p:sp>
          <p:nvSpPr>
            <p:cNvPr id="164" name="Line 42">
              <a:extLst>
                <a:ext uri="{FF2B5EF4-FFF2-40B4-BE49-F238E27FC236}">
                  <a16:creationId xmlns:a16="http://schemas.microsoft.com/office/drawing/2014/main" id="{27E7CDB9-2DFE-764B-B12F-AEF4FBAB9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1085" y="5367337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D8C8AC-603B-004D-A602-FB5914DF76FB}"/>
                </a:ext>
              </a:extLst>
            </p:cNvPr>
            <p:cNvSpPr/>
            <p:nvPr/>
          </p:nvSpPr>
          <p:spPr>
            <a:xfrm>
              <a:off x="3458817" y="5261113"/>
              <a:ext cx="397566" cy="22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6" name="Group 56">
              <a:extLst>
                <a:ext uri="{FF2B5EF4-FFF2-40B4-BE49-F238E27FC236}">
                  <a16:creationId xmlns:a16="http://schemas.microsoft.com/office/drawing/2014/main" id="{0775B4B1-C485-7A46-B09A-3F7499E1D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7372" y="4921526"/>
              <a:ext cx="795338" cy="711199"/>
              <a:chOff x="3694" y="3430"/>
              <a:chExt cx="501" cy="448"/>
            </a:xfrm>
          </p:grpSpPr>
          <p:sp>
            <p:nvSpPr>
              <p:cNvPr id="127" name="Text Box 57">
                <a:extLst>
                  <a:ext uri="{FF2B5EF4-FFF2-40B4-BE49-F238E27FC236}">
                    <a16:creationId xmlns:a16="http://schemas.microsoft.com/office/drawing/2014/main" id="{141B4F19-74AD-1843-A62D-38B5D8A427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6" y="36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  <a:endParaRPr lang="en-US" sz="2800" dirty="0">
                  <a:solidFill>
                    <a:srgbClr val="C00000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28" name="Text Box 58">
                <a:extLst>
                  <a:ext uri="{FF2B5EF4-FFF2-40B4-BE49-F238E27FC236}">
                    <a16:creationId xmlns:a16="http://schemas.microsoft.com/office/drawing/2014/main" id="{9393590E-BC14-9649-B270-972F482604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3540"/>
                <a:ext cx="50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(m)</a:t>
                </a:r>
              </a:p>
            </p:txBody>
          </p:sp>
          <p:sp>
            <p:nvSpPr>
              <p:cNvPr id="129" name="Text Box 59">
                <a:extLst>
                  <a:ext uri="{FF2B5EF4-FFF2-40B4-BE49-F238E27FC236}">
                    <a16:creationId xmlns:a16="http://schemas.microsoft.com/office/drawing/2014/main" id="{6DBF443F-317F-784F-BD76-C682D68C6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1819848-9DFF-194C-B17B-ABDE3225B9FC}"/>
              </a:ext>
            </a:extLst>
          </p:cNvPr>
          <p:cNvGrpSpPr/>
          <p:nvPr/>
        </p:nvGrpSpPr>
        <p:grpSpPr>
          <a:xfrm>
            <a:off x="359855" y="4949687"/>
            <a:ext cx="3045951" cy="1418628"/>
            <a:chOff x="359855" y="4949687"/>
            <a:chExt cx="3045951" cy="1418628"/>
          </a:xfrm>
        </p:grpSpPr>
        <p:grpSp>
          <p:nvGrpSpPr>
            <p:cNvPr id="130" name="Group 60">
              <a:extLst>
                <a:ext uri="{FF2B5EF4-FFF2-40B4-BE49-F238E27FC236}">
                  <a16:creationId xmlns:a16="http://schemas.microsoft.com/office/drawing/2014/main" id="{BECA1E54-4F2E-F443-BA9C-1A10F77D6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876" y="4999831"/>
              <a:ext cx="1708150" cy="744538"/>
              <a:chOff x="1318" y="3317"/>
              <a:chExt cx="1076" cy="469"/>
            </a:xfrm>
          </p:grpSpPr>
          <p:sp>
            <p:nvSpPr>
              <p:cNvPr id="131" name="Text Box 61">
                <a:extLst>
                  <a:ext uri="{FF2B5EF4-FFF2-40B4-BE49-F238E27FC236}">
                    <a16:creationId xmlns:a16="http://schemas.microsoft.com/office/drawing/2014/main" id="{2978A8B5-F75D-304D-A0D7-D444312E36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9" y="35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2" name="Text Box 62">
                <a:extLst>
                  <a:ext uri="{FF2B5EF4-FFF2-40B4-BE49-F238E27FC236}">
                    <a16:creationId xmlns:a16="http://schemas.microsoft.com/office/drawing/2014/main" id="{C8ABC261-159D-7540-98FC-D7B432928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33" name="Text Box 63">
                <a:extLst>
                  <a:ext uri="{FF2B5EF4-FFF2-40B4-BE49-F238E27FC236}">
                    <a16:creationId xmlns:a16="http://schemas.microsoft.com/office/drawing/2014/main" id="{048E692E-7A24-3142-BD88-9F0834EADB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34" name="Text Box 64">
                <a:extLst>
                  <a:ext uri="{FF2B5EF4-FFF2-40B4-BE49-F238E27FC236}">
                    <a16:creationId xmlns:a16="http://schemas.microsoft.com/office/drawing/2014/main" id="{8C5822A4-20CA-A94D-B283-A8FA7EE237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534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5" name="Text Box 65">
                <a:extLst>
                  <a:ext uri="{FF2B5EF4-FFF2-40B4-BE49-F238E27FC236}">
                    <a16:creationId xmlns:a16="http://schemas.microsoft.com/office/drawing/2014/main" id="{C4E5DD69-041E-3A4C-9F88-0FDC141FDC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" y="3317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27C7730D-09E8-7F48-902E-83A59320C490}"/>
                </a:ext>
              </a:extLst>
            </p:cNvPr>
            <p:cNvSpPr txBox="1"/>
            <p:nvPr/>
          </p:nvSpPr>
          <p:spPr>
            <a:xfrm>
              <a:off x="359855" y="4949687"/>
              <a:ext cx="2794160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/>
                <a:t>Trudy recovers Bob’s m: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074C434-56F6-8147-B72B-852D8E98FE62}"/>
                </a:ext>
              </a:extLst>
            </p:cNvPr>
            <p:cNvSpPr txBox="1"/>
            <p:nvPr/>
          </p:nvSpPr>
          <p:spPr>
            <a:xfrm>
              <a:off x="392984" y="5605670"/>
              <a:ext cx="3012822" cy="762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/>
                <a:t>and she and Bob meet a week later in person and discuss m, not knowing Trudy knows 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7CCA1-AE8D-374F-BC1F-5EC4C0FB94A5}"/>
              </a:ext>
            </a:extLst>
          </p:cNvPr>
          <p:cNvGrpSpPr/>
          <p:nvPr/>
        </p:nvGrpSpPr>
        <p:grpSpPr>
          <a:xfrm>
            <a:off x="4929809" y="2809461"/>
            <a:ext cx="1789043" cy="1938992"/>
            <a:chOff x="10084905" y="1378226"/>
            <a:chExt cx="1789043" cy="19389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B4941F-64F3-E447-9284-991F0D048A09}"/>
                </a:ext>
              </a:extLst>
            </p:cNvPr>
            <p:cNvSpPr txBox="1"/>
            <p:nvPr/>
          </p:nvSpPr>
          <p:spPr>
            <a:xfrm>
              <a:off x="10455966" y="1378226"/>
              <a:ext cx="89800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E84004-AA3A-644E-9984-F921D7AEC2D1}"/>
                </a:ext>
              </a:extLst>
            </p:cNvPr>
            <p:cNvSpPr txBox="1"/>
            <p:nvPr/>
          </p:nvSpPr>
          <p:spPr>
            <a:xfrm>
              <a:off x="10084905" y="1881808"/>
              <a:ext cx="1789043" cy="98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i="1" dirty="0">
                  <a:solidFill>
                    <a:srgbClr val="0012A0"/>
                  </a:solidFill>
                </a:rPr>
                <a:t>Where are mistakes made here?</a:t>
              </a:r>
            </a:p>
          </p:txBody>
        </p:sp>
      </p:grpSp>
      <p:pic>
        <p:nvPicPr>
          <p:cNvPr id="5" name="Picture 4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12680A54-D7AC-ACC5-13C0-A959E8E0F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21" y="2216142"/>
            <a:ext cx="935365" cy="782151"/>
          </a:xfrm>
          <a:prstGeom prst="rect">
            <a:avLst/>
          </a:prstGeom>
        </p:spPr>
      </p:pic>
      <p:pic>
        <p:nvPicPr>
          <p:cNvPr id="17" name="Picture 1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9F71BA73-964A-FBDC-DA3B-5791F86A4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987" y="2080850"/>
            <a:ext cx="1020860" cy="850702"/>
          </a:xfrm>
          <a:prstGeom prst="rect">
            <a:avLst/>
          </a:prstGeom>
        </p:spPr>
      </p:pic>
      <p:pic>
        <p:nvPicPr>
          <p:cNvPr id="23" name="Picture 22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F31B47C9-630B-2AD0-7E7F-4855FFC5E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788" y="1636317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2E102F-B559-D74C-B1F7-42B1D4330A9B}"/>
              </a:ext>
            </a:extLst>
          </p:cNvPr>
          <p:cNvGrpSpPr/>
          <p:nvPr/>
        </p:nvGrpSpPr>
        <p:grpSpPr>
          <a:xfrm>
            <a:off x="4313903" y="4515085"/>
            <a:ext cx="1909916" cy="306675"/>
            <a:chOff x="1616358" y="2551230"/>
            <a:chExt cx="2141698" cy="2185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F546669-9553-174C-8C04-88D4B8B5E631}"/>
                </a:ext>
              </a:extLst>
            </p:cNvPr>
            <p:cNvSpPr/>
            <p:nvPr/>
          </p:nvSpPr>
          <p:spPr>
            <a:xfrm>
              <a:off x="1673508" y="2551230"/>
              <a:ext cx="2027398" cy="218510"/>
            </a:xfrm>
            <a:prstGeom prst="rect">
              <a:avLst/>
            </a:prstGeom>
            <a:gradFill>
              <a:gsLst>
                <a:gs pos="0">
                  <a:srgbClr val="011199"/>
                </a:gs>
                <a:gs pos="100000">
                  <a:srgbClr val="011199"/>
                </a:gs>
                <a:gs pos="52000">
                  <a:srgbClr val="7ACCF4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87D9967-A24E-F544-9A59-FD2A48433B92}"/>
                </a:ext>
              </a:extLst>
            </p:cNvPr>
            <p:cNvSpPr/>
            <p:nvPr/>
          </p:nvSpPr>
          <p:spPr>
            <a:xfrm>
              <a:off x="1616358" y="2551231"/>
              <a:ext cx="114299" cy="216734"/>
            </a:xfrm>
            <a:prstGeom prst="ellipse">
              <a:avLst/>
            </a:prstGeom>
            <a:solidFill>
              <a:srgbClr val="7ACCF4"/>
            </a:solidFill>
            <a:ln w="6350">
              <a:solidFill>
                <a:srgbClr val="0111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93D35B-8FAD-964F-98EB-85771990F25E}"/>
                </a:ext>
              </a:extLst>
            </p:cNvPr>
            <p:cNvSpPr/>
            <p:nvPr/>
          </p:nvSpPr>
          <p:spPr>
            <a:xfrm>
              <a:off x="3643756" y="2551230"/>
              <a:ext cx="114300" cy="218510"/>
            </a:xfrm>
            <a:prstGeom prst="ellipse">
              <a:avLst/>
            </a:prstGeom>
            <a:gradFill flip="none" rotWithShape="1">
              <a:gsLst>
                <a:gs pos="0">
                  <a:srgbClr val="011199"/>
                </a:gs>
                <a:gs pos="100000">
                  <a:srgbClr val="011199"/>
                </a:gs>
                <a:gs pos="50000">
                  <a:srgbClr val="7ACCF4"/>
                </a:gs>
              </a:gsLst>
              <a:lin ang="16200000" scaled="0"/>
              <a:tileRect/>
            </a:gradFill>
            <a:ln w="6350">
              <a:solidFill>
                <a:srgbClr val="0111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C56D7B-912D-134F-A0C1-5929F034B9E3}"/>
                </a:ext>
              </a:extLst>
            </p:cNvPr>
            <p:cNvSpPr/>
            <p:nvPr/>
          </p:nvSpPr>
          <p:spPr>
            <a:xfrm>
              <a:off x="3491356" y="2551230"/>
              <a:ext cx="209550" cy="218510"/>
            </a:xfrm>
            <a:prstGeom prst="rect">
              <a:avLst/>
            </a:prstGeom>
            <a:gradFill>
              <a:gsLst>
                <a:gs pos="0">
                  <a:srgbClr val="011199"/>
                </a:gs>
                <a:gs pos="100000">
                  <a:srgbClr val="011199"/>
                </a:gs>
                <a:gs pos="52000">
                  <a:srgbClr val="7ACCF4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Friends and enemies: Alice, Bob, Trudy</a:t>
            </a:r>
            <a:endParaRPr lang="en-US" sz="4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9DA679-1707-7346-B163-C91B0D75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981E4A1-C985-AA48-ACBA-A6F1FCF9CA4B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41783"/>
            <a:ext cx="8142288" cy="1617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en-US" dirty="0"/>
              <a:t>well-known in network security world</a:t>
            </a:r>
          </a:p>
          <a:p>
            <a:pPr indent="-287338"/>
            <a:r>
              <a:rPr lang="en-US" dirty="0"/>
              <a:t>Bob, Alice (lovers!) want to communicate “</a:t>
            </a:r>
            <a:r>
              <a:rPr lang="en-US" altLang="ja-JP" dirty="0"/>
              <a:t>securely”</a:t>
            </a:r>
          </a:p>
          <a:p>
            <a:pPr indent="-287338"/>
            <a:r>
              <a:rPr lang="en-US" dirty="0"/>
              <a:t>Trudy (intruder) may intercept, delete, add messages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92F29AA-F23F-2547-B160-DA6CE271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959" y="4256088"/>
            <a:ext cx="1293813" cy="8032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B6E3E372-2ADE-2A43-9779-A64AB5BA3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511" y="4246492"/>
            <a:ext cx="10438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secure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sender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317176-141A-5F47-AE82-67DD4D8411A3}"/>
              </a:ext>
            </a:extLst>
          </p:cNvPr>
          <p:cNvGrpSpPr/>
          <p:nvPr/>
        </p:nvGrpSpPr>
        <p:grpSpPr>
          <a:xfrm>
            <a:off x="6455950" y="4272446"/>
            <a:ext cx="1293812" cy="839374"/>
            <a:chOff x="7224576" y="4365211"/>
            <a:chExt cx="1293812" cy="839374"/>
          </a:xfrm>
        </p:grpSpPr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386017F-3A55-9C49-945C-0928FAED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4576" y="4401310"/>
              <a:ext cx="1293812" cy="8032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2000" dirty="0">
                <a:cs typeface="Arial" charset="0"/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1F0FE550-BD73-1149-8513-63C825B3B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1886" y="4365211"/>
              <a:ext cx="119391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+mn-lt"/>
                  <a:cs typeface="Arial" charset="0"/>
                </a:rPr>
                <a:t>secure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+mn-lt"/>
                  <a:cs typeface="Arial" charset="0"/>
                </a:rPr>
                <a:t>receiver</a:t>
              </a:r>
            </a:p>
          </p:txBody>
        </p:sp>
      </p:grpSp>
      <p:sp>
        <p:nvSpPr>
          <p:cNvPr id="15" name="Text Box 18">
            <a:extLst>
              <a:ext uri="{FF2B5EF4-FFF2-40B4-BE49-F238E27FC236}">
                <a16:creationId xmlns:a16="http://schemas.microsoft.com/office/drawing/2014/main" id="{2871BD83-FEA5-F04B-9AD0-59A6E9B6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372" y="3511550"/>
            <a:ext cx="1172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  <a:cs typeface="Arial" charset="0"/>
              </a:rPr>
              <a:t>channel</a:t>
            </a:r>
          </a:p>
        </p:txBody>
      </p:sp>
      <p:sp>
        <p:nvSpPr>
          <p:cNvPr id="16" name="Line 19">
            <a:extLst>
              <a:ext uri="{FF2B5EF4-FFF2-40B4-BE49-F238E27FC236}">
                <a16:creationId xmlns:a16="http://schemas.microsoft.com/office/drawing/2014/main" id="{ED0D5246-4FE6-EB49-A4F4-63EFE600E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334" y="3933825"/>
            <a:ext cx="238125" cy="449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FB737BEF-635E-0B4E-9C2B-7E984A418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7634" y="4667250"/>
            <a:ext cx="2460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A088F030-4F36-0E40-BDB5-E25C442EF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134" y="3468688"/>
            <a:ext cx="1889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  <a:cs typeface="Arial" charset="0"/>
              </a:rPr>
              <a:t>data, control messages</a:t>
            </a:r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CAD963E2-1C4F-3E4B-8B7E-980218B68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9272" y="4086225"/>
            <a:ext cx="223837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AB38AEF3-BCB8-E74B-A27C-43FD3B8F6715}"/>
              </a:ext>
            </a:extLst>
          </p:cNvPr>
          <p:cNvSpPr>
            <a:spLocks/>
          </p:cNvSpPr>
          <p:nvPr/>
        </p:nvSpPr>
        <p:spPr bwMode="auto">
          <a:xfrm>
            <a:off x="4517059" y="4765930"/>
            <a:ext cx="573088" cy="914400"/>
          </a:xfrm>
          <a:custGeom>
            <a:avLst/>
            <a:gdLst>
              <a:gd name="T0" fmla="*/ 0 w 344"/>
              <a:gd name="T1" fmla="*/ 0 h 789"/>
              <a:gd name="T2" fmla="*/ 2147483647 w 344"/>
              <a:gd name="T3" fmla="*/ 2147483647 h 789"/>
              <a:gd name="T4" fmla="*/ 2147483647 w 344"/>
              <a:gd name="T5" fmla="*/ 2147483647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7C6916B8-170A-BB43-A2C3-595906F3DF83}"/>
              </a:ext>
            </a:extLst>
          </p:cNvPr>
          <p:cNvSpPr>
            <a:spLocks/>
          </p:cNvSpPr>
          <p:nvPr/>
        </p:nvSpPr>
        <p:spPr bwMode="auto">
          <a:xfrm flipH="1">
            <a:off x="5191747" y="4779090"/>
            <a:ext cx="573087" cy="914400"/>
          </a:xfrm>
          <a:custGeom>
            <a:avLst/>
            <a:gdLst>
              <a:gd name="T0" fmla="*/ 0 w 344"/>
              <a:gd name="T1" fmla="*/ 0 h 789"/>
              <a:gd name="T2" fmla="*/ 2147483647 w 344"/>
              <a:gd name="T3" fmla="*/ 2147483647 h 789"/>
              <a:gd name="T4" fmla="*/ 2147483647 w 344"/>
              <a:gd name="T5" fmla="*/ 2147483647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id="{EF78E35C-D23D-F54E-B7D2-D0B863099E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4147" y="4644462"/>
            <a:ext cx="814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4" name="Text Box 28">
            <a:extLst>
              <a:ext uri="{FF2B5EF4-FFF2-40B4-BE49-F238E27FC236}">
                <a16:creationId xmlns:a16="http://schemas.microsoft.com/office/drawing/2014/main" id="{F78D243C-DAD1-2545-8A7F-EFA46953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31" y="4440955"/>
            <a:ext cx="737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  <a:cs typeface="Arial" charset="0"/>
              </a:rPr>
              <a:t>data</a:t>
            </a:r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0EA62CC-094B-3C41-A09D-B3C2234B04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2447" y="4673293"/>
            <a:ext cx="814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6801AEE1-C5DF-2E4D-A000-7105881F0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725" y="4462411"/>
            <a:ext cx="737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  <a:cs typeface="Arial" charset="0"/>
              </a:rPr>
              <a:t>data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9914A3F1-3112-2F44-A2A9-D16F0B8DE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19" y="3564145"/>
            <a:ext cx="787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12A0"/>
                </a:solidFill>
                <a:latin typeface="+mn-lt"/>
                <a:cs typeface="Arial" charset="0"/>
              </a:rPr>
              <a:t>Alice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43A34027-1F74-E84A-8D3E-88B03152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175" y="3548753"/>
            <a:ext cx="758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12A0"/>
                </a:solidFill>
                <a:latin typeface="+mn-lt"/>
                <a:cs typeface="Arial" charset="0"/>
              </a:rPr>
              <a:t>Bob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7911D325-AAB9-0840-9130-68C94E24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759" y="5778500"/>
            <a:ext cx="8869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99"/>
                </a:solidFill>
                <a:latin typeface="+mn-lt"/>
                <a:cs typeface="Arial" charset="0"/>
              </a:rPr>
              <a:t>Trudy</a:t>
            </a:r>
          </a:p>
        </p:txBody>
      </p:sp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9B4F8A69-C9EA-A75F-50B2-0A36BD8F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27" y="3394423"/>
            <a:ext cx="935365" cy="782151"/>
          </a:xfrm>
          <a:prstGeom prst="rect">
            <a:avLst/>
          </a:prstGeom>
        </p:spPr>
      </p:pic>
      <p:pic>
        <p:nvPicPr>
          <p:cNvPr id="11" name="Picture 10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0214F83E-55F0-8165-0CB2-61D6F0576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69" y="3403695"/>
            <a:ext cx="1020860" cy="85070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464302C-CC72-BF18-6D35-8DD38DF6EBAC}"/>
              </a:ext>
            </a:extLst>
          </p:cNvPr>
          <p:cNvGrpSpPr/>
          <p:nvPr/>
        </p:nvGrpSpPr>
        <p:grpSpPr>
          <a:xfrm>
            <a:off x="4863135" y="5424929"/>
            <a:ext cx="901700" cy="1136884"/>
            <a:chOff x="5376447" y="1431378"/>
            <a:chExt cx="2680858" cy="377747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241973-3D39-725B-407D-E49AB8781FD8}"/>
                </a:ext>
              </a:extLst>
            </p:cNvPr>
            <p:cNvGrpSpPr/>
            <p:nvPr/>
          </p:nvGrpSpPr>
          <p:grpSpPr>
            <a:xfrm rot="20864409">
              <a:off x="5467477" y="1431378"/>
              <a:ext cx="2589828" cy="3777479"/>
              <a:chOff x="7284371" y="1812733"/>
              <a:chExt cx="2589828" cy="3777479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B09A5FA-B312-D340-74CF-7979E9D514B0}"/>
                  </a:ext>
                </a:extLst>
              </p:cNvPr>
              <p:cNvSpPr/>
              <p:nvPr/>
            </p:nvSpPr>
            <p:spPr>
              <a:xfrm>
                <a:off x="7284371" y="1812733"/>
                <a:ext cx="2589828" cy="3777479"/>
              </a:xfrm>
              <a:custGeom>
                <a:avLst/>
                <a:gdLst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359580 w 2044001"/>
                  <a:gd name="connsiteY0" fmla="*/ 2229853 h 3003649"/>
                  <a:gd name="connsiteX1" fmla="*/ 0 w 2044001"/>
                  <a:gd name="connsiteY1" fmla="*/ 3003649 h 3003649"/>
                  <a:gd name="connsiteX2" fmla="*/ 1859516 w 2044001"/>
                  <a:gd name="connsiteY2" fmla="*/ 348916 h 3003649"/>
                  <a:gd name="connsiteX3" fmla="*/ 1879569 w 2044001"/>
                  <a:gd name="connsiteY3" fmla="*/ 461211 h 3003649"/>
                  <a:gd name="connsiteX4" fmla="*/ 2044001 w 2044001"/>
                  <a:gd name="connsiteY4" fmla="*/ 0 h 3003649"/>
                  <a:gd name="connsiteX5" fmla="*/ 1715137 w 2044001"/>
                  <a:gd name="connsiteY5" fmla="*/ 248653 h 3003649"/>
                  <a:gd name="connsiteX6" fmla="*/ 1807380 w 2044001"/>
                  <a:gd name="connsiteY6" fmla="*/ 264695 h 3003649"/>
                  <a:gd name="connsiteX7" fmla="*/ 359580 w 2044001"/>
                  <a:gd name="connsiteY7" fmla="*/ 2229853 h 3003649"/>
                  <a:gd name="connsiteX0" fmla="*/ 0 w 2147000"/>
                  <a:gd name="connsiteY0" fmla="*/ 2853796 h 3003649"/>
                  <a:gd name="connsiteX1" fmla="*/ 102999 w 2147000"/>
                  <a:gd name="connsiteY1" fmla="*/ 3003649 h 3003649"/>
                  <a:gd name="connsiteX2" fmla="*/ 1962515 w 2147000"/>
                  <a:gd name="connsiteY2" fmla="*/ 348916 h 3003649"/>
                  <a:gd name="connsiteX3" fmla="*/ 1982568 w 2147000"/>
                  <a:gd name="connsiteY3" fmla="*/ 461211 h 3003649"/>
                  <a:gd name="connsiteX4" fmla="*/ 2147000 w 2147000"/>
                  <a:gd name="connsiteY4" fmla="*/ 0 h 3003649"/>
                  <a:gd name="connsiteX5" fmla="*/ 1818136 w 2147000"/>
                  <a:gd name="connsiteY5" fmla="*/ 248653 h 3003649"/>
                  <a:gd name="connsiteX6" fmla="*/ 1910379 w 2147000"/>
                  <a:gd name="connsiteY6" fmla="*/ 264695 h 3003649"/>
                  <a:gd name="connsiteX7" fmla="*/ 0 w 2147000"/>
                  <a:gd name="connsiteY7" fmla="*/ 2853796 h 3003649"/>
                  <a:gd name="connsiteX0" fmla="*/ 251627 w 2398627"/>
                  <a:gd name="connsiteY0" fmla="*/ 2853796 h 3521059"/>
                  <a:gd name="connsiteX1" fmla="*/ 0 w 2398627"/>
                  <a:gd name="connsiteY1" fmla="*/ 3521059 h 3521059"/>
                  <a:gd name="connsiteX2" fmla="*/ 2214142 w 2398627"/>
                  <a:gd name="connsiteY2" fmla="*/ 348916 h 3521059"/>
                  <a:gd name="connsiteX3" fmla="*/ 2234195 w 2398627"/>
                  <a:gd name="connsiteY3" fmla="*/ 461211 h 3521059"/>
                  <a:gd name="connsiteX4" fmla="*/ 2398627 w 2398627"/>
                  <a:gd name="connsiteY4" fmla="*/ 0 h 3521059"/>
                  <a:gd name="connsiteX5" fmla="*/ 2069763 w 2398627"/>
                  <a:gd name="connsiteY5" fmla="*/ 248653 h 3521059"/>
                  <a:gd name="connsiteX6" fmla="*/ 2162006 w 2398627"/>
                  <a:gd name="connsiteY6" fmla="*/ 264695 h 3521059"/>
                  <a:gd name="connsiteX7" fmla="*/ 251627 w 2398627"/>
                  <a:gd name="connsiteY7" fmla="*/ 2853796 h 3521059"/>
                  <a:gd name="connsiteX0" fmla="*/ 0 w 2444961"/>
                  <a:gd name="connsiteY0" fmla="*/ 3262424 h 3521059"/>
                  <a:gd name="connsiteX1" fmla="*/ 46334 w 2444961"/>
                  <a:gd name="connsiteY1" fmla="*/ 3521059 h 3521059"/>
                  <a:gd name="connsiteX2" fmla="*/ 2260476 w 2444961"/>
                  <a:gd name="connsiteY2" fmla="*/ 348916 h 3521059"/>
                  <a:gd name="connsiteX3" fmla="*/ 2280529 w 2444961"/>
                  <a:gd name="connsiteY3" fmla="*/ 461211 h 3521059"/>
                  <a:gd name="connsiteX4" fmla="*/ 2444961 w 2444961"/>
                  <a:gd name="connsiteY4" fmla="*/ 0 h 3521059"/>
                  <a:gd name="connsiteX5" fmla="*/ 2116097 w 2444961"/>
                  <a:gd name="connsiteY5" fmla="*/ 248653 h 3521059"/>
                  <a:gd name="connsiteX6" fmla="*/ 2208340 w 2444961"/>
                  <a:gd name="connsiteY6" fmla="*/ 264695 h 3521059"/>
                  <a:gd name="connsiteX7" fmla="*/ 0 w 2444961"/>
                  <a:gd name="connsiteY7" fmla="*/ 3262424 h 3521059"/>
                  <a:gd name="connsiteX0" fmla="*/ 141490 w 2586451"/>
                  <a:gd name="connsiteY0" fmla="*/ 3262424 h 3777479"/>
                  <a:gd name="connsiteX1" fmla="*/ 0 w 2586451"/>
                  <a:gd name="connsiteY1" fmla="*/ 3777479 h 3777479"/>
                  <a:gd name="connsiteX2" fmla="*/ 2401966 w 2586451"/>
                  <a:gd name="connsiteY2" fmla="*/ 348916 h 3777479"/>
                  <a:gd name="connsiteX3" fmla="*/ 2422019 w 2586451"/>
                  <a:gd name="connsiteY3" fmla="*/ 461211 h 3777479"/>
                  <a:gd name="connsiteX4" fmla="*/ 2586451 w 2586451"/>
                  <a:gd name="connsiteY4" fmla="*/ 0 h 3777479"/>
                  <a:gd name="connsiteX5" fmla="*/ 2257587 w 2586451"/>
                  <a:gd name="connsiteY5" fmla="*/ 248653 h 3777479"/>
                  <a:gd name="connsiteX6" fmla="*/ 2349830 w 2586451"/>
                  <a:gd name="connsiteY6" fmla="*/ 264695 h 3777479"/>
                  <a:gd name="connsiteX7" fmla="*/ 141490 w 2586451"/>
                  <a:gd name="connsiteY7" fmla="*/ 3262424 h 3777479"/>
                  <a:gd name="connsiteX0" fmla="*/ 0 w 2589828"/>
                  <a:gd name="connsiteY0" fmla="*/ 3473135 h 3777479"/>
                  <a:gd name="connsiteX1" fmla="*/ 3377 w 2589828"/>
                  <a:gd name="connsiteY1" fmla="*/ 3777479 h 3777479"/>
                  <a:gd name="connsiteX2" fmla="*/ 2405343 w 2589828"/>
                  <a:gd name="connsiteY2" fmla="*/ 348916 h 3777479"/>
                  <a:gd name="connsiteX3" fmla="*/ 2425396 w 2589828"/>
                  <a:gd name="connsiteY3" fmla="*/ 461211 h 3777479"/>
                  <a:gd name="connsiteX4" fmla="*/ 2589828 w 2589828"/>
                  <a:gd name="connsiteY4" fmla="*/ 0 h 3777479"/>
                  <a:gd name="connsiteX5" fmla="*/ 2260964 w 2589828"/>
                  <a:gd name="connsiteY5" fmla="*/ 248653 h 3777479"/>
                  <a:gd name="connsiteX6" fmla="*/ 2353207 w 2589828"/>
                  <a:gd name="connsiteY6" fmla="*/ 264695 h 3777479"/>
                  <a:gd name="connsiteX7" fmla="*/ 0 w 2589828"/>
                  <a:gd name="connsiteY7" fmla="*/ 3473135 h 377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9828" h="3777479">
                    <a:moveTo>
                      <a:pt x="0" y="3473135"/>
                    </a:moveTo>
                    <a:cubicBezTo>
                      <a:pt x="1126" y="3574583"/>
                      <a:pt x="2251" y="3676031"/>
                      <a:pt x="3377" y="3777479"/>
                    </a:cubicBezTo>
                    <a:lnTo>
                      <a:pt x="2405343" y="348916"/>
                    </a:lnTo>
                    <a:lnTo>
                      <a:pt x="2425396" y="461211"/>
                    </a:lnTo>
                    <a:cubicBezTo>
                      <a:pt x="2518708" y="256139"/>
                      <a:pt x="2512558" y="259615"/>
                      <a:pt x="2589828" y="0"/>
                    </a:cubicBezTo>
                    <a:cubicBezTo>
                      <a:pt x="2361495" y="124594"/>
                      <a:pt x="2373794" y="143310"/>
                      <a:pt x="2260964" y="248653"/>
                    </a:cubicBezTo>
                    <a:lnTo>
                      <a:pt x="2353207" y="264695"/>
                    </a:lnTo>
                    <a:lnTo>
                      <a:pt x="0" y="347313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6D3DCEA-1872-F4DF-58B9-05D438BEA52A}"/>
                  </a:ext>
                </a:extLst>
              </p:cNvPr>
              <p:cNvSpPr/>
              <p:nvPr/>
            </p:nvSpPr>
            <p:spPr>
              <a:xfrm>
                <a:off x="8800699" y="1966762"/>
                <a:ext cx="373246" cy="1100489"/>
              </a:xfrm>
              <a:custGeom>
                <a:avLst/>
                <a:gdLst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246" h="1100489">
                    <a:moveTo>
                      <a:pt x="96253" y="1100489"/>
                    </a:moveTo>
                    <a:lnTo>
                      <a:pt x="44918" y="885524"/>
                    </a:lnTo>
                    <a:lnTo>
                      <a:pt x="0" y="888733"/>
                    </a:lnTo>
                    <a:cubicBezTo>
                      <a:pt x="202131" y="502652"/>
                      <a:pt x="234214" y="430997"/>
                      <a:pt x="356135" y="0"/>
                    </a:cubicBezTo>
                    <a:cubicBezTo>
                      <a:pt x="373246" y="235285"/>
                      <a:pt x="377524" y="271647"/>
                      <a:pt x="368968" y="445971"/>
                    </a:cubicBezTo>
                    <a:lnTo>
                      <a:pt x="340093" y="352926"/>
                    </a:lnTo>
                    <a:cubicBezTo>
                      <a:pt x="248118" y="610670"/>
                      <a:pt x="223520" y="643823"/>
                      <a:pt x="131545" y="847023"/>
                    </a:cubicBezTo>
                    <a:lnTo>
                      <a:pt x="163629" y="978569"/>
                    </a:lnTo>
                    <a:lnTo>
                      <a:pt x="205339" y="972152"/>
                    </a:lnTo>
                    <a:lnTo>
                      <a:pt x="96253" y="1100489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ACC31A67-D61B-B141-496F-9D90A5D85F3D}"/>
                  </a:ext>
                </a:extLst>
              </p:cNvPr>
              <p:cNvSpPr/>
              <p:nvPr/>
            </p:nvSpPr>
            <p:spPr>
              <a:xfrm>
                <a:off x="8973954" y="2788172"/>
                <a:ext cx="792480" cy="529334"/>
              </a:xfrm>
              <a:custGeom>
                <a:avLst/>
                <a:gdLst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6711 h 521839"/>
                  <a:gd name="connsiteX1" fmla="*/ 154004 w 792480"/>
                  <a:gd name="connsiteY1" fmla="*/ 457671 h 521839"/>
                  <a:gd name="connsiteX2" fmla="*/ 150795 w 792480"/>
                  <a:gd name="connsiteY2" fmla="*/ 521839 h 521839"/>
                  <a:gd name="connsiteX3" fmla="*/ 792480 w 792480"/>
                  <a:gd name="connsiteY3" fmla="*/ 24534 h 521839"/>
                  <a:gd name="connsiteX4" fmla="*/ 478054 w 792480"/>
                  <a:gd name="connsiteY4" fmla="*/ 2075 h 521839"/>
                  <a:gd name="connsiteX5" fmla="*/ 551848 w 792480"/>
                  <a:gd name="connsiteY5" fmla="*/ 56618 h 521839"/>
                  <a:gd name="connsiteX6" fmla="*/ 202130 w 792480"/>
                  <a:gd name="connsiteY6" fmla="*/ 329334 h 521839"/>
                  <a:gd name="connsiteX7" fmla="*/ 109086 w 792480"/>
                  <a:gd name="connsiteY7" fmla="*/ 294041 h 521839"/>
                  <a:gd name="connsiteX8" fmla="*/ 102669 w 792480"/>
                  <a:gd name="connsiteY8" fmla="*/ 233081 h 521839"/>
                  <a:gd name="connsiteX9" fmla="*/ 0 w 792480"/>
                  <a:gd name="connsiteY9" fmla="*/ 396711 h 521839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480" h="529334">
                    <a:moveTo>
                      <a:pt x="0" y="404206"/>
                    </a:moveTo>
                    <a:lnTo>
                      <a:pt x="154004" y="465166"/>
                    </a:lnTo>
                    <a:lnTo>
                      <a:pt x="150795" y="529334"/>
                    </a:lnTo>
                    <a:cubicBezTo>
                      <a:pt x="403191" y="260897"/>
                      <a:pt x="395705" y="236298"/>
                      <a:pt x="792480" y="32029"/>
                    </a:cubicBezTo>
                    <a:cubicBezTo>
                      <a:pt x="645962" y="-10749"/>
                      <a:pt x="647031" y="-2195"/>
                      <a:pt x="478054" y="9570"/>
                    </a:cubicBezTo>
                    <a:lnTo>
                      <a:pt x="551848" y="64113"/>
                    </a:lnTo>
                    <a:cubicBezTo>
                      <a:pt x="380731" y="167851"/>
                      <a:pt x="347579" y="201006"/>
                      <a:pt x="202130" y="336829"/>
                    </a:cubicBezTo>
                    <a:lnTo>
                      <a:pt x="109086" y="301536"/>
                    </a:lnTo>
                    <a:lnTo>
                      <a:pt x="102669" y="240576"/>
                    </a:lnTo>
                    <a:lnTo>
                      <a:pt x="0" y="404206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 descr="Cartoon of a cartoon child with black hair&#10;&#10;Description automatically generated">
              <a:extLst>
                <a:ext uri="{FF2B5EF4-FFF2-40B4-BE49-F238E27FC236}">
                  <a16:creationId xmlns:a16="http://schemas.microsoft.com/office/drawing/2014/main" id="{CF8AD3AA-27AA-5316-BE39-9C5759140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447" y="2599772"/>
              <a:ext cx="2124733" cy="22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9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Need for certified public keys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7" name="Rectangle 3">
            <a:extLst>
              <a:ext uri="{FF2B5EF4-FFF2-40B4-BE49-F238E27FC236}">
                <a16:creationId xmlns:a16="http://schemas.microsoft.com/office/drawing/2014/main" id="{C2AED11F-995A-084B-92BE-14113A55714D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490663"/>
            <a:ext cx="7749209" cy="75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motivation: Trudy plays pizza prank on Bob</a:t>
            </a:r>
          </a:p>
          <a:p>
            <a:pPr lvl="1"/>
            <a:endParaRPr lang="en-US" dirty="0">
              <a:latin typeface="Gill Sans MT" charset="0"/>
            </a:endParaRPr>
          </a:p>
        </p:txBody>
      </p:sp>
      <p:pic>
        <p:nvPicPr>
          <p:cNvPr id="20482" name="Picture 2" descr="Delivery Pepperoni Pizza | Taste Test | Serious Eats">
            <a:extLst>
              <a:ext uri="{FF2B5EF4-FFF2-40B4-BE49-F238E27FC236}">
                <a16:creationId xmlns:a16="http://schemas.microsoft.com/office/drawing/2014/main" id="{9DE292BF-82C0-674B-895E-5211D05B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07" y="2252869"/>
            <a:ext cx="3712524" cy="36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3">
            <a:extLst>
              <a:ext uri="{FF2B5EF4-FFF2-40B4-BE49-F238E27FC236}">
                <a16:creationId xmlns:a16="http://schemas.microsoft.com/office/drawing/2014/main" id="{19B001DB-C120-F941-A274-01407236A44C}"/>
              </a:ext>
            </a:extLst>
          </p:cNvPr>
          <p:cNvSpPr txBox="1">
            <a:spLocks noChangeArrowheads="1"/>
          </p:cNvSpPr>
          <p:nvPr/>
        </p:nvSpPr>
        <p:spPr>
          <a:xfrm>
            <a:off x="868681" y="2059478"/>
            <a:ext cx="6812280" cy="4342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6125" lvl="1" indent="-288925"/>
            <a:r>
              <a:rPr lang="en-US" sz="2800" dirty="0"/>
              <a:t>Trudy creates e-mail order: </a:t>
            </a:r>
            <a:br>
              <a:rPr lang="en-US" sz="2800" dirty="0"/>
            </a:br>
            <a:r>
              <a:rPr lang="en-US" sz="2800" i="1" dirty="0"/>
              <a:t>Dear Pizza Store, Please deliver to me four pepperoni pizzas. Thank you, Bob</a:t>
            </a:r>
          </a:p>
          <a:p>
            <a:pPr lvl="1"/>
            <a:r>
              <a:rPr lang="en-US" sz="2800" dirty="0"/>
              <a:t>Trudy signs order with her private key</a:t>
            </a:r>
          </a:p>
          <a:p>
            <a:pPr lvl="1"/>
            <a:r>
              <a:rPr lang="en-US" sz="2800" dirty="0"/>
              <a:t>Trudy sends order to Pizza Store</a:t>
            </a:r>
          </a:p>
          <a:p>
            <a:pPr lvl="1"/>
            <a:r>
              <a:rPr lang="en-US" sz="2800" dirty="0"/>
              <a:t>Trudy sends to Pizza Store her public key, but says it</a:t>
            </a:r>
            <a:r>
              <a:rPr lang="en-US" altLang="ja-JP" sz="2800" dirty="0"/>
              <a:t>’s Bob’s public key</a:t>
            </a:r>
          </a:p>
          <a:p>
            <a:pPr lvl="1"/>
            <a:r>
              <a:rPr lang="en-US" sz="2800" dirty="0"/>
              <a:t>Pizza Store verifies signature; then delivers four pepperoni pizzas to Bob</a:t>
            </a:r>
          </a:p>
          <a:p>
            <a:pPr lvl="1"/>
            <a:r>
              <a:rPr lang="en-US" sz="2800" dirty="0"/>
              <a:t>Bob doesn’</a:t>
            </a:r>
            <a:r>
              <a:rPr lang="en-US" altLang="ja-JP" sz="2800" dirty="0"/>
              <a:t>t even like pepperoni</a:t>
            </a:r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Public key Certification Authorities (CA)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3E8B2A-A755-5E48-807C-4B3E8C517B43}"/>
              </a:ext>
            </a:extLst>
          </p:cNvPr>
          <p:cNvSpPr txBox="1">
            <a:spLocks noChangeArrowheads="1"/>
          </p:cNvSpPr>
          <p:nvPr/>
        </p:nvSpPr>
        <p:spPr>
          <a:xfrm>
            <a:off x="747505" y="1236939"/>
            <a:ext cx="10424078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certification authority (CA): </a:t>
            </a:r>
            <a:r>
              <a:rPr lang="en-US" dirty="0"/>
              <a:t>binds public key to particular entity, E</a:t>
            </a:r>
          </a:p>
          <a:p>
            <a:r>
              <a:rPr lang="en-US" dirty="0"/>
              <a:t>entity (person, website, router) registers its public key with CE provides </a:t>
            </a:r>
            <a:r>
              <a:rPr lang="en-US" altLang="ja-JP" dirty="0"/>
              <a:t>“proof of identity” to CA</a:t>
            </a:r>
          </a:p>
          <a:p>
            <a:pPr lvl="1"/>
            <a:r>
              <a:rPr lang="en-US" dirty="0"/>
              <a:t>CA creates certificate binding identity E to E’s public key</a:t>
            </a:r>
          </a:p>
          <a:p>
            <a:pPr lvl="1"/>
            <a:r>
              <a:rPr lang="en-US" dirty="0"/>
              <a:t>certificate containing E’</a:t>
            </a:r>
            <a:r>
              <a:rPr lang="en-US" altLang="ja-JP" dirty="0"/>
              <a:t>s public key digitally signed by CA: CA says “this is E’s public key”</a:t>
            </a:r>
            <a:endParaRPr lang="en-US" dirty="0"/>
          </a:p>
        </p:txBody>
      </p:sp>
      <p:pic>
        <p:nvPicPr>
          <p:cNvPr id="7" name="Picture 4" descr="j0175664[1]">
            <a:extLst>
              <a:ext uri="{FF2B5EF4-FFF2-40B4-BE49-F238E27FC236}">
                <a16:creationId xmlns:a16="http://schemas.microsoft.com/office/drawing/2014/main" id="{23CAD533-9FA9-104F-B787-25857E08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7651" y="4860718"/>
            <a:ext cx="1155700" cy="917575"/>
          </a:xfrm>
          <a:prstGeom prst="rect">
            <a:avLst/>
          </a:prstGeom>
          <a:noFill/>
        </p:spPr>
      </p:pic>
      <p:sp>
        <p:nvSpPr>
          <p:cNvPr id="16" name="Line 13">
            <a:extLst>
              <a:ext uri="{FF2B5EF4-FFF2-40B4-BE49-F238E27FC236}">
                <a16:creationId xmlns:a16="http://schemas.microsoft.com/office/drawing/2014/main" id="{514DEAE9-3473-A94A-B6EB-D6509081E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651" y="4532105"/>
            <a:ext cx="698500" cy="6159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959E000-A13C-AB4A-B282-6A6982497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576" y="5387768"/>
            <a:ext cx="13096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1600" dirty="0">
                <a:latin typeface="Arial" charset="0"/>
                <a:cs typeface="Arial" charset="0"/>
              </a:rPr>
              <a:t>Bob</a:t>
            </a:r>
            <a:r>
              <a:rPr lang="ja-JP" altLang="en-US" sz="1600">
                <a:latin typeface="Arial" charset="0"/>
                <a:cs typeface="Arial" charset="0"/>
              </a:rPr>
              <a:t>’</a:t>
            </a:r>
            <a:r>
              <a:rPr lang="en-US" altLang="ja-JP" sz="1600" dirty="0">
                <a:latin typeface="Arial" charset="0"/>
                <a:cs typeface="Arial" charset="0"/>
              </a:rPr>
              <a:t>s </a:t>
            </a:r>
          </a:p>
          <a:p>
            <a:pPr algn="r"/>
            <a:r>
              <a:rPr lang="en-US" sz="1600" dirty="0">
                <a:latin typeface="Arial" charset="0"/>
                <a:cs typeface="Arial" charset="0"/>
              </a:rPr>
              <a:t>identifying information </a:t>
            </a: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1B9863CF-92EF-BC44-9CCC-D015F7212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9139" y="5314743"/>
            <a:ext cx="741362" cy="3413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9D776C03-EA8C-2848-85F8-6B5E0D3EE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451" y="4349543"/>
            <a:ext cx="2222500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746B9D1E-91F6-E34F-93A3-36FF0A9C8C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3076" y="4376530"/>
            <a:ext cx="1133475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31" name="Group 28">
            <a:extLst>
              <a:ext uri="{FF2B5EF4-FFF2-40B4-BE49-F238E27FC236}">
                <a16:creationId xmlns:a16="http://schemas.microsoft.com/office/drawing/2014/main" id="{B42AC924-4113-6146-9190-3E0B43B0D2A6}"/>
              </a:ext>
            </a:extLst>
          </p:cNvPr>
          <p:cNvGrpSpPr>
            <a:grpSpLocks/>
          </p:cNvGrpSpPr>
          <p:nvPr/>
        </p:nvGrpSpPr>
        <p:grpSpPr bwMode="auto">
          <a:xfrm>
            <a:off x="8307077" y="4044674"/>
            <a:ext cx="858838" cy="1158875"/>
            <a:chOff x="4446" y="2648"/>
            <a:chExt cx="541" cy="730"/>
          </a:xfrm>
        </p:grpSpPr>
        <p:pic>
          <p:nvPicPr>
            <p:cNvPr id="32" name="Picture 29" descr="SO00109_[1]">
              <a:extLst>
                <a:ext uri="{FF2B5EF4-FFF2-40B4-BE49-F238E27FC236}">
                  <a16:creationId xmlns:a16="http://schemas.microsoft.com/office/drawing/2014/main" id="{2A42DF74-0987-5743-815C-6D6077F5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" y="2648"/>
              <a:ext cx="541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CABC37BB-8D37-5346-8D2F-6AEE6F2BF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" y="2766"/>
              <a:ext cx="309" cy="381"/>
              <a:chOff x="2994" y="2073"/>
              <a:chExt cx="309" cy="381"/>
            </a:xfrm>
          </p:grpSpPr>
          <p:grpSp>
            <p:nvGrpSpPr>
              <p:cNvPr id="35" name="Group 31">
                <a:extLst>
                  <a:ext uri="{FF2B5EF4-FFF2-40B4-BE49-F238E27FC236}">
                    <a16:creationId xmlns:a16="http://schemas.microsoft.com/office/drawing/2014/main" id="{6FC90D88-FE04-9642-A206-14C100229D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37" name="Text Box 32">
                  <a:extLst>
                    <a:ext uri="{FF2B5EF4-FFF2-40B4-BE49-F238E27FC236}">
                      <a16:creationId xmlns:a16="http://schemas.microsoft.com/office/drawing/2014/main" id="{69E50F96-6F41-304B-AA4E-F0D481927F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38" name="Text Box 33">
                  <a:extLst>
                    <a:ext uri="{FF2B5EF4-FFF2-40B4-BE49-F238E27FC236}">
                      <a16:creationId xmlns:a16="http://schemas.microsoft.com/office/drawing/2014/main" id="{BD9826BE-5617-2545-8BEA-DF335B1185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6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36" name="Text Box 34">
                <a:extLst>
                  <a:ext uri="{FF2B5EF4-FFF2-40B4-BE49-F238E27FC236}">
                    <a16:creationId xmlns:a16="http://schemas.microsoft.com/office/drawing/2014/main" id="{9DB419F6-7ACA-F647-82AC-3C6EFAC50A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pic>
          <p:nvPicPr>
            <p:cNvPr id="34" name="Picture 35" descr="BS00768_[1]">
              <a:extLst>
                <a:ext uri="{FF2B5EF4-FFF2-40B4-BE49-F238E27FC236}">
                  <a16:creationId xmlns:a16="http://schemas.microsoft.com/office/drawing/2014/main" id="{E90EC5A6-F279-6E4A-A0F4-1F5B775A5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640" y="3118"/>
              <a:ext cx="2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 Box 36">
            <a:extLst>
              <a:ext uri="{FF2B5EF4-FFF2-40B4-BE49-F238E27FC236}">
                <a16:creationId xmlns:a16="http://schemas.microsoft.com/office/drawing/2014/main" id="{AEC96A95-A24E-234D-BFA0-CAD51D07B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142" y="5204723"/>
            <a:ext cx="3261484" cy="6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certificate for Bob’</a:t>
            </a:r>
            <a:r>
              <a:rPr lang="en-US" altLang="ja-JP" sz="2400" dirty="0">
                <a:latin typeface="+mn-lt"/>
                <a:cs typeface="Arial" charset="0"/>
              </a:rPr>
              <a:t>s public key, signed by CA</a:t>
            </a:r>
            <a:endParaRPr lang="en-US" sz="2400" dirty="0">
              <a:latin typeface="+mn-lt"/>
              <a:cs typeface="Arial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A104D4-6597-8545-AE1E-4577D2F09F17}"/>
              </a:ext>
            </a:extLst>
          </p:cNvPr>
          <p:cNvGrpSpPr/>
          <p:nvPr/>
        </p:nvGrpSpPr>
        <p:grpSpPr>
          <a:xfrm>
            <a:off x="2120145" y="4048470"/>
            <a:ext cx="1491075" cy="812454"/>
            <a:chOff x="1914734" y="3557588"/>
            <a:chExt cx="1491075" cy="812454"/>
          </a:xfrm>
        </p:grpSpPr>
        <p:sp>
          <p:nvSpPr>
            <p:cNvPr id="41" name="Text Box 16">
              <a:extLst>
                <a:ext uri="{FF2B5EF4-FFF2-40B4-BE49-F238E27FC236}">
                  <a16:creationId xmlns:a16="http://schemas.microsoft.com/office/drawing/2014/main" id="{D5506696-77AB-1B40-A4F7-5FFAF0CC1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5758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Bob’s 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public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key </a:t>
              </a:r>
            </a:p>
          </p:txBody>
        </p:sp>
        <p:pic>
          <p:nvPicPr>
            <p:cNvPr id="42" name="Picture 17" descr="BS00768_[1]">
              <a:extLst>
                <a:ext uri="{FF2B5EF4-FFF2-40B4-BE49-F238E27FC236}">
                  <a16:creationId xmlns:a16="http://schemas.microsoft.com/office/drawing/2014/main" id="{A7ECB05D-E6D2-A048-986D-B97CF6063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66129" y="3559038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id="{C75D009B-E4B0-7D46-9107-860AFBE8AC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12" y="3765205"/>
              <a:ext cx="490538" cy="604837"/>
              <a:chOff x="2994" y="2073"/>
              <a:chExt cx="309" cy="381"/>
            </a:xfrm>
          </p:grpSpPr>
          <p:grpSp>
            <p:nvGrpSpPr>
              <p:cNvPr id="45" name="Group 19">
                <a:extLst>
                  <a:ext uri="{FF2B5EF4-FFF2-40B4-BE49-F238E27FC236}">
                    <a16:creationId xmlns:a16="http://schemas.microsoft.com/office/drawing/2014/main" id="{FA341A53-980A-5C49-B6F7-E79003B34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47" name="Text Box 20">
                  <a:extLst>
                    <a:ext uri="{FF2B5EF4-FFF2-40B4-BE49-F238E27FC236}">
                      <a16:creationId xmlns:a16="http://schemas.microsoft.com/office/drawing/2014/main" id="{DEAC77C3-BAA5-F443-8C94-D92E5D6CD6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89B2AF0-297B-6E4C-8552-0E5F297C82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46" name="Text Box 22">
                <a:extLst>
                  <a:ext uri="{FF2B5EF4-FFF2-40B4-BE49-F238E27FC236}">
                    <a16:creationId xmlns:a16="http://schemas.microsoft.com/office/drawing/2014/main" id="{FD5B6C22-76DD-BB4D-93E7-DF94845342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59881B-A1F9-7A4D-BDB2-822CB1AC868C}"/>
                </a:ext>
              </a:extLst>
            </p:cNvPr>
            <p:cNvCxnSpPr>
              <a:cxnSpLocks/>
            </p:cNvCxnSpPr>
            <p:nvPr/>
          </p:nvCxnSpPr>
          <p:spPr>
            <a:xfrm>
              <a:off x="2809461" y="3869635"/>
              <a:ext cx="596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3BB3F4-B2E4-CB40-9B41-6B747981F1D1}"/>
              </a:ext>
            </a:extLst>
          </p:cNvPr>
          <p:cNvGrpSpPr/>
          <p:nvPr/>
        </p:nvGrpSpPr>
        <p:grpSpPr>
          <a:xfrm>
            <a:off x="5939324" y="3900693"/>
            <a:ext cx="1196163" cy="955675"/>
            <a:chOff x="4296054" y="3224833"/>
            <a:chExt cx="1196163" cy="955675"/>
          </a:xfrm>
        </p:grpSpPr>
        <p:sp>
          <p:nvSpPr>
            <p:cNvPr id="50" name="Rectangle 14">
              <a:extLst>
                <a:ext uri="{FF2B5EF4-FFF2-40B4-BE49-F238E27FC236}">
                  <a16:creationId xmlns:a16="http://schemas.microsoft.com/office/drawing/2014/main" id="{9F86004E-57D3-2B47-A9C8-B12CCB4E6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" name="Text Box 15">
              <a:extLst>
                <a:ext uri="{FF2B5EF4-FFF2-40B4-BE49-F238E27FC236}">
                  <a16:creationId xmlns:a16="http://schemas.microsoft.com/office/drawing/2014/main" id="{94D9C94A-2C78-EF44-95ED-65E34026B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719" y="3295856"/>
              <a:ext cx="1162498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digital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signature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(encrypt)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C9228D-7D76-B749-BF6B-5CD50A49737B}"/>
              </a:ext>
            </a:extLst>
          </p:cNvPr>
          <p:cNvGrpSpPr/>
          <p:nvPr/>
        </p:nvGrpSpPr>
        <p:grpSpPr>
          <a:xfrm>
            <a:off x="5466319" y="4883978"/>
            <a:ext cx="1517579" cy="936623"/>
            <a:chOff x="1914734" y="3458819"/>
            <a:chExt cx="1517579" cy="936623"/>
          </a:xfrm>
        </p:grpSpPr>
        <p:sp>
          <p:nvSpPr>
            <p:cNvPr id="54" name="Text Box 16">
              <a:extLst>
                <a:ext uri="{FF2B5EF4-FFF2-40B4-BE49-F238E27FC236}">
                  <a16:creationId xmlns:a16="http://schemas.microsoft.com/office/drawing/2014/main" id="{F1F72D12-E9EA-EA4E-9462-C0194DDA2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62384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CA’s 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private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  <a:cs typeface="Arial" charset="0"/>
                </a:rPr>
                <a:t>key </a:t>
              </a:r>
            </a:p>
          </p:txBody>
        </p:sp>
        <p:pic>
          <p:nvPicPr>
            <p:cNvPr id="55" name="Picture 17" descr="BS00768_[1]">
              <a:extLst>
                <a:ext uri="{FF2B5EF4-FFF2-40B4-BE49-F238E27FC236}">
                  <a16:creationId xmlns:a16="http://schemas.microsoft.com/office/drawing/2014/main" id="{64902A97-E370-9644-A285-671369300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79381" y="3638551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18">
              <a:extLst>
                <a:ext uri="{FF2B5EF4-FFF2-40B4-BE49-F238E27FC236}">
                  <a16:creationId xmlns:a16="http://schemas.microsoft.com/office/drawing/2014/main" id="{40B79DC8-6CFF-1A42-BBB2-043B5D8A6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20" y="3765205"/>
              <a:ext cx="639764" cy="630237"/>
              <a:chOff x="2994" y="2073"/>
              <a:chExt cx="403" cy="397"/>
            </a:xfrm>
          </p:grpSpPr>
          <p:grpSp>
            <p:nvGrpSpPr>
              <p:cNvPr id="58" name="Group 19">
                <a:extLst>
                  <a:ext uri="{FF2B5EF4-FFF2-40B4-BE49-F238E27FC236}">
                    <a16:creationId xmlns:a16="http://schemas.microsoft.com/office/drawing/2014/main" id="{7CE30E7F-A771-CD48-8BA7-28ECDB8D7D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403" cy="326"/>
                <a:chOff x="2994" y="2144"/>
                <a:chExt cx="403" cy="326"/>
              </a:xfrm>
            </p:grpSpPr>
            <p:sp>
              <p:nvSpPr>
                <p:cNvPr id="60" name="Text Box 20">
                  <a:extLst>
                    <a:ext uri="{FF2B5EF4-FFF2-40B4-BE49-F238E27FC236}">
                      <a16:creationId xmlns:a16="http://schemas.microsoft.com/office/drawing/2014/main" id="{95F49427-0650-9F48-AD60-F4AD83D704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61" name="Text Box 21">
                  <a:extLst>
                    <a:ext uri="{FF2B5EF4-FFF2-40B4-BE49-F238E27FC236}">
                      <a16:creationId xmlns:a16="http://schemas.microsoft.com/office/drawing/2014/main" id="{1D3534E8-F6F2-3F40-A422-A479EAB109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2" y="2257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CA</a:t>
                  </a:r>
                </a:p>
              </p:txBody>
            </p:sp>
          </p:grpSp>
          <p:sp>
            <p:nvSpPr>
              <p:cNvPr id="59" name="Text Box 22">
                <a:extLst>
                  <a:ext uri="{FF2B5EF4-FFF2-40B4-BE49-F238E27FC236}">
                    <a16:creationId xmlns:a16="http://schemas.microsoft.com/office/drawing/2014/main" id="{91198392-95D5-C743-A978-73224FA9A4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2" y="2073"/>
                <a:ext cx="16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8B9612A-2D92-F647-989B-3FD2B6A73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736" y="3458819"/>
              <a:ext cx="1577" cy="6350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00EC0331-C40B-A54A-7665-79CAFB922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279" y="5513266"/>
            <a:ext cx="952678" cy="7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Public key Certification Authorities (CA)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2" name="Picture 4" descr="j0175664[1]">
            <a:extLst>
              <a:ext uri="{FF2B5EF4-FFF2-40B4-BE49-F238E27FC236}">
                <a16:creationId xmlns:a16="http://schemas.microsoft.com/office/drawing/2014/main" id="{86204907-90B2-284B-BA6F-A051EB0C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2410" y="4380535"/>
            <a:ext cx="908948" cy="744538"/>
          </a:xfrm>
          <a:prstGeom prst="rect">
            <a:avLst/>
          </a:prstGeom>
          <a:noFill/>
        </p:spPr>
      </p:pic>
      <p:sp>
        <p:nvSpPr>
          <p:cNvPr id="63" name="Text Box 5">
            <a:extLst>
              <a:ext uri="{FF2B5EF4-FFF2-40B4-BE49-F238E27FC236}">
                <a16:creationId xmlns:a16="http://schemas.microsoft.com/office/drawing/2014/main" id="{BF16691C-9BDB-1D4F-AA2F-7065045EC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926" y="3334578"/>
            <a:ext cx="960438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>
                <a:latin typeface="+mn-lt"/>
                <a:cs typeface="Arial" charset="0"/>
              </a:rPr>
              <a:t>Bob</a:t>
            </a:r>
            <a:r>
              <a:rPr lang="en-US" altLang="ja-JP" dirty="0">
                <a:latin typeface="+mn-lt"/>
                <a:cs typeface="Arial" charset="0"/>
              </a:rPr>
              <a:t>’s 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+mn-lt"/>
                <a:cs typeface="Arial" charset="0"/>
              </a:rPr>
              <a:t>public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+mn-lt"/>
                <a:cs typeface="Arial" charset="0"/>
              </a:rPr>
              <a:t>key </a:t>
            </a:r>
          </a:p>
        </p:txBody>
      </p:sp>
      <p:pic>
        <p:nvPicPr>
          <p:cNvPr id="64" name="Picture 6" descr="BS00768_[1]">
            <a:extLst>
              <a:ext uri="{FF2B5EF4-FFF2-40B4-BE49-F238E27FC236}">
                <a16:creationId xmlns:a16="http://schemas.microsoft.com/office/drawing/2014/main" id="{8280B673-28A1-4F46-858C-8C7273B4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56851" y="3393730"/>
            <a:ext cx="4587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7">
            <a:extLst>
              <a:ext uri="{FF2B5EF4-FFF2-40B4-BE49-F238E27FC236}">
                <a16:creationId xmlns:a16="http://schemas.microsoft.com/office/drawing/2014/main" id="{47A82B01-B7E1-D846-8542-A99CD2AEA39E}"/>
              </a:ext>
            </a:extLst>
          </p:cNvPr>
          <p:cNvGrpSpPr>
            <a:grpSpLocks/>
          </p:cNvGrpSpPr>
          <p:nvPr/>
        </p:nvGrpSpPr>
        <p:grpSpPr bwMode="auto">
          <a:xfrm>
            <a:off x="8066364" y="3631855"/>
            <a:ext cx="528637" cy="604837"/>
            <a:chOff x="2994" y="2073"/>
            <a:chExt cx="333" cy="381"/>
          </a:xfrm>
        </p:grpSpPr>
        <p:grpSp>
          <p:nvGrpSpPr>
            <p:cNvPr id="66" name="Group 8">
              <a:extLst>
                <a:ext uri="{FF2B5EF4-FFF2-40B4-BE49-F238E27FC236}">
                  <a16:creationId xmlns:a16="http://schemas.microsoft.com/office/drawing/2014/main" id="{C2759B9C-729A-5343-BADB-7B154CCF8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4" y="2144"/>
              <a:ext cx="333" cy="310"/>
              <a:chOff x="2994" y="2144"/>
              <a:chExt cx="333" cy="310"/>
            </a:xfrm>
          </p:grpSpPr>
          <p:sp>
            <p:nvSpPr>
              <p:cNvPr id="68" name="Text Box 9">
                <a:extLst>
                  <a:ext uri="{FF2B5EF4-FFF2-40B4-BE49-F238E27FC236}">
                    <a16:creationId xmlns:a16="http://schemas.microsoft.com/office/drawing/2014/main" id="{A77E39EC-DC13-404E-B464-ABE48C6D1B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4" y="2144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69" name="Text Box 10">
                <a:extLst>
                  <a:ext uri="{FF2B5EF4-FFF2-40B4-BE49-F238E27FC236}">
                    <a16:creationId xmlns:a16="http://schemas.microsoft.com/office/drawing/2014/main" id="{C5422436-A231-5644-8B83-73C0DDFE2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5" y="2241"/>
                <a:ext cx="20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</p:grpSp>
        <p:sp>
          <p:nvSpPr>
            <p:cNvPr id="67" name="Text Box 11">
              <a:extLst>
                <a:ext uri="{FF2B5EF4-FFF2-40B4-BE49-F238E27FC236}">
                  <a16:creationId xmlns:a16="http://schemas.microsoft.com/office/drawing/2014/main" id="{C552F4B3-060D-5E41-AFB6-6B22FC0A2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073"/>
              <a:ext cx="1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</p:grpSp>
      <p:grpSp>
        <p:nvGrpSpPr>
          <p:cNvPr id="82" name="Group 24">
            <a:extLst>
              <a:ext uri="{FF2B5EF4-FFF2-40B4-BE49-F238E27FC236}">
                <a16:creationId xmlns:a16="http://schemas.microsoft.com/office/drawing/2014/main" id="{1723C1A2-8445-2D4C-A1AC-7941C67B6447}"/>
              </a:ext>
            </a:extLst>
          </p:cNvPr>
          <p:cNvGrpSpPr>
            <a:grpSpLocks/>
          </p:cNvGrpSpPr>
          <p:nvPr/>
        </p:nvGrpSpPr>
        <p:grpSpPr bwMode="auto">
          <a:xfrm>
            <a:off x="3029916" y="3212410"/>
            <a:ext cx="858838" cy="1158875"/>
            <a:chOff x="4446" y="2648"/>
            <a:chExt cx="541" cy="730"/>
          </a:xfrm>
        </p:grpSpPr>
        <p:pic>
          <p:nvPicPr>
            <p:cNvPr id="83" name="Picture 25" descr="SO00109_[1]">
              <a:extLst>
                <a:ext uri="{FF2B5EF4-FFF2-40B4-BE49-F238E27FC236}">
                  <a16:creationId xmlns:a16="http://schemas.microsoft.com/office/drawing/2014/main" id="{884E3D47-2931-0749-BC1C-167192A82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" y="2648"/>
              <a:ext cx="541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4" name="Group 26">
              <a:extLst>
                <a:ext uri="{FF2B5EF4-FFF2-40B4-BE49-F238E27FC236}">
                  <a16:creationId xmlns:a16="http://schemas.microsoft.com/office/drawing/2014/main" id="{C26DAA83-3F07-2948-9CB4-F03941CB5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" y="2766"/>
              <a:ext cx="309" cy="381"/>
              <a:chOff x="2994" y="2073"/>
              <a:chExt cx="309" cy="381"/>
            </a:xfrm>
          </p:grpSpPr>
          <p:grpSp>
            <p:nvGrpSpPr>
              <p:cNvPr id="86" name="Group 27">
                <a:extLst>
                  <a:ext uri="{FF2B5EF4-FFF2-40B4-BE49-F238E27FC236}">
                    <a16:creationId xmlns:a16="http://schemas.microsoft.com/office/drawing/2014/main" id="{3D9235A1-82B6-9A4D-B692-364CBCFC81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88" name="Text Box 28">
                  <a:extLst>
                    <a:ext uri="{FF2B5EF4-FFF2-40B4-BE49-F238E27FC236}">
                      <a16:creationId xmlns:a16="http://schemas.microsoft.com/office/drawing/2014/main" id="{26A0F4D4-6AF6-9E47-A61A-CF82F0B947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89" name="Text Box 29">
                  <a:extLst>
                    <a:ext uri="{FF2B5EF4-FFF2-40B4-BE49-F238E27FC236}">
                      <a16:creationId xmlns:a16="http://schemas.microsoft.com/office/drawing/2014/main" id="{61B19EC3-D708-D648-BBA1-846CA65A0D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6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87" name="Text Box 30">
                <a:extLst>
                  <a:ext uri="{FF2B5EF4-FFF2-40B4-BE49-F238E27FC236}">
                    <a16:creationId xmlns:a16="http://schemas.microsoft.com/office/drawing/2014/main" id="{8115967C-E3FB-BE48-ABEF-FBE72FA541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pic>
          <p:nvPicPr>
            <p:cNvPr id="85" name="Picture 31" descr="BS00768_[1]">
              <a:extLst>
                <a:ext uri="{FF2B5EF4-FFF2-40B4-BE49-F238E27FC236}">
                  <a16:creationId xmlns:a16="http://schemas.microsoft.com/office/drawing/2014/main" id="{00CF9311-3C9B-3A4F-9436-75CF9002F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640" y="3118"/>
              <a:ext cx="2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" name="Rectangle 3">
            <a:extLst>
              <a:ext uri="{FF2B5EF4-FFF2-40B4-BE49-F238E27FC236}">
                <a16:creationId xmlns:a16="http://schemas.microsoft.com/office/drawing/2014/main" id="{A9D3E564-4A02-0341-99A6-4CA77C4481EE}"/>
              </a:ext>
            </a:extLst>
          </p:cNvPr>
          <p:cNvSpPr txBox="1">
            <a:spLocks noChangeArrowheads="1"/>
          </p:cNvSpPr>
          <p:nvPr/>
        </p:nvSpPr>
        <p:spPr>
          <a:xfrm>
            <a:off x="809901" y="1325563"/>
            <a:ext cx="11196568" cy="1642924"/>
          </a:xfrm>
          <a:prstGeom prst="rect">
            <a:avLst/>
          </a:prstGeom>
        </p:spPr>
        <p:txBody>
          <a:bodyPr/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en-US" sz="3200" dirty="0">
                <a:solidFill>
                  <a:schemeClr val="tx2"/>
                </a:solidFill>
              </a:rPr>
              <a:t>when Alice wants Bob</a:t>
            </a:r>
            <a:r>
              <a:rPr lang="en-US" altLang="ja-JP" sz="3200" dirty="0">
                <a:solidFill>
                  <a:schemeClr val="tx2"/>
                </a:solidFill>
              </a:rPr>
              <a:t>’s public key</a:t>
            </a:r>
            <a:r>
              <a:rPr lang="en-US" altLang="ja-JP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gets Bob</a:t>
            </a:r>
            <a:r>
              <a:rPr lang="en-US" altLang="ja-JP" sz="2800" dirty="0">
                <a:solidFill>
                  <a:schemeClr val="tx2"/>
                </a:solidFill>
              </a:rPr>
              <a:t>’s certificate (Bob or elsewhere) 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apply CA</a:t>
            </a:r>
            <a:r>
              <a:rPr lang="en-US" altLang="ja-JP" sz="2800" dirty="0">
                <a:solidFill>
                  <a:schemeClr val="tx2"/>
                </a:solidFill>
              </a:rPr>
              <a:t>’s public key to Bob</a:t>
            </a:r>
            <a:r>
              <a:rPr lang="ja-JP" altLang="en-US" sz="2800">
                <a:solidFill>
                  <a:schemeClr val="tx2"/>
                </a:solidFill>
              </a:rPr>
              <a:t>’</a:t>
            </a:r>
            <a:r>
              <a:rPr lang="en-US" altLang="ja-JP" sz="2800" dirty="0">
                <a:solidFill>
                  <a:schemeClr val="tx2"/>
                </a:solidFill>
              </a:rPr>
              <a:t>s certificate, get Bob’s public key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18F6ED6-01A5-0E45-82CA-E5937DA040AC}"/>
              </a:ext>
            </a:extLst>
          </p:cNvPr>
          <p:cNvGrpSpPr/>
          <p:nvPr/>
        </p:nvGrpSpPr>
        <p:grpSpPr>
          <a:xfrm>
            <a:off x="5042250" y="4300884"/>
            <a:ext cx="1571020" cy="993773"/>
            <a:chOff x="1914734" y="3458819"/>
            <a:chExt cx="1571020" cy="993773"/>
          </a:xfrm>
        </p:grpSpPr>
        <p:sp>
          <p:nvSpPr>
            <p:cNvPr id="92" name="Text Box 16">
              <a:extLst>
                <a:ext uri="{FF2B5EF4-FFF2-40B4-BE49-F238E27FC236}">
                  <a16:creationId xmlns:a16="http://schemas.microsoft.com/office/drawing/2014/main" id="{623C5444-33AE-A745-BE15-55AD9A0EE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70839"/>
              <a:ext cx="960437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CA’s 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public</a:t>
              </a:r>
            </a:p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key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</a:p>
          </p:txBody>
        </p:sp>
        <p:pic>
          <p:nvPicPr>
            <p:cNvPr id="93" name="Picture 17" descr="BS00768_[1]">
              <a:extLst>
                <a:ext uri="{FF2B5EF4-FFF2-40B4-BE49-F238E27FC236}">
                  <a16:creationId xmlns:a16="http://schemas.microsoft.com/office/drawing/2014/main" id="{D7837F94-C73E-4F4B-9E5D-BA3F3F58A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79381" y="3638551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" name="Group 18">
              <a:extLst>
                <a:ext uri="{FF2B5EF4-FFF2-40B4-BE49-F238E27FC236}">
                  <a16:creationId xmlns:a16="http://schemas.microsoft.com/office/drawing/2014/main" id="{74911AEB-DF5A-1C40-B94B-9013E3477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3914" y="3765205"/>
              <a:ext cx="731840" cy="687387"/>
              <a:chOff x="2979" y="2073"/>
              <a:chExt cx="461" cy="433"/>
            </a:xfrm>
          </p:grpSpPr>
          <p:grpSp>
            <p:nvGrpSpPr>
              <p:cNvPr id="96" name="Group 19">
                <a:extLst>
                  <a:ext uri="{FF2B5EF4-FFF2-40B4-BE49-F238E27FC236}">
                    <a16:creationId xmlns:a16="http://schemas.microsoft.com/office/drawing/2014/main" id="{4CA1F0FD-4828-2144-A75D-FDE3A86787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9" y="2144"/>
                <a:ext cx="461" cy="362"/>
                <a:chOff x="2979" y="2144"/>
                <a:chExt cx="461" cy="362"/>
              </a:xfrm>
            </p:grpSpPr>
            <p:sp>
              <p:nvSpPr>
                <p:cNvPr id="98" name="Text Box 20">
                  <a:extLst>
                    <a:ext uri="{FF2B5EF4-FFF2-40B4-BE49-F238E27FC236}">
                      <a16:creationId xmlns:a16="http://schemas.microsoft.com/office/drawing/2014/main" id="{B3D79FB7-1C2B-C94B-B437-7A8ECA4482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9" y="2144"/>
                  <a:ext cx="29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400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99" name="Text Box 21">
                  <a:extLst>
                    <a:ext uri="{FF2B5EF4-FFF2-40B4-BE49-F238E27FC236}">
                      <a16:creationId xmlns:a16="http://schemas.microsoft.com/office/drawing/2014/main" id="{E3966B90-5436-A04E-8C64-3707CB2188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2" y="2273"/>
                  <a:ext cx="318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CA</a:t>
                  </a:r>
                </a:p>
              </p:txBody>
            </p:sp>
          </p:grpSp>
          <p:sp>
            <p:nvSpPr>
              <p:cNvPr id="97" name="Text Box 22">
                <a:extLst>
                  <a:ext uri="{FF2B5EF4-FFF2-40B4-BE49-F238E27FC236}">
                    <a16:creationId xmlns:a16="http://schemas.microsoft.com/office/drawing/2014/main" id="{97AFB871-1EC4-CD44-A23A-77B6450390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1" y="2073"/>
                <a:ext cx="20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5A1564F-7EB2-0A4C-BE2B-C0FE1A5F9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736" y="3458819"/>
              <a:ext cx="1577" cy="6350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1BF86D7-C3B3-2847-ACEE-C8C1FEB25E60}"/>
              </a:ext>
            </a:extLst>
          </p:cNvPr>
          <p:cNvGrpSpPr/>
          <p:nvPr/>
        </p:nvGrpSpPr>
        <p:grpSpPr>
          <a:xfrm>
            <a:off x="5521879" y="3212132"/>
            <a:ext cx="1196163" cy="955675"/>
            <a:chOff x="4296054" y="3224833"/>
            <a:chExt cx="1196163" cy="955675"/>
          </a:xfrm>
        </p:grpSpPr>
        <p:sp>
          <p:nvSpPr>
            <p:cNvPr id="101" name="Rectangle 14">
              <a:extLst>
                <a:ext uri="{FF2B5EF4-FFF2-40B4-BE49-F238E27FC236}">
                  <a16:creationId xmlns:a16="http://schemas.microsoft.com/office/drawing/2014/main" id="{73BE9E8D-6C46-A342-B10D-C6ECD8AE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2" name="Text Box 15">
              <a:extLst>
                <a:ext uri="{FF2B5EF4-FFF2-40B4-BE49-F238E27FC236}">
                  <a16:creationId xmlns:a16="http://schemas.microsoft.com/office/drawing/2014/main" id="{669CFD21-9EEE-4149-A26A-FB28FA2D2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719" y="3295856"/>
              <a:ext cx="1162498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digital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signature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(decrypt)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504F19-7FCB-A149-8908-2F307F1C15D6}"/>
              </a:ext>
            </a:extLst>
          </p:cNvPr>
          <p:cNvCxnSpPr/>
          <p:nvPr/>
        </p:nvCxnSpPr>
        <p:spPr>
          <a:xfrm>
            <a:off x="3949148" y="3697357"/>
            <a:ext cx="14974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339D3AD-1952-B248-B66E-C59F9B8324E8}"/>
              </a:ext>
            </a:extLst>
          </p:cNvPr>
          <p:cNvCxnSpPr/>
          <p:nvPr/>
        </p:nvCxnSpPr>
        <p:spPr>
          <a:xfrm>
            <a:off x="6778487" y="3690731"/>
            <a:ext cx="14974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6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AEE1-D2B5-A31E-29A2-B26EA8433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F727-D414-1920-330D-0E3163B5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CD1D08C-099C-47FC-CB52-91352A02A5F4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5"/>
            <a:ext cx="7055690" cy="514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rgbClr val="0012A0"/>
              </a:buClr>
            </a:pPr>
            <a:r>
              <a:rPr lang="en-US" dirty="0">
                <a:solidFill>
                  <a:srgbClr val="C00000"/>
                </a:solidFill>
              </a:rPr>
              <a:t>Use of public-key cryptography: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digital signatures, message integrity, </a:t>
            </a:r>
            <a:r>
              <a:rPr lang="en-US" dirty="0">
                <a:solidFill>
                  <a:srgbClr val="C00000"/>
                </a:solidFill>
              </a:rPr>
              <a:t>shared key agreement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3A5D3E8-AE1B-1672-FA5E-FABFF17A2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EC2FC-E3C8-D7A4-E9FB-5D35D747F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670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B9B4C-E197-76BE-62EC-AD8F2B935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3DA7-4A47-F021-CA8E-EEA5AFD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7" y="262201"/>
            <a:ext cx="11164125" cy="894622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0A12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Using Public-Key Cryptography to Agree on a Shared Key </a:t>
            </a:r>
            <a:endParaRPr lang="en-US" sz="7200" b="0" dirty="0">
              <a:solidFill>
                <a:srgbClr val="0A12A0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ADE68A9-4D42-3B2D-2FD5-B6F5CCF5B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Wireless network security </a:t>
            </a:r>
            <a:fld id="{C4204591-24BD-A542-B9D5-F8D8A88D2FEE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E0C829F-2C62-69D8-5312-4FEFC1E948FF}"/>
              </a:ext>
            </a:extLst>
          </p:cNvPr>
          <p:cNvSpPr txBox="1">
            <a:spLocks noChangeArrowheads="1"/>
          </p:cNvSpPr>
          <p:nvPr/>
        </p:nvSpPr>
        <p:spPr>
          <a:xfrm>
            <a:off x="398468" y="1288773"/>
            <a:ext cx="10768296" cy="2140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2222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Bob and Alice to use symmetric key techniques they must agree on the shared key.  </a:t>
            </a:r>
            <a:endParaRPr lang="en-US" dirty="0">
              <a:latin typeface="Calibri" panose="020F0502020204030204"/>
            </a:endParaRPr>
          </a:p>
          <a:p>
            <a:pPr marL="695325" marR="0" lvl="0" indent="-217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if they’ve never met before?</a:t>
            </a:r>
          </a:p>
          <a:p>
            <a:pPr marL="695325" marR="0" lvl="0" indent="-217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defRPr/>
            </a:pPr>
            <a:r>
              <a:rPr lang="en-US" i="1" dirty="0">
                <a:solidFill>
                  <a:srgbClr val="0A12A0"/>
                </a:solidFill>
                <a:latin typeface="Calibri" panose="020F0502020204030204"/>
              </a:rPr>
              <a:t>public-key cryptography can solve this problem too!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A12A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D848D-5E5C-154C-8442-D8BB18A1CB93}"/>
              </a:ext>
            </a:extLst>
          </p:cNvPr>
          <p:cNvGrpSpPr/>
          <p:nvPr/>
        </p:nvGrpSpPr>
        <p:grpSpPr>
          <a:xfrm>
            <a:off x="513937" y="3487739"/>
            <a:ext cx="10768296" cy="3137912"/>
            <a:chOff x="513937" y="3487739"/>
            <a:chExt cx="10768296" cy="31379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62C65D-C1DE-8CBF-6589-966034132BD0}"/>
                </a:ext>
              </a:extLst>
            </p:cNvPr>
            <p:cNvSpPr txBox="1"/>
            <p:nvPr/>
          </p:nvSpPr>
          <p:spPr>
            <a:xfrm>
              <a:off x="513937" y="3487739"/>
              <a:ext cx="10768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Diffie-Hellman (DH) public/private keys:  different algorithm than RSA</a:t>
              </a:r>
            </a:p>
          </p:txBody>
        </p:sp>
        <p:pic>
          <p:nvPicPr>
            <p:cNvPr id="9" name="Picture 7" descr="Alice">
              <a:extLst>
                <a:ext uri="{FF2B5EF4-FFF2-40B4-BE49-F238E27FC236}">
                  <a16:creationId xmlns:a16="http://schemas.microsoft.com/office/drawing/2014/main" id="{6A410288-6673-24BD-745F-34EF1BEAC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432" y="5190574"/>
              <a:ext cx="698500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Bob">
              <a:extLst>
                <a:ext uri="{FF2B5EF4-FFF2-40B4-BE49-F238E27FC236}">
                  <a16:creationId xmlns:a16="http://schemas.microsoft.com/office/drawing/2014/main" id="{FD7D6DC9-5A63-55F5-A968-19C82FF00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150" y="4360311"/>
              <a:ext cx="8128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270A28-83D3-7215-AD05-3B5BE95516B1}"/>
                </a:ext>
              </a:extLst>
            </p:cNvPr>
            <p:cNvSpPr txBox="1"/>
            <p:nvPr/>
          </p:nvSpPr>
          <p:spPr>
            <a:xfrm>
              <a:off x="2784764" y="4163438"/>
              <a:ext cx="838200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Bob chooses  </a:t>
              </a:r>
              <a:r>
                <a:rPr lang="en-US" sz="2400" i="1" kern="100" dirty="0">
                  <a:solidFill>
                    <a:srgbClr val="C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public</a:t>
              </a: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 values: 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large prime number 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2400" i="1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another large number 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g </a:t>
              </a:r>
              <a:r>
                <a:rPr lang="en-US" sz="2400" i="1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(&lt;p).  </a:t>
              </a:r>
            </a:p>
            <a:p>
              <a:pPr marL="342900" marR="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Alice, Bob independently choose </a:t>
              </a:r>
              <a:r>
                <a:rPr lang="en-US" sz="2400" dirty="0">
                  <a:solidFill>
                    <a:srgbClr val="C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private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values: 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SA, SB</a:t>
              </a:r>
            </a:p>
            <a:p>
              <a:pPr marL="342900" marR="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C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Alice’s public key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: K</a:t>
              </a:r>
              <a:r>
                <a:rPr lang="en-US" sz="2400" baseline="-25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=  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g </a:t>
              </a:r>
              <a:r>
                <a:rPr lang="en-US" sz="2400" i="1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SA 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mod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p</a:t>
              </a:r>
            </a:p>
            <a:p>
              <a:pPr marL="34290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Bob’s public key</a:t>
              </a:r>
              <a:r>
                <a:rPr lang="en-US" sz="24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effectLst/>
                </a:rPr>
                <a:t> 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sz="2400" kern="100" baseline="-25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sz="2400" kern="100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+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=  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g </a:t>
              </a:r>
              <a:r>
                <a:rPr lang="en-US" sz="2400" i="1" kern="100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SB 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mod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p</a:t>
              </a:r>
              <a:endPara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22237" marR="0"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37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941D5-9F6E-19C9-983F-3F1FAA27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7CD2-5889-64DB-3850-00C78655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7" y="262201"/>
            <a:ext cx="11164125" cy="894622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0A12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Using Public-Key Cryptography to Agree on a Shared Key </a:t>
            </a:r>
            <a:endParaRPr lang="en-US" sz="7200" b="0" dirty="0">
              <a:solidFill>
                <a:srgbClr val="0A12A0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BF44AE-50D8-B4B4-AFE8-20C2DBE91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Wireless network security </a:t>
            </a:r>
            <a:fld id="{C4204591-24BD-A542-B9D5-F8D8A88D2FEE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98468-2C1B-69BE-81EC-2A0BE1AC7C22}"/>
              </a:ext>
            </a:extLst>
          </p:cNvPr>
          <p:cNvSpPr txBox="1"/>
          <p:nvPr/>
        </p:nvSpPr>
        <p:spPr>
          <a:xfrm>
            <a:off x="581635" y="1324544"/>
            <a:ext cx="10768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Diffie-Hellman (DH) shared key derivation:</a:t>
            </a:r>
          </a:p>
          <a:p>
            <a:pPr marL="463550" indent="-177800">
              <a:buClr>
                <a:srgbClr val="0A12A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Alice, Bob compute a common shared secret without ever explicitly exchanging this shared secret!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63550" indent="-177800">
              <a:buClr>
                <a:srgbClr val="0A12A0"/>
              </a:buClr>
              <a:buFont typeface="Wingdings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Alice, Bob have DH public keys: </a:t>
            </a:r>
            <a:r>
              <a:rPr lang="en-US" sz="28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800" baseline="-25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30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800" kern="100" baseline="-25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2800" kern="100" baseline="30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secret values </a:t>
            </a:r>
            <a:r>
              <a:rPr lang="en-US" sz="24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2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SB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7" descr="Alice">
            <a:extLst>
              <a:ext uri="{FF2B5EF4-FFF2-40B4-BE49-F238E27FC236}">
                <a16:creationId xmlns:a16="http://schemas.microsoft.com/office/drawing/2014/main" id="{CBCC7D25-BC1B-B790-E0A1-79316AC2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27" y="3228627"/>
            <a:ext cx="6985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04197A-E7F7-D2D6-6F7E-9E12537AB16D}"/>
              </a:ext>
            </a:extLst>
          </p:cNvPr>
          <p:cNvSpPr txBox="1"/>
          <p:nvPr/>
        </p:nvSpPr>
        <p:spPr>
          <a:xfrm>
            <a:off x="-96982" y="4024440"/>
            <a:ext cx="4502727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7" algn="r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Alice’s computed shared secret </a:t>
            </a:r>
          </a:p>
          <a:p>
            <a:pPr marL="122237" algn="r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(uses Bob’s public key and SA):</a:t>
            </a:r>
          </a:p>
          <a:p>
            <a:pPr marL="122237" algn="r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effectLst/>
              </a:rPr>
              <a:t>(K</a:t>
            </a:r>
            <a:r>
              <a:rPr lang="en-US" sz="2400" kern="100" baseline="-25000" dirty="0">
                <a:effectLst/>
              </a:rPr>
              <a:t>B</a:t>
            </a:r>
            <a:r>
              <a:rPr lang="en-US" sz="2400" kern="100" baseline="30000" dirty="0">
                <a:effectLst/>
              </a:rPr>
              <a:t>+</a:t>
            </a:r>
            <a:r>
              <a:rPr lang="en-US" sz="2400" kern="100" dirty="0">
                <a:effectLst/>
              </a:rPr>
              <a:t> )</a:t>
            </a:r>
            <a:r>
              <a:rPr lang="en-US" sz="2400" kern="100" baseline="30000" dirty="0">
                <a:effectLst/>
              </a:rPr>
              <a:t>SA  </a:t>
            </a:r>
            <a:r>
              <a:rPr lang="en-US" sz="2400" kern="100" dirty="0">
                <a:effectLst/>
              </a:rPr>
              <a:t>mod p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Bob">
            <a:extLst>
              <a:ext uri="{FF2B5EF4-FFF2-40B4-BE49-F238E27FC236}">
                <a16:creationId xmlns:a16="http://schemas.microsoft.com/office/drawing/2014/main" id="{70F65A61-0869-8170-57C6-C028817B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24" y="3244501"/>
            <a:ext cx="81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9D64F-35EB-61F8-118F-796444ADE808}"/>
              </a:ext>
            </a:extLst>
          </p:cNvPr>
          <p:cNvSpPr txBox="1"/>
          <p:nvPr/>
        </p:nvSpPr>
        <p:spPr>
          <a:xfrm>
            <a:off x="6889180" y="4024440"/>
            <a:ext cx="4263734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7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Bob’s computed shared secret </a:t>
            </a:r>
          </a:p>
          <a:p>
            <a:pPr marL="122237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(uses Alice’s public key and SB):</a:t>
            </a:r>
          </a:p>
          <a:p>
            <a:pPr marL="122237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effectLst/>
              </a:rPr>
              <a:t>(K</a:t>
            </a:r>
            <a:r>
              <a:rPr lang="en-US" sz="2400" kern="100" baseline="-25000" dirty="0"/>
              <a:t>A</a:t>
            </a:r>
            <a:r>
              <a:rPr lang="en-US" sz="2400" kern="100" baseline="30000" dirty="0">
                <a:effectLst/>
              </a:rPr>
              <a:t>+</a:t>
            </a:r>
            <a:r>
              <a:rPr lang="en-US" sz="2400" kern="100" dirty="0">
                <a:effectLst/>
              </a:rPr>
              <a:t> )</a:t>
            </a:r>
            <a:r>
              <a:rPr lang="en-US" sz="2400" kern="100" baseline="30000" dirty="0">
                <a:effectLst/>
              </a:rPr>
              <a:t>SB  </a:t>
            </a:r>
            <a:r>
              <a:rPr lang="en-US" sz="2400" kern="100" dirty="0">
                <a:effectLst/>
              </a:rPr>
              <a:t>mod p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F305AF-3B23-5933-4B99-1E2B7385B756}"/>
              </a:ext>
            </a:extLst>
          </p:cNvPr>
          <p:cNvGrpSpPr/>
          <p:nvPr/>
        </p:nvGrpSpPr>
        <p:grpSpPr>
          <a:xfrm>
            <a:off x="4952952" y="3375614"/>
            <a:ext cx="1274303" cy="1784351"/>
            <a:chOff x="5129602" y="3295650"/>
            <a:chExt cx="1274303" cy="17843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8BA3B5-F743-589A-AFD8-FCD184EBEA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9602" y="3295650"/>
              <a:ext cx="1274303" cy="1784351"/>
              <a:chOff x="3936" y="1653"/>
              <a:chExt cx="1488" cy="1124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3233854-0AD5-70AE-2211-2DE84734E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1653"/>
                <a:ext cx="1488" cy="1124"/>
              </a:xfrm>
              <a:custGeom>
                <a:avLst/>
                <a:gdLst>
                  <a:gd name="T0" fmla="*/ 3 w 2135"/>
                  <a:gd name="T1" fmla="*/ 58 h 1662"/>
                  <a:gd name="T2" fmla="*/ 12 w 2135"/>
                  <a:gd name="T3" fmla="*/ 7 h 1662"/>
                  <a:gd name="T4" fmla="*/ 75 w 2135"/>
                  <a:gd name="T5" fmla="*/ 17 h 1662"/>
                  <a:gd name="T6" fmla="*/ 139 w 2135"/>
                  <a:gd name="T7" fmla="*/ 9 h 1662"/>
                  <a:gd name="T8" fmla="*/ 229 w 2135"/>
                  <a:gd name="T9" fmla="*/ 36 h 1662"/>
                  <a:gd name="T10" fmla="*/ 231 w 2135"/>
                  <a:gd name="T11" fmla="*/ 102 h 1662"/>
                  <a:gd name="T12" fmla="*/ 181 w 2135"/>
                  <a:gd name="T13" fmla="*/ 142 h 1662"/>
                  <a:gd name="T14" fmla="*/ 93 w 2135"/>
                  <a:gd name="T15" fmla="*/ 134 h 1662"/>
                  <a:gd name="T16" fmla="*/ 57 w 2135"/>
                  <a:gd name="T17" fmla="*/ 112 h 1662"/>
                  <a:gd name="T18" fmla="*/ 21 w 2135"/>
                  <a:gd name="T19" fmla="*/ 95 h 1662"/>
                  <a:gd name="T20" fmla="*/ 3 w 2135"/>
                  <a:gd name="T21" fmla="*/ 58 h 16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35" h="1662">
                    <a:moveTo>
                      <a:pt x="27" y="652"/>
                    </a:moveTo>
                    <a:cubicBezTo>
                      <a:pt x="14" y="487"/>
                      <a:pt x="0" y="152"/>
                      <a:pt x="105" y="76"/>
                    </a:cubicBezTo>
                    <a:cubicBezTo>
                      <a:pt x="210" y="0"/>
                      <a:pt x="473" y="192"/>
                      <a:pt x="657" y="196"/>
                    </a:cubicBezTo>
                    <a:cubicBezTo>
                      <a:pt x="841" y="200"/>
                      <a:pt x="985" y="65"/>
                      <a:pt x="1209" y="100"/>
                    </a:cubicBezTo>
                    <a:cubicBezTo>
                      <a:pt x="1433" y="135"/>
                      <a:pt x="1867" y="232"/>
                      <a:pt x="2001" y="406"/>
                    </a:cubicBezTo>
                    <a:cubicBezTo>
                      <a:pt x="2135" y="580"/>
                      <a:pt x="2083" y="945"/>
                      <a:pt x="2013" y="1144"/>
                    </a:cubicBezTo>
                    <a:cubicBezTo>
                      <a:pt x="1943" y="1343"/>
                      <a:pt x="1781" y="1538"/>
                      <a:pt x="1581" y="1600"/>
                    </a:cubicBezTo>
                    <a:cubicBezTo>
                      <a:pt x="1381" y="1662"/>
                      <a:pt x="993" y="1571"/>
                      <a:pt x="813" y="1516"/>
                    </a:cubicBezTo>
                    <a:cubicBezTo>
                      <a:pt x="633" y="1461"/>
                      <a:pt x="606" y="1345"/>
                      <a:pt x="501" y="1270"/>
                    </a:cubicBezTo>
                    <a:cubicBezTo>
                      <a:pt x="396" y="1195"/>
                      <a:pt x="262" y="1169"/>
                      <a:pt x="183" y="1066"/>
                    </a:cubicBezTo>
                    <a:cubicBezTo>
                      <a:pt x="104" y="963"/>
                      <a:pt x="25" y="819"/>
                      <a:pt x="27" y="652"/>
                    </a:cubicBezTo>
                    <a:close/>
                  </a:path>
                </a:pathLst>
              </a:custGeom>
              <a:solidFill>
                <a:srgbClr val="9AE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" name="Text Box 8">
                <a:extLst>
                  <a:ext uri="{FF2B5EF4-FFF2-40B4-BE49-F238E27FC236}">
                    <a16:creationId xmlns:a16="http://schemas.microsoft.com/office/drawing/2014/main" id="{F9AE735C-5514-E2CF-15F5-C676FA0662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2" y="2406"/>
                <a:ext cx="125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Internet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41D8DF-A41B-9D79-BEBB-1190A953D9E6}"/>
                </a:ext>
              </a:extLst>
            </p:cNvPr>
            <p:cNvGrpSpPr/>
            <p:nvPr/>
          </p:nvGrpSpPr>
          <p:grpSpPr>
            <a:xfrm>
              <a:off x="5282675" y="3381027"/>
              <a:ext cx="937108" cy="617538"/>
              <a:chOff x="4734209" y="5903204"/>
              <a:chExt cx="937108" cy="617538"/>
            </a:xfrm>
          </p:grpSpPr>
          <p:pic>
            <p:nvPicPr>
              <p:cNvPr id="19" name="Picture 15" descr="BS00768_[1]">
                <a:extLst>
                  <a:ext uri="{FF2B5EF4-FFF2-40B4-BE49-F238E27FC236}">
                    <a16:creationId xmlns:a16="http://schemas.microsoft.com/office/drawing/2014/main" id="{108A9219-F713-9365-EDA9-99B1FF7B9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4734209" y="6099019"/>
                <a:ext cx="458787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21">
                <a:extLst>
                  <a:ext uri="{FF2B5EF4-FFF2-40B4-BE49-F238E27FC236}">
                    <a16:creationId xmlns:a16="http://schemas.microsoft.com/office/drawing/2014/main" id="{E3D4EEE5-3E90-DFC4-26F4-0CF6AF454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592" y="6003217"/>
                <a:ext cx="4254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21" name="Text Box 22">
                <a:extLst>
                  <a:ext uri="{FF2B5EF4-FFF2-40B4-BE49-F238E27FC236}">
                    <a16:creationId xmlns:a16="http://schemas.microsoft.com/office/drawing/2014/main" id="{A36EE35A-FA8C-E48D-62C1-D70420A8C9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9055" y="6182604"/>
                <a:ext cx="322262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22" name="Text Box 23">
                <a:extLst>
                  <a:ext uri="{FF2B5EF4-FFF2-40B4-BE49-F238E27FC236}">
                    <a16:creationId xmlns:a16="http://schemas.microsoft.com/office/drawing/2014/main" id="{70861C30-2324-9026-3FB5-9BAB9552B7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992" y="5903204"/>
                <a:ext cx="3048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+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2F1F70-96E1-5A29-4966-65A46BA12A41}"/>
                </a:ext>
              </a:extLst>
            </p:cNvPr>
            <p:cNvGrpSpPr/>
            <p:nvPr/>
          </p:nvGrpSpPr>
          <p:grpSpPr>
            <a:xfrm>
              <a:off x="5282675" y="3855186"/>
              <a:ext cx="937108" cy="617538"/>
              <a:chOff x="4734209" y="5903204"/>
              <a:chExt cx="937108" cy="617538"/>
            </a:xfrm>
          </p:grpSpPr>
          <p:pic>
            <p:nvPicPr>
              <p:cNvPr id="29" name="Picture 15" descr="BS00768_[1]">
                <a:extLst>
                  <a:ext uri="{FF2B5EF4-FFF2-40B4-BE49-F238E27FC236}">
                    <a16:creationId xmlns:a16="http://schemas.microsoft.com/office/drawing/2014/main" id="{A1625426-2A51-F5C2-5364-4A1C30E21C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4734209" y="6099019"/>
                <a:ext cx="458787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21">
                <a:extLst>
                  <a:ext uri="{FF2B5EF4-FFF2-40B4-BE49-F238E27FC236}">
                    <a16:creationId xmlns:a16="http://schemas.microsoft.com/office/drawing/2014/main" id="{8B95D486-1961-1279-D44E-72050A4C8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592" y="6003217"/>
                <a:ext cx="4254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31" name="Text Box 22">
                <a:extLst>
                  <a:ext uri="{FF2B5EF4-FFF2-40B4-BE49-F238E27FC236}">
                    <a16:creationId xmlns:a16="http://schemas.microsoft.com/office/drawing/2014/main" id="{E4282746-D6C0-A1D0-7C34-DFECB4F15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9055" y="6182604"/>
                <a:ext cx="322262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4D227719-A327-1FC1-95F1-3C87E6B52E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992" y="5903204"/>
                <a:ext cx="3048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7B3D5B-90C9-084F-F876-00E7AC4EFFC5}"/>
              </a:ext>
            </a:extLst>
          </p:cNvPr>
          <p:cNvGrpSpPr/>
          <p:nvPr/>
        </p:nvGrpSpPr>
        <p:grpSpPr>
          <a:xfrm>
            <a:off x="2202856" y="4755946"/>
            <a:ext cx="7036029" cy="1158716"/>
            <a:chOff x="2202856" y="4755946"/>
            <a:chExt cx="7036029" cy="115871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549FAB-C8EB-7E14-0BA7-F97F4B273254}"/>
                </a:ext>
              </a:extLst>
            </p:cNvPr>
            <p:cNvSpPr/>
            <p:nvPr/>
          </p:nvSpPr>
          <p:spPr>
            <a:xfrm>
              <a:off x="6889180" y="4755946"/>
              <a:ext cx="2131867" cy="688890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419B01-FCF1-618E-B8D6-A10B2312B06F}"/>
                </a:ext>
              </a:extLst>
            </p:cNvPr>
            <p:cNvSpPr/>
            <p:nvPr/>
          </p:nvSpPr>
          <p:spPr>
            <a:xfrm>
              <a:off x="2325477" y="4755946"/>
              <a:ext cx="2131867" cy="688890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03D572-97C1-B471-E4FD-A6A300544CA7}"/>
                </a:ext>
              </a:extLst>
            </p:cNvPr>
            <p:cNvSpPr txBox="1"/>
            <p:nvPr/>
          </p:nvSpPr>
          <p:spPr>
            <a:xfrm>
              <a:off x="2202856" y="5514552"/>
              <a:ext cx="7036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C00000"/>
                  </a:solidFill>
                </a:rPr>
                <a:t>Alice’s and Bob’s locally computed values are equal to each other!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0C4F70D-83AA-7CC1-003E-5576E4215A80}"/>
              </a:ext>
            </a:extLst>
          </p:cNvPr>
          <p:cNvSpPr txBox="1"/>
          <p:nvPr/>
        </p:nvSpPr>
        <p:spPr>
          <a:xfrm>
            <a:off x="3227099" y="3287156"/>
            <a:ext cx="5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93B5D1-8C91-9E3B-847C-5B6E6D6BB7F6}"/>
              </a:ext>
            </a:extLst>
          </p:cNvPr>
          <p:cNvSpPr txBox="1"/>
          <p:nvPr/>
        </p:nvSpPr>
        <p:spPr>
          <a:xfrm>
            <a:off x="7748134" y="3275944"/>
            <a:ext cx="5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SB</a:t>
            </a:r>
          </a:p>
        </p:txBody>
      </p:sp>
    </p:spTree>
    <p:extLst>
      <p:ext uri="{BB962C8B-B14F-4D97-AF65-F5344CB8AC3E}">
        <p14:creationId xmlns:p14="http://schemas.microsoft.com/office/powerpoint/2010/main" val="30603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1505140"/>
            <a:ext cx="6668335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Authentication, digital signatures, message integrity, shared key agreement</a:t>
            </a:r>
          </a:p>
          <a:p>
            <a:pPr indent="-287338">
              <a:buClr>
                <a:srgbClr val="0012A0"/>
              </a:buClr>
            </a:pPr>
            <a:r>
              <a:rPr lang="en-US" sz="3600" dirty="0">
                <a:solidFill>
                  <a:srgbClr val="C00000"/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4A17C-5212-976D-9296-859D5035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531" y="1679476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FF664698-2E27-2E4F-852C-7F80EA1D4B1F}"/>
              </a:ext>
            </a:extLst>
          </p:cNvPr>
          <p:cNvCxnSpPr/>
          <p:nvPr/>
        </p:nvCxnSpPr>
        <p:spPr>
          <a:xfrm>
            <a:off x="7079973" y="3187148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ACC18-AD01-564E-BB8B-8855CF57E420}"/>
              </a:ext>
            </a:extLst>
          </p:cNvPr>
          <p:cNvCxnSpPr/>
          <p:nvPr/>
        </p:nvCxnSpPr>
        <p:spPr>
          <a:xfrm>
            <a:off x="4651513" y="3200400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Secure e-mail: confidentiality 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7569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 Alice wants to send </a:t>
            </a:r>
            <a:r>
              <a:rPr lang="en-US" sz="2800" i="1" dirty="0">
                <a:solidFill>
                  <a:srgbClr val="0012A0"/>
                </a:solidFill>
                <a:latin typeface="+mn-lt"/>
              </a:rPr>
              <a:t>confidential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e-mail, m, to Bob.</a:t>
            </a:r>
          </a:p>
        </p:txBody>
      </p:sp>
      <p:sp>
        <p:nvSpPr>
          <p:cNvPr id="218" name="Freeform 6">
            <a:extLst>
              <a:ext uri="{FF2B5EF4-FFF2-40B4-BE49-F238E27FC236}">
                <a16:creationId xmlns:a16="http://schemas.microsoft.com/office/drawing/2014/main" id="{6CD555F4-CA4B-074A-8785-8FAD92888E75}"/>
              </a:ext>
            </a:extLst>
          </p:cNvPr>
          <p:cNvSpPr>
            <a:spLocks/>
          </p:cNvSpPr>
          <p:nvPr/>
        </p:nvSpPr>
        <p:spPr bwMode="auto">
          <a:xfrm>
            <a:off x="5606568" y="2924035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9" name="Line 7">
            <a:extLst>
              <a:ext uri="{FF2B5EF4-FFF2-40B4-BE49-F238E27FC236}">
                <a16:creationId xmlns:a16="http://schemas.microsoft.com/office/drawing/2014/main" id="{A6AEB2B1-BA60-FD48-A28E-555D520C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2524" y="259542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0" name="Picture 8" descr="BS00768_[1]">
            <a:extLst>
              <a:ext uri="{FF2B5EF4-FFF2-40B4-BE49-F238E27FC236}">
                <a16:creationId xmlns:a16="http://schemas.microsoft.com/office/drawing/2014/main" id="{E26E87B5-C443-844F-93F0-B1F64DA8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56449" y="186199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2" name="Group 10">
            <a:extLst>
              <a:ext uri="{FF2B5EF4-FFF2-40B4-BE49-F238E27FC236}">
                <a16:creationId xmlns:a16="http://schemas.microsoft.com/office/drawing/2014/main" id="{B3338351-7863-584E-A2BF-3E9752B05348}"/>
              </a:ext>
            </a:extLst>
          </p:cNvPr>
          <p:cNvGrpSpPr>
            <a:grpSpLocks/>
          </p:cNvGrpSpPr>
          <p:nvPr/>
        </p:nvGrpSpPr>
        <p:grpSpPr bwMode="auto">
          <a:xfrm>
            <a:off x="2829412" y="2122348"/>
            <a:ext cx="754063" cy="727075"/>
            <a:chOff x="1645" y="264"/>
            <a:chExt cx="475" cy="458"/>
          </a:xfrm>
        </p:grpSpPr>
        <p:sp>
          <p:nvSpPr>
            <p:cNvPr id="281" name="Rectangle 11">
              <a:extLst>
                <a:ext uri="{FF2B5EF4-FFF2-40B4-BE49-F238E27FC236}">
                  <a16:creationId xmlns:a16="http://schemas.microsoft.com/office/drawing/2014/main" id="{5B6EC3BE-FAC9-554A-8157-9ABE0F934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82" name="Text Box 12">
              <a:extLst>
                <a:ext uri="{FF2B5EF4-FFF2-40B4-BE49-F238E27FC236}">
                  <a16:creationId xmlns:a16="http://schemas.microsoft.com/office/drawing/2014/main" id="{08D9BCA8-2B3D-644E-8E42-71412F3C1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83" name="Text Box 13">
              <a:extLst>
                <a:ext uri="{FF2B5EF4-FFF2-40B4-BE49-F238E27FC236}">
                  <a16:creationId xmlns:a16="http://schemas.microsoft.com/office/drawing/2014/main" id="{2AD3B9EF-EE74-CF4E-8FB2-62F534311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6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223" name="Group 14">
            <a:extLst>
              <a:ext uri="{FF2B5EF4-FFF2-40B4-BE49-F238E27FC236}">
                <a16:creationId xmlns:a16="http://schemas.microsoft.com/office/drawing/2014/main" id="{1B74ED03-2B4C-8949-BE82-3D83179789FB}"/>
              </a:ext>
            </a:extLst>
          </p:cNvPr>
          <p:cNvGrpSpPr>
            <a:grpSpLocks/>
          </p:cNvGrpSpPr>
          <p:nvPr/>
        </p:nvGrpSpPr>
        <p:grpSpPr bwMode="auto">
          <a:xfrm>
            <a:off x="2853224" y="3360598"/>
            <a:ext cx="754063" cy="708025"/>
            <a:chOff x="2144" y="3246"/>
            <a:chExt cx="475" cy="446"/>
          </a:xfrm>
        </p:grpSpPr>
        <p:sp>
          <p:nvSpPr>
            <p:cNvPr id="277" name="Rectangle 15">
              <a:extLst>
                <a:ext uri="{FF2B5EF4-FFF2-40B4-BE49-F238E27FC236}">
                  <a16:creationId xmlns:a16="http://schemas.microsoft.com/office/drawing/2014/main" id="{72B4BC9C-E5D4-E241-AAB2-5BB4EBE05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8" name="Text Box 16">
              <a:extLst>
                <a:ext uri="{FF2B5EF4-FFF2-40B4-BE49-F238E27FC236}">
                  <a16:creationId xmlns:a16="http://schemas.microsoft.com/office/drawing/2014/main" id="{574C01F9-512F-C94E-8E54-5BD0FB118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79" name="Text Box 17">
              <a:extLst>
                <a:ext uri="{FF2B5EF4-FFF2-40B4-BE49-F238E27FC236}">
                  <a16:creationId xmlns:a16="http://schemas.microsoft.com/office/drawing/2014/main" id="{1B0822E5-C511-4643-AF89-4C837BEC0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3246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80" name="Text Box 18">
              <a:extLst>
                <a:ext uri="{FF2B5EF4-FFF2-40B4-BE49-F238E27FC236}">
                  <a16:creationId xmlns:a16="http://schemas.microsoft.com/office/drawing/2014/main" id="{A7118F23-0F93-2A4A-9DA6-D9A6B4770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" y="3331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6" name="Line 25">
            <a:extLst>
              <a:ext uri="{FF2B5EF4-FFF2-40B4-BE49-F238E27FC236}">
                <a16:creationId xmlns:a16="http://schemas.microsoft.com/office/drawing/2014/main" id="{0D2B37ED-C6CE-7046-B034-106D8661B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3324" y="3822560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7" name="Text Box 26">
            <a:extLst>
              <a:ext uri="{FF2B5EF4-FFF2-40B4-BE49-F238E27FC236}">
                <a16:creationId xmlns:a16="http://schemas.microsoft.com/office/drawing/2014/main" id="{0457F625-44DB-8442-A226-7B398F9B9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49" y="221601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28" name="Group 27">
            <a:extLst>
              <a:ext uri="{FF2B5EF4-FFF2-40B4-BE49-F238E27FC236}">
                <a16:creationId xmlns:a16="http://schemas.microsoft.com/office/drawing/2014/main" id="{45F71A6B-961A-8F47-BDAD-766509D125B1}"/>
              </a:ext>
            </a:extLst>
          </p:cNvPr>
          <p:cNvGrpSpPr>
            <a:grpSpLocks/>
          </p:cNvGrpSpPr>
          <p:nvPr/>
        </p:nvGrpSpPr>
        <p:grpSpPr bwMode="auto">
          <a:xfrm>
            <a:off x="3599349" y="3705085"/>
            <a:ext cx="969963" cy="527050"/>
            <a:chOff x="3501" y="648"/>
            <a:chExt cx="611" cy="332"/>
          </a:xfrm>
        </p:grpSpPr>
        <p:sp>
          <p:nvSpPr>
            <p:cNvPr id="271" name="Text Box 28">
              <a:extLst>
                <a:ext uri="{FF2B5EF4-FFF2-40B4-BE49-F238E27FC236}">
                  <a16:creationId xmlns:a16="http://schemas.microsoft.com/office/drawing/2014/main" id="{292C87C3-4A72-1D42-94BC-4559AABC4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72" name="Text Box 29">
              <a:extLst>
                <a:ext uri="{FF2B5EF4-FFF2-40B4-BE49-F238E27FC236}">
                  <a16:creationId xmlns:a16="http://schemas.microsoft.com/office/drawing/2014/main" id="{0288EA14-A354-5247-BF8A-85868B876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9" name="Freeform 30">
            <a:extLst>
              <a:ext uri="{FF2B5EF4-FFF2-40B4-BE49-F238E27FC236}">
                <a16:creationId xmlns:a16="http://schemas.microsoft.com/office/drawing/2014/main" id="{E2495C76-E002-B842-9952-6D4CA66E750A}"/>
              </a:ext>
            </a:extLst>
          </p:cNvPr>
          <p:cNvSpPr>
            <a:spLocks/>
          </p:cNvSpPr>
          <p:nvPr/>
        </p:nvSpPr>
        <p:spPr bwMode="auto">
          <a:xfrm>
            <a:off x="3585062" y="260336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0" name="Freeform 31">
            <a:extLst>
              <a:ext uri="{FF2B5EF4-FFF2-40B4-BE49-F238E27FC236}">
                <a16:creationId xmlns:a16="http://schemas.microsoft.com/office/drawing/2014/main" id="{A59EFB8D-275D-0B46-B002-46DB5110F671}"/>
              </a:ext>
            </a:extLst>
          </p:cNvPr>
          <p:cNvSpPr>
            <a:spLocks/>
          </p:cNvSpPr>
          <p:nvPr/>
        </p:nvSpPr>
        <p:spPr bwMode="auto">
          <a:xfrm flipV="1">
            <a:off x="3607287" y="3424098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1" name="Text Box 32">
            <a:extLst>
              <a:ext uri="{FF2B5EF4-FFF2-40B4-BE49-F238E27FC236}">
                <a16:creationId xmlns:a16="http://schemas.microsoft.com/office/drawing/2014/main" id="{9CEEB54F-D9C0-6C42-AF0B-4A703427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287" y="2374760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32" name="Text Box 33">
            <a:extLst>
              <a:ext uri="{FF2B5EF4-FFF2-40B4-BE49-F238E27FC236}">
                <a16:creationId xmlns:a16="http://schemas.microsoft.com/office/drawing/2014/main" id="{504C787D-5FD2-5441-8299-EDD8508A8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846" y="3052623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33" name="Text Box 34">
            <a:extLst>
              <a:ext uri="{FF2B5EF4-FFF2-40B4-BE49-F238E27FC236}">
                <a16:creationId xmlns:a16="http://schemas.microsoft.com/office/drawing/2014/main" id="{983299C2-71F6-8342-BFCF-874B286D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649" y="1752460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235" name="Group 36">
            <a:extLst>
              <a:ext uri="{FF2B5EF4-FFF2-40B4-BE49-F238E27FC236}">
                <a16:creationId xmlns:a16="http://schemas.microsoft.com/office/drawing/2014/main" id="{B97A4572-6D2F-BB4C-8149-9880CEC9DC3B}"/>
              </a:ext>
            </a:extLst>
          </p:cNvPr>
          <p:cNvGrpSpPr>
            <a:grpSpLocks/>
          </p:cNvGrpSpPr>
          <p:nvPr/>
        </p:nvGrpSpPr>
        <p:grpSpPr bwMode="auto">
          <a:xfrm>
            <a:off x="2818299" y="4105135"/>
            <a:ext cx="471488" cy="474663"/>
            <a:chOff x="2643" y="716"/>
            <a:chExt cx="297" cy="299"/>
          </a:xfrm>
        </p:grpSpPr>
        <p:sp>
          <p:nvSpPr>
            <p:cNvPr id="269" name="Text Box 37">
              <a:extLst>
                <a:ext uri="{FF2B5EF4-FFF2-40B4-BE49-F238E27FC236}">
                  <a16:creationId xmlns:a16="http://schemas.microsoft.com/office/drawing/2014/main" id="{511EE41B-163B-B840-B4EA-F53907AB0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0" name="Text Box 38">
              <a:extLst>
                <a:ext uri="{FF2B5EF4-FFF2-40B4-BE49-F238E27FC236}">
                  <a16:creationId xmlns:a16="http://schemas.microsoft.com/office/drawing/2014/main" id="{8EF72EFE-FDCF-CE4E-BCC6-5D4E761C0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41" name="Picture 44" descr="BS00592_[1]">
            <a:extLst>
              <a:ext uri="{FF2B5EF4-FFF2-40B4-BE49-F238E27FC236}">
                <a16:creationId xmlns:a16="http://schemas.microsoft.com/office/drawing/2014/main" id="{1BABC6C8-3277-624B-BF93-A243C8C5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2" y="2808148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" name="Text Box 45">
            <a:extLst>
              <a:ext uri="{FF2B5EF4-FFF2-40B4-BE49-F238E27FC236}">
                <a16:creationId xmlns:a16="http://schemas.microsoft.com/office/drawing/2014/main" id="{DB84A17E-181E-A340-909B-0A4D03E1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355" y="310183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sp>
        <p:nvSpPr>
          <p:cNvPr id="243" name="Freeform 46">
            <a:extLst>
              <a:ext uri="{FF2B5EF4-FFF2-40B4-BE49-F238E27FC236}">
                <a16:creationId xmlns:a16="http://schemas.microsoft.com/office/drawing/2014/main" id="{7DE99CFA-70C2-9B43-B751-7B0444EE535D}"/>
              </a:ext>
            </a:extLst>
          </p:cNvPr>
          <p:cNvSpPr>
            <a:spLocks/>
          </p:cNvSpPr>
          <p:nvPr/>
        </p:nvSpPr>
        <p:spPr bwMode="auto">
          <a:xfrm flipH="1">
            <a:off x="8120821" y="259701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4" name="Group 47">
            <a:extLst>
              <a:ext uri="{FF2B5EF4-FFF2-40B4-BE49-F238E27FC236}">
                <a16:creationId xmlns:a16="http://schemas.microsoft.com/office/drawing/2014/main" id="{207449D9-5A1F-5649-A266-919B61BC51A3}"/>
              </a:ext>
            </a:extLst>
          </p:cNvPr>
          <p:cNvGrpSpPr>
            <a:grpSpLocks/>
          </p:cNvGrpSpPr>
          <p:nvPr/>
        </p:nvGrpSpPr>
        <p:grpSpPr bwMode="auto">
          <a:xfrm>
            <a:off x="8844721" y="2114410"/>
            <a:ext cx="754063" cy="714375"/>
            <a:chOff x="1645" y="272"/>
            <a:chExt cx="475" cy="450"/>
          </a:xfrm>
        </p:grpSpPr>
        <p:sp>
          <p:nvSpPr>
            <p:cNvPr id="266" name="Rectangle 48">
              <a:extLst>
                <a:ext uri="{FF2B5EF4-FFF2-40B4-BE49-F238E27FC236}">
                  <a16:creationId xmlns:a16="http://schemas.microsoft.com/office/drawing/2014/main" id="{89514FFD-273C-5147-916A-9C739C9AE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7" name="Text Box 49">
              <a:extLst>
                <a:ext uri="{FF2B5EF4-FFF2-40B4-BE49-F238E27FC236}">
                  <a16:creationId xmlns:a16="http://schemas.microsoft.com/office/drawing/2014/main" id="{6723362B-8F17-E747-9DFA-66010D5BA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8" name="Text Box 50">
              <a:extLst>
                <a:ext uri="{FF2B5EF4-FFF2-40B4-BE49-F238E27FC236}">
                  <a16:creationId xmlns:a16="http://schemas.microsoft.com/office/drawing/2014/main" id="{F928449F-C7A9-1546-9C40-35F3BAA45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72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sp>
        <p:nvSpPr>
          <p:cNvPr id="245" name="Freeform 51">
            <a:extLst>
              <a:ext uri="{FF2B5EF4-FFF2-40B4-BE49-F238E27FC236}">
                <a16:creationId xmlns:a16="http://schemas.microsoft.com/office/drawing/2014/main" id="{AA04EF99-94C0-2148-AA70-D2970F6E6E46}"/>
              </a:ext>
            </a:extLst>
          </p:cNvPr>
          <p:cNvSpPr>
            <a:spLocks/>
          </p:cNvSpPr>
          <p:nvPr/>
        </p:nvSpPr>
        <p:spPr bwMode="auto">
          <a:xfrm flipH="1" flipV="1">
            <a:off x="8143046" y="3432035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6" name="Group 52">
            <a:extLst>
              <a:ext uri="{FF2B5EF4-FFF2-40B4-BE49-F238E27FC236}">
                <a16:creationId xmlns:a16="http://schemas.microsoft.com/office/drawing/2014/main" id="{AB1E8548-F881-3D4B-A677-19458575B71B}"/>
              </a:ext>
            </a:extLst>
          </p:cNvPr>
          <p:cNvGrpSpPr>
            <a:grpSpLocks/>
          </p:cNvGrpSpPr>
          <p:nvPr/>
        </p:nvGrpSpPr>
        <p:grpSpPr bwMode="auto">
          <a:xfrm>
            <a:off x="8868534" y="3365360"/>
            <a:ext cx="754063" cy="708025"/>
            <a:chOff x="2144" y="3254"/>
            <a:chExt cx="475" cy="446"/>
          </a:xfrm>
        </p:grpSpPr>
        <p:sp>
          <p:nvSpPr>
            <p:cNvPr id="262" name="Rectangle 53">
              <a:extLst>
                <a:ext uri="{FF2B5EF4-FFF2-40B4-BE49-F238E27FC236}">
                  <a16:creationId xmlns:a16="http://schemas.microsoft.com/office/drawing/2014/main" id="{CCAF72D3-A522-D54B-85CC-0CE7802D0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3" name="Text Box 54">
              <a:extLst>
                <a:ext uri="{FF2B5EF4-FFF2-40B4-BE49-F238E27FC236}">
                  <a16:creationId xmlns:a16="http://schemas.microsoft.com/office/drawing/2014/main" id="{67004EF0-0664-6249-96F6-E6744C406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4" name="Text Box 55">
              <a:extLst>
                <a:ext uri="{FF2B5EF4-FFF2-40B4-BE49-F238E27FC236}">
                  <a16:creationId xmlns:a16="http://schemas.microsoft.com/office/drawing/2014/main" id="{F7120163-D2CD-7B4F-8237-7CDF133D0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8" y="325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65" name="Text Box 56">
              <a:extLst>
                <a:ext uri="{FF2B5EF4-FFF2-40B4-BE49-F238E27FC236}">
                  <a16:creationId xmlns:a16="http://schemas.microsoft.com/office/drawing/2014/main" id="{B672981B-BA70-9446-9FE4-7C8B089D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9" y="3331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pic>
        <p:nvPicPr>
          <p:cNvPr id="248" name="Picture 58" descr="BS00768_[1]">
            <a:extLst>
              <a:ext uri="{FF2B5EF4-FFF2-40B4-BE49-F238E27FC236}">
                <a16:creationId xmlns:a16="http://schemas.microsoft.com/office/drawing/2014/main" id="{5630412B-C927-FE4F-BA3D-EBD55243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365421" y="31558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9" name="Group 59">
            <a:extLst>
              <a:ext uri="{FF2B5EF4-FFF2-40B4-BE49-F238E27FC236}">
                <a16:creationId xmlns:a16="http://schemas.microsoft.com/office/drawing/2014/main" id="{CA05ADE8-6BBE-3548-8E4F-254F16D2FED0}"/>
              </a:ext>
            </a:extLst>
          </p:cNvPr>
          <p:cNvGrpSpPr>
            <a:grpSpLocks/>
          </p:cNvGrpSpPr>
          <p:nvPr/>
        </p:nvGrpSpPr>
        <p:grpSpPr bwMode="auto">
          <a:xfrm>
            <a:off x="8628821" y="4097198"/>
            <a:ext cx="452438" cy="474663"/>
            <a:chOff x="2643" y="716"/>
            <a:chExt cx="285" cy="299"/>
          </a:xfrm>
        </p:grpSpPr>
        <p:sp>
          <p:nvSpPr>
            <p:cNvPr id="260" name="Text Box 60">
              <a:extLst>
                <a:ext uri="{FF2B5EF4-FFF2-40B4-BE49-F238E27FC236}">
                  <a16:creationId xmlns:a16="http://schemas.microsoft.com/office/drawing/2014/main" id="{7515D35F-082C-834B-8B82-EDC0267A4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1" name="Text Box 61">
              <a:extLst>
                <a:ext uri="{FF2B5EF4-FFF2-40B4-BE49-F238E27FC236}">
                  <a16:creationId xmlns:a16="http://schemas.microsoft.com/office/drawing/2014/main" id="{0323DED8-DBB5-A447-A69A-8618C7EA1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sp>
        <p:nvSpPr>
          <p:cNvPr id="252" name="Text Box 64">
            <a:extLst>
              <a:ext uri="{FF2B5EF4-FFF2-40B4-BE49-F238E27FC236}">
                <a16:creationId xmlns:a16="http://schemas.microsoft.com/office/drawing/2014/main" id="{A7E10D4A-19BB-6543-BC7F-0495AE12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74" y="3639998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53" name="Line 65">
            <a:extLst>
              <a:ext uri="{FF2B5EF4-FFF2-40B4-BE49-F238E27FC236}">
                <a16:creationId xmlns:a16="http://schemas.microsoft.com/office/drawing/2014/main" id="{E2786FB4-957F-7B46-A134-64D2A9099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9896" y="260177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4" name="Text Box 66">
            <a:extLst>
              <a:ext uri="{FF2B5EF4-FFF2-40B4-BE49-F238E27FC236}">
                <a16:creationId xmlns:a16="http://schemas.microsoft.com/office/drawing/2014/main" id="{C5832857-87AB-5041-9D63-DB19AECC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609" y="239539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56" name="Text Box 68">
            <a:extLst>
              <a:ext uri="{FF2B5EF4-FFF2-40B4-BE49-F238E27FC236}">
                <a16:creationId xmlns:a16="http://schemas.microsoft.com/office/drawing/2014/main" id="{3E4F1AE1-4DF6-A146-8288-D083ABA61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509" y="2208073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57" name="Group 69">
            <a:extLst>
              <a:ext uri="{FF2B5EF4-FFF2-40B4-BE49-F238E27FC236}">
                <a16:creationId xmlns:a16="http://schemas.microsoft.com/office/drawing/2014/main" id="{6AC5A6DE-0109-644D-8115-C3E201D8D2D3}"/>
              </a:ext>
            </a:extLst>
          </p:cNvPr>
          <p:cNvGrpSpPr>
            <a:grpSpLocks/>
          </p:cNvGrpSpPr>
          <p:nvPr/>
        </p:nvGrpSpPr>
        <p:grpSpPr bwMode="auto">
          <a:xfrm>
            <a:off x="7698546" y="3682860"/>
            <a:ext cx="969963" cy="527050"/>
            <a:chOff x="3501" y="648"/>
            <a:chExt cx="611" cy="332"/>
          </a:xfrm>
        </p:grpSpPr>
        <p:sp>
          <p:nvSpPr>
            <p:cNvPr id="258" name="Text Box 70">
              <a:extLst>
                <a:ext uri="{FF2B5EF4-FFF2-40B4-BE49-F238E27FC236}">
                  <a16:creationId xmlns:a16="http://schemas.microsoft.com/office/drawing/2014/main" id="{3F2A083A-A8E3-9845-A9A5-F7ACDE4C2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59" name="Text Box 71">
              <a:extLst>
                <a:ext uri="{FF2B5EF4-FFF2-40B4-BE49-F238E27FC236}">
                  <a16:creationId xmlns:a16="http://schemas.microsoft.com/office/drawing/2014/main" id="{4CB67453-F7BA-264E-AF15-8E0F01A7D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21" name="Picture 9" descr="BS00592_[1]">
            <a:extLst>
              <a:ext uri="{FF2B5EF4-FFF2-40B4-BE49-F238E27FC236}">
                <a16:creationId xmlns:a16="http://schemas.microsoft.com/office/drawing/2014/main" id="{269569C0-0F8C-3947-95A7-605BC08D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5" y="2867025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" name="Text Box 3">
            <a:extLst>
              <a:ext uri="{FF2B5EF4-FFF2-40B4-BE49-F238E27FC236}">
                <a16:creationId xmlns:a16="http://schemas.microsoft.com/office/drawing/2014/main" id="{8F65192A-556A-A141-AA63-E5E573B1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073" y="4308821"/>
            <a:ext cx="974179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Alice: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400" dirty="0">
                <a:latin typeface="+mn-lt"/>
              </a:rPr>
              <a:t>generates random </a:t>
            </a:r>
            <a:r>
              <a:rPr lang="en-US" sz="2400" i="1" dirty="0">
                <a:latin typeface="+mn-lt"/>
              </a:rPr>
              <a:t>symmetric</a:t>
            </a:r>
            <a:r>
              <a:rPr lang="en-US" sz="2400" dirty="0">
                <a:latin typeface="+mn-lt"/>
              </a:rPr>
              <a:t> private key, K</a:t>
            </a:r>
            <a:r>
              <a:rPr lang="en-US" sz="2400" baseline="-25000" dirty="0">
                <a:latin typeface="+mn-lt"/>
              </a:rPr>
              <a:t>S</a:t>
            </a:r>
            <a:endParaRPr lang="en-US" sz="2400" dirty="0">
              <a:latin typeface="+mn-lt"/>
            </a:endParaRP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400" dirty="0">
                <a:latin typeface="+mn-lt"/>
              </a:rPr>
              <a:t>encrypts message with K</a:t>
            </a:r>
            <a:r>
              <a:rPr lang="en-US" sz="2400" baseline="-25000" dirty="0">
                <a:latin typeface="+mn-lt"/>
              </a:rPr>
              <a:t>S  </a:t>
            </a:r>
            <a:r>
              <a:rPr lang="en-US" sz="2400" dirty="0">
                <a:latin typeface="+mn-lt"/>
              </a:rPr>
              <a:t>(for efficiency)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400" dirty="0">
                <a:latin typeface="+mn-lt"/>
              </a:rPr>
              <a:t>also encrypts K</a:t>
            </a:r>
            <a:r>
              <a:rPr lang="en-US" sz="2400" baseline="-25000" dirty="0">
                <a:latin typeface="+mn-lt"/>
              </a:rPr>
              <a:t>S</a:t>
            </a:r>
            <a:r>
              <a:rPr lang="en-US" sz="2400" dirty="0">
                <a:latin typeface="+mn-lt"/>
              </a:rPr>
              <a:t> with Bob’</a:t>
            </a:r>
            <a:r>
              <a:rPr lang="en-US" altLang="ja-JP" sz="2400" dirty="0">
                <a:latin typeface="+mn-lt"/>
              </a:rPr>
              <a:t>s public key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400" dirty="0">
                <a:latin typeface="+mn-lt"/>
              </a:rPr>
              <a:t>sends both K</a:t>
            </a:r>
            <a:r>
              <a:rPr lang="en-US" sz="2400" baseline="-25000" dirty="0">
                <a:latin typeface="+mn-lt"/>
              </a:rPr>
              <a:t>S</a:t>
            </a:r>
            <a:r>
              <a:rPr lang="en-US" sz="2400" dirty="0">
                <a:latin typeface="+mn-lt"/>
              </a:rPr>
              <a:t>(m) and K</a:t>
            </a:r>
            <a:r>
              <a:rPr lang="en-US" sz="2800" baseline="30000" dirty="0">
                <a:latin typeface="+mn-lt"/>
              </a:rPr>
              <a:t>+</a:t>
            </a:r>
            <a:r>
              <a:rPr lang="en-US" sz="2400" baseline="-25000" dirty="0">
                <a:latin typeface="+mn-lt"/>
              </a:rPr>
              <a:t>B</a:t>
            </a:r>
            <a:r>
              <a:rPr lang="en-US" sz="2400" dirty="0">
                <a:latin typeface="+mn-lt"/>
              </a:rPr>
              <a:t>(K</a:t>
            </a:r>
            <a:r>
              <a:rPr lang="en-US" sz="2400" baseline="-25000" dirty="0">
                <a:latin typeface="+mn-lt"/>
              </a:rPr>
              <a:t>S</a:t>
            </a:r>
            <a:r>
              <a:rPr lang="en-US" sz="2400" dirty="0">
                <a:latin typeface="+mn-lt"/>
              </a:rPr>
              <a:t>) to Bob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682B5-A8C2-0C4E-8879-4830396806FE}"/>
              </a:ext>
            </a:extLst>
          </p:cNvPr>
          <p:cNvGrpSpPr/>
          <p:nvPr/>
        </p:nvGrpSpPr>
        <p:grpSpPr>
          <a:xfrm>
            <a:off x="4161184" y="2928730"/>
            <a:ext cx="389850" cy="584775"/>
            <a:chOff x="9846364" y="1192696"/>
            <a:chExt cx="389850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6CCB7A-264F-5147-8F07-12CBBF002BB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DC78BD-0454-BA48-A9E6-43B885EB2B74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DDD79F7A-72D1-0448-B4D5-0C28EC6E5181}"/>
              </a:ext>
            </a:extLst>
          </p:cNvPr>
          <p:cNvGrpSpPr/>
          <p:nvPr/>
        </p:nvGrpSpPr>
        <p:grpSpPr>
          <a:xfrm>
            <a:off x="7981121" y="2908854"/>
            <a:ext cx="344557" cy="584775"/>
            <a:chOff x="9859617" y="1179444"/>
            <a:chExt cx="344557" cy="58477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2C228A61-3219-9A4D-9195-FB9653EE0B26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D05F3754-154C-1648-B8E1-0BD1733AEF59}"/>
                </a:ext>
              </a:extLst>
            </p:cNvPr>
            <p:cNvSpPr txBox="1"/>
            <p:nvPr/>
          </p:nvSpPr>
          <p:spPr>
            <a:xfrm>
              <a:off x="9886120" y="11794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52D2062F-CA48-1640-B3D5-A53B91C43E7F}"/>
              </a:ext>
            </a:extLst>
          </p:cNvPr>
          <p:cNvCxnSpPr/>
          <p:nvPr/>
        </p:nvCxnSpPr>
        <p:spPr>
          <a:xfrm>
            <a:off x="3220100" y="20109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9404D262-2707-184F-A734-C5EDC8CE3D5E}"/>
              </a:ext>
            </a:extLst>
          </p:cNvPr>
          <p:cNvCxnSpPr>
            <a:cxnSpLocks/>
          </p:cNvCxnSpPr>
          <p:nvPr/>
        </p:nvCxnSpPr>
        <p:spPr>
          <a:xfrm flipH="1" flipV="1">
            <a:off x="3238142" y="4070415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4AEFA32B-1A87-E643-B480-9E16BF81B052}"/>
              </a:ext>
            </a:extLst>
          </p:cNvPr>
          <p:cNvCxnSpPr>
            <a:cxnSpLocks/>
          </p:cNvCxnSpPr>
          <p:nvPr/>
        </p:nvCxnSpPr>
        <p:spPr>
          <a:xfrm flipH="1" flipV="1">
            <a:off x="9042677" y="40683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43377ED2-37FB-2A48-9457-CB5C224CA256}"/>
              </a:ext>
            </a:extLst>
          </p:cNvPr>
          <p:cNvCxnSpPr>
            <a:cxnSpLocks/>
          </p:cNvCxnSpPr>
          <p:nvPr/>
        </p:nvCxnSpPr>
        <p:spPr>
          <a:xfrm flipV="1">
            <a:off x="8996473" y="2842592"/>
            <a:ext cx="0" cy="70294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" name="Picture 40" descr="BS00768_[1]">
            <a:extLst>
              <a:ext uri="{FF2B5EF4-FFF2-40B4-BE49-F238E27FC236}">
                <a16:creationId xmlns:a16="http://schemas.microsoft.com/office/drawing/2014/main" id="{25CD6C53-D478-0F45-AF7C-0B7FA20E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305662" y="42909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" name="Picture 63" descr="BS00768_[1]">
            <a:extLst>
              <a:ext uri="{FF2B5EF4-FFF2-40B4-BE49-F238E27FC236}">
                <a16:creationId xmlns:a16="http://schemas.microsoft.com/office/drawing/2014/main" id="{58DA2BF2-4146-C74A-B07F-46340CB5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116184" y="430306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5E0FAD3C-A144-7EF0-2E44-735FACABD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65" y="2757286"/>
            <a:ext cx="935365" cy="782151"/>
          </a:xfrm>
          <a:prstGeom prst="rect">
            <a:avLst/>
          </a:prstGeom>
        </p:spPr>
      </p:pic>
      <p:pic>
        <p:nvPicPr>
          <p:cNvPr id="7" name="Picture 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5826DAD3-D7B5-D25D-A202-B652A553A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598" y="2828786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FF664698-2E27-2E4F-852C-7F80EA1D4B1F}"/>
              </a:ext>
            </a:extLst>
          </p:cNvPr>
          <p:cNvCxnSpPr/>
          <p:nvPr/>
        </p:nvCxnSpPr>
        <p:spPr>
          <a:xfrm>
            <a:off x="7079973" y="3187148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ACC18-AD01-564E-BB8B-8855CF57E420}"/>
              </a:ext>
            </a:extLst>
          </p:cNvPr>
          <p:cNvCxnSpPr/>
          <p:nvPr/>
        </p:nvCxnSpPr>
        <p:spPr>
          <a:xfrm>
            <a:off x="4651513" y="3200400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Secure e-mail: confidentiality </a:t>
            </a:r>
            <a:r>
              <a:rPr lang="en-US" sz="3600" b="0" dirty="0">
                <a:latin typeface="+mn-lt"/>
              </a:rPr>
              <a:t>(more) </a:t>
            </a:r>
            <a:endParaRPr lang="en-US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7569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 Alice wants to send </a:t>
            </a:r>
            <a:r>
              <a:rPr lang="en-US" sz="2800" i="1" dirty="0">
                <a:solidFill>
                  <a:srgbClr val="0012A0"/>
                </a:solidFill>
                <a:latin typeface="+mn-lt"/>
              </a:rPr>
              <a:t>confidential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e-mail, m, to Bob.</a:t>
            </a:r>
          </a:p>
        </p:txBody>
      </p:sp>
      <p:sp>
        <p:nvSpPr>
          <p:cNvPr id="218" name="Freeform 6">
            <a:extLst>
              <a:ext uri="{FF2B5EF4-FFF2-40B4-BE49-F238E27FC236}">
                <a16:creationId xmlns:a16="http://schemas.microsoft.com/office/drawing/2014/main" id="{6CD555F4-CA4B-074A-8785-8FAD92888E75}"/>
              </a:ext>
            </a:extLst>
          </p:cNvPr>
          <p:cNvSpPr>
            <a:spLocks/>
          </p:cNvSpPr>
          <p:nvPr/>
        </p:nvSpPr>
        <p:spPr bwMode="auto">
          <a:xfrm>
            <a:off x="5606568" y="2924035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9" name="Line 7">
            <a:extLst>
              <a:ext uri="{FF2B5EF4-FFF2-40B4-BE49-F238E27FC236}">
                <a16:creationId xmlns:a16="http://schemas.microsoft.com/office/drawing/2014/main" id="{A6AEB2B1-BA60-FD48-A28E-555D520C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2768" y="259542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0" name="Picture 8" descr="BS00768_[1]">
            <a:extLst>
              <a:ext uri="{FF2B5EF4-FFF2-40B4-BE49-F238E27FC236}">
                <a16:creationId xmlns:a16="http://schemas.microsoft.com/office/drawing/2014/main" id="{E26E87B5-C443-844F-93F0-B1F64DA8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56449" y="186199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2" name="Group 10">
            <a:extLst>
              <a:ext uri="{FF2B5EF4-FFF2-40B4-BE49-F238E27FC236}">
                <a16:creationId xmlns:a16="http://schemas.microsoft.com/office/drawing/2014/main" id="{B3338351-7863-584E-A2BF-3E9752B05348}"/>
              </a:ext>
            </a:extLst>
          </p:cNvPr>
          <p:cNvGrpSpPr>
            <a:grpSpLocks/>
          </p:cNvGrpSpPr>
          <p:nvPr/>
        </p:nvGrpSpPr>
        <p:grpSpPr bwMode="auto">
          <a:xfrm>
            <a:off x="2829412" y="2122348"/>
            <a:ext cx="754063" cy="727075"/>
            <a:chOff x="1645" y="264"/>
            <a:chExt cx="475" cy="458"/>
          </a:xfrm>
        </p:grpSpPr>
        <p:sp>
          <p:nvSpPr>
            <p:cNvPr id="281" name="Rectangle 11">
              <a:extLst>
                <a:ext uri="{FF2B5EF4-FFF2-40B4-BE49-F238E27FC236}">
                  <a16:creationId xmlns:a16="http://schemas.microsoft.com/office/drawing/2014/main" id="{5B6EC3BE-FAC9-554A-8157-9ABE0F934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82" name="Text Box 12">
              <a:extLst>
                <a:ext uri="{FF2B5EF4-FFF2-40B4-BE49-F238E27FC236}">
                  <a16:creationId xmlns:a16="http://schemas.microsoft.com/office/drawing/2014/main" id="{08D9BCA8-2B3D-644E-8E42-71412F3C1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83" name="Text Box 13">
              <a:extLst>
                <a:ext uri="{FF2B5EF4-FFF2-40B4-BE49-F238E27FC236}">
                  <a16:creationId xmlns:a16="http://schemas.microsoft.com/office/drawing/2014/main" id="{2AD3B9EF-EE74-CF4E-8FB2-62F534311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6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223" name="Group 14">
            <a:extLst>
              <a:ext uri="{FF2B5EF4-FFF2-40B4-BE49-F238E27FC236}">
                <a16:creationId xmlns:a16="http://schemas.microsoft.com/office/drawing/2014/main" id="{1B74ED03-2B4C-8949-BE82-3D83179789FB}"/>
              </a:ext>
            </a:extLst>
          </p:cNvPr>
          <p:cNvGrpSpPr>
            <a:grpSpLocks/>
          </p:cNvGrpSpPr>
          <p:nvPr/>
        </p:nvGrpSpPr>
        <p:grpSpPr bwMode="auto">
          <a:xfrm>
            <a:off x="2853224" y="3360598"/>
            <a:ext cx="754063" cy="708025"/>
            <a:chOff x="2144" y="3246"/>
            <a:chExt cx="475" cy="446"/>
          </a:xfrm>
        </p:grpSpPr>
        <p:sp>
          <p:nvSpPr>
            <p:cNvPr id="277" name="Rectangle 15">
              <a:extLst>
                <a:ext uri="{FF2B5EF4-FFF2-40B4-BE49-F238E27FC236}">
                  <a16:creationId xmlns:a16="http://schemas.microsoft.com/office/drawing/2014/main" id="{72B4BC9C-E5D4-E241-AAB2-5BB4EBE05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8" name="Text Box 16">
              <a:extLst>
                <a:ext uri="{FF2B5EF4-FFF2-40B4-BE49-F238E27FC236}">
                  <a16:creationId xmlns:a16="http://schemas.microsoft.com/office/drawing/2014/main" id="{574C01F9-512F-C94E-8E54-5BD0FB118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79" name="Text Box 17">
              <a:extLst>
                <a:ext uri="{FF2B5EF4-FFF2-40B4-BE49-F238E27FC236}">
                  <a16:creationId xmlns:a16="http://schemas.microsoft.com/office/drawing/2014/main" id="{1B0822E5-C511-4643-AF89-4C837BEC0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3246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80" name="Text Box 18">
              <a:extLst>
                <a:ext uri="{FF2B5EF4-FFF2-40B4-BE49-F238E27FC236}">
                  <a16:creationId xmlns:a16="http://schemas.microsoft.com/office/drawing/2014/main" id="{A7118F23-0F93-2A4A-9DA6-D9A6B4770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" y="3331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6" name="Line 25">
            <a:extLst>
              <a:ext uri="{FF2B5EF4-FFF2-40B4-BE49-F238E27FC236}">
                <a16:creationId xmlns:a16="http://schemas.microsoft.com/office/drawing/2014/main" id="{0D2B37ED-C6CE-7046-B034-106D8661B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560" y="3822560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7" name="Text Box 26">
            <a:extLst>
              <a:ext uri="{FF2B5EF4-FFF2-40B4-BE49-F238E27FC236}">
                <a16:creationId xmlns:a16="http://schemas.microsoft.com/office/drawing/2014/main" id="{0457F625-44DB-8442-A226-7B398F9B9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49" y="221601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28" name="Group 27">
            <a:extLst>
              <a:ext uri="{FF2B5EF4-FFF2-40B4-BE49-F238E27FC236}">
                <a16:creationId xmlns:a16="http://schemas.microsoft.com/office/drawing/2014/main" id="{45F71A6B-961A-8F47-BDAD-766509D125B1}"/>
              </a:ext>
            </a:extLst>
          </p:cNvPr>
          <p:cNvGrpSpPr>
            <a:grpSpLocks/>
          </p:cNvGrpSpPr>
          <p:nvPr/>
        </p:nvGrpSpPr>
        <p:grpSpPr bwMode="auto">
          <a:xfrm>
            <a:off x="3599349" y="3705085"/>
            <a:ext cx="969963" cy="527050"/>
            <a:chOff x="3501" y="648"/>
            <a:chExt cx="611" cy="332"/>
          </a:xfrm>
        </p:grpSpPr>
        <p:sp>
          <p:nvSpPr>
            <p:cNvPr id="271" name="Text Box 28">
              <a:extLst>
                <a:ext uri="{FF2B5EF4-FFF2-40B4-BE49-F238E27FC236}">
                  <a16:creationId xmlns:a16="http://schemas.microsoft.com/office/drawing/2014/main" id="{292C87C3-4A72-1D42-94BC-4559AABC4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72" name="Text Box 29">
              <a:extLst>
                <a:ext uri="{FF2B5EF4-FFF2-40B4-BE49-F238E27FC236}">
                  <a16:creationId xmlns:a16="http://schemas.microsoft.com/office/drawing/2014/main" id="{0288EA14-A354-5247-BF8A-85868B876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9" name="Freeform 30">
            <a:extLst>
              <a:ext uri="{FF2B5EF4-FFF2-40B4-BE49-F238E27FC236}">
                <a16:creationId xmlns:a16="http://schemas.microsoft.com/office/drawing/2014/main" id="{E2495C76-E002-B842-9952-6D4CA66E750A}"/>
              </a:ext>
            </a:extLst>
          </p:cNvPr>
          <p:cNvSpPr>
            <a:spLocks/>
          </p:cNvSpPr>
          <p:nvPr/>
        </p:nvSpPr>
        <p:spPr bwMode="auto">
          <a:xfrm>
            <a:off x="3585062" y="260336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0" name="Freeform 31">
            <a:extLst>
              <a:ext uri="{FF2B5EF4-FFF2-40B4-BE49-F238E27FC236}">
                <a16:creationId xmlns:a16="http://schemas.microsoft.com/office/drawing/2014/main" id="{A59EFB8D-275D-0B46-B002-46DB5110F671}"/>
              </a:ext>
            </a:extLst>
          </p:cNvPr>
          <p:cNvSpPr>
            <a:spLocks/>
          </p:cNvSpPr>
          <p:nvPr/>
        </p:nvSpPr>
        <p:spPr bwMode="auto">
          <a:xfrm flipV="1">
            <a:off x="3607287" y="3424098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1" name="Text Box 32">
            <a:extLst>
              <a:ext uri="{FF2B5EF4-FFF2-40B4-BE49-F238E27FC236}">
                <a16:creationId xmlns:a16="http://schemas.microsoft.com/office/drawing/2014/main" id="{9CEEB54F-D9C0-6C42-AF0B-4A703427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35" y="236150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32" name="Text Box 33">
            <a:extLst>
              <a:ext uri="{FF2B5EF4-FFF2-40B4-BE49-F238E27FC236}">
                <a16:creationId xmlns:a16="http://schemas.microsoft.com/office/drawing/2014/main" id="{504C787D-5FD2-5441-8299-EDD8508A8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846" y="3052623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33" name="Text Box 34">
            <a:extLst>
              <a:ext uri="{FF2B5EF4-FFF2-40B4-BE49-F238E27FC236}">
                <a16:creationId xmlns:a16="http://schemas.microsoft.com/office/drawing/2014/main" id="{983299C2-71F6-8342-BFCF-874B286D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649" y="1752460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235" name="Group 36">
            <a:extLst>
              <a:ext uri="{FF2B5EF4-FFF2-40B4-BE49-F238E27FC236}">
                <a16:creationId xmlns:a16="http://schemas.microsoft.com/office/drawing/2014/main" id="{B97A4572-6D2F-BB4C-8149-9880CEC9DC3B}"/>
              </a:ext>
            </a:extLst>
          </p:cNvPr>
          <p:cNvGrpSpPr>
            <a:grpSpLocks/>
          </p:cNvGrpSpPr>
          <p:nvPr/>
        </p:nvGrpSpPr>
        <p:grpSpPr bwMode="auto">
          <a:xfrm>
            <a:off x="2818299" y="4105135"/>
            <a:ext cx="471488" cy="474663"/>
            <a:chOff x="2643" y="716"/>
            <a:chExt cx="297" cy="299"/>
          </a:xfrm>
        </p:grpSpPr>
        <p:sp>
          <p:nvSpPr>
            <p:cNvPr id="269" name="Text Box 37">
              <a:extLst>
                <a:ext uri="{FF2B5EF4-FFF2-40B4-BE49-F238E27FC236}">
                  <a16:creationId xmlns:a16="http://schemas.microsoft.com/office/drawing/2014/main" id="{511EE41B-163B-B840-B4EA-F53907AB0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0" name="Text Box 38">
              <a:extLst>
                <a:ext uri="{FF2B5EF4-FFF2-40B4-BE49-F238E27FC236}">
                  <a16:creationId xmlns:a16="http://schemas.microsoft.com/office/drawing/2014/main" id="{8EF72EFE-FDCF-CE4E-BCC6-5D4E761C0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37" name="Picture 40" descr="BS00768_[1]">
            <a:extLst>
              <a:ext uri="{FF2B5EF4-FFF2-40B4-BE49-F238E27FC236}">
                <a16:creationId xmlns:a16="http://schemas.microsoft.com/office/drawing/2014/main" id="{61059736-E07B-744E-B96D-1F4E5761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305662" y="42909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" name="Picture 44" descr="BS00592_[1]">
            <a:extLst>
              <a:ext uri="{FF2B5EF4-FFF2-40B4-BE49-F238E27FC236}">
                <a16:creationId xmlns:a16="http://schemas.microsoft.com/office/drawing/2014/main" id="{1BABC6C8-3277-624B-BF93-A243C8C5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2" y="2808148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" name="Text Box 45">
            <a:extLst>
              <a:ext uri="{FF2B5EF4-FFF2-40B4-BE49-F238E27FC236}">
                <a16:creationId xmlns:a16="http://schemas.microsoft.com/office/drawing/2014/main" id="{DB84A17E-181E-A340-909B-0A4D03E1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355" y="310183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sp>
        <p:nvSpPr>
          <p:cNvPr id="243" name="Freeform 46">
            <a:extLst>
              <a:ext uri="{FF2B5EF4-FFF2-40B4-BE49-F238E27FC236}">
                <a16:creationId xmlns:a16="http://schemas.microsoft.com/office/drawing/2014/main" id="{7DE99CFA-70C2-9B43-B751-7B0444EE535D}"/>
              </a:ext>
            </a:extLst>
          </p:cNvPr>
          <p:cNvSpPr>
            <a:spLocks/>
          </p:cNvSpPr>
          <p:nvPr/>
        </p:nvSpPr>
        <p:spPr bwMode="auto">
          <a:xfrm flipH="1">
            <a:off x="8120821" y="259701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4" name="Group 47">
            <a:extLst>
              <a:ext uri="{FF2B5EF4-FFF2-40B4-BE49-F238E27FC236}">
                <a16:creationId xmlns:a16="http://schemas.microsoft.com/office/drawing/2014/main" id="{207449D9-5A1F-5649-A266-919B61BC51A3}"/>
              </a:ext>
            </a:extLst>
          </p:cNvPr>
          <p:cNvGrpSpPr>
            <a:grpSpLocks/>
          </p:cNvGrpSpPr>
          <p:nvPr/>
        </p:nvGrpSpPr>
        <p:grpSpPr bwMode="auto">
          <a:xfrm>
            <a:off x="8844721" y="2114410"/>
            <a:ext cx="754063" cy="714375"/>
            <a:chOff x="1645" y="272"/>
            <a:chExt cx="475" cy="450"/>
          </a:xfrm>
        </p:grpSpPr>
        <p:sp>
          <p:nvSpPr>
            <p:cNvPr id="266" name="Rectangle 48">
              <a:extLst>
                <a:ext uri="{FF2B5EF4-FFF2-40B4-BE49-F238E27FC236}">
                  <a16:creationId xmlns:a16="http://schemas.microsoft.com/office/drawing/2014/main" id="{89514FFD-273C-5147-916A-9C739C9AE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7" name="Text Box 49">
              <a:extLst>
                <a:ext uri="{FF2B5EF4-FFF2-40B4-BE49-F238E27FC236}">
                  <a16:creationId xmlns:a16="http://schemas.microsoft.com/office/drawing/2014/main" id="{6723362B-8F17-E747-9DFA-66010D5BA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8" name="Text Box 50">
              <a:extLst>
                <a:ext uri="{FF2B5EF4-FFF2-40B4-BE49-F238E27FC236}">
                  <a16:creationId xmlns:a16="http://schemas.microsoft.com/office/drawing/2014/main" id="{F928449F-C7A9-1546-9C40-35F3BAA45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72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sp>
        <p:nvSpPr>
          <p:cNvPr id="245" name="Freeform 51">
            <a:extLst>
              <a:ext uri="{FF2B5EF4-FFF2-40B4-BE49-F238E27FC236}">
                <a16:creationId xmlns:a16="http://schemas.microsoft.com/office/drawing/2014/main" id="{AA04EF99-94C0-2148-AA70-D2970F6E6E46}"/>
              </a:ext>
            </a:extLst>
          </p:cNvPr>
          <p:cNvSpPr>
            <a:spLocks/>
          </p:cNvSpPr>
          <p:nvPr/>
        </p:nvSpPr>
        <p:spPr bwMode="auto">
          <a:xfrm flipH="1" flipV="1">
            <a:off x="8143046" y="3432035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6" name="Group 52">
            <a:extLst>
              <a:ext uri="{FF2B5EF4-FFF2-40B4-BE49-F238E27FC236}">
                <a16:creationId xmlns:a16="http://schemas.microsoft.com/office/drawing/2014/main" id="{AB1E8548-F881-3D4B-A677-19458575B71B}"/>
              </a:ext>
            </a:extLst>
          </p:cNvPr>
          <p:cNvGrpSpPr>
            <a:grpSpLocks/>
          </p:cNvGrpSpPr>
          <p:nvPr/>
        </p:nvGrpSpPr>
        <p:grpSpPr bwMode="auto">
          <a:xfrm>
            <a:off x="8868534" y="3365360"/>
            <a:ext cx="754063" cy="708025"/>
            <a:chOff x="2144" y="3254"/>
            <a:chExt cx="475" cy="446"/>
          </a:xfrm>
        </p:grpSpPr>
        <p:sp>
          <p:nvSpPr>
            <p:cNvPr id="262" name="Rectangle 53">
              <a:extLst>
                <a:ext uri="{FF2B5EF4-FFF2-40B4-BE49-F238E27FC236}">
                  <a16:creationId xmlns:a16="http://schemas.microsoft.com/office/drawing/2014/main" id="{CCAF72D3-A522-D54B-85CC-0CE7802D0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3" name="Text Box 54">
              <a:extLst>
                <a:ext uri="{FF2B5EF4-FFF2-40B4-BE49-F238E27FC236}">
                  <a16:creationId xmlns:a16="http://schemas.microsoft.com/office/drawing/2014/main" id="{67004EF0-0664-6249-96F6-E6744C406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4" name="Text Box 55">
              <a:extLst>
                <a:ext uri="{FF2B5EF4-FFF2-40B4-BE49-F238E27FC236}">
                  <a16:creationId xmlns:a16="http://schemas.microsoft.com/office/drawing/2014/main" id="{F7120163-D2CD-7B4F-8237-7CDF133D0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8" y="325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65" name="Text Box 56">
              <a:extLst>
                <a:ext uri="{FF2B5EF4-FFF2-40B4-BE49-F238E27FC236}">
                  <a16:creationId xmlns:a16="http://schemas.microsoft.com/office/drawing/2014/main" id="{B672981B-BA70-9446-9FE4-7C8B089D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9" y="3331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pic>
        <p:nvPicPr>
          <p:cNvPr id="248" name="Picture 58" descr="BS00768_[1]">
            <a:extLst>
              <a:ext uri="{FF2B5EF4-FFF2-40B4-BE49-F238E27FC236}">
                <a16:creationId xmlns:a16="http://schemas.microsoft.com/office/drawing/2014/main" id="{5630412B-C927-FE4F-BA3D-EBD55243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365421" y="31558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9" name="Group 59">
            <a:extLst>
              <a:ext uri="{FF2B5EF4-FFF2-40B4-BE49-F238E27FC236}">
                <a16:creationId xmlns:a16="http://schemas.microsoft.com/office/drawing/2014/main" id="{CA05ADE8-6BBE-3548-8E4F-254F16D2FED0}"/>
              </a:ext>
            </a:extLst>
          </p:cNvPr>
          <p:cNvGrpSpPr>
            <a:grpSpLocks/>
          </p:cNvGrpSpPr>
          <p:nvPr/>
        </p:nvGrpSpPr>
        <p:grpSpPr bwMode="auto">
          <a:xfrm>
            <a:off x="8628821" y="4097198"/>
            <a:ext cx="452438" cy="474663"/>
            <a:chOff x="2643" y="716"/>
            <a:chExt cx="285" cy="299"/>
          </a:xfrm>
        </p:grpSpPr>
        <p:sp>
          <p:nvSpPr>
            <p:cNvPr id="260" name="Text Box 60">
              <a:extLst>
                <a:ext uri="{FF2B5EF4-FFF2-40B4-BE49-F238E27FC236}">
                  <a16:creationId xmlns:a16="http://schemas.microsoft.com/office/drawing/2014/main" id="{7515D35F-082C-834B-8B82-EDC0267A4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1" name="Text Box 61">
              <a:extLst>
                <a:ext uri="{FF2B5EF4-FFF2-40B4-BE49-F238E27FC236}">
                  <a16:creationId xmlns:a16="http://schemas.microsoft.com/office/drawing/2014/main" id="{0323DED8-DBB5-A447-A69A-8618C7EA1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pic>
        <p:nvPicPr>
          <p:cNvPr id="251" name="Picture 63" descr="BS00768_[1]">
            <a:extLst>
              <a:ext uri="{FF2B5EF4-FFF2-40B4-BE49-F238E27FC236}">
                <a16:creationId xmlns:a16="http://schemas.microsoft.com/office/drawing/2014/main" id="{704F2548-B402-D343-A7F0-B9E3DBE1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116184" y="430306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64">
            <a:extLst>
              <a:ext uri="{FF2B5EF4-FFF2-40B4-BE49-F238E27FC236}">
                <a16:creationId xmlns:a16="http://schemas.microsoft.com/office/drawing/2014/main" id="{A7E10D4A-19BB-6543-BC7F-0495AE12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74" y="3639998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53" name="Line 65">
            <a:extLst>
              <a:ext uri="{FF2B5EF4-FFF2-40B4-BE49-F238E27FC236}">
                <a16:creationId xmlns:a16="http://schemas.microsoft.com/office/drawing/2014/main" id="{E2786FB4-957F-7B46-A134-64D2A9099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9896" y="260177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4" name="Text Box 66">
            <a:extLst>
              <a:ext uri="{FF2B5EF4-FFF2-40B4-BE49-F238E27FC236}">
                <a16:creationId xmlns:a16="http://schemas.microsoft.com/office/drawing/2014/main" id="{C5832857-87AB-5041-9D63-DB19AECC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609" y="239539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56" name="Text Box 68">
            <a:extLst>
              <a:ext uri="{FF2B5EF4-FFF2-40B4-BE49-F238E27FC236}">
                <a16:creationId xmlns:a16="http://schemas.microsoft.com/office/drawing/2014/main" id="{3E4F1AE1-4DF6-A146-8288-D083ABA61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509" y="2208073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57" name="Group 69">
            <a:extLst>
              <a:ext uri="{FF2B5EF4-FFF2-40B4-BE49-F238E27FC236}">
                <a16:creationId xmlns:a16="http://schemas.microsoft.com/office/drawing/2014/main" id="{6AC5A6DE-0109-644D-8115-C3E201D8D2D3}"/>
              </a:ext>
            </a:extLst>
          </p:cNvPr>
          <p:cNvGrpSpPr>
            <a:grpSpLocks/>
          </p:cNvGrpSpPr>
          <p:nvPr/>
        </p:nvGrpSpPr>
        <p:grpSpPr bwMode="auto">
          <a:xfrm>
            <a:off x="7698546" y="3682860"/>
            <a:ext cx="969963" cy="527050"/>
            <a:chOff x="3501" y="648"/>
            <a:chExt cx="611" cy="332"/>
          </a:xfrm>
        </p:grpSpPr>
        <p:sp>
          <p:nvSpPr>
            <p:cNvPr id="258" name="Text Box 70">
              <a:extLst>
                <a:ext uri="{FF2B5EF4-FFF2-40B4-BE49-F238E27FC236}">
                  <a16:creationId xmlns:a16="http://schemas.microsoft.com/office/drawing/2014/main" id="{3F2A083A-A8E3-9845-A9A5-F7ACDE4C2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59" name="Text Box 71">
              <a:extLst>
                <a:ext uri="{FF2B5EF4-FFF2-40B4-BE49-F238E27FC236}">
                  <a16:creationId xmlns:a16="http://schemas.microsoft.com/office/drawing/2014/main" id="{4CB67453-F7BA-264E-AF15-8E0F01A7D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21" name="Picture 9" descr="BS00592_[1]">
            <a:extLst>
              <a:ext uri="{FF2B5EF4-FFF2-40B4-BE49-F238E27FC236}">
                <a16:creationId xmlns:a16="http://schemas.microsoft.com/office/drawing/2014/main" id="{269569C0-0F8C-3947-95A7-605BC08D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5" y="2867025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9682B5-A8C2-0C4E-8879-4830396806FE}"/>
              </a:ext>
            </a:extLst>
          </p:cNvPr>
          <p:cNvGrpSpPr/>
          <p:nvPr/>
        </p:nvGrpSpPr>
        <p:grpSpPr>
          <a:xfrm>
            <a:off x="4161184" y="2928730"/>
            <a:ext cx="389850" cy="584775"/>
            <a:chOff x="9846364" y="1192696"/>
            <a:chExt cx="389850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6CCB7A-264F-5147-8F07-12CBBF002BB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DC78BD-0454-BA48-A9E6-43B885EB2B74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DDD79F7A-72D1-0448-B4D5-0C28EC6E5181}"/>
              </a:ext>
            </a:extLst>
          </p:cNvPr>
          <p:cNvGrpSpPr/>
          <p:nvPr/>
        </p:nvGrpSpPr>
        <p:grpSpPr>
          <a:xfrm>
            <a:off x="7981121" y="2908854"/>
            <a:ext cx="344557" cy="584775"/>
            <a:chOff x="9859617" y="1179444"/>
            <a:chExt cx="344557" cy="58477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2C228A61-3219-9A4D-9195-FB9653EE0B26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D05F3754-154C-1648-B8E1-0BD1733AEF59}"/>
                </a:ext>
              </a:extLst>
            </p:cNvPr>
            <p:cNvSpPr txBox="1"/>
            <p:nvPr/>
          </p:nvSpPr>
          <p:spPr>
            <a:xfrm>
              <a:off x="9886120" y="11794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sp>
        <p:nvSpPr>
          <p:cNvPr id="72" name="Text Box 3">
            <a:extLst>
              <a:ext uri="{FF2B5EF4-FFF2-40B4-BE49-F238E27FC236}">
                <a16:creationId xmlns:a16="http://schemas.microsoft.com/office/drawing/2014/main" id="{A7DDBE4A-929E-B642-9DAE-D762CC72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4" y="4401586"/>
            <a:ext cx="534062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Bob: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400" dirty="0">
                <a:latin typeface="+mn-lt"/>
              </a:rPr>
              <a:t>uses his private key to decrypt and recover K</a:t>
            </a:r>
            <a:r>
              <a:rPr lang="en-US" sz="2400" baseline="-25000" dirty="0">
                <a:latin typeface="+mn-lt"/>
              </a:rPr>
              <a:t>S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400" dirty="0">
                <a:latin typeface="+mn-lt"/>
              </a:rPr>
              <a:t>uses K</a:t>
            </a:r>
            <a:r>
              <a:rPr lang="en-US" sz="2400" baseline="-25000" dirty="0">
                <a:latin typeface="+mn-lt"/>
              </a:rPr>
              <a:t>S</a:t>
            </a:r>
            <a:r>
              <a:rPr lang="en-US" sz="2400" dirty="0">
                <a:latin typeface="+mn-lt"/>
              </a:rPr>
              <a:t> to decrypt K</a:t>
            </a:r>
            <a:r>
              <a:rPr lang="en-US" sz="2400" baseline="-25000" dirty="0">
                <a:latin typeface="+mn-lt"/>
              </a:rPr>
              <a:t>S</a:t>
            </a:r>
            <a:r>
              <a:rPr lang="en-US" sz="2400" dirty="0">
                <a:latin typeface="+mn-lt"/>
              </a:rPr>
              <a:t>(m) to recover 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99435D-2271-B04F-8D13-401A6A3326A7}"/>
              </a:ext>
            </a:extLst>
          </p:cNvPr>
          <p:cNvCxnSpPr/>
          <p:nvPr/>
        </p:nvCxnSpPr>
        <p:spPr>
          <a:xfrm>
            <a:off x="3220100" y="20109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73F6EEE-3FCB-2E46-81EC-273DBA6A63E6}"/>
              </a:ext>
            </a:extLst>
          </p:cNvPr>
          <p:cNvCxnSpPr>
            <a:cxnSpLocks/>
          </p:cNvCxnSpPr>
          <p:nvPr/>
        </p:nvCxnSpPr>
        <p:spPr>
          <a:xfrm flipH="1" flipV="1">
            <a:off x="3238142" y="4070415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0DE79B7-8500-4745-B5AF-25A00ABB9212}"/>
              </a:ext>
            </a:extLst>
          </p:cNvPr>
          <p:cNvCxnSpPr>
            <a:cxnSpLocks/>
          </p:cNvCxnSpPr>
          <p:nvPr/>
        </p:nvCxnSpPr>
        <p:spPr>
          <a:xfrm flipH="1" flipV="1">
            <a:off x="9042677" y="40683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754BF6D-ACBE-CC49-BE4E-4102462FD5E0}"/>
              </a:ext>
            </a:extLst>
          </p:cNvPr>
          <p:cNvCxnSpPr>
            <a:cxnSpLocks/>
          </p:cNvCxnSpPr>
          <p:nvPr/>
        </p:nvCxnSpPr>
        <p:spPr>
          <a:xfrm flipV="1">
            <a:off x="8996473" y="2842592"/>
            <a:ext cx="0" cy="70294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CB08D753-1108-9995-56DF-8C16554EE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65" y="2757286"/>
            <a:ext cx="935365" cy="782151"/>
          </a:xfrm>
          <a:prstGeom prst="rect">
            <a:avLst/>
          </a:prstGeom>
        </p:spPr>
      </p:pic>
      <p:pic>
        <p:nvPicPr>
          <p:cNvPr id="7" name="Picture 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E9D22DF3-680D-860C-8669-C83C183DB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598" y="2828786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6">
            <a:extLst>
              <a:ext uri="{FF2B5EF4-FFF2-40B4-BE49-F238E27FC236}">
                <a16:creationId xmlns:a16="http://schemas.microsoft.com/office/drawing/2014/main" id="{FBC63C4B-D566-DA4A-87E0-DB2C8EA31F36}"/>
              </a:ext>
            </a:extLst>
          </p:cNvPr>
          <p:cNvSpPr>
            <a:spLocks/>
          </p:cNvSpPr>
          <p:nvPr/>
        </p:nvSpPr>
        <p:spPr bwMode="auto">
          <a:xfrm>
            <a:off x="5566811" y="3122817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Secure e-mail: </a:t>
            </a:r>
            <a:r>
              <a:rPr lang="en-US" sz="4000" b="0" dirty="0">
                <a:latin typeface="+mn-lt"/>
              </a:rPr>
              <a:t>integrity, authentication</a:t>
            </a:r>
            <a:endParaRPr lang="en-US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10332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 Alice wants to send m to Bob, with </a:t>
            </a:r>
            <a:r>
              <a:rPr lang="en-US" sz="2800" i="1" dirty="0">
                <a:solidFill>
                  <a:srgbClr val="0012A0"/>
                </a:solidFill>
                <a:latin typeface="+mn-lt"/>
              </a:rPr>
              <a:t>message integrity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2800" i="1" dirty="0">
                <a:solidFill>
                  <a:srgbClr val="0012A0"/>
                </a:solidFill>
                <a:latin typeface="+mn-lt"/>
              </a:rPr>
              <a:t>authentication</a:t>
            </a:r>
          </a:p>
        </p:txBody>
      </p:sp>
      <p:sp>
        <p:nvSpPr>
          <p:cNvPr id="136" name="Freeform 6">
            <a:extLst>
              <a:ext uri="{FF2B5EF4-FFF2-40B4-BE49-F238E27FC236}">
                <a16:creationId xmlns:a16="http://schemas.microsoft.com/office/drawing/2014/main" id="{CDA921A5-71DA-7348-AE6D-AED7C35DE016}"/>
              </a:ext>
            </a:extLst>
          </p:cNvPr>
          <p:cNvSpPr>
            <a:spLocks/>
          </p:cNvSpPr>
          <p:nvPr/>
        </p:nvSpPr>
        <p:spPr bwMode="auto">
          <a:xfrm>
            <a:off x="3309110" y="2832340"/>
            <a:ext cx="989013" cy="406400"/>
          </a:xfrm>
          <a:custGeom>
            <a:avLst/>
            <a:gdLst>
              <a:gd name="T0" fmla="*/ 0 w 476"/>
              <a:gd name="T1" fmla="*/ 0 h 247"/>
              <a:gd name="T2" fmla="*/ 2393 w 476"/>
              <a:gd name="T3" fmla="*/ 0 h 247"/>
              <a:gd name="T4" fmla="*/ 2393 w 476"/>
              <a:gd name="T5" fmla="*/ 306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0" name="Group 10">
            <a:extLst>
              <a:ext uri="{FF2B5EF4-FFF2-40B4-BE49-F238E27FC236}">
                <a16:creationId xmlns:a16="http://schemas.microsoft.com/office/drawing/2014/main" id="{B1196B51-736F-8E46-8418-FE6F04F3A461}"/>
              </a:ext>
            </a:extLst>
          </p:cNvPr>
          <p:cNvGrpSpPr>
            <a:grpSpLocks/>
          </p:cNvGrpSpPr>
          <p:nvPr/>
        </p:nvGrpSpPr>
        <p:grpSpPr bwMode="auto">
          <a:xfrm>
            <a:off x="2583623" y="2337040"/>
            <a:ext cx="754063" cy="725487"/>
            <a:chOff x="694" y="2457"/>
            <a:chExt cx="475" cy="457"/>
          </a:xfrm>
        </p:grpSpPr>
        <p:sp>
          <p:nvSpPr>
            <p:cNvPr id="194" name="Rectangle 11">
              <a:extLst>
                <a:ext uri="{FF2B5EF4-FFF2-40B4-BE49-F238E27FC236}">
                  <a16:creationId xmlns:a16="http://schemas.microsoft.com/office/drawing/2014/main" id="{B72747EF-1E71-3E40-8C3C-2E9F66519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631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5" name="Text Box 12">
              <a:extLst>
                <a:ext uri="{FF2B5EF4-FFF2-40B4-BE49-F238E27FC236}">
                  <a16:creationId xmlns:a16="http://schemas.microsoft.com/office/drawing/2014/main" id="{17E01511-07B5-7443-9FD2-D645D53E5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657"/>
              <a:ext cx="3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H( )</a:t>
              </a:r>
            </a:p>
          </p:txBody>
        </p:sp>
        <p:sp>
          <p:nvSpPr>
            <p:cNvPr id="196" name="Text Box 13">
              <a:extLst>
                <a:ext uri="{FF2B5EF4-FFF2-40B4-BE49-F238E27FC236}">
                  <a16:creationId xmlns:a16="http://schemas.microsoft.com/office/drawing/2014/main" id="{F03AD360-92D5-3F4F-8585-69010AEE6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245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141" name="Group 14">
            <a:extLst>
              <a:ext uri="{FF2B5EF4-FFF2-40B4-BE49-F238E27FC236}">
                <a16:creationId xmlns:a16="http://schemas.microsoft.com/office/drawing/2014/main" id="{1CEC776F-D8ED-BB41-8EF6-1269CC17444E}"/>
              </a:ext>
            </a:extLst>
          </p:cNvPr>
          <p:cNvGrpSpPr>
            <a:grpSpLocks/>
          </p:cNvGrpSpPr>
          <p:nvPr/>
        </p:nvGrpSpPr>
        <p:grpSpPr bwMode="auto">
          <a:xfrm>
            <a:off x="3450398" y="2330690"/>
            <a:ext cx="757238" cy="714375"/>
            <a:chOff x="1541" y="1987"/>
            <a:chExt cx="477" cy="450"/>
          </a:xfrm>
        </p:grpSpPr>
        <p:sp>
          <p:nvSpPr>
            <p:cNvPr id="190" name="Rectangle 15">
              <a:extLst>
                <a:ext uri="{FF2B5EF4-FFF2-40B4-BE49-F238E27FC236}">
                  <a16:creationId xmlns:a16="http://schemas.microsoft.com/office/drawing/2014/main" id="{F52BF3D6-1581-884C-89DC-1E614FC1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2154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1" name="Text Box 16">
              <a:extLst>
                <a:ext uri="{FF2B5EF4-FFF2-40B4-BE49-F238E27FC236}">
                  <a16:creationId xmlns:a16="http://schemas.microsoft.com/office/drawing/2014/main" id="{64158AE7-EA74-484B-A754-66C43ED40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2189"/>
              <a:ext cx="4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 )</a:t>
              </a:r>
            </a:p>
          </p:txBody>
        </p:sp>
        <p:sp>
          <p:nvSpPr>
            <p:cNvPr id="192" name="Text Box 17">
              <a:extLst>
                <a:ext uri="{FF2B5EF4-FFF2-40B4-BE49-F238E27FC236}">
                  <a16:creationId xmlns:a16="http://schemas.microsoft.com/office/drawing/2014/main" id="{6B7AE559-51F7-8142-B595-D975A8D3F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98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193" name="Text Box 18">
              <a:extLst>
                <a:ext uri="{FF2B5EF4-FFF2-40B4-BE49-F238E27FC236}">
                  <a16:creationId xmlns:a16="http://schemas.microsoft.com/office/drawing/2014/main" id="{04C00144-A0CC-D44F-9A7B-DF9305B04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" y="2088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44" name="Text Box 25">
            <a:extLst>
              <a:ext uri="{FF2B5EF4-FFF2-40B4-BE49-F238E27FC236}">
                <a16:creationId xmlns:a16="http://schemas.microsoft.com/office/drawing/2014/main" id="{28C8EE68-97D2-FF41-82E7-33345F4D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648" y="2526444"/>
            <a:ext cx="879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  <a:cs typeface="Arial" charset="0"/>
              </a:rPr>
              <a:t>H(m )</a:t>
            </a:r>
          </a:p>
        </p:txBody>
      </p:sp>
      <p:grpSp>
        <p:nvGrpSpPr>
          <p:cNvPr id="145" name="Group 26">
            <a:extLst>
              <a:ext uri="{FF2B5EF4-FFF2-40B4-BE49-F238E27FC236}">
                <a16:creationId xmlns:a16="http://schemas.microsoft.com/office/drawing/2014/main" id="{93CCA24C-103C-B648-995F-03EEF3C4F57E}"/>
              </a:ext>
            </a:extLst>
          </p:cNvPr>
          <p:cNvGrpSpPr>
            <a:grpSpLocks/>
          </p:cNvGrpSpPr>
          <p:nvPr/>
        </p:nvGrpSpPr>
        <p:grpSpPr bwMode="auto">
          <a:xfrm>
            <a:off x="4188585" y="2308465"/>
            <a:ext cx="1135063" cy="528637"/>
            <a:chOff x="1778" y="2485"/>
            <a:chExt cx="715" cy="333"/>
          </a:xfrm>
        </p:grpSpPr>
        <p:sp>
          <p:nvSpPr>
            <p:cNvPr id="184" name="Text Box 27">
              <a:extLst>
                <a:ext uri="{FF2B5EF4-FFF2-40B4-BE49-F238E27FC236}">
                  <a16:creationId xmlns:a16="http://schemas.microsoft.com/office/drawing/2014/main" id="{A3D2B037-32E5-0245-B8DB-4BC6E843B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587"/>
              <a:ext cx="7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(H(m))</a:t>
              </a:r>
            </a:p>
          </p:txBody>
        </p:sp>
        <p:sp>
          <p:nvSpPr>
            <p:cNvPr id="185" name="Text Box 28">
              <a:extLst>
                <a:ext uri="{FF2B5EF4-FFF2-40B4-BE49-F238E27FC236}">
                  <a16:creationId xmlns:a16="http://schemas.microsoft.com/office/drawing/2014/main" id="{C74CE97F-6B91-2347-AED1-5D20B19B8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" y="2485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46" name="Freeform 29">
            <a:extLst>
              <a:ext uri="{FF2B5EF4-FFF2-40B4-BE49-F238E27FC236}">
                <a16:creationId xmlns:a16="http://schemas.microsoft.com/office/drawing/2014/main" id="{2A230624-3976-DB45-8513-B2545A36D998}"/>
              </a:ext>
            </a:extLst>
          </p:cNvPr>
          <p:cNvSpPr>
            <a:spLocks/>
          </p:cNvSpPr>
          <p:nvPr/>
        </p:nvSpPr>
        <p:spPr bwMode="auto">
          <a:xfrm flipV="1">
            <a:off x="2361373" y="3667365"/>
            <a:ext cx="1958975" cy="392112"/>
          </a:xfrm>
          <a:custGeom>
            <a:avLst/>
            <a:gdLst>
              <a:gd name="T0" fmla="*/ 0 w 476"/>
              <a:gd name="T1" fmla="*/ 0 h 247"/>
              <a:gd name="T2" fmla="*/ 144489 w 476"/>
              <a:gd name="T3" fmla="*/ 0 h 247"/>
              <a:gd name="T4" fmla="*/ 144489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/>
          </a:p>
        </p:txBody>
      </p:sp>
      <p:sp>
        <p:nvSpPr>
          <p:cNvPr id="147" name="Text Box 30">
            <a:extLst>
              <a:ext uri="{FF2B5EF4-FFF2-40B4-BE49-F238E27FC236}">
                <a16:creationId xmlns:a16="http://schemas.microsoft.com/office/drawing/2014/main" id="{DABE9DE2-F780-A849-ACDB-E6DCB3DE9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873" y="260532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48" name="Group 31">
            <a:extLst>
              <a:ext uri="{FF2B5EF4-FFF2-40B4-BE49-F238E27FC236}">
                <a16:creationId xmlns:a16="http://schemas.microsoft.com/office/drawing/2014/main" id="{AE3F8545-E084-314A-8920-DB75ABBDE231}"/>
              </a:ext>
            </a:extLst>
          </p:cNvPr>
          <p:cNvGrpSpPr>
            <a:grpSpLocks/>
          </p:cNvGrpSpPr>
          <p:nvPr/>
        </p:nvGrpSpPr>
        <p:grpSpPr bwMode="auto">
          <a:xfrm>
            <a:off x="3375785" y="1954453"/>
            <a:ext cx="452438" cy="474662"/>
            <a:chOff x="2637" y="716"/>
            <a:chExt cx="285" cy="299"/>
          </a:xfrm>
        </p:grpSpPr>
        <p:sp>
          <p:nvSpPr>
            <p:cNvPr id="182" name="Text Box 32">
              <a:extLst>
                <a:ext uri="{FF2B5EF4-FFF2-40B4-BE49-F238E27FC236}">
                  <a16:creationId xmlns:a16="http://schemas.microsoft.com/office/drawing/2014/main" id="{B887643E-BB09-9446-90F6-D0C86C8B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endParaRPr lang="en-US" sz="1800" dirty="0">
                <a:latin typeface="Arial" charset="0"/>
                <a:cs typeface="Arial" charset="0"/>
              </a:endParaRPr>
            </a:p>
          </p:txBody>
        </p:sp>
        <p:sp>
          <p:nvSpPr>
            <p:cNvPr id="183" name="Text Box 33">
              <a:extLst>
                <a:ext uri="{FF2B5EF4-FFF2-40B4-BE49-F238E27FC236}">
                  <a16:creationId xmlns:a16="http://schemas.microsoft.com/office/drawing/2014/main" id="{8F0C780B-DA5F-D24E-B125-07B752932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pic>
        <p:nvPicPr>
          <p:cNvPr id="150" name="Picture 35" descr="BS00768_[1]">
            <a:extLst>
              <a:ext uri="{FF2B5EF4-FFF2-40B4-BE49-F238E27FC236}">
                <a16:creationId xmlns:a16="http://schemas.microsoft.com/office/drawing/2014/main" id="{760325FC-447E-8641-AB3A-BD40E45D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872131" y="2141182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Freeform 41">
            <a:extLst>
              <a:ext uri="{FF2B5EF4-FFF2-40B4-BE49-F238E27FC236}">
                <a16:creationId xmlns:a16="http://schemas.microsoft.com/office/drawing/2014/main" id="{55D2C347-2435-E542-9A79-6C7EC0C3DA50}"/>
              </a:ext>
            </a:extLst>
          </p:cNvPr>
          <p:cNvSpPr>
            <a:spLocks/>
          </p:cNvSpPr>
          <p:nvPr/>
        </p:nvSpPr>
        <p:spPr bwMode="auto">
          <a:xfrm flipH="1">
            <a:off x="8131245" y="2840278"/>
            <a:ext cx="755650" cy="392112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7" name="Freeform 42">
            <a:extLst>
              <a:ext uri="{FF2B5EF4-FFF2-40B4-BE49-F238E27FC236}">
                <a16:creationId xmlns:a16="http://schemas.microsoft.com/office/drawing/2014/main" id="{F807986B-0E09-FA4F-881F-706A27FC7F4F}"/>
              </a:ext>
            </a:extLst>
          </p:cNvPr>
          <p:cNvSpPr>
            <a:spLocks/>
          </p:cNvSpPr>
          <p:nvPr/>
        </p:nvSpPr>
        <p:spPr bwMode="auto">
          <a:xfrm flipH="1" flipV="1">
            <a:off x="8153470" y="3675303"/>
            <a:ext cx="755650" cy="392112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/>
          </a:p>
        </p:txBody>
      </p:sp>
      <p:sp>
        <p:nvSpPr>
          <p:cNvPr id="159" name="Text Box 44">
            <a:extLst>
              <a:ext uri="{FF2B5EF4-FFF2-40B4-BE49-F238E27FC236}">
                <a16:creationId xmlns:a16="http://schemas.microsoft.com/office/drawing/2014/main" id="{A018A8CA-0525-644A-A2E4-930729E2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660" y="3836607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60" name="Group 45">
            <a:extLst>
              <a:ext uri="{FF2B5EF4-FFF2-40B4-BE49-F238E27FC236}">
                <a16:creationId xmlns:a16="http://schemas.microsoft.com/office/drawing/2014/main" id="{B070881B-8F76-0241-BBB2-17A2761F93FB}"/>
              </a:ext>
            </a:extLst>
          </p:cNvPr>
          <p:cNvGrpSpPr>
            <a:grpSpLocks/>
          </p:cNvGrpSpPr>
          <p:nvPr/>
        </p:nvGrpSpPr>
        <p:grpSpPr bwMode="auto">
          <a:xfrm>
            <a:off x="8894833" y="2319578"/>
            <a:ext cx="757238" cy="708025"/>
            <a:chOff x="1541" y="1993"/>
            <a:chExt cx="477" cy="446"/>
          </a:xfrm>
        </p:grpSpPr>
        <p:sp>
          <p:nvSpPr>
            <p:cNvPr id="178" name="Rectangle 46">
              <a:extLst>
                <a:ext uri="{FF2B5EF4-FFF2-40B4-BE49-F238E27FC236}">
                  <a16:creationId xmlns:a16="http://schemas.microsoft.com/office/drawing/2014/main" id="{3DF6F0B4-7F43-4A45-8970-FF3F4C695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2154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79" name="Text Box 47">
              <a:extLst>
                <a:ext uri="{FF2B5EF4-FFF2-40B4-BE49-F238E27FC236}">
                  <a16:creationId xmlns:a16="http://schemas.microsoft.com/office/drawing/2014/main" id="{E2BA66F0-5B75-A94B-BFB8-3C2B9F313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2189"/>
              <a:ext cx="4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 )</a:t>
              </a:r>
            </a:p>
          </p:txBody>
        </p:sp>
        <p:sp>
          <p:nvSpPr>
            <p:cNvPr id="180" name="Text Box 48">
              <a:extLst>
                <a:ext uri="{FF2B5EF4-FFF2-40B4-BE49-F238E27FC236}">
                  <a16:creationId xmlns:a16="http://schemas.microsoft.com/office/drawing/2014/main" id="{1F49BE10-EA54-A84A-8F6A-25C464DFC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993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181" name="Text Box 49">
              <a:extLst>
                <a:ext uri="{FF2B5EF4-FFF2-40B4-BE49-F238E27FC236}">
                  <a16:creationId xmlns:a16="http://schemas.microsoft.com/office/drawing/2014/main" id="{2D8AEC8C-F0F2-5044-83E1-CF9E0D45A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" y="208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+</a:t>
              </a:r>
            </a:p>
          </p:txBody>
        </p:sp>
      </p:grpSp>
      <p:pic>
        <p:nvPicPr>
          <p:cNvPr id="162" name="Picture 51" descr="BS00768_[1]">
            <a:extLst>
              <a:ext uri="{FF2B5EF4-FFF2-40B4-BE49-F238E27FC236}">
                <a16:creationId xmlns:a16="http://schemas.microsoft.com/office/drawing/2014/main" id="{211576C7-23B5-8C41-BD5B-D7E4BDB8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601812" y="212114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" name="Group 52">
            <a:extLst>
              <a:ext uri="{FF2B5EF4-FFF2-40B4-BE49-F238E27FC236}">
                <a16:creationId xmlns:a16="http://schemas.microsoft.com/office/drawing/2014/main" id="{0AD101C7-1262-424D-87F3-9C9E02F032E0}"/>
              </a:ext>
            </a:extLst>
          </p:cNvPr>
          <p:cNvGrpSpPr>
            <a:grpSpLocks/>
          </p:cNvGrpSpPr>
          <p:nvPr/>
        </p:nvGrpSpPr>
        <p:grpSpPr bwMode="auto">
          <a:xfrm>
            <a:off x="9096445" y="1932228"/>
            <a:ext cx="481013" cy="474662"/>
            <a:chOff x="2637" y="716"/>
            <a:chExt cx="303" cy="299"/>
          </a:xfrm>
        </p:grpSpPr>
        <p:sp>
          <p:nvSpPr>
            <p:cNvPr id="176" name="Text Box 53">
              <a:extLst>
                <a:ext uri="{FF2B5EF4-FFF2-40B4-BE49-F238E27FC236}">
                  <a16:creationId xmlns:a16="http://schemas.microsoft.com/office/drawing/2014/main" id="{4A79E822-86A5-D44B-B0B2-81E7C9CE5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endParaRPr lang="en-US" sz="1800" dirty="0">
                <a:latin typeface="Arial" charset="0"/>
                <a:cs typeface="Arial" charset="0"/>
              </a:endParaRPr>
            </a:p>
          </p:txBody>
        </p:sp>
        <p:sp>
          <p:nvSpPr>
            <p:cNvPr id="177" name="Text Box 54">
              <a:extLst>
                <a:ext uri="{FF2B5EF4-FFF2-40B4-BE49-F238E27FC236}">
                  <a16:creationId xmlns:a16="http://schemas.microsoft.com/office/drawing/2014/main" id="{7A4A96DE-6FB4-D044-AD65-43209196E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+</a:t>
              </a:r>
            </a:p>
          </p:txBody>
        </p:sp>
      </p:grpSp>
      <p:grpSp>
        <p:nvGrpSpPr>
          <p:cNvPr id="164" name="Group 55">
            <a:extLst>
              <a:ext uri="{FF2B5EF4-FFF2-40B4-BE49-F238E27FC236}">
                <a16:creationId xmlns:a16="http://schemas.microsoft.com/office/drawing/2014/main" id="{0F0A6289-FA89-A14C-897D-B2BA44609D3F}"/>
              </a:ext>
            </a:extLst>
          </p:cNvPr>
          <p:cNvGrpSpPr>
            <a:grpSpLocks/>
          </p:cNvGrpSpPr>
          <p:nvPr/>
        </p:nvGrpSpPr>
        <p:grpSpPr bwMode="auto">
          <a:xfrm>
            <a:off x="7691438" y="2234268"/>
            <a:ext cx="1135063" cy="528637"/>
            <a:chOff x="1778" y="2485"/>
            <a:chExt cx="715" cy="333"/>
          </a:xfrm>
        </p:grpSpPr>
        <p:sp>
          <p:nvSpPr>
            <p:cNvPr id="174" name="Text Box 56">
              <a:extLst>
                <a:ext uri="{FF2B5EF4-FFF2-40B4-BE49-F238E27FC236}">
                  <a16:creationId xmlns:a16="http://schemas.microsoft.com/office/drawing/2014/main" id="{65E495B1-6FD1-FB4D-8106-739D3AA58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587"/>
              <a:ext cx="7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(H(m))</a:t>
              </a:r>
            </a:p>
          </p:txBody>
        </p:sp>
        <p:sp>
          <p:nvSpPr>
            <p:cNvPr id="175" name="Text Box 57">
              <a:extLst>
                <a:ext uri="{FF2B5EF4-FFF2-40B4-BE49-F238E27FC236}">
                  <a16:creationId xmlns:a16="http://schemas.microsoft.com/office/drawing/2014/main" id="{B235E78A-2E04-B642-9500-E3AAD79EA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" y="2485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65" name="Text Box 58">
            <a:extLst>
              <a:ext uri="{FF2B5EF4-FFF2-40B4-BE49-F238E27FC236}">
                <a16:creationId xmlns:a16="http://schemas.microsoft.com/office/drawing/2014/main" id="{4DA86245-D925-3446-A4D0-A81E917FB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133" y="4042015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66" name="Group 59">
            <a:extLst>
              <a:ext uri="{FF2B5EF4-FFF2-40B4-BE49-F238E27FC236}">
                <a16:creationId xmlns:a16="http://schemas.microsoft.com/office/drawing/2014/main" id="{A97BD907-9DC7-7041-9D34-2BBEA9A1D328}"/>
              </a:ext>
            </a:extLst>
          </p:cNvPr>
          <p:cNvGrpSpPr>
            <a:grpSpLocks/>
          </p:cNvGrpSpPr>
          <p:nvPr/>
        </p:nvGrpSpPr>
        <p:grpSpPr bwMode="auto">
          <a:xfrm>
            <a:off x="8915470" y="3532428"/>
            <a:ext cx="754063" cy="712787"/>
            <a:chOff x="694" y="2465"/>
            <a:chExt cx="475" cy="449"/>
          </a:xfrm>
        </p:grpSpPr>
        <p:sp>
          <p:nvSpPr>
            <p:cNvPr id="171" name="Rectangle 60">
              <a:extLst>
                <a:ext uri="{FF2B5EF4-FFF2-40B4-BE49-F238E27FC236}">
                  <a16:creationId xmlns:a16="http://schemas.microsoft.com/office/drawing/2014/main" id="{1D293FAC-5E22-D141-A5E4-DB02E8BB0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631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72" name="Text Box 61">
              <a:extLst>
                <a:ext uri="{FF2B5EF4-FFF2-40B4-BE49-F238E27FC236}">
                  <a16:creationId xmlns:a16="http://schemas.microsoft.com/office/drawing/2014/main" id="{A757629A-2626-2944-9DE4-3E353D0AB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657"/>
              <a:ext cx="3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H( )</a:t>
              </a:r>
            </a:p>
          </p:txBody>
        </p:sp>
        <p:sp>
          <p:nvSpPr>
            <p:cNvPr id="173" name="Text Box 62">
              <a:extLst>
                <a:ext uri="{FF2B5EF4-FFF2-40B4-BE49-F238E27FC236}">
                  <a16:creationId xmlns:a16="http://schemas.microsoft.com/office/drawing/2014/main" id="{1B39B42A-EF1C-E746-A3FD-3109C0DDE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2465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</p:grpSp>
      <p:sp>
        <p:nvSpPr>
          <p:cNvPr id="167" name="Freeform 63">
            <a:extLst>
              <a:ext uri="{FF2B5EF4-FFF2-40B4-BE49-F238E27FC236}">
                <a16:creationId xmlns:a16="http://schemas.microsoft.com/office/drawing/2014/main" id="{4691EE9B-BA40-2640-9979-67370B5C964C}"/>
              </a:ext>
            </a:extLst>
          </p:cNvPr>
          <p:cNvSpPr>
            <a:spLocks/>
          </p:cNvSpPr>
          <p:nvPr/>
        </p:nvSpPr>
        <p:spPr bwMode="auto">
          <a:xfrm flipV="1">
            <a:off x="9696520" y="3667365"/>
            <a:ext cx="304800" cy="392112"/>
          </a:xfrm>
          <a:custGeom>
            <a:avLst/>
            <a:gdLst>
              <a:gd name="T0" fmla="*/ 0 w 476"/>
              <a:gd name="T1" fmla="*/ 0 h 247"/>
              <a:gd name="T2" fmla="*/ 2 w 476"/>
              <a:gd name="T3" fmla="*/ 0 h 247"/>
              <a:gd name="T4" fmla="*/ 2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/>
          </a:p>
        </p:txBody>
      </p:sp>
      <p:sp>
        <p:nvSpPr>
          <p:cNvPr id="168" name="Freeform 64">
            <a:extLst>
              <a:ext uri="{FF2B5EF4-FFF2-40B4-BE49-F238E27FC236}">
                <a16:creationId xmlns:a16="http://schemas.microsoft.com/office/drawing/2014/main" id="{B7C4584F-BF1A-0544-926F-EA048B2C95C9}"/>
              </a:ext>
            </a:extLst>
          </p:cNvPr>
          <p:cNvSpPr>
            <a:spLocks/>
          </p:cNvSpPr>
          <p:nvPr/>
        </p:nvSpPr>
        <p:spPr bwMode="auto">
          <a:xfrm>
            <a:off x="9675883" y="2791065"/>
            <a:ext cx="304800" cy="392112"/>
          </a:xfrm>
          <a:custGeom>
            <a:avLst/>
            <a:gdLst>
              <a:gd name="T0" fmla="*/ 0 w 476"/>
              <a:gd name="T1" fmla="*/ 0 h 247"/>
              <a:gd name="T2" fmla="*/ 2 w 476"/>
              <a:gd name="T3" fmla="*/ 0 h 247"/>
              <a:gd name="T4" fmla="*/ 2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9" name="Text Box 65">
            <a:extLst>
              <a:ext uri="{FF2B5EF4-FFF2-40B4-BE49-F238E27FC236}">
                <a16:creationId xmlns:a16="http://schemas.microsoft.com/office/drawing/2014/main" id="{F7D43E61-3100-7A4D-BECB-A3331CE38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828" y="3973269"/>
            <a:ext cx="879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  <a:cs typeface="Arial" charset="0"/>
              </a:rPr>
              <a:t>H(m )</a:t>
            </a:r>
          </a:p>
        </p:txBody>
      </p:sp>
      <p:sp>
        <p:nvSpPr>
          <p:cNvPr id="170" name="Text Box 66">
            <a:extLst>
              <a:ext uri="{FF2B5EF4-FFF2-40B4-BE49-F238E27FC236}">
                <a16:creationId xmlns:a16="http://schemas.microsoft.com/office/drawing/2014/main" id="{1C0EFBE4-3204-B04F-B170-3873C8B04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7276" y="3240592"/>
            <a:ext cx="1358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C00000"/>
                </a:solidFill>
                <a:latin typeface="+mn-lt"/>
                <a:cs typeface="Arial" charset="0"/>
              </a:rPr>
              <a:t>compare</a:t>
            </a:r>
          </a:p>
        </p:txBody>
      </p: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E085666D-A10E-EE47-B430-1A938BB519D5}"/>
              </a:ext>
            </a:extLst>
          </p:cNvPr>
          <p:cNvCxnSpPr/>
          <p:nvPr/>
        </p:nvCxnSpPr>
        <p:spPr>
          <a:xfrm>
            <a:off x="7040216" y="3412435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A1E527DE-00E9-2C4B-9615-EAC39E329EA7}"/>
              </a:ext>
            </a:extLst>
          </p:cNvPr>
          <p:cNvCxnSpPr/>
          <p:nvPr/>
        </p:nvCxnSpPr>
        <p:spPr>
          <a:xfrm>
            <a:off x="4611756" y="3425687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" name="Picture 44" descr="BS00592_[1]">
            <a:extLst>
              <a:ext uri="{FF2B5EF4-FFF2-40B4-BE49-F238E27FC236}">
                <a16:creationId xmlns:a16="http://schemas.microsoft.com/office/drawing/2014/main" id="{0FF485A1-9AA8-6F46-8E70-E9180D86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15" y="3033435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Text Box 45">
            <a:extLst>
              <a:ext uri="{FF2B5EF4-FFF2-40B4-BE49-F238E27FC236}">
                <a16:creationId xmlns:a16="http://schemas.microsoft.com/office/drawing/2014/main" id="{A0823A43-D9DE-EE42-9EF2-86A11D7D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598" y="3327122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pic>
        <p:nvPicPr>
          <p:cNvPr id="202" name="Picture 9" descr="BS00592_[1]">
            <a:extLst>
              <a:ext uri="{FF2B5EF4-FFF2-40B4-BE49-F238E27FC236}">
                <a16:creationId xmlns:a16="http://schemas.microsoft.com/office/drawing/2014/main" id="{A2B82B1E-9E0E-AB4B-B59F-4CA155D8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18" y="3092312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39904A-0258-7748-9607-D776C1BE1087}"/>
              </a:ext>
            </a:extLst>
          </p:cNvPr>
          <p:cNvGrpSpPr/>
          <p:nvPr/>
        </p:nvGrpSpPr>
        <p:grpSpPr>
          <a:xfrm>
            <a:off x="4121427" y="3167270"/>
            <a:ext cx="389850" cy="584775"/>
            <a:chOff x="9846364" y="1192696"/>
            <a:chExt cx="389850" cy="584775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819D590E-EFF1-A644-A99A-1437DDD1948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1E886BA-0494-1D48-8DAF-FFC6CAA40B1D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BA5BB77-4637-7B46-B5F9-DEC82AA783F5}"/>
              </a:ext>
            </a:extLst>
          </p:cNvPr>
          <p:cNvGrpSpPr/>
          <p:nvPr/>
        </p:nvGrpSpPr>
        <p:grpSpPr>
          <a:xfrm>
            <a:off x="7967869" y="3147393"/>
            <a:ext cx="344557" cy="584775"/>
            <a:chOff x="9859617" y="1179444"/>
            <a:chExt cx="344557" cy="584775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0E3AD53-6CBA-714C-953B-F457A80C2164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6DC195A-36B0-204A-AEA3-DF2912DA03EB}"/>
                </a:ext>
              </a:extLst>
            </p:cNvPr>
            <p:cNvSpPr txBox="1"/>
            <p:nvPr/>
          </p:nvSpPr>
          <p:spPr>
            <a:xfrm>
              <a:off x="9886120" y="11794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F5A402-7072-5B45-AFAB-4AEC66343ECF}"/>
              </a:ext>
            </a:extLst>
          </p:cNvPr>
          <p:cNvCxnSpPr/>
          <p:nvPr/>
        </p:nvCxnSpPr>
        <p:spPr>
          <a:xfrm>
            <a:off x="2147404" y="2834861"/>
            <a:ext cx="3975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613887DD-8C89-4442-BCD5-79933D3AA18F}"/>
              </a:ext>
            </a:extLst>
          </p:cNvPr>
          <p:cNvCxnSpPr/>
          <p:nvPr/>
        </p:nvCxnSpPr>
        <p:spPr>
          <a:xfrm>
            <a:off x="3807329" y="2195527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8FC684D3-661D-214E-8AAA-803D5741950F}"/>
              </a:ext>
            </a:extLst>
          </p:cNvPr>
          <p:cNvCxnSpPr/>
          <p:nvPr/>
        </p:nvCxnSpPr>
        <p:spPr>
          <a:xfrm>
            <a:off x="9516467" y="2187153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 Box 4">
            <a:extLst>
              <a:ext uri="{FF2B5EF4-FFF2-40B4-BE49-F238E27FC236}">
                <a16:creationId xmlns:a16="http://schemas.microsoft.com/office/drawing/2014/main" id="{1F245A08-96A8-8C45-A51A-73F89CCBC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416" y="4699345"/>
            <a:ext cx="101101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800" dirty="0">
                <a:latin typeface="+mn-lt"/>
              </a:rPr>
              <a:t>Alice digitally signs hash of her message with her private key, providing integrity and authentication </a:t>
            </a:r>
          </a:p>
          <a:p>
            <a:pPr marL="342900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2800" dirty="0">
                <a:latin typeface="+mn-lt"/>
              </a:rPr>
              <a:t>sends both message (in the clear) and digital signature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739D0B78-4DA6-EC2A-4964-155321E87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720" y="3056915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F1AB757E-53B2-E4C0-8B41-01EE6AA44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9873" y="2933545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Friends and enemies: Alice, Bob, Trudy</a:t>
            </a:r>
            <a:endParaRPr lang="en-US" sz="4400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8057751E-3E4F-294C-8F32-0BB39399E070}"/>
              </a:ext>
            </a:extLst>
          </p:cNvPr>
          <p:cNvSpPr txBox="1">
            <a:spLocks noChangeArrowheads="1"/>
          </p:cNvSpPr>
          <p:nvPr/>
        </p:nvSpPr>
        <p:spPr>
          <a:xfrm>
            <a:off x="884582" y="1480929"/>
            <a:ext cx="11082130" cy="4495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 indent="-117475">
              <a:buNone/>
            </a:pPr>
            <a:r>
              <a:rPr lang="en-US" sz="3200" dirty="0"/>
              <a:t>Who might Bob and Alice be?</a:t>
            </a:r>
          </a:p>
          <a:p>
            <a:pPr marL="461963" indent="-250825"/>
            <a:r>
              <a:rPr lang="en-US" dirty="0"/>
              <a:t>… well, </a:t>
            </a:r>
            <a:r>
              <a:rPr lang="en-US" i="1" dirty="0"/>
              <a:t>real-life</a:t>
            </a:r>
            <a:r>
              <a:rPr lang="en-US" dirty="0"/>
              <a:t> Bobs and Alices!</a:t>
            </a:r>
          </a:p>
          <a:p>
            <a:pPr marL="461963" indent="-250825"/>
            <a:r>
              <a:rPr lang="en-US" dirty="0"/>
              <a:t>Web browser/server for electronic transactions (e.g., on-line purchases)</a:t>
            </a:r>
          </a:p>
          <a:p>
            <a:pPr marL="461963" indent="-250825"/>
            <a:r>
              <a:rPr lang="en-US" dirty="0"/>
              <a:t>on-line banking client/server</a:t>
            </a:r>
          </a:p>
          <a:p>
            <a:pPr marL="461963" indent="-250825"/>
            <a:r>
              <a:rPr lang="en-US" dirty="0"/>
              <a:t>DNS servers</a:t>
            </a:r>
          </a:p>
          <a:p>
            <a:pPr marL="461963" indent="-250825"/>
            <a:r>
              <a:rPr lang="en-US" dirty="0"/>
              <a:t>BGP routers exchanging routing table updates</a:t>
            </a:r>
          </a:p>
          <a:p>
            <a:pPr marL="461963" indent="-250825"/>
            <a:r>
              <a:rPr lang="en-US" dirty="0"/>
              <a:t>other examples?</a:t>
            </a:r>
          </a:p>
        </p:txBody>
      </p:sp>
    </p:spTree>
    <p:extLst>
      <p:ext uri="{BB962C8B-B14F-4D97-AF65-F5344CB8AC3E}">
        <p14:creationId xmlns:p14="http://schemas.microsoft.com/office/powerpoint/2010/main" val="1738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6919003A-0583-1E4A-B26A-5A0954150CD9}"/>
              </a:ext>
            </a:extLst>
          </p:cNvPr>
          <p:cNvSpPr/>
          <p:nvPr/>
        </p:nvSpPr>
        <p:spPr>
          <a:xfrm>
            <a:off x="2869617" y="1808924"/>
            <a:ext cx="3133618" cy="27233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07CD2E-B6EC-9248-927D-6D3F30F4B7C6}"/>
              </a:ext>
            </a:extLst>
          </p:cNvPr>
          <p:cNvSpPr/>
          <p:nvPr/>
        </p:nvSpPr>
        <p:spPr>
          <a:xfrm>
            <a:off x="6387545" y="2001078"/>
            <a:ext cx="2610678" cy="32865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Freeform 6">
            <a:extLst>
              <a:ext uri="{FF2B5EF4-FFF2-40B4-BE49-F238E27FC236}">
                <a16:creationId xmlns:a16="http://schemas.microsoft.com/office/drawing/2014/main" id="{FBC63C4B-D566-DA4A-87E0-DB2C8EA31F36}"/>
              </a:ext>
            </a:extLst>
          </p:cNvPr>
          <p:cNvSpPr>
            <a:spLocks/>
          </p:cNvSpPr>
          <p:nvPr/>
        </p:nvSpPr>
        <p:spPr bwMode="auto">
          <a:xfrm>
            <a:off x="9913522" y="3440871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Secure e-mail: </a:t>
            </a:r>
            <a:r>
              <a:rPr lang="en-US" sz="4000" b="0" dirty="0">
                <a:latin typeface="+mn-lt"/>
              </a:rPr>
              <a:t>integrity, authentication</a:t>
            </a:r>
            <a:endParaRPr lang="en-US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10811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 Alice sends m to Bob, with </a:t>
            </a:r>
            <a:r>
              <a:rPr lang="en-US" sz="2600" i="1" dirty="0">
                <a:solidFill>
                  <a:srgbClr val="0012A0"/>
                </a:solidFill>
                <a:latin typeface="+mn-lt"/>
              </a:rPr>
              <a:t>confidentiality,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600" i="1" dirty="0">
                <a:solidFill>
                  <a:srgbClr val="0012A0"/>
                </a:solidFill>
                <a:latin typeface="+mn-lt"/>
              </a:rPr>
              <a:t>message integrity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2600" i="1" dirty="0">
                <a:solidFill>
                  <a:srgbClr val="0012A0"/>
                </a:solidFill>
                <a:latin typeface="+mn-lt"/>
              </a:rPr>
              <a:t>authentication</a:t>
            </a:r>
          </a:p>
        </p:txBody>
      </p:sp>
      <p:sp>
        <p:nvSpPr>
          <p:cNvPr id="136" name="Freeform 6">
            <a:extLst>
              <a:ext uri="{FF2B5EF4-FFF2-40B4-BE49-F238E27FC236}">
                <a16:creationId xmlns:a16="http://schemas.microsoft.com/office/drawing/2014/main" id="{CDA921A5-71DA-7348-AE6D-AED7C35DE016}"/>
              </a:ext>
            </a:extLst>
          </p:cNvPr>
          <p:cNvSpPr>
            <a:spLocks/>
          </p:cNvSpPr>
          <p:nvPr/>
        </p:nvSpPr>
        <p:spPr bwMode="auto">
          <a:xfrm>
            <a:off x="4223508" y="2660061"/>
            <a:ext cx="989013" cy="406400"/>
          </a:xfrm>
          <a:custGeom>
            <a:avLst/>
            <a:gdLst>
              <a:gd name="T0" fmla="*/ 0 w 476"/>
              <a:gd name="T1" fmla="*/ 0 h 247"/>
              <a:gd name="T2" fmla="*/ 2393 w 476"/>
              <a:gd name="T3" fmla="*/ 0 h 247"/>
              <a:gd name="T4" fmla="*/ 2393 w 476"/>
              <a:gd name="T5" fmla="*/ 306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0" name="Group 10">
            <a:extLst>
              <a:ext uri="{FF2B5EF4-FFF2-40B4-BE49-F238E27FC236}">
                <a16:creationId xmlns:a16="http://schemas.microsoft.com/office/drawing/2014/main" id="{B1196B51-736F-8E46-8418-FE6F04F3A461}"/>
              </a:ext>
            </a:extLst>
          </p:cNvPr>
          <p:cNvGrpSpPr>
            <a:grpSpLocks/>
          </p:cNvGrpSpPr>
          <p:nvPr/>
        </p:nvGrpSpPr>
        <p:grpSpPr bwMode="auto">
          <a:xfrm>
            <a:off x="3498021" y="2164761"/>
            <a:ext cx="754063" cy="725487"/>
            <a:chOff x="694" y="2457"/>
            <a:chExt cx="475" cy="457"/>
          </a:xfrm>
        </p:grpSpPr>
        <p:sp>
          <p:nvSpPr>
            <p:cNvPr id="194" name="Rectangle 11">
              <a:extLst>
                <a:ext uri="{FF2B5EF4-FFF2-40B4-BE49-F238E27FC236}">
                  <a16:creationId xmlns:a16="http://schemas.microsoft.com/office/drawing/2014/main" id="{B72747EF-1E71-3E40-8C3C-2E9F66519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631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5" name="Text Box 12">
              <a:extLst>
                <a:ext uri="{FF2B5EF4-FFF2-40B4-BE49-F238E27FC236}">
                  <a16:creationId xmlns:a16="http://schemas.microsoft.com/office/drawing/2014/main" id="{17E01511-07B5-7443-9FD2-D645D53E5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657"/>
              <a:ext cx="3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H( )</a:t>
              </a:r>
            </a:p>
          </p:txBody>
        </p:sp>
        <p:sp>
          <p:nvSpPr>
            <p:cNvPr id="196" name="Text Box 13">
              <a:extLst>
                <a:ext uri="{FF2B5EF4-FFF2-40B4-BE49-F238E27FC236}">
                  <a16:creationId xmlns:a16="http://schemas.microsoft.com/office/drawing/2014/main" id="{F03AD360-92D5-3F4F-8585-69010AEE6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245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141" name="Group 14">
            <a:extLst>
              <a:ext uri="{FF2B5EF4-FFF2-40B4-BE49-F238E27FC236}">
                <a16:creationId xmlns:a16="http://schemas.microsoft.com/office/drawing/2014/main" id="{1CEC776F-D8ED-BB41-8EF6-1269CC17444E}"/>
              </a:ext>
            </a:extLst>
          </p:cNvPr>
          <p:cNvGrpSpPr>
            <a:grpSpLocks/>
          </p:cNvGrpSpPr>
          <p:nvPr/>
        </p:nvGrpSpPr>
        <p:grpSpPr bwMode="auto">
          <a:xfrm>
            <a:off x="4364796" y="2158411"/>
            <a:ext cx="757238" cy="714375"/>
            <a:chOff x="1541" y="1987"/>
            <a:chExt cx="477" cy="450"/>
          </a:xfrm>
        </p:grpSpPr>
        <p:sp>
          <p:nvSpPr>
            <p:cNvPr id="190" name="Rectangle 15">
              <a:extLst>
                <a:ext uri="{FF2B5EF4-FFF2-40B4-BE49-F238E27FC236}">
                  <a16:creationId xmlns:a16="http://schemas.microsoft.com/office/drawing/2014/main" id="{F52BF3D6-1581-884C-89DC-1E614FC1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2154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1" name="Text Box 16">
              <a:extLst>
                <a:ext uri="{FF2B5EF4-FFF2-40B4-BE49-F238E27FC236}">
                  <a16:creationId xmlns:a16="http://schemas.microsoft.com/office/drawing/2014/main" id="{64158AE7-EA74-484B-A754-66C43ED40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2189"/>
              <a:ext cx="4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 )</a:t>
              </a:r>
            </a:p>
          </p:txBody>
        </p:sp>
        <p:sp>
          <p:nvSpPr>
            <p:cNvPr id="192" name="Text Box 17">
              <a:extLst>
                <a:ext uri="{FF2B5EF4-FFF2-40B4-BE49-F238E27FC236}">
                  <a16:creationId xmlns:a16="http://schemas.microsoft.com/office/drawing/2014/main" id="{6B7AE559-51F7-8142-B595-D975A8D3F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98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193" name="Text Box 18">
              <a:extLst>
                <a:ext uri="{FF2B5EF4-FFF2-40B4-BE49-F238E27FC236}">
                  <a16:creationId xmlns:a16="http://schemas.microsoft.com/office/drawing/2014/main" id="{04C00144-A0CC-D44F-9A7B-DF9305B04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" y="2088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145" name="Group 26">
            <a:extLst>
              <a:ext uri="{FF2B5EF4-FFF2-40B4-BE49-F238E27FC236}">
                <a16:creationId xmlns:a16="http://schemas.microsoft.com/office/drawing/2014/main" id="{93CCA24C-103C-B648-995F-03EEF3C4F57E}"/>
              </a:ext>
            </a:extLst>
          </p:cNvPr>
          <p:cNvGrpSpPr>
            <a:grpSpLocks/>
          </p:cNvGrpSpPr>
          <p:nvPr/>
        </p:nvGrpSpPr>
        <p:grpSpPr bwMode="auto">
          <a:xfrm>
            <a:off x="5102983" y="2083178"/>
            <a:ext cx="1135063" cy="528637"/>
            <a:chOff x="1778" y="2485"/>
            <a:chExt cx="715" cy="333"/>
          </a:xfrm>
        </p:grpSpPr>
        <p:sp>
          <p:nvSpPr>
            <p:cNvPr id="184" name="Text Box 27">
              <a:extLst>
                <a:ext uri="{FF2B5EF4-FFF2-40B4-BE49-F238E27FC236}">
                  <a16:creationId xmlns:a16="http://schemas.microsoft.com/office/drawing/2014/main" id="{A3D2B037-32E5-0245-B8DB-4BC6E843B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587"/>
              <a:ext cx="7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(H(m))</a:t>
              </a:r>
            </a:p>
          </p:txBody>
        </p:sp>
        <p:sp>
          <p:nvSpPr>
            <p:cNvPr id="185" name="Text Box 28">
              <a:extLst>
                <a:ext uri="{FF2B5EF4-FFF2-40B4-BE49-F238E27FC236}">
                  <a16:creationId xmlns:a16="http://schemas.microsoft.com/office/drawing/2014/main" id="{C74CE97F-6B91-2347-AED1-5D20B19B8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" y="2485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46" name="Freeform 29">
            <a:extLst>
              <a:ext uri="{FF2B5EF4-FFF2-40B4-BE49-F238E27FC236}">
                <a16:creationId xmlns:a16="http://schemas.microsoft.com/office/drawing/2014/main" id="{2A230624-3976-DB45-8513-B2545A36D998}"/>
              </a:ext>
            </a:extLst>
          </p:cNvPr>
          <p:cNvSpPr>
            <a:spLocks/>
          </p:cNvSpPr>
          <p:nvPr/>
        </p:nvSpPr>
        <p:spPr bwMode="auto">
          <a:xfrm flipV="1">
            <a:off x="3259587" y="3495086"/>
            <a:ext cx="1958975" cy="392112"/>
          </a:xfrm>
          <a:custGeom>
            <a:avLst/>
            <a:gdLst>
              <a:gd name="T0" fmla="*/ 0 w 476"/>
              <a:gd name="T1" fmla="*/ 0 h 247"/>
              <a:gd name="T2" fmla="*/ 144489 w 476"/>
              <a:gd name="T3" fmla="*/ 0 h 247"/>
              <a:gd name="T4" fmla="*/ 144489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/>
          </a:p>
        </p:txBody>
      </p:sp>
      <p:sp>
        <p:nvSpPr>
          <p:cNvPr id="147" name="Text Box 30">
            <a:extLst>
              <a:ext uri="{FF2B5EF4-FFF2-40B4-BE49-F238E27FC236}">
                <a16:creationId xmlns:a16="http://schemas.microsoft.com/office/drawing/2014/main" id="{DABE9DE2-F780-A849-ACDB-E6DCB3DE9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755" y="2436474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48" name="Group 31">
            <a:extLst>
              <a:ext uri="{FF2B5EF4-FFF2-40B4-BE49-F238E27FC236}">
                <a16:creationId xmlns:a16="http://schemas.microsoft.com/office/drawing/2014/main" id="{AE3F8545-E084-314A-8920-DB75ABBDE231}"/>
              </a:ext>
            </a:extLst>
          </p:cNvPr>
          <p:cNvGrpSpPr>
            <a:grpSpLocks/>
          </p:cNvGrpSpPr>
          <p:nvPr/>
        </p:nvGrpSpPr>
        <p:grpSpPr bwMode="auto">
          <a:xfrm>
            <a:off x="4290183" y="1782174"/>
            <a:ext cx="452438" cy="474662"/>
            <a:chOff x="2637" y="716"/>
            <a:chExt cx="285" cy="299"/>
          </a:xfrm>
        </p:grpSpPr>
        <p:sp>
          <p:nvSpPr>
            <p:cNvPr id="182" name="Text Box 32">
              <a:extLst>
                <a:ext uri="{FF2B5EF4-FFF2-40B4-BE49-F238E27FC236}">
                  <a16:creationId xmlns:a16="http://schemas.microsoft.com/office/drawing/2014/main" id="{B887643E-BB09-9446-90F6-D0C86C8B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endParaRPr lang="en-US" sz="1800" dirty="0">
                <a:latin typeface="Arial" charset="0"/>
                <a:cs typeface="Arial" charset="0"/>
              </a:endParaRPr>
            </a:p>
          </p:txBody>
        </p:sp>
        <p:sp>
          <p:nvSpPr>
            <p:cNvPr id="183" name="Text Box 33">
              <a:extLst>
                <a:ext uri="{FF2B5EF4-FFF2-40B4-BE49-F238E27FC236}">
                  <a16:creationId xmlns:a16="http://schemas.microsoft.com/office/drawing/2014/main" id="{8F0C780B-DA5F-D24E-B125-07B752932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pic>
        <p:nvPicPr>
          <p:cNvPr id="150" name="Picture 35" descr="BS00768_[1]">
            <a:extLst>
              <a:ext uri="{FF2B5EF4-FFF2-40B4-BE49-F238E27FC236}">
                <a16:creationId xmlns:a16="http://schemas.microsoft.com/office/drawing/2014/main" id="{760325FC-447E-8641-AB3A-BD40E45D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786529" y="1968903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Text Box 44">
            <a:extLst>
              <a:ext uri="{FF2B5EF4-FFF2-40B4-BE49-F238E27FC236}">
                <a16:creationId xmlns:a16="http://schemas.microsoft.com/office/drawing/2014/main" id="{A018A8CA-0525-644A-A2E4-930729E2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058" y="366432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A1E527DE-00E9-2C4B-9615-EAC39E329EA7}"/>
              </a:ext>
            </a:extLst>
          </p:cNvPr>
          <p:cNvCxnSpPr>
            <a:cxnSpLocks/>
          </p:cNvCxnSpPr>
          <p:nvPr/>
        </p:nvCxnSpPr>
        <p:spPr>
          <a:xfrm>
            <a:off x="5526154" y="3253408"/>
            <a:ext cx="15505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 Box 45">
            <a:extLst>
              <a:ext uri="{FF2B5EF4-FFF2-40B4-BE49-F238E27FC236}">
                <a16:creationId xmlns:a16="http://schemas.microsoft.com/office/drawing/2014/main" id="{A0823A43-D9DE-EE42-9EF2-86A11D7D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309" y="3645176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39904A-0258-7748-9607-D776C1BE1087}"/>
              </a:ext>
            </a:extLst>
          </p:cNvPr>
          <p:cNvGrpSpPr/>
          <p:nvPr/>
        </p:nvGrpSpPr>
        <p:grpSpPr>
          <a:xfrm>
            <a:off x="5035825" y="2994991"/>
            <a:ext cx="389850" cy="584775"/>
            <a:chOff x="9846364" y="1192696"/>
            <a:chExt cx="389850" cy="584775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819D590E-EFF1-A644-A99A-1437DDD1948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1E886BA-0494-1D48-8DAF-FFC6CAA40B1D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F5A402-7072-5B45-AFAB-4AEC66343ECF}"/>
              </a:ext>
            </a:extLst>
          </p:cNvPr>
          <p:cNvCxnSpPr>
            <a:cxnSpLocks/>
          </p:cNvCxnSpPr>
          <p:nvPr/>
        </p:nvCxnSpPr>
        <p:spPr>
          <a:xfrm>
            <a:off x="3262538" y="2662582"/>
            <a:ext cx="2276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613887DD-8C89-4442-BCD5-79933D3AA18F}"/>
              </a:ext>
            </a:extLst>
          </p:cNvPr>
          <p:cNvCxnSpPr/>
          <p:nvPr/>
        </p:nvCxnSpPr>
        <p:spPr>
          <a:xfrm>
            <a:off x="4721727" y="2023248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9B78702-8E82-044F-9A18-B2714D979F8A}"/>
              </a:ext>
            </a:extLst>
          </p:cNvPr>
          <p:cNvCxnSpPr>
            <a:cxnSpLocks/>
          </p:cNvCxnSpPr>
          <p:nvPr/>
        </p:nvCxnSpPr>
        <p:spPr>
          <a:xfrm>
            <a:off x="8878954" y="3829879"/>
            <a:ext cx="11065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9" descr="BS00592_[1]">
            <a:extLst>
              <a:ext uri="{FF2B5EF4-FFF2-40B4-BE49-F238E27FC236}">
                <a16:creationId xmlns:a16="http://schemas.microsoft.com/office/drawing/2014/main" id="{55983C4D-CE39-2B44-9000-A0B4F617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36" y="3496504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" descr="BS00768_[1]">
            <a:extLst>
              <a:ext uri="{FF2B5EF4-FFF2-40B4-BE49-F238E27FC236}">
                <a16:creationId xmlns:a16="http://schemas.microsoft.com/office/drawing/2014/main" id="{5D634922-0CDC-3B48-B755-7D3687FF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536899" y="247159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10">
            <a:extLst>
              <a:ext uri="{FF2B5EF4-FFF2-40B4-BE49-F238E27FC236}">
                <a16:creationId xmlns:a16="http://schemas.microsoft.com/office/drawing/2014/main" id="{479CB536-995E-2848-93C0-49213D5F025B}"/>
              </a:ext>
            </a:extLst>
          </p:cNvPr>
          <p:cNvGrpSpPr>
            <a:grpSpLocks/>
          </p:cNvGrpSpPr>
          <p:nvPr/>
        </p:nvGrpSpPr>
        <p:grpSpPr bwMode="auto">
          <a:xfrm>
            <a:off x="7109862" y="2731948"/>
            <a:ext cx="754063" cy="727075"/>
            <a:chOff x="1645" y="264"/>
            <a:chExt cx="475" cy="458"/>
          </a:xfrm>
        </p:grpSpPr>
        <p:sp>
          <p:nvSpPr>
            <p:cNvPr id="73" name="Rectangle 11">
              <a:extLst>
                <a:ext uri="{FF2B5EF4-FFF2-40B4-BE49-F238E27FC236}">
                  <a16:creationId xmlns:a16="http://schemas.microsoft.com/office/drawing/2014/main" id="{87B2F9BA-C745-1A43-A558-24B6C9943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4" name="Text Box 12">
              <a:extLst>
                <a:ext uri="{FF2B5EF4-FFF2-40B4-BE49-F238E27FC236}">
                  <a16:creationId xmlns:a16="http://schemas.microsoft.com/office/drawing/2014/main" id="{1A0FB0CD-E502-7A4E-A69B-9E31C2D38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75" name="Text Box 13">
              <a:extLst>
                <a:ext uri="{FF2B5EF4-FFF2-40B4-BE49-F238E27FC236}">
                  <a16:creationId xmlns:a16="http://schemas.microsoft.com/office/drawing/2014/main" id="{0C8C6F93-FFB7-2A4E-905A-46BF3BF7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6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76" name="Group 14">
            <a:extLst>
              <a:ext uri="{FF2B5EF4-FFF2-40B4-BE49-F238E27FC236}">
                <a16:creationId xmlns:a16="http://schemas.microsoft.com/office/drawing/2014/main" id="{7B08F5B3-C631-034D-B94A-C26CE6CA152E}"/>
              </a:ext>
            </a:extLst>
          </p:cNvPr>
          <p:cNvGrpSpPr>
            <a:grpSpLocks/>
          </p:cNvGrpSpPr>
          <p:nvPr/>
        </p:nvGrpSpPr>
        <p:grpSpPr bwMode="auto">
          <a:xfrm>
            <a:off x="7133674" y="3970198"/>
            <a:ext cx="754063" cy="708025"/>
            <a:chOff x="2144" y="3246"/>
            <a:chExt cx="475" cy="446"/>
          </a:xfrm>
        </p:grpSpPr>
        <p:sp>
          <p:nvSpPr>
            <p:cNvPr id="77" name="Rectangle 15">
              <a:extLst>
                <a:ext uri="{FF2B5EF4-FFF2-40B4-BE49-F238E27FC236}">
                  <a16:creationId xmlns:a16="http://schemas.microsoft.com/office/drawing/2014/main" id="{87CF5C84-CFB0-A54D-815B-871C0E771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8" name="Text Box 16">
              <a:extLst>
                <a:ext uri="{FF2B5EF4-FFF2-40B4-BE49-F238E27FC236}">
                  <a16:creationId xmlns:a16="http://schemas.microsoft.com/office/drawing/2014/main" id="{4DF8A064-5DAE-6147-AA3D-CA2BBB157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79" name="Text Box 17">
              <a:extLst>
                <a:ext uri="{FF2B5EF4-FFF2-40B4-BE49-F238E27FC236}">
                  <a16:creationId xmlns:a16="http://schemas.microsoft.com/office/drawing/2014/main" id="{2192AFD7-E41C-7048-9674-C1F0750C3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3246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80" name="Text Box 18">
              <a:extLst>
                <a:ext uri="{FF2B5EF4-FFF2-40B4-BE49-F238E27FC236}">
                  <a16:creationId xmlns:a16="http://schemas.microsoft.com/office/drawing/2014/main" id="{F709284F-B898-BA4A-AE36-2BDC0285A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" y="3331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81" name="Line 25">
            <a:extLst>
              <a:ext uri="{FF2B5EF4-FFF2-40B4-BE49-F238E27FC236}">
                <a16:creationId xmlns:a16="http://schemas.microsoft.com/office/drawing/2014/main" id="{93FC36BF-7703-A443-B5C0-29F56D29D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8362" y="4432160"/>
            <a:ext cx="279061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2" name="Text Box 26">
            <a:extLst>
              <a:ext uri="{FF2B5EF4-FFF2-40B4-BE49-F238E27FC236}">
                <a16:creationId xmlns:a16="http://schemas.microsoft.com/office/drawing/2014/main" id="{4FDC4900-F99E-F04E-8448-6CCBAFE2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399" y="282561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83" name="Group 27">
            <a:extLst>
              <a:ext uri="{FF2B5EF4-FFF2-40B4-BE49-F238E27FC236}">
                <a16:creationId xmlns:a16="http://schemas.microsoft.com/office/drawing/2014/main" id="{6475EBD6-3E0A-DA48-9F1C-61F229410786}"/>
              </a:ext>
            </a:extLst>
          </p:cNvPr>
          <p:cNvGrpSpPr>
            <a:grpSpLocks/>
          </p:cNvGrpSpPr>
          <p:nvPr/>
        </p:nvGrpSpPr>
        <p:grpSpPr bwMode="auto">
          <a:xfrm>
            <a:off x="7879799" y="4314685"/>
            <a:ext cx="969963" cy="527050"/>
            <a:chOff x="3501" y="648"/>
            <a:chExt cx="611" cy="332"/>
          </a:xfrm>
        </p:grpSpPr>
        <p:sp>
          <p:nvSpPr>
            <p:cNvPr id="84" name="Text Box 28">
              <a:extLst>
                <a:ext uri="{FF2B5EF4-FFF2-40B4-BE49-F238E27FC236}">
                  <a16:creationId xmlns:a16="http://schemas.microsoft.com/office/drawing/2014/main" id="{1D17612A-6DD5-4545-B91F-79CFB6865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85" name="Text Box 29">
              <a:extLst>
                <a:ext uri="{FF2B5EF4-FFF2-40B4-BE49-F238E27FC236}">
                  <a16:creationId xmlns:a16="http://schemas.microsoft.com/office/drawing/2014/main" id="{3B044692-0A88-C549-8D8F-064AF3429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86" name="Freeform 30">
            <a:extLst>
              <a:ext uri="{FF2B5EF4-FFF2-40B4-BE49-F238E27FC236}">
                <a16:creationId xmlns:a16="http://schemas.microsoft.com/office/drawing/2014/main" id="{209D438A-7E40-1046-9D71-EEB7D84A7705}"/>
              </a:ext>
            </a:extLst>
          </p:cNvPr>
          <p:cNvSpPr>
            <a:spLocks/>
          </p:cNvSpPr>
          <p:nvPr/>
        </p:nvSpPr>
        <p:spPr bwMode="auto">
          <a:xfrm>
            <a:off x="7865512" y="321296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7" name="Freeform 31">
            <a:extLst>
              <a:ext uri="{FF2B5EF4-FFF2-40B4-BE49-F238E27FC236}">
                <a16:creationId xmlns:a16="http://schemas.microsoft.com/office/drawing/2014/main" id="{9488F0BA-9459-C04E-9FE0-9FE4B103B1A3}"/>
              </a:ext>
            </a:extLst>
          </p:cNvPr>
          <p:cNvSpPr>
            <a:spLocks/>
          </p:cNvSpPr>
          <p:nvPr/>
        </p:nvSpPr>
        <p:spPr bwMode="auto">
          <a:xfrm flipV="1">
            <a:off x="7887737" y="4033698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9" name="Text Box 34">
            <a:extLst>
              <a:ext uri="{FF2B5EF4-FFF2-40B4-BE49-F238E27FC236}">
                <a16:creationId xmlns:a16="http://schemas.microsoft.com/office/drawing/2014/main" id="{FF4A2C03-F93B-1444-BA7A-5B93D671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099" y="2362060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90" name="Group 36">
            <a:extLst>
              <a:ext uri="{FF2B5EF4-FFF2-40B4-BE49-F238E27FC236}">
                <a16:creationId xmlns:a16="http://schemas.microsoft.com/office/drawing/2014/main" id="{F010567E-F375-3441-A880-066E7FB4EE4C}"/>
              </a:ext>
            </a:extLst>
          </p:cNvPr>
          <p:cNvGrpSpPr>
            <a:grpSpLocks/>
          </p:cNvGrpSpPr>
          <p:nvPr/>
        </p:nvGrpSpPr>
        <p:grpSpPr bwMode="auto">
          <a:xfrm>
            <a:off x="7098749" y="4714735"/>
            <a:ext cx="471488" cy="474663"/>
            <a:chOff x="2643" y="716"/>
            <a:chExt cx="297" cy="299"/>
          </a:xfrm>
        </p:grpSpPr>
        <p:sp>
          <p:nvSpPr>
            <p:cNvPr id="91" name="Text Box 37">
              <a:extLst>
                <a:ext uri="{FF2B5EF4-FFF2-40B4-BE49-F238E27FC236}">
                  <a16:creationId xmlns:a16="http://schemas.microsoft.com/office/drawing/2014/main" id="{788BAF0A-DC82-9A43-9E98-761C274DF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2" name="Text Box 38">
              <a:extLst>
                <a:ext uri="{FF2B5EF4-FFF2-40B4-BE49-F238E27FC236}">
                  <a16:creationId xmlns:a16="http://schemas.microsoft.com/office/drawing/2014/main" id="{0E6BAE5C-4522-F346-95E0-0AA69C38E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93" name="Picture 40" descr="BS00768_[1]">
            <a:extLst>
              <a:ext uri="{FF2B5EF4-FFF2-40B4-BE49-F238E27FC236}">
                <a16:creationId xmlns:a16="http://schemas.microsoft.com/office/drawing/2014/main" id="{2100A58F-3DE8-CA44-A340-2701137B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586112" y="49005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64">
            <a:extLst>
              <a:ext uri="{FF2B5EF4-FFF2-40B4-BE49-F238E27FC236}">
                <a16:creationId xmlns:a16="http://schemas.microsoft.com/office/drawing/2014/main" id="{0495C371-4F47-344C-BA47-2E01397F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48" y="4236346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DC868E2-FF4E-584F-B734-7FE4135BB5C1}"/>
              </a:ext>
            </a:extLst>
          </p:cNvPr>
          <p:cNvGrpSpPr/>
          <p:nvPr/>
        </p:nvGrpSpPr>
        <p:grpSpPr>
          <a:xfrm>
            <a:off x="8441634" y="3538330"/>
            <a:ext cx="389850" cy="584775"/>
            <a:chOff x="9846364" y="1192696"/>
            <a:chExt cx="389850" cy="58477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F043BD1-A4FA-BC4B-BE4E-112865DA4496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196BCCC-1C75-144D-A1D3-E974D44F362C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5F03D04-F8E5-DF4D-AA60-CA9A0E39EEA6}"/>
              </a:ext>
            </a:extLst>
          </p:cNvPr>
          <p:cNvCxnSpPr/>
          <p:nvPr/>
        </p:nvCxnSpPr>
        <p:spPr>
          <a:xfrm>
            <a:off x="7500550" y="26205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A6E00D5-8912-904B-8565-6DD639E3390E}"/>
              </a:ext>
            </a:extLst>
          </p:cNvPr>
          <p:cNvCxnSpPr>
            <a:cxnSpLocks/>
          </p:cNvCxnSpPr>
          <p:nvPr/>
        </p:nvCxnSpPr>
        <p:spPr>
          <a:xfrm flipH="1" flipV="1">
            <a:off x="7518592" y="4680015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4">
            <a:extLst>
              <a:ext uri="{FF2B5EF4-FFF2-40B4-BE49-F238E27FC236}">
                <a16:creationId xmlns:a16="http://schemas.microsoft.com/office/drawing/2014/main" id="{A0F773C8-BE0A-1D44-A564-CCE4F5ADF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85" y="4078011"/>
            <a:ext cx="29760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1600" i="1" dirty="0">
                <a:solidFill>
                  <a:srgbClr val="0012A0"/>
                </a:solidFill>
                <a:latin typeface="+mn-lt"/>
              </a:rPr>
              <a:t>message integrity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600" i="1" dirty="0">
                <a:solidFill>
                  <a:srgbClr val="0012A0"/>
                </a:solidFill>
                <a:latin typeface="+mn-lt"/>
              </a:rPr>
              <a:t>authentication</a:t>
            </a:r>
          </a:p>
        </p:txBody>
      </p:sp>
      <p:sp>
        <p:nvSpPr>
          <p:cNvPr id="110" name="Text Box 4">
            <a:extLst>
              <a:ext uri="{FF2B5EF4-FFF2-40B4-BE49-F238E27FC236}">
                <a16:creationId xmlns:a16="http://schemas.microsoft.com/office/drawing/2014/main" id="{F23FB403-140F-ED49-8850-0E17EC0B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699" y="2017299"/>
            <a:ext cx="1370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1600" i="1" dirty="0">
                <a:solidFill>
                  <a:srgbClr val="0012A0"/>
                </a:solidFill>
                <a:latin typeface="+mn-lt"/>
              </a:rPr>
              <a:t>confidentiality</a:t>
            </a:r>
          </a:p>
        </p:txBody>
      </p:sp>
      <p:sp>
        <p:nvSpPr>
          <p:cNvPr id="112" name="Text Box 4">
            <a:extLst>
              <a:ext uri="{FF2B5EF4-FFF2-40B4-BE49-F238E27FC236}">
                <a16:creationId xmlns:a16="http://schemas.microsoft.com/office/drawing/2014/main" id="{B7FD7CC3-4A91-3E4D-8524-20024787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29" y="5433185"/>
            <a:ext cx="110278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Alice uses three keys: </a:t>
            </a:r>
            <a:r>
              <a:rPr lang="en-US" sz="2800" dirty="0">
                <a:latin typeface="+mn-lt"/>
              </a:rPr>
              <a:t>her private key, Bob’</a:t>
            </a:r>
            <a:r>
              <a:rPr lang="en-US" altLang="ja-JP" sz="2800" dirty="0">
                <a:latin typeface="+mn-lt"/>
              </a:rPr>
              <a:t>s public key, new symmetric key</a:t>
            </a:r>
            <a:endParaRPr lang="en-US" sz="2800" dirty="0">
              <a:latin typeface="+mn-lt"/>
            </a:endParaRPr>
          </a:p>
        </p:txBody>
      </p:sp>
      <p:sp>
        <p:nvSpPr>
          <p:cNvPr id="113" name="Text Box 4">
            <a:extLst>
              <a:ext uri="{FF2B5EF4-FFF2-40B4-BE49-F238E27FC236}">
                <a16:creationId xmlns:a16="http://schemas.microsoft.com/office/drawing/2014/main" id="{004647EC-7722-7144-ACFF-6986A291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947" y="5983150"/>
            <a:ext cx="62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 i="1" dirty="0">
                <a:solidFill>
                  <a:srgbClr val="0012A0"/>
                </a:solidFill>
                <a:latin typeface="+mn-lt"/>
              </a:rPr>
              <a:t>What are Bob’s complementary actions?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6D41837B-48D4-F365-2EA9-D16E28E97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223" y="2845799"/>
            <a:ext cx="935365" cy="78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1505140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digital signatures, message integrity, shared key agreement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rgbClr val="0012A0"/>
              </a:buClr>
            </a:pPr>
            <a:r>
              <a:rPr lang="en-US" sz="3600" dirty="0">
                <a:solidFill>
                  <a:srgbClr val="C00000"/>
                </a:solidFill>
              </a:rPr>
              <a:t>Securing TCP connections: TLS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E7011-342C-CDDA-7102-7DEA5918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31" y="1679476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Transport-layer security (TLS)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07" name="Rectangle 3">
            <a:extLst>
              <a:ext uri="{FF2B5EF4-FFF2-40B4-BE49-F238E27FC236}">
                <a16:creationId xmlns:a16="http://schemas.microsoft.com/office/drawing/2014/main" id="{C2AED11F-995A-084B-92BE-14113A55714D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71393"/>
            <a:ext cx="10598426" cy="3054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3200" dirty="0"/>
              <a:t>widely deployed security protocol above the transport layer</a:t>
            </a:r>
          </a:p>
          <a:p>
            <a:pPr marL="641350" lvl="1" indent="-236538"/>
            <a:r>
              <a:rPr lang="en-US" sz="2800" dirty="0"/>
              <a:t>supported by almost all browsers, web servers: https (port 443)</a:t>
            </a:r>
          </a:p>
          <a:p>
            <a:pPr marL="287338" indent="-287338"/>
            <a:r>
              <a:rPr lang="en-US" sz="3200" dirty="0"/>
              <a:t>provides:</a:t>
            </a:r>
          </a:p>
          <a:p>
            <a:pPr marL="574675" lvl="1" indent="-230188">
              <a:spcBef>
                <a:spcPts val="200"/>
              </a:spcBef>
            </a:pPr>
            <a:r>
              <a:rPr lang="en-US" sz="2800" dirty="0">
                <a:solidFill>
                  <a:srgbClr val="C00000"/>
                </a:solidFill>
              </a:rPr>
              <a:t>confidentiality: </a:t>
            </a:r>
            <a:r>
              <a:rPr lang="en-US" sz="2800" dirty="0"/>
              <a:t>via </a:t>
            </a:r>
            <a:r>
              <a:rPr lang="en-US" sz="2800" i="1" dirty="0">
                <a:solidFill>
                  <a:srgbClr val="0012A0"/>
                </a:solidFill>
              </a:rPr>
              <a:t>symmetric encryption</a:t>
            </a:r>
          </a:p>
          <a:p>
            <a:pPr marL="574675" lvl="1" indent="-230188">
              <a:spcBef>
                <a:spcPts val="200"/>
              </a:spcBef>
            </a:pPr>
            <a:r>
              <a:rPr lang="en-US" sz="2800" dirty="0">
                <a:solidFill>
                  <a:srgbClr val="C00000"/>
                </a:solidFill>
              </a:rPr>
              <a:t>integrity: </a:t>
            </a:r>
            <a:r>
              <a:rPr lang="en-US" sz="2800" dirty="0"/>
              <a:t>via </a:t>
            </a:r>
            <a:r>
              <a:rPr lang="en-US" sz="2800" i="1" dirty="0">
                <a:solidFill>
                  <a:srgbClr val="0012A0"/>
                </a:solidFill>
              </a:rPr>
              <a:t>cryptographic hashing</a:t>
            </a:r>
          </a:p>
          <a:p>
            <a:pPr marL="574675" lvl="1" indent="-230188">
              <a:spcBef>
                <a:spcPts val="200"/>
              </a:spcBef>
            </a:pPr>
            <a:r>
              <a:rPr lang="en-US" sz="2800" dirty="0">
                <a:solidFill>
                  <a:srgbClr val="C00000"/>
                </a:solidFill>
              </a:rPr>
              <a:t>authentication: </a:t>
            </a:r>
            <a:r>
              <a:rPr lang="en-US" sz="2800" dirty="0"/>
              <a:t>via </a:t>
            </a:r>
            <a:r>
              <a:rPr lang="en-US" sz="2800" i="1" dirty="0">
                <a:solidFill>
                  <a:srgbClr val="0012A0"/>
                </a:solidFill>
              </a:rPr>
              <a:t>public key cryptography</a:t>
            </a:r>
          </a:p>
          <a:p>
            <a:pPr lvl="1"/>
            <a:endParaRPr lang="en-US" dirty="0">
              <a:latin typeface="Gill Sans M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5DC5F-C059-9743-9CFE-79C99F823EBB}"/>
              </a:ext>
            </a:extLst>
          </p:cNvPr>
          <p:cNvGrpSpPr/>
          <p:nvPr/>
        </p:nvGrpSpPr>
        <p:grpSpPr>
          <a:xfrm>
            <a:off x="8070574" y="2902226"/>
            <a:ext cx="3207026" cy="1139687"/>
            <a:chOff x="8070574" y="2902226"/>
            <a:chExt cx="3207026" cy="1139687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DCB6489B-5945-A04D-980F-6DB60BC2E2E4}"/>
                </a:ext>
              </a:extLst>
            </p:cNvPr>
            <p:cNvSpPr/>
            <p:nvPr/>
          </p:nvSpPr>
          <p:spPr>
            <a:xfrm>
              <a:off x="8070574" y="2902226"/>
              <a:ext cx="238539" cy="113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5C0EC-C90A-B14B-9553-152CFA2E3357}"/>
                </a:ext>
              </a:extLst>
            </p:cNvPr>
            <p:cNvSpPr txBox="1"/>
            <p:nvPr/>
          </p:nvSpPr>
          <p:spPr>
            <a:xfrm>
              <a:off x="8362122" y="3087757"/>
              <a:ext cx="291547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i="1" dirty="0"/>
                <a:t>all techniques we have studied!</a:t>
              </a: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88C43E8D-F7BF-7D4A-8D3C-57033712BD67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4227236"/>
            <a:ext cx="10883348" cy="1630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3200" dirty="0"/>
              <a:t>history: </a:t>
            </a:r>
          </a:p>
          <a:p>
            <a:pPr marL="641350" lvl="1" indent="-236538"/>
            <a:r>
              <a:rPr lang="en-US" sz="2800" dirty="0"/>
              <a:t>early research, implementation: </a:t>
            </a:r>
            <a:r>
              <a:rPr lang="en-US" sz="2600" dirty="0"/>
              <a:t>secure network programming, secure sockets</a:t>
            </a:r>
            <a:endParaRPr lang="en-US" sz="2800" dirty="0"/>
          </a:p>
          <a:p>
            <a:pPr marL="641350" lvl="1" indent="-236538"/>
            <a:r>
              <a:rPr lang="en-US" sz="2800" dirty="0"/>
              <a:t>secure socket layer (SSL) deprecated </a:t>
            </a:r>
            <a:r>
              <a:rPr lang="en-US" sz="2600" dirty="0"/>
              <a:t>[2015]</a:t>
            </a:r>
          </a:p>
          <a:p>
            <a:pPr marL="641350" lvl="1" indent="-236538"/>
            <a:r>
              <a:rPr lang="en-US" sz="2800" dirty="0"/>
              <a:t>TLS </a:t>
            </a:r>
            <a:r>
              <a:rPr lang="en-US" sz="2600" dirty="0"/>
              <a:t>1.3</a:t>
            </a:r>
            <a:r>
              <a:rPr lang="en-US" sz="2800" dirty="0"/>
              <a:t>: RFC 8846 [2018]</a:t>
            </a:r>
          </a:p>
          <a:p>
            <a:pPr marL="641350" lvl="1" indent="-236538"/>
            <a:endParaRPr lang="en-US" sz="2800" dirty="0"/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Transport-layer security (TLS)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7" name="Rectangle 3">
            <a:extLst>
              <a:ext uri="{FF2B5EF4-FFF2-40B4-BE49-F238E27FC236}">
                <a16:creationId xmlns:a16="http://schemas.microsoft.com/office/drawing/2014/main" id="{C2AED11F-995A-084B-92BE-14113A55714D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71393"/>
            <a:ext cx="10598426" cy="3054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3200" dirty="0"/>
              <a:t>widely deployed security protocol above the transport layer</a:t>
            </a:r>
          </a:p>
          <a:p>
            <a:pPr marL="641350" lvl="1" indent="-236538"/>
            <a:r>
              <a:rPr lang="en-US" sz="2800" dirty="0"/>
              <a:t>supported by almost all browsers, web servers: https (port 443)</a:t>
            </a:r>
          </a:p>
          <a:p>
            <a:pPr marL="287338" indent="-287338"/>
            <a:r>
              <a:rPr lang="en-US" sz="3200" dirty="0"/>
              <a:t>provides:</a:t>
            </a:r>
          </a:p>
          <a:p>
            <a:pPr marL="574675" lvl="1" indent="-230188">
              <a:spcBef>
                <a:spcPts val="200"/>
              </a:spcBef>
            </a:pPr>
            <a:r>
              <a:rPr lang="en-US" sz="2800" dirty="0">
                <a:solidFill>
                  <a:srgbClr val="C00000"/>
                </a:solidFill>
              </a:rPr>
              <a:t>confidentiality: </a:t>
            </a:r>
            <a:r>
              <a:rPr lang="en-US" sz="2800" dirty="0"/>
              <a:t>via </a:t>
            </a:r>
            <a:r>
              <a:rPr lang="en-US" sz="2800" i="1" dirty="0">
                <a:solidFill>
                  <a:srgbClr val="0012A0"/>
                </a:solidFill>
              </a:rPr>
              <a:t>symmetric encryption</a:t>
            </a:r>
          </a:p>
          <a:p>
            <a:pPr marL="574675" lvl="1" indent="-230188">
              <a:spcBef>
                <a:spcPts val="200"/>
              </a:spcBef>
            </a:pPr>
            <a:r>
              <a:rPr lang="en-US" sz="2800" dirty="0">
                <a:solidFill>
                  <a:srgbClr val="C00000"/>
                </a:solidFill>
              </a:rPr>
              <a:t>integrity: </a:t>
            </a:r>
            <a:r>
              <a:rPr lang="en-US" sz="2800" dirty="0"/>
              <a:t>via </a:t>
            </a:r>
            <a:r>
              <a:rPr lang="en-US" sz="2800" i="1" dirty="0">
                <a:solidFill>
                  <a:srgbClr val="0012A0"/>
                </a:solidFill>
              </a:rPr>
              <a:t>cryptographic hashing</a:t>
            </a:r>
          </a:p>
          <a:p>
            <a:pPr marL="574675" lvl="1" indent="-230188">
              <a:spcBef>
                <a:spcPts val="200"/>
              </a:spcBef>
            </a:pPr>
            <a:r>
              <a:rPr lang="en-US" sz="2800" dirty="0">
                <a:solidFill>
                  <a:srgbClr val="C00000"/>
                </a:solidFill>
              </a:rPr>
              <a:t>authentication: </a:t>
            </a:r>
            <a:r>
              <a:rPr lang="en-US" sz="2800" dirty="0"/>
              <a:t>via </a:t>
            </a:r>
            <a:r>
              <a:rPr lang="en-US" sz="2800" i="1" dirty="0">
                <a:solidFill>
                  <a:srgbClr val="0012A0"/>
                </a:solidFill>
              </a:rPr>
              <a:t>public key cryptography</a:t>
            </a:r>
          </a:p>
          <a:p>
            <a:pPr lvl="1"/>
            <a:endParaRPr lang="en-US" dirty="0">
              <a:latin typeface="Gill Sans M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5DC5F-C059-9743-9CFE-79C99F823EBB}"/>
              </a:ext>
            </a:extLst>
          </p:cNvPr>
          <p:cNvGrpSpPr/>
          <p:nvPr/>
        </p:nvGrpSpPr>
        <p:grpSpPr>
          <a:xfrm>
            <a:off x="8070574" y="2902226"/>
            <a:ext cx="3207026" cy="1139687"/>
            <a:chOff x="8070574" y="2902226"/>
            <a:chExt cx="3207026" cy="1139687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DCB6489B-5945-A04D-980F-6DB60BC2E2E4}"/>
                </a:ext>
              </a:extLst>
            </p:cNvPr>
            <p:cNvSpPr/>
            <p:nvPr/>
          </p:nvSpPr>
          <p:spPr>
            <a:xfrm>
              <a:off x="8070574" y="2902226"/>
              <a:ext cx="238539" cy="113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5C0EC-C90A-B14B-9553-152CFA2E3357}"/>
                </a:ext>
              </a:extLst>
            </p:cNvPr>
            <p:cNvSpPr txBox="1"/>
            <p:nvPr/>
          </p:nvSpPr>
          <p:spPr>
            <a:xfrm>
              <a:off x="8362122" y="3087757"/>
              <a:ext cx="291547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i="1" dirty="0"/>
                <a:t>all techniques we have studied!</a:t>
              </a: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88C43E8D-F7BF-7D4A-8D3C-57033712BD67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4227236"/>
            <a:ext cx="10883348" cy="1630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3200" dirty="0"/>
              <a:t>history: </a:t>
            </a:r>
          </a:p>
          <a:p>
            <a:pPr marL="641350" lvl="1" indent="-236538"/>
            <a:r>
              <a:rPr lang="en-US" sz="2800" dirty="0"/>
              <a:t>early research, implementation: </a:t>
            </a:r>
            <a:r>
              <a:rPr lang="en-US" sz="2600" dirty="0"/>
              <a:t>secure network programming, secure sockets</a:t>
            </a:r>
            <a:endParaRPr lang="en-US" sz="2800" dirty="0"/>
          </a:p>
          <a:p>
            <a:pPr marL="641350" lvl="1" indent="-236538"/>
            <a:r>
              <a:rPr lang="en-US" sz="2800" dirty="0"/>
              <a:t>secure socket layer (SSL) deprecated </a:t>
            </a:r>
            <a:r>
              <a:rPr lang="en-US" sz="2600" dirty="0"/>
              <a:t>[2015]</a:t>
            </a:r>
          </a:p>
          <a:p>
            <a:pPr marL="641350" lvl="1" indent="-236538"/>
            <a:r>
              <a:rPr lang="en-US" sz="2800" dirty="0"/>
              <a:t>TLS </a:t>
            </a:r>
            <a:r>
              <a:rPr lang="en-US" sz="2600" dirty="0"/>
              <a:t>1.3</a:t>
            </a:r>
            <a:r>
              <a:rPr lang="en-US" sz="2800" dirty="0"/>
              <a:t>: RFC 8846 [2018]</a:t>
            </a:r>
          </a:p>
          <a:p>
            <a:pPr marL="641350" lvl="1" indent="-236538"/>
            <a:endParaRPr lang="en-US" sz="2800" dirty="0"/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8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836718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Transport-layer security: what’s needed?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711017D-0786-AE4D-9C8B-A9B78332A06C}"/>
              </a:ext>
            </a:extLst>
          </p:cNvPr>
          <p:cNvSpPr txBox="1">
            <a:spLocks noChangeArrowheads="1"/>
          </p:cNvSpPr>
          <p:nvPr/>
        </p:nvSpPr>
        <p:spPr>
          <a:xfrm>
            <a:off x="1386660" y="2616219"/>
            <a:ext cx="10561981" cy="359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handshake: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Alice, Bob use their certificates, private keys to authenticate each other, exchange or create shared secret</a:t>
            </a:r>
          </a:p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derivation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Alice, Bob use shared secret to derive set of keys</a:t>
            </a:r>
          </a:p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transfer: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stream data transfer: data as a series of records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not just one-time transactions</a:t>
            </a:r>
          </a:p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 closure: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special messages to securely close connection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3FD55F0-E149-124E-8E21-E70DE72E018B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71393"/>
            <a:ext cx="10598426" cy="629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3200" dirty="0"/>
              <a:t>let’s </a:t>
            </a:r>
            <a:r>
              <a:rPr lang="en-US" sz="3200" i="1" dirty="0"/>
              <a:t>build</a:t>
            </a:r>
            <a:r>
              <a:rPr lang="en-US" sz="3200" dirty="0"/>
              <a:t> a toy TLS protocol, </a:t>
            </a:r>
            <a:r>
              <a:rPr lang="en-US" sz="3200" i="1" dirty="0"/>
              <a:t>t-tls, </a:t>
            </a:r>
            <a:r>
              <a:rPr lang="en-US" sz="3200" dirty="0"/>
              <a:t>to see what’s needed!</a:t>
            </a:r>
            <a:endParaRPr lang="en-US" sz="2800" dirty="0">
              <a:solidFill>
                <a:srgbClr val="0012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0A1B3-23D0-C644-B102-E8B069ED3317}"/>
              </a:ext>
            </a:extLst>
          </p:cNvPr>
          <p:cNvSpPr txBox="1"/>
          <p:nvPr/>
        </p:nvSpPr>
        <p:spPr>
          <a:xfrm>
            <a:off x="1028700" y="1943100"/>
            <a:ext cx="6073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6863" indent="-296863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3200" dirty="0"/>
              <a:t>we’ve seen the “pieces” already:</a:t>
            </a:r>
          </a:p>
        </p:txBody>
      </p:sp>
    </p:spTree>
    <p:extLst>
      <p:ext uri="{BB962C8B-B14F-4D97-AF65-F5344CB8AC3E}">
        <p14:creationId xmlns:p14="http://schemas.microsoft.com/office/powerpoint/2010/main" val="4741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30C5F0E-4D36-9C4B-88CB-340775C3D57C}"/>
              </a:ext>
            </a:extLst>
          </p:cNvPr>
          <p:cNvGrpSpPr/>
          <p:nvPr/>
        </p:nvGrpSpPr>
        <p:grpSpPr>
          <a:xfrm>
            <a:off x="2421281" y="5115338"/>
            <a:ext cx="2153478" cy="1174878"/>
            <a:chOff x="1623392" y="2040836"/>
            <a:chExt cx="2153478" cy="174266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9BCC160-B990-A54E-940E-FEBC31E83C58}"/>
                </a:ext>
              </a:extLst>
            </p:cNvPr>
            <p:cNvGrpSpPr/>
            <p:nvPr/>
          </p:nvGrpSpPr>
          <p:grpSpPr>
            <a:xfrm>
              <a:off x="1669774" y="2040836"/>
              <a:ext cx="2107096" cy="848139"/>
              <a:chOff x="6983896" y="4081670"/>
              <a:chExt cx="2107096" cy="848139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B454662-0671-9643-A55F-365DA7A38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 Box 5">
                <a:extLst>
                  <a:ext uri="{FF2B5EF4-FFF2-40B4-BE49-F238E27FC236}">
                    <a16:creationId xmlns:a16="http://schemas.microsoft.com/office/drawing/2014/main" id="{E8A5DC00-B05C-4D4B-AEB0-AAA10F83C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28454" y="4219266"/>
                <a:ext cx="1762538" cy="5934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client request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28683F-5EAF-FF40-BADA-C320A04AB3D4}"/>
                </a:ext>
              </a:extLst>
            </p:cNvPr>
            <p:cNvGrpSpPr/>
            <p:nvPr/>
          </p:nvGrpSpPr>
          <p:grpSpPr>
            <a:xfrm flipH="1">
              <a:off x="1623392" y="2935359"/>
              <a:ext cx="2080591" cy="848139"/>
              <a:chOff x="6983896" y="4081670"/>
              <a:chExt cx="2080591" cy="84813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AA90659-E488-4244-A265-0CC0984E66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 Box 5">
                <a:extLst>
                  <a:ext uri="{FF2B5EF4-FFF2-40B4-BE49-F238E27FC236}">
                    <a16:creationId xmlns:a16="http://schemas.microsoft.com/office/drawing/2014/main" id="{A6526929-0E98-4F4D-BBD1-63D92B0CD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3285" y="4209288"/>
                <a:ext cx="1716158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server reply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84159-8995-8D44-8B2C-98EB32304940}"/>
              </a:ext>
            </a:extLst>
          </p:cNvPr>
          <p:cNvGrpSpPr/>
          <p:nvPr/>
        </p:nvGrpSpPr>
        <p:grpSpPr>
          <a:xfrm>
            <a:off x="2447786" y="3511826"/>
            <a:ext cx="2431772" cy="1782419"/>
            <a:chOff x="1623392" y="2040836"/>
            <a:chExt cx="2431772" cy="264380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F19937-2079-E54E-809A-EEC900DF25EC}"/>
                </a:ext>
              </a:extLst>
            </p:cNvPr>
            <p:cNvGrpSpPr/>
            <p:nvPr/>
          </p:nvGrpSpPr>
          <p:grpSpPr>
            <a:xfrm>
              <a:off x="1669774" y="2040836"/>
              <a:ext cx="2080591" cy="848139"/>
              <a:chOff x="6983896" y="4081670"/>
              <a:chExt cx="2080591" cy="848139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0F91550-555B-C94B-A5D6-4DD5B0CAB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8A54A79F-75A4-E844-893E-FC200D2790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0974" y="4179953"/>
                <a:ext cx="1258957" cy="5934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t-tls hello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82AD674-EE10-254E-A440-84021C4A62D4}"/>
                </a:ext>
              </a:extLst>
            </p:cNvPr>
            <p:cNvGrpSpPr/>
            <p:nvPr/>
          </p:nvGrpSpPr>
          <p:grpSpPr>
            <a:xfrm flipH="1">
              <a:off x="1623392" y="2935359"/>
              <a:ext cx="2431772" cy="848139"/>
              <a:chOff x="6632715" y="4081670"/>
              <a:chExt cx="2431772" cy="848139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16CB137-51BC-4B4A-AD44-E2F3C1F0D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5F8BC39E-EDF0-1342-9827-3BE6A9D010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2715" y="4150319"/>
                <a:ext cx="2360681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public key certificate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29E47A9-4F33-984A-B9C1-48E51EFF5F81}"/>
                </a:ext>
              </a:extLst>
            </p:cNvPr>
            <p:cNvCxnSpPr>
              <a:cxnSpLocks/>
            </p:cNvCxnSpPr>
            <p:nvPr/>
          </p:nvCxnSpPr>
          <p:spPr>
            <a:xfrm>
              <a:off x="1636644" y="3836506"/>
              <a:ext cx="2080591" cy="8481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E3A71BE5-5428-884C-9D0F-85B8AD98E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594" y="3790270"/>
              <a:ext cx="1805745" cy="68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  <a:r>
                <a:rPr lang="en-US" baseline="-250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r>
                <a:rPr lang="en-US" baseline="30000" dirty="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  <a:r>
                <a:rPr lang="en-US" dirty="0">
                  <a:solidFill>
                    <a:srgbClr val="C00000"/>
                  </a:solidFill>
                  <a:latin typeface="+mn-lt"/>
                  <a:cs typeface="Arial" charset="0"/>
                </a:rPr>
                <a:t>(MS) = EMS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B890D9-A9E7-E148-A927-23B5327FBA02}"/>
              </a:ext>
            </a:extLst>
          </p:cNvPr>
          <p:cNvGrpSpPr/>
          <p:nvPr/>
        </p:nvGrpSpPr>
        <p:grpSpPr>
          <a:xfrm>
            <a:off x="2454413" y="1981200"/>
            <a:ext cx="2126973" cy="1782419"/>
            <a:chOff x="1623392" y="2040836"/>
            <a:chExt cx="2126973" cy="264380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439343-F5CB-514E-AA77-86CC33169BA3}"/>
                </a:ext>
              </a:extLst>
            </p:cNvPr>
            <p:cNvGrpSpPr/>
            <p:nvPr/>
          </p:nvGrpSpPr>
          <p:grpSpPr>
            <a:xfrm>
              <a:off x="1669774" y="2040836"/>
              <a:ext cx="2080591" cy="848139"/>
              <a:chOff x="6983896" y="4081670"/>
              <a:chExt cx="2080591" cy="848139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D147B95-2F16-0F4C-B288-AFF61FDD1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 Box 5">
                <a:extLst>
                  <a:ext uri="{FF2B5EF4-FFF2-40B4-BE49-F238E27FC236}">
                    <a16:creationId xmlns:a16="http://schemas.microsoft.com/office/drawing/2014/main" id="{0CEE80EA-1A0F-2141-B45A-171010848C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837" y="4219266"/>
                <a:ext cx="1085712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TCP SYN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376851-1BCE-4849-8509-B3DAD9C8BFF5}"/>
                </a:ext>
              </a:extLst>
            </p:cNvPr>
            <p:cNvGrpSpPr/>
            <p:nvPr/>
          </p:nvGrpSpPr>
          <p:grpSpPr>
            <a:xfrm flipH="1">
              <a:off x="1623392" y="2935359"/>
              <a:ext cx="2080591" cy="848139"/>
              <a:chOff x="6983896" y="4081670"/>
              <a:chExt cx="2080591" cy="848139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D4FB3AB-20C8-604E-81FA-D32111B05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 Box 5">
                <a:extLst>
                  <a:ext uri="{FF2B5EF4-FFF2-40B4-BE49-F238E27FC236}">
                    <a16:creationId xmlns:a16="http://schemas.microsoft.com/office/drawing/2014/main" id="{23D4810A-9307-2941-B5FA-9CB2C7985C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1705" y="4150319"/>
                <a:ext cx="1113184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SYNACK</a:t>
                </a: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945B41C-927D-5D44-B384-B4DB1F5A6A88}"/>
                </a:ext>
              </a:extLst>
            </p:cNvPr>
            <p:cNvCxnSpPr>
              <a:cxnSpLocks/>
            </p:cNvCxnSpPr>
            <p:nvPr/>
          </p:nvCxnSpPr>
          <p:spPr>
            <a:xfrm>
              <a:off x="1636644" y="3836506"/>
              <a:ext cx="2080591" cy="848139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11">
              <a:extLst>
                <a:ext uri="{FF2B5EF4-FFF2-40B4-BE49-F238E27FC236}">
                  <a16:creationId xmlns:a16="http://schemas.microsoft.com/office/drawing/2014/main" id="{A87FF3D0-8FD9-7144-8C26-79BD1498D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1" y="3868895"/>
              <a:ext cx="742122" cy="68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charset="0"/>
                </a:rPr>
                <a:t>ACK</a:t>
              </a:r>
              <a:endParaRPr lang="en-US" dirty="0">
                <a:solidFill>
                  <a:schemeClr val="bg1">
                    <a:lumMod val="75000"/>
                  </a:schemeClr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t-tls: initial handshake</a:t>
            </a:r>
            <a:endParaRPr lang="en-US" sz="4400" b="0" dirty="0">
              <a:latin typeface="+mn-lt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94A11CB-4FF9-2B46-A769-F6B82B9EA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703" y="1216025"/>
            <a:ext cx="5181600" cy="5237784"/>
          </a:xfrm>
        </p:spPr>
        <p:txBody>
          <a:bodyPr>
            <a:normAutofit/>
          </a:bodyPr>
          <a:lstStyle/>
          <a:p>
            <a:pPr marL="130175" indent="0">
              <a:buNone/>
            </a:pPr>
            <a:r>
              <a:rPr lang="en-US" dirty="0">
                <a:solidFill>
                  <a:srgbClr val="C00000"/>
                </a:solidFill>
              </a:rPr>
              <a:t>t-tls handshake phase:</a:t>
            </a:r>
          </a:p>
          <a:p>
            <a:r>
              <a:rPr lang="en-US" dirty="0"/>
              <a:t>Bob establishes TCP connection with Alice</a:t>
            </a:r>
          </a:p>
          <a:p>
            <a:r>
              <a:rPr lang="en-US" dirty="0"/>
              <a:t>Bob verifies that Alice is really Alice</a:t>
            </a:r>
          </a:p>
          <a:p>
            <a:r>
              <a:rPr lang="en-US" dirty="0"/>
              <a:t>Bob sends Alice a master secret key (MS), used to generate all other keys for TLS session</a:t>
            </a:r>
          </a:p>
          <a:p>
            <a:r>
              <a:rPr lang="en-US" dirty="0"/>
              <a:t>potential issues:</a:t>
            </a:r>
          </a:p>
          <a:p>
            <a:pPr lvl="1"/>
            <a:r>
              <a:rPr lang="en-US" dirty="0"/>
              <a:t>3 RTT before client can start receiving data (including TCP handshake)</a:t>
            </a:r>
          </a:p>
          <a:p>
            <a:endParaRPr lang="en-US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EF1CEDDB-1E88-9FE9-0370-FECBEF2EF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98" y="1543515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FECF715C-1691-C2C7-908C-AC69069D9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90" y="1499525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t-tls: cryptographic keys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en-US" dirty="0"/>
              <a:t>considered bad to use same key for more than one cryptographic function</a:t>
            </a:r>
          </a:p>
          <a:p>
            <a:pPr lvl="1"/>
            <a:r>
              <a:rPr lang="en-US" sz="2800" dirty="0"/>
              <a:t>different keys for message authentication code (MAC) and encryption</a:t>
            </a:r>
          </a:p>
          <a:p>
            <a:pPr indent="-287338"/>
            <a:r>
              <a:rPr lang="en-US" dirty="0"/>
              <a:t>four keys:</a:t>
            </a:r>
          </a:p>
          <a:p>
            <a:pPr marL="981075" lvl="1" indent="0">
              <a:buNone/>
            </a:pPr>
            <a:r>
              <a:rPr lang="en-US" sz="2800" dirty="0"/>
              <a:t>K</a:t>
            </a:r>
            <a:r>
              <a:rPr lang="en-US" sz="2800" baseline="-25000" dirty="0"/>
              <a:t>c</a:t>
            </a:r>
            <a:r>
              <a:rPr lang="en-US" sz="2800" dirty="0"/>
              <a:t> : encryption key for data sent from client to server</a:t>
            </a:r>
          </a:p>
          <a:p>
            <a:pPr marL="981075" lvl="1" indent="0">
              <a:buNone/>
            </a:pPr>
            <a:r>
              <a:rPr lang="en-US" sz="2800" dirty="0"/>
              <a:t>M</a:t>
            </a:r>
            <a:r>
              <a:rPr lang="en-US" sz="2800" baseline="-25000" dirty="0"/>
              <a:t>c</a:t>
            </a:r>
            <a:r>
              <a:rPr lang="en-US" sz="2800" dirty="0"/>
              <a:t> : MAC key for data sent from client to server</a:t>
            </a:r>
          </a:p>
          <a:p>
            <a:pPr marL="981075" lvl="1" indent="0">
              <a:buNone/>
            </a:pPr>
            <a:r>
              <a:rPr lang="en-US" sz="2800" dirty="0"/>
              <a:t>K</a:t>
            </a:r>
            <a:r>
              <a:rPr lang="en-US" sz="2800" baseline="-25000" dirty="0"/>
              <a:t>s</a:t>
            </a:r>
            <a:r>
              <a:rPr lang="en-US" sz="2800" dirty="0"/>
              <a:t> : encryption key for data sent from server to client</a:t>
            </a:r>
          </a:p>
          <a:p>
            <a:pPr marL="981075" lvl="1" indent="0">
              <a:buNone/>
            </a:pPr>
            <a:r>
              <a:rPr lang="en-US" sz="2800" dirty="0"/>
              <a:t>M</a:t>
            </a:r>
            <a:r>
              <a:rPr lang="en-US" sz="2800" baseline="-25000" dirty="0"/>
              <a:t>s</a:t>
            </a:r>
            <a:r>
              <a:rPr lang="en-US" sz="2800" dirty="0"/>
              <a:t> : MAC key for data sent from server to client</a:t>
            </a:r>
          </a:p>
          <a:p>
            <a:pPr indent="-287338"/>
            <a:r>
              <a:rPr lang="en-US" dirty="0"/>
              <a:t>keys derived from key derivation function (KDF)</a:t>
            </a:r>
          </a:p>
          <a:p>
            <a:pPr lvl="1"/>
            <a:r>
              <a:rPr lang="en-US" sz="2800" dirty="0"/>
              <a:t>takes master secret and (possibly) some additional random data to create new keys</a:t>
            </a:r>
          </a:p>
        </p:txBody>
      </p:sp>
      <p:pic>
        <p:nvPicPr>
          <p:cNvPr id="47" name="Picture 35" descr="BS00768_[1]">
            <a:extLst>
              <a:ext uri="{FF2B5EF4-FFF2-40B4-BE49-F238E27FC236}">
                <a16:creationId xmlns:a16="http://schemas.microsoft.com/office/drawing/2014/main" id="{27414126-EE53-FD47-8ED9-DC763D39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33729" y="3413389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5" descr="BS00768_[1]">
            <a:extLst>
              <a:ext uri="{FF2B5EF4-FFF2-40B4-BE49-F238E27FC236}">
                <a16:creationId xmlns:a16="http://schemas.microsoft.com/office/drawing/2014/main" id="{02DF6332-5A79-2C45-BCE5-BF448423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42259" y="3868685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5" descr="BS00768_[1]">
            <a:extLst>
              <a:ext uri="{FF2B5EF4-FFF2-40B4-BE49-F238E27FC236}">
                <a16:creationId xmlns:a16="http://schemas.microsoft.com/office/drawing/2014/main" id="{F83058A1-6959-C94F-87FF-4E2CF255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40685" y="4323981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5" descr="BS00768_[1]">
            <a:extLst>
              <a:ext uri="{FF2B5EF4-FFF2-40B4-BE49-F238E27FC236}">
                <a16:creationId xmlns:a16="http://schemas.microsoft.com/office/drawing/2014/main" id="{B126C34A-7E21-5748-86F0-D2A6A5BA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39111" y="4774225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t-tls: encrypting data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endParaRPr lang="en-US" sz="28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D25B207-1FB5-FF4B-8D7D-67C4A3D06A5A}"/>
              </a:ext>
            </a:extLst>
          </p:cNvPr>
          <p:cNvSpPr txBox="1">
            <a:spLocks noChangeArrowheads="1"/>
          </p:cNvSpPr>
          <p:nvPr/>
        </p:nvSpPr>
        <p:spPr>
          <a:xfrm>
            <a:off x="824946" y="1408042"/>
            <a:ext cx="10227367" cy="336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recall: TCP provides data </a:t>
            </a:r>
            <a:r>
              <a:rPr lang="en-US" i="1" dirty="0"/>
              <a:t>byte</a:t>
            </a:r>
            <a:r>
              <a:rPr lang="en-US" dirty="0"/>
              <a:t> </a:t>
            </a:r>
            <a:r>
              <a:rPr lang="en-US" i="1" dirty="0"/>
              <a:t>stream</a:t>
            </a:r>
            <a:r>
              <a:rPr lang="en-US" dirty="0"/>
              <a:t> abstraction</a:t>
            </a:r>
          </a:p>
          <a:p>
            <a:r>
              <a:rPr lang="en-US" u="sng" dirty="0">
                <a:solidFill>
                  <a:srgbClr val="0012A0"/>
                </a:solidFill>
              </a:rPr>
              <a:t>Q: </a:t>
            </a:r>
            <a:r>
              <a:rPr lang="en-US" dirty="0"/>
              <a:t>can we encrypt data in-stream as written into TCP socket?</a:t>
            </a:r>
          </a:p>
          <a:p>
            <a:pPr lvl="1"/>
            <a:r>
              <a:rPr lang="en-US" sz="2800" i="1" u="sng" dirty="0">
                <a:solidFill>
                  <a:srgbClr val="0012A0"/>
                </a:solidFill>
              </a:rPr>
              <a:t>A: </a:t>
            </a:r>
            <a:r>
              <a:rPr lang="en-US" sz="2800" dirty="0"/>
              <a:t>where would MAC go? If at end, no message integrity until all data received and connection closed!</a:t>
            </a:r>
          </a:p>
          <a:p>
            <a:pPr lvl="1"/>
            <a:r>
              <a:rPr lang="en-US" sz="2800" i="1" u="sng" dirty="0">
                <a:solidFill>
                  <a:srgbClr val="0012A0"/>
                </a:solidFill>
              </a:rPr>
              <a:t>solution: </a:t>
            </a:r>
            <a:r>
              <a:rPr lang="en-US" sz="2800" dirty="0"/>
              <a:t>break stream in series of “records”</a:t>
            </a:r>
          </a:p>
          <a:p>
            <a:pPr lvl="2"/>
            <a:r>
              <a:rPr lang="en-US" sz="2800" dirty="0"/>
              <a:t>each client-to-server record carries a MAC, created using M</a:t>
            </a:r>
            <a:r>
              <a:rPr lang="en-US" sz="2800" baseline="-25000" dirty="0"/>
              <a:t>c</a:t>
            </a:r>
            <a:endParaRPr lang="en-US" sz="2800" dirty="0"/>
          </a:p>
          <a:p>
            <a:pPr lvl="2"/>
            <a:r>
              <a:rPr lang="en-US" sz="2800" dirty="0"/>
              <a:t>receiver can act on each record as it arrives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CC204-2725-AB4C-B58B-7112F62D4A61}"/>
              </a:ext>
            </a:extLst>
          </p:cNvPr>
          <p:cNvGrpSpPr/>
          <p:nvPr/>
        </p:nvGrpSpPr>
        <p:grpSpPr>
          <a:xfrm>
            <a:off x="3259219" y="5449045"/>
            <a:ext cx="5723798" cy="700398"/>
            <a:chOff x="1748471" y="5104488"/>
            <a:chExt cx="5723798" cy="700398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64A9355E-2311-9848-B1C5-BF4F86752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471" y="5111919"/>
              <a:ext cx="5723798" cy="60937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endParaRPr lang="en-US" sz="2000" dirty="0"/>
            </a:p>
          </p:txBody>
        </p:sp>
        <p:cxnSp>
          <p:nvCxnSpPr>
            <p:cNvPr id="19" name="Straight Connector 34">
              <a:extLst>
                <a:ext uri="{FF2B5EF4-FFF2-40B4-BE49-F238E27FC236}">
                  <a16:creationId xmlns:a16="http://schemas.microsoft.com/office/drawing/2014/main" id="{1ABCBCC2-8272-AF45-BA8C-D38FE21660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35104" y="5104488"/>
              <a:ext cx="0" cy="64570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35">
              <a:extLst>
                <a:ext uri="{FF2B5EF4-FFF2-40B4-BE49-F238E27FC236}">
                  <a16:creationId xmlns:a16="http://schemas.microsoft.com/office/drawing/2014/main" id="{9E9D8E90-1CBE-084C-8FB6-ABEDC4C5E9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4902" y="5111544"/>
              <a:ext cx="0" cy="6933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0F524D55-CED6-F640-B11D-905C1442C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572" y="5393635"/>
              <a:ext cx="1828776" cy="316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n-lt"/>
                  <a:cs typeface="Arial" charset="0"/>
                </a:rPr>
                <a:t>data</a:t>
              </a:r>
            </a:p>
          </p:txBody>
        </p: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573DB687-A85D-7E4A-A7A7-2A1A38ECA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8134" y="5354816"/>
              <a:ext cx="1070013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  <a:cs typeface="Arial" charset="0"/>
                </a:rPr>
                <a:t>MAC</a:t>
              </a:r>
              <a:endParaRPr lang="en-US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95EFDCA5-DD6E-8E46-B7A8-A73629FF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5217" y="5346778"/>
              <a:ext cx="1338345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  <a:cs typeface="Arial" charset="0"/>
                </a:rPr>
                <a:t>length</a:t>
              </a:r>
              <a:endParaRPr lang="en-US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18A76-F268-AC4E-9474-CBA7C17A826B}"/>
              </a:ext>
            </a:extLst>
          </p:cNvPr>
          <p:cNvGrpSpPr/>
          <p:nvPr/>
        </p:nvGrpSpPr>
        <p:grpSpPr>
          <a:xfrm>
            <a:off x="950842" y="4595190"/>
            <a:ext cx="10227367" cy="1602505"/>
            <a:chOff x="950842" y="4595190"/>
            <a:chExt cx="10227367" cy="16025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C72136EC-BB48-374E-9FE9-B7E3E8583AE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0842" y="4595190"/>
              <a:ext cx="10227367" cy="665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t-tls record encrypted using symmetric key, K</a:t>
              </a:r>
              <a:r>
                <a:rPr lang="en-US" sz="2800" baseline="-25000" dirty="0"/>
                <a:t>c, </a:t>
              </a:r>
              <a:r>
                <a:rPr lang="en-US" sz="2800" dirty="0"/>
                <a:t>passed to TCP: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4A3BE-C0F4-2046-AE63-D800C557C227}"/>
                </a:ext>
              </a:extLst>
            </p:cNvPr>
            <p:cNvSpPr txBox="1"/>
            <p:nvPr/>
          </p:nvSpPr>
          <p:spPr>
            <a:xfrm>
              <a:off x="2358886" y="5274365"/>
              <a:ext cx="935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12A0"/>
                  </a:solidFill>
                </a:rPr>
                <a:t>K</a:t>
              </a:r>
              <a:r>
                <a:rPr lang="en-US" sz="5400" baseline="-25000" dirty="0">
                  <a:solidFill>
                    <a:srgbClr val="0012A0"/>
                  </a:solidFill>
                </a:rPr>
                <a:t>c</a:t>
              </a:r>
              <a:r>
                <a:rPr lang="en-US" sz="5400" dirty="0">
                  <a:solidFill>
                    <a:srgbClr val="0012A0"/>
                  </a:solidFill>
                </a:rPr>
                <a:t>(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97B9B9-4805-474C-8F87-6466AA4B4923}"/>
                </a:ext>
              </a:extLst>
            </p:cNvPr>
            <p:cNvSpPr txBox="1"/>
            <p:nvPr/>
          </p:nvSpPr>
          <p:spPr>
            <a:xfrm>
              <a:off x="9084364" y="5254488"/>
              <a:ext cx="394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12A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5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t-tls: encrypting data </a:t>
            </a:r>
            <a:r>
              <a:rPr lang="en-US" sz="3600" b="0" dirty="0">
                <a:latin typeface="+mn-lt"/>
              </a:rPr>
              <a:t>(more)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endParaRPr lang="en-US" sz="28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D25B207-1FB5-FF4B-8D7D-67C4A3D06A5A}"/>
              </a:ext>
            </a:extLst>
          </p:cNvPr>
          <p:cNvSpPr txBox="1">
            <a:spLocks noChangeArrowheads="1"/>
          </p:cNvSpPr>
          <p:nvPr/>
        </p:nvSpPr>
        <p:spPr>
          <a:xfrm>
            <a:off x="824946" y="1408042"/>
            <a:ext cx="10770706" cy="1865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possible attacks on data stream?</a:t>
            </a:r>
          </a:p>
          <a:p>
            <a:pPr lvl="1"/>
            <a:r>
              <a:rPr lang="en-US" sz="2800" i="1" dirty="0">
                <a:solidFill>
                  <a:srgbClr val="0012A0"/>
                </a:solidFill>
              </a:rPr>
              <a:t>re-ordering: </a:t>
            </a:r>
            <a:r>
              <a:rPr lang="en-US" sz="2800" dirty="0"/>
              <a:t>man-in middle intercepts TCP segments and reorders (manipulating sequence #s in unencrypted TCP header)</a:t>
            </a:r>
          </a:p>
          <a:p>
            <a:pPr lvl="1"/>
            <a:r>
              <a:rPr lang="en-US" sz="2800" i="1" dirty="0">
                <a:solidFill>
                  <a:srgbClr val="0012A0"/>
                </a:solidFill>
              </a:rPr>
              <a:t>replay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10C6FCF-6552-434B-A569-0DFC7248D525}"/>
              </a:ext>
            </a:extLst>
          </p:cNvPr>
          <p:cNvSpPr txBox="1">
            <a:spLocks noChangeArrowheads="1"/>
          </p:cNvSpPr>
          <p:nvPr/>
        </p:nvSpPr>
        <p:spPr>
          <a:xfrm>
            <a:off x="738807" y="3124198"/>
            <a:ext cx="10770706" cy="1865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solutions:</a:t>
            </a:r>
          </a:p>
          <a:p>
            <a:pPr lvl="1"/>
            <a:r>
              <a:rPr lang="en-US" sz="2800" dirty="0"/>
              <a:t>use TLS sequence numbers (data, TLS-seq-# incorporated into MAC)</a:t>
            </a:r>
          </a:p>
          <a:p>
            <a:pPr lvl="1"/>
            <a:r>
              <a:rPr lang="en-US" sz="2800" dirty="0"/>
              <a:t>use nonce</a:t>
            </a:r>
          </a:p>
        </p:txBody>
      </p:sp>
    </p:spTree>
    <p:extLst>
      <p:ext uri="{BB962C8B-B14F-4D97-AF65-F5344CB8AC3E}">
        <p14:creationId xmlns:p14="http://schemas.microsoft.com/office/powerpoint/2010/main" val="37858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t-tls: connection close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CC204-2725-AB4C-B58B-7112F62D4A61}"/>
              </a:ext>
            </a:extLst>
          </p:cNvPr>
          <p:cNvGrpSpPr/>
          <p:nvPr/>
        </p:nvGrpSpPr>
        <p:grpSpPr>
          <a:xfrm>
            <a:off x="2515561" y="4712132"/>
            <a:ext cx="6745752" cy="719730"/>
            <a:chOff x="726517" y="5104488"/>
            <a:chExt cx="6745752" cy="719730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64A9355E-2311-9848-B1C5-BF4F86752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795" y="5111919"/>
              <a:ext cx="6622474" cy="60937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endParaRPr lang="en-US" sz="2000" dirty="0"/>
            </a:p>
          </p:txBody>
        </p:sp>
        <p:cxnSp>
          <p:nvCxnSpPr>
            <p:cNvPr id="19" name="Straight Connector 34">
              <a:extLst>
                <a:ext uri="{FF2B5EF4-FFF2-40B4-BE49-F238E27FC236}">
                  <a16:creationId xmlns:a16="http://schemas.microsoft.com/office/drawing/2014/main" id="{1ABCBCC2-8272-AF45-BA8C-D38FE21660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35104" y="5104488"/>
              <a:ext cx="0" cy="64570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35">
              <a:extLst>
                <a:ext uri="{FF2B5EF4-FFF2-40B4-BE49-F238E27FC236}">
                  <a16:creationId xmlns:a16="http://schemas.microsoft.com/office/drawing/2014/main" id="{9E9D8E90-1CBE-084C-8FB6-ABEDC4C5E9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4902" y="5111544"/>
              <a:ext cx="0" cy="6933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0F524D55-CED6-F640-B11D-905C1442C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572" y="5393635"/>
              <a:ext cx="1828776" cy="316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n-lt"/>
                  <a:cs typeface="Arial" charset="0"/>
                </a:rPr>
                <a:t>data</a:t>
              </a:r>
            </a:p>
          </p:txBody>
        </p: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573DB687-A85D-7E4A-A7A7-2A1A38ECA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8134" y="5354816"/>
              <a:ext cx="1070013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  <a:cs typeface="Arial" charset="0"/>
                </a:rPr>
                <a:t>MAC</a:t>
              </a:r>
              <a:endParaRPr lang="en-US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95EFDCA5-DD6E-8E46-B7A8-A73629FF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517" y="5355912"/>
              <a:ext cx="1338345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  <a:cs typeface="Arial" charset="0"/>
                </a:rPr>
                <a:t>length</a:t>
              </a:r>
              <a:endParaRPr lang="en-US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1" name="TextBox 40">
              <a:extLst>
                <a:ext uri="{FF2B5EF4-FFF2-40B4-BE49-F238E27FC236}">
                  <a16:creationId xmlns:a16="http://schemas.microsoft.com/office/drawing/2014/main" id="{40349773-0930-D141-AEDF-6487C739A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177" y="5344482"/>
              <a:ext cx="1338345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  <a:cs typeface="Arial" charset="0"/>
                </a:rPr>
                <a:t>type</a:t>
              </a:r>
              <a:endParaRPr lang="en-US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cxnSp>
          <p:nvCxnSpPr>
            <p:cNvPr id="22" name="Straight Connector 35">
              <a:extLst>
                <a:ext uri="{FF2B5EF4-FFF2-40B4-BE49-F238E27FC236}">
                  <a16:creationId xmlns:a16="http://schemas.microsoft.com/office/drawing/2014/main" id="{ACA878E9-7BAB-4547-BDA6-CEACC26C2C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55412" y="5130876"/>
              <a:ext cx="0" cy="6933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18A76-F268-AC4E-9474-CBA7C17A826B}"/>
              </a:ext>
            </a:extLst>
          </p:cNvPr>
          <p:cNvGrpSpPr/>
          <p:nvPr/>
        </p:nvGrpSpPr>
        <p:grpSpPr>
          <a:xfrm>
            <a:off x="1176130" y="3879573"/>
            <a:ext cx="10227367" cy="1582628"/>
            <a:chOff x="950842" y="4595190"/>
            <a:chExt cx="10227367" cy="1582628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C72136EC-BB48-374E-9FE9-B7E3E8583AE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0842" y="4595190"/>
              <a:ext cx="10227367" cy="665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4A3BE-C0F4-2046-AE63-D800C557C227}"/>
                </a:ext>
              </a:extLst>
            </p:cNvPr>
            <p:cNvSpPr txBox="1"/>
            <p:nvPr/>
          </p:nvSpPr>
          <p:spPr>
            <a:xfrm>
              <a:off x="1547356" y="5240075"/>
              <a:ext cx="935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12A0"/>
                  </a:solidFill>
                </a:rPr>
                <a:t>K</a:t>
              </a:r>
              <a:r>
                <a:rPr lang="en-US" sz="5400" baseline="-25000" dirty="0">
                  <a:solidFill>
                    <a:srgbClr val="0012A0"/>
                  </a:solidFill>
                </a:rPr>
                <a:t>c</a:t>
              </a:r>
              <a:r>
                <a:rPr lang="en-US" sz="5400" dirty="0">
                  <a:solidFill>
                    <a:srgbClr val="0012A0"/>
                  </a:solidFill>
                </a:rPr>
                <a:t>(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97B9B9-4805-474C-8F87-6466AA4B4923}"/>
                </a:ext>
              </a:extLst>
            </p:cNvPr>
            <p:cNvSpPr txBox="1"/>
            <p:nvPr/>
          </p:nvSpPr>
          <p:spPr>
            <a:xfrm>
              <a:off x="9084364" y="5254488"/>
              <a:ext cx="394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12A0"/>
                  </a:solidFill>
                </a:rPr>
                <a:t>)</a:t>
              </a: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CFB3BD4C-9E5D-884B-8F72-F51F636D1647}"/>
              </a:ext>
            </a:extLst>
          </p:cNvPr>
          <p:cNvSpPr txBox="1">
            <a:spLocks noChangeArrowheads="1"/>
          </p:cNvSpPr>
          <p:nvPr/>
        </p:nvSpPr>
        <p:spPr>
          <a:xfrm>
            <a:off x="1222512" y="1507434"/>
            <a:ext cx="10969487" cy="382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truncation attack: </a:t>
            </a:r>
          </a:p>
          <a:p>
            <a:pPr lvl="1"/>
            <a:r>
              <a:rPr lang="en-US" sz="2800" dirty="0"/>
              <a:t>attacker forges TCP connection close segment</a:t>
            </a:r>
          </a:p>
          <a:p>
            <a:pPr lvl="1"/>
            <a:r>
              <a:rPr lang="en-US" sz="2800" dirty="0"/>
              <a:t>one or both sides thinks there is less data than there actually is </a:t>
            </a:r>
          </a:p>
          <a:p>
            <a:r>
              <a:rPr lang="en-US" dirty="0">
                <a:solidFill>
                  <a:srgbClr val="0012A0"/>
                </a:solidFill>
              </a:rPr>
              <a:t>solution: </a:t>
            </a:r>
            <a:r>
              <a:rPr lang="en-US" dirty="0"/>
              <a:t>record types, with one type for closure</a:t>
            </a:r>
          </a:p>
          <a:p>
            <a:pPr lvl="1"/>
            <a:r>
              <a:rPr lang="en-US" dirty="0"/>
              <a:t>type 0 for data; type 1 for close</a:t>
            </a:r>
          </a:p>
          <a:p>
            <a:r>
              <a:rPr lang="en-US" dirty="0"/>
              <a:t>MAC now computed using data, type, sequence #</a:t>
            </a:r>
          </a:p>
        </p:txBody>
      </p:sp>
    </p:spTree>
    <p:extLst>
      <p:ext uri="{BB962C8B-B14F-4D97-AF65-F5344CB8AC3E}">
        <p14:creationId xmlns:p14="http://schemas.microsoft.com/office/powerpoint/2010/main" val="27404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There are bad guys (and girls) out there!</a:t>
            </a:r>
            <a:endParaRPr lang="en-US" sz="4400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8057751E-3E4F-294C-8F32-0BB39399E070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494181"/>
            <a:ext cx="10578548" cy="4495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>
              <a:buNone/>
            </a:pPr>
            <a:r>
              <a:rPr lang="en-US" i="1" u="sng" dirty="0">
                <a:solidFill>
                  <a:srgbClr val="0012A0"/>
                </a:solidFill>
              </a:rPr>
              <a:t>Q:</a:t>
            </a:r>
            <a:r>
              <a:rPr lang="en-US" i="1" dirty="0">
                <a:solidFill>
                  <a:srgbClr val="0012A0"/>
                </a:solidFill>
              </a:rPr>
              <a:t>  </a:t>
            </a:r>
            <a:r>
              <a:rPr lang="en-US" dirty="0"/>
              <a:t>What can a “</a:t>
            </a:r>
            <a:r>
              <a:rPr lang="en-US" altLang="ja-JP" dirty="0"/>
              <a:t>bad guy” do?</a:t>
            </a:r>
          </a:p>
          <a:p>
            <a:pPr indent="-339725">
              <a:buNone/>
            </a:pPr>
            <a:r>
              <a:rPr lang="en-US" i="1" u="sng" dirty="0">
                <a:solidFill>
                  <a:srgbClr val="0012A0"/>
                </a:solidFill>
              </a:rPr>
              <a:t>A:</a:t>
            </a:r>
            <a:r>
              <a:rPr lang="en-US" i="1" dirty="0">
                <a:solidFill>
                  <a:srgbClr val="0012A0"/>
                </a:solidFill>
              </a:rPr>
              <a:t>  </a:t>
            </a:r>
            <a:r>
              <a:rPr lang="en-US" dirty="0"/>
              <a:t>A lot! (recall section 1.6)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eavesdrop: </a:t>
            </a:r>
            <a:r>
              <a:rPr lang="en-US" sz="2800" dirty="0"/>
              <a:t>intercept messages</a:t>
            </a:r>
          </a:p>
          <a:p>
            <a:pPr lvl="1"/>
            <a:r>
              <a:rPr lang="en-US" sz="2800" dirty="0"/>
              <a:t>actively </a:t>
            </a:r>
            <a:r>
              <a:rPr lang="en-US" sz="2800" dirty="0">
                <a:solidFill>
                  <a:srgbClr val="C00000"/>
                </a:solidFill>
              </a:rPr>
              <a:t>insert</a:t>
            </a:r>
            <a:r>
              <a:rPr lang="en-US" sz="2800" dirty="0"/>
              <a:t> messages into connection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impersonation: </a:t>
            </a:r>
            <a:r>
              <a:rPr lang="en-US" sz="2800" dirty="0"/>
              <a:t>can fake (spoof) source address in packet (or any field in packet)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hijacking: </a:t>
            </a:r>
            <a:r>
              <a:rPr lang="en-US" altLang="ja-JP" sz="2800" dirty="0"/>
              <a:t>“take over” ongoing connection by removing sender or receiver, inserting himself in place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denial of service: </a:t>
            </a:r>
            <a:r>
              <a:rPr lang="en-US" sz="2800" dirty="0"/>
              <a:t>prevent service from being used by others (e.g.,  by overloading resources)</a:t>
            </a:r>
          </a:p>
          <a:p>
            <a:pPr marL="461963" indent="-25082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Transport-layer security (TLS)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70</a:t>
            </a:fld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9B6E1B3-13C9-8945-B4C8-DF3D7E18C89E}"/>
              </a:ext>
            </a:extLst>
          </p:cNvPr>
          <p:cNvGrpSpPr/>
          <p:nvPr/>
        </p:nvGrpSpPr>
        <p:grpSpPr>
          <a:xfrm>
            <a:off x="1211829" y="3044908"/>
            <a:ext cx="9269796" cy="3185247"/>
            <a:chOff x="1211829" y="3044908"/>
            <a:chExt cx="9269796" cy="31852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916C2B-D7EF-BF44-B631-0B62D5EBDA56}"/>
                </a:ext>
              </a:extLst>
            </p:cNvPr>
            <p:cNvSpPr/>
            <p:nvPr/>
          </p:nvSpPr>
          <p:spPr>
            <a:xfrm>
              <a:off x="5149446" y="4793255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58A446-6B9F-2E47-9609-B6CADDB9798A}"/>
                </a:ext>
              </a:extLst>
            </p:cNvPr>
            <p:cNvSpPr txBox="1"/>
            <p:nvPr/>
          </p:nvSpPr>
          <p:spPr>
            <a:xfrm>
              <a:off x="5924933" y="4836616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015E3-1F8C-C741-878A-8AA698E96E7C}"/>
                </a:ext>
              </a:extLst>
            </p:cNvPr>
            <p:cNvSpPr/>
            <p:nvPr/>
          </p:nvSpPr>
          <p:spPr>
            <a:xfrm>
              <a:off x="5151315" y="4221859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AFCE4-D7C8-244E-AA02-FEECB0118F16}"/>
                </a:ext>
              </a:extLst>
            </p:cNvPr>
            <p:cNvSpPr txBox="1"/>
            <p:nvPr/>
          </p:nvSpPr>
          <p:spPr>
            <a:xfrm>
              <a:off x="5841132" y="4268295"/>
              <a:ext cx="539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TCP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F77898-B99E-B947-AC75-F25AB1606EAA}"/>
                </a:ext>
              </a:extLst>
            </p:cNvPr>
            <p:cNvSpPr/>
            <p:nvPr/>
          </p:nvSpPr>
          <p:spPr>
            <a:xfrm>
              <a:off x="5152164" y="3640072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E38A84-E462-CD43-BB9F-6E14F48CE02A}"/>
                </a:ext>
              </a:extLst>
            </p:cNvPr>
            <p:cNvSpPr txBox="1"/>
            <p:nvPr/>
          </p:nvSpPr>
          <p:spPr>
            <a:xfrm>
              <a:off x="5841981" y="3686508"/>
              <a:ext cx="500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TLS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A44FDA-034F-FA44-B4E5-A383BFBA0921}"/>
                </a:ext>
              </a:extLst>
            </p:cNvPr>
            <p:cNvGrpSpPr/>
            <p:nvPr/>
          </p:nvGrpSpPr>
          <p:grpSpPr>
            <a:xfrm>
              <a:off x="5149446" y="3055575"/>
              <a:ext cx="1905057" cy="455283"/>
              <a:chOff x="975444" y="4703759"/>
              <a:chExt cx="2128813" cy="49852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40684BE-04FA-6042-BBBF-7BEE4ADA92DB}"/>
                  </a:ext>
                </a:extLst>
              </p:cNvPr>
              <p:cNvSpPr/>
              <p:nvPr/>
            </p:nvSpPr>
            <p:spPr>
              <a:xfrm>
                <a:off x="975444" y="4703759"/>
                <a:ext cx="2128813" cy="498521"/>
              </a:xfrm>
              <a:prstGeom prst="rect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C528318-9287-5D4B-8DB6-AECD7CA0D6C7}"/>
                  </a:ext>
                </a:extLst>
              </p:cNvPr>
              <p:cNvSpPr txBox="1"/>
              <p:nvPr/>
            </p:nvSpPr>
            <p:spPr>
              <a:xfrm>
                <a:off x="1576949" y="4754605"/>
                <a:ext cx="982079" cy="404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HTTP/2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983F30-C2B9-D64C-AB3E-16BEEFAD2F8C}"/>
                </a:ext>
              </a:extLst>
            </p:cNvPr>
            <p:cNvSpPr/>
            <p:nvPr/>
          </p:nvSpPr>
          <p:spPr>
            <a:xfrm>
              <a:off x="7636227" y="4795730"/>
              <a:ext cx="1905057" cy="455279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99FDA1-13E1-ED41-B7CB-14891E4274AB}"/>
                </a:ext>
              </a:extLst>
            </p:cNvPr>
            <p:cNvSpPr txBox="1"/>
            <p:nvPr/>
          </p:nvSpPr>
          <p:spPr>
            <a:xfrm>
              <a:off x="8411714" y="4839088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78255B-D9D7-BA42-B84C-C27E023AEE5F}"/>
                </a:ext>
              </a:extLst>
            </p:cNvPr>
            <p:cNvSpPr/>
            <p:nvPr/>
          </p:nvSpPr>
          <p:spPr>
            <a:xfrm>
              <a:off x="7638096" y="4311256"/>
              <a:ext cx="1905057" cy="368352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0A8F33-53CF-8D4D-965C-20A7EC36DF0A}"/>
                </a:ext>
              </a:extLst>
            </p:cNvPr>
            <p:cNvSpPr txBox="1"/>
            <p:nvPr/>
          </p:nvSpPr>
          <p:spPr>
            <a:xfrm>
              <a:off x="8314921" y="429999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60DD56-4A32-E54A-92E3-4DF5A939E262}"/>
                </a:ext>
              </a:extLst>
            </p:cNvPr>
            <p:cNvSpPr/>
            <p:nvPr/>
          </p:nvSpPr>
          <p:spPr>
            <a:xfrm>
              <a:off x="7638945" y="3516536"/>
              <a:ext cx="1905057" cy="574888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B40237-6F67-2D41-AFF0-588D83BB3E71}"/>
                </a:ext>
              </a:extLst>
            </p:cNvPr>
            <p:cNvSpPr txBox="1"/>
            <p:nvPr/>
          </p:nvSpPr>
          <p:spPr>
            <a:xfrm>
              <a:off x="8197291" y="362298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QUIC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7AA547-F1E4-C54B-A489-1F5532C76AD4}"/>
                </a:ext>
              </a:extLst>
            </p:cNvPr>
            <p:cNvSpPr/>
            <p:nvPr/>
          </p:nvSpPr>
          <p:spPr>
            <a:xfrm>
              <a:off x="7636227" y="3044911"/>
              <a:ext cx="1905057" cy="397789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D38505-37B9-AB4C-8BF1-74EFE1C095A7}"/>
                </a:ext>
              </a:extLst>
            </p:cNvPr>
            <p:cNvSpPr txBox="1"/>
            <p:nvPr/>
          </p:nvSpPr>
          <p:spPr>
            <a:xfrm>
              <a:off x="7757860" y="3044908"/>
              <a:ext cx="1767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(slimmed)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7335F2-ABF6-4242-9FE2-B2E1F3C5E2B1}"/>
                </a:ext>
              </a:extLst>
            </p:cNvPr>
            <p:cNvCxnSpPr>
              <a:cxnSpLocks/>
            </p:cNvCxnSpPr>
            <p:nvPr/>
          </p:nvCxnSpPr>
          <p:spPr>
            <a:xfrm>
              <a:off x="2411896" y="4737663"/>
              <a:ext cx="7475083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C3B49F-E6E0-2949-AEF9-4FFC5288F340}"/>
                </a:ext>
              </a:extLst>
            </p:cNvPr>
            <p:cNvCxnSpPr>
              <a:cxnSpLocks/>
            </p:cNvCxnSpPr>
            <p:nvPr/>
          </p:nvCxnSpPr>
          <p:spPr>
            <a:xfrm>
              <a:off x="2451652" y="4162508"/>
              <a:ext cx="745444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235AA9-F0DA-CA46-A5C9-DCB93EE9132C}"/>
                </a:ext>
              </a:extLst>
            </p:cNvPr>
            <p:cNvSpPr txBox="1"/>
            <p:nvPr/>
          </p:nvSpPr>
          <p:spPr>
            <a:xfrm>
              <a:off x="1343560" y="4839087"/>
              <a:ext cx="1224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613C58-7CEF-3544-BEA7-AB8BF40EB729}"/>
                </a:ext>
              </a:extLst>
            </p:cNvPr>
            <p:cNvSpPr txBox="1"/>
            <p:nvPr/>
          </p:nvSpPr>
          <p:spPr>
            <a:xfrm>
              <a:off x="1349731" y="4245114"/>
              <a:ext cx="1224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CC5FCA-13B1-8C40-BE2B-6836A9805CCD}"/>
                </a:ext>
              </a:extLst>
            </p:cNvPr>
            <p:cNvSpPr txBox="1"/>
            <p:nvPr/>
          </p:nvSpPr>
          <p:spPr>
            <a:xfrm>
              <a:off x="1211829" y="3372674"/>
              <a:ext cx="137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1A5A3-7EDB-3C4A-B735-10809E467274}"/>
                </a:ext>
              </a:extLst>
            </p:cNvPr>
            <p:cNvSpPr txBox="1"/>
            <p:nvPr/>
          </p:nvSpPr>
          <p:spPr>
            <a:xfrm>
              <a:off x="5294085" y="5424359"/>
              <a:ext cx="1760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over TCP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7114ECE2-1121-0345-B7B9-9FB2F084ED76}"/>
                </a:ext>
              </a:extLst>
            </p:cNvPr>
            <p:cNvSpPr/>
            <p:nvPr/>
          </p:nvSpPr>
          <p:spPr>
            <a:xfrm>
              <a:off x="9601057" y="3044908"/>
              <a:ext cx="155448" cy="1050444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35C09F-1046-AB48-ADAB-00EF1C3B0A9C}"/>
                </a:ext>
              </a:extLst>
            </p:cNvPr>
            <p:cNvSpPr txBox="1"/>
            <p:nvPr/>
          </p:nvSpPr>
          <p:spPr>
            <a:xfrm>
              <a:off x="9581566" y="3388735"/>
              <a:ext cx="9000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1362FB-24E4-2844-AC7E-E4518CF0715D}"/>
                </a:ext>
              </a:extLst>
            </p:cNvPr>
            <p:cNvSpPr txBox="1"/>
            <p:nvPr/>
          </p:nvSpPr>
          <p:spPr>
            <a:xfrm>
              <a:off x="7470431" y="5467510"/>
              <a:ext cx="2497799" cy="762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over QUIC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(which incorporates TLS)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 UDP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1AB2D0-DE7D-1046-8E6E-9E10EE65DBFB}"/>
                </a:ext>
              </a:extLst>
            </p:cNvPr>
            <p:cNvSpPr/>
            <p:nvPr/>
          </p:nvSpPr>
          <p:spPr>
            <a:xfrm>
              <a:off x="2850194" y="4786628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37EA29-F710-1744-8487-F190DF4B1F1F}"/>
                </a:ext>
              </a:extLst>
            </p:cNvPr>
            <p:cNvSpPr txBox="1"/>
            <p:nvPr/>
          </p:nvSpPr>
          <p:spPr>
            <a:xfrm>
              <a:off x="3625681" y="482998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9237DD-B9BA-6E47-B09A-1EB16931BEBC}"/>
                </a:ext>
              </a:extLst>
            </p:cNvPr>
            <p:cNvSpPr/>
            <p:nvPr/>
          </p:nvSpPr>
          <p:spPr>
            <a:xfrm>
              <a:off x="2852063" y="4215232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DA7FF9-8DE9-834C-B550-844A130DB512}"/>
                </a:ext>
              </a:extLst>
            </p:cNvPr>
            <p:cNvSpPr txBox="1"/>
            <p:nvPr/>
          </p:nvSpPr>
          <p:spPr>
            <a:xfrm>
              <a:off x="3541880" y="4261668"/>
              <a:ext cx="539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TCP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9CD36DF-A6E8-E94A-830D-71530B00B9C8}"/>
                </a:ext>
              </a:extLst>
            </p:cNvPr>
            <p:cNvGrpSpPr/>
            <p:nvPr/>
          </p:nvGrpSpPr>
          <p:grpSpPr>
            <a:xfrm>
              <a:off x="2889950" y="3062200"/>
              <a:ext cx="1905057" cy="455283"/>
              <a:chOff x="975444" y="4703759"/>
              <a:chExt cx="2128813" cy="4985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E23F83F-706C-254E-9283-B3C113109B24}"/>
                  </a:ext>
                </a:extLst>
              </p:cNvPr>
              <p:cNvSpPr/>
              <p:nvPr/>
            </p:nvSpPr>
            <p:spPr>
              <a:xfrm>
                <a:off x="975444" y="4703759"/>
                <a:ext cx="2128813" cy="498521"/>
              </a:xfrm>
              <a:prstGeom prst="rect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5A4CDE4-7EF7-DD4B-A4D8-4FDB90287E05}"/>
                  </a:ext>
                </a:extLst>
              </p:cNvPr>
              <p:cNvSpPr txBox="1"/>
              <p:nvPr/>
            </p:nvSpPr>
            <p:spPr>
              <a:xfrm>
                <a:off x="1488098" y="4754605"/>
                <a:ext cx="1136031" cy="404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HTTP</a:t>
                </a:r>
                <a:r>
                  <a:rPr lang="en-US" kern="0" dirty="0">
                    <a:solidFill>
                      <a:prstClr val="black"/>
                    </a:solidFill>
                    <a:latin typeface="Calibri" panose="020F0502020204030204"/>
                  </a:rPr>
                  <a:t> 1.0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5E28FB-A1AD-D543-A262-74F2FD5695C1}"/>
                </a:ext>
              </a:extLst>
            </p:cNvPr>
            <p:cNvSpPr txBox="1"/>
            <p:nvPr/>
          </p:nvSpPr>
          <p:spPr>
            <a:xfrm>
              <a:off x="2994833" y="5417732"/>
              <a:ext cx="1760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over TCP</a:t>
              </a:r>
            </a:p>
          </p:txBody>
        </p:sp>
      </p:grpSp>
      <p:sp>
        <p:nvSpPr>
          <p:cNvPr id="50" name="Rectangle 3">
            <a:extLst>
              <a:ext uri="{FF2B5EF4-FFF2-40B4-BE49-F238E27FC236}">
                <a16:creationId xmlns:a16="http://schemas.microsoft.com/office/drawing/2014/main" id="{9DBBAA2C-520E-9D42-A957-3021B90655F9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71393"/>
            <a:ext cx="10598426" cy="1279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>
              <a:latin typeface="Gill Sans MT" charset="0"/>
            </a:endParaRP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39760742-0469-2542-A9D6-EFAC12730D3B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91270"/>
            <a:ext cx="10883348" cy="163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3200" dirty="0"/>
              <a:t>TLS provides an API that </a:t>
            </a:r>
            <a:r>
              <a:rPr lang="en-US" sz="3200" i="1" dirty="0"/>
              <a:t>any</a:t>
            </a:r>
            <a:r>
              <a:rPr lang="en-US" sz="3200" dirty="0"/>
              <a:t> application can use</a:t>
            </a:r>
          </a:p>
          <a:p>
            <a:pPr marL="287338" indent="-287338"/>
            <a:r>
              <a:rPr lang="en-US" sz="3200" dirty="0"/>
              <a:t>an HTTP view of TLS:</a:t>
            </a:r>
            <a:endParaRPr lang="en-US" sz="2800" dirty="0"/>
          </a:p>
          <a:p>
            <a:pPr marL="641350" lvl="1" indent="-236538"/>
            <a:endParaRPr lang="en-US" sz="2800" dirty="0"/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75DA-960F-9E42-A5A3-3B8B45FCB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451" y="1631260"/>
            <a:ext cx="10850217" cy="4875557"/>
          </a:xfrm>
        </p:spPr>
        <p:txBody>
          <a:bodyPr>
            <a:normAutofit/>
          </a:bodyPr>
          <a:lstStyle/>
          <a:p>
            <a:r>
              <a:rPr lang="en-US" dirty="0"/>
              <a:t>“cipher suite”: algorithms that can be used for key generation, encryption, MAC, digital signature</a:t>
            </a:r>
          </a:p>
          <a:p>
            <a:r>
              <a:rPr lang="en-US" dirty="0"/>
              <a:t>TLS: 1.3 </a:t>
            </a:r>
            <a:r>
              <a:rPr lang="en-US" sz="2000" dirty="0"/>
              <a:t>(2018)</a:t>
            </a:r>
            <a:r>
              <a:rPr lang="en-US" sz="3200" dirty="0"/>
              <a:t>:</a:t>
            </a:r>
            <a:r>
              <a:rPr lang="en-US" dirty="0"/>
              <a:t> more limited cipher suite choice than TLS 1.2 </a:t>
            </a:r>
            <a:r>
              <a:rPr lang="en-US" sz="2000" dirty="0"/>
              <a:t>(2008)</a:t>
            </a:r>
          </a:p>
          <a:p>
            <a:pPr lvl="1"/>
            <a:r>
              <a:rPr lang="en-US" sz="2800" dirty="0"/>
              <a:t>only 5 choices, rather than 37 choices</a:t>
            </a:r>
          </a:p>
          <a:p>
            <a:pPr lvl="1"/>
            <a:r>
              <a:rPr lang="en-US" sz="2800" i="1" dirty="0"/>
              <a:t>requires</a:t>
            </a:r>
            <a:r>
              <a:rPr lang="en-US" sz="2800" dirty="0"/>
              <a:t> Diffie-Hellman (DH) for key exchange, rather than DH or RSA</a:t>
            </a:r>
          </a:p>
          <a:p>
            <a:pPr lvl="1"/>
            <a:r>
              <a:rPr lang="en-US" sz="2800" dirty="0"/>
              <a:t>combined encryption and authentication algorithm (“authenticated encryption”) for data rather than serial encryption, authentication</a:t>
            </a:r>
          </a:p>
          <a:p>
            <a:pPr lvl="2"/>
            <a:r>
              <a:rPr lang="en-US" sz="2400" dirty="0"/>
              <a:t>4 based on AES</a:t>
            </a:r>
          </a:p>
          <a:p>
            <a:pPr lvl="1"/>
            <a:r>
              <a:rPr lang="en-US" sz="2800" dirty="0"/>
              <a:t>HMAC uses SHA (256 or 284) cryptographic hash function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TLS: 1.3 cipher suite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80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TLS 1.3 handshake: 1 RTT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7" name="Line 73">
            <a:extLst>
              <a:ext uri="{FF2B5EF4-FFF2-40B4-BE49-F238E27FC236}">
                <a16:creationId xmlns:a16="http://schemas.microsoft.com/office/drawing/2014/main" id="{FD2D2176-5510-9F45-87FD-D6A6EC51F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0269" y="2213057"/>
            <a:ext cx="4486220" cy="109998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8" name="Line 74">
            <a:extLst>
              <a:ext uri="{FF2B5EF4-FFF2-40B4-BE49-F238E27FC236}">
                <a16:creationId xmlns:a16="http://schemas.microsoft.com/office/drawing/2014/main" id="{9C9A11CD-F0BB-C549-A8F8-6D4FF0D12F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7983" y="2123298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30" name="Group 92">
            <a:extLst>
              <a:ext uri="{FF2B5EF4-FFF2-40B4-BE49-F238E27FC236}">
                <a16:creationId xmlns:a16="http://schemas.microsoft.com/office/drawing/2014/main" id="{6E8A024B-934D-504C-8896-F75B17C4E30C}"/>
              </a:ext>
            </a:extLst>
          </p:cNvPr>
          <p:cNvGrpSpPr>
            <a:grpSpLocks/>
          </p:cNvGrpSpPr>
          <p:nvPr/>
        </p:nvGrpSpPr>
        <p:grpSpPr bwMode="auto">
          <a:xfrm>
            <a:off x="977632" y="1543313"/>
            <a:ext cx="775403" cy="566176"/>
            <a:chOff x="-44" y="1473"/>
            <a:chExt cx="981" cy="1105"/>
          </a:xfrm>
        </p:grpSpPr>
        <p:pic>
          <p:nvPicPr>
            <p:cNvPr id="31" name="Picture 93" descr="desktop_computer_stylized_medium">
              <a:extLst>
                <a:ext uri="{FF2B5EF4-FFF2-40B4-BE49-F238E27FC236}">
                  <a16:creationId xmlns:a16="http://schemas.microsoft.com/office/drawing/2014/main" id="{FFF52D87-075E-6348-BE99-E8EC7CD1E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D7116080-D36D-CD47-8C70-8E42B60EEB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3" name="Group 95">
            <a:extLst>
              <a:ext uri="{FF2B5EF4-FFF2-40B4-BE49-F238E27FC236}">
                <a16:creationId xmlns:a16="http://schemas.microsoft.com/office/drawing/2014/main" id="{139F01BA-E014-9249-B995-5FAC9C861608}"/>
              </a:ext>
            </a:extLst>
          </p:cNvPr>
          <p:cNvGrpSpPr>
            <a:grpSpLocks/>
          </p:cNvGrpSpPr>
          <p:nvPr/>
        </p:nvGrpSpPr>
        <p:grpSpPr bwMode="auto">
          <a:xfrm>
            <a:off x="5846659" y="1522600"/>
            <a:ext cx="318750" cy="557545"/>
            <a:chOff x="4140" y="429"/>
            <a:chExt cx="1425" cy="2396"/>
          </a:xfrm>
        </p:grpSpPr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26F68C99-0453-5B45-95CB-564AAAC9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Rectangle 97">
              <a:extLst>
                <a:ext uri="{FF2B5EF4-FFF2-40B4-BE49-F238E27FC236}">
                  <a16:creationId xmlns:a16="http://schemas.microsoft.com/office/drawing/2014/main" id="{86B8B2EC-8A39-8744-AEE7-7DE596B8F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36" name="Freeform 98">
              <a:extLst>
                <a:ext uri="{FF2B5EF4-FFF2-40B4-BE49-F238E27FC236}">
                  <a16:creationId xmlns:a16="http://schemas.microsoft.com/office/drawing/2014/main" id="{B016FCC5-1355-7C46-BE07-AA386B36F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Freeform 99">
              <a:extLst>
                <a:ext uri="{FF2B5EF4-FFF2-40B4-BE49-F238E27FC236}">
                  <a16:creationId xmlns:a16="http://schemas.microsoft.com/office/drawing/2014/main" id="{E10DD31D-2B99-5E4F-ACC6-3EE07F59D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8" name="Rectangle 100">
              <a:extLst>
                <a:ext uri="{FF2B5EF4-FFF2-40B4-BE49-F238E27FC236}">
                  <a16:creationId xmlns:a16="http://schemas.microsoft.com/office/drawing/2014/main" id="{07D055DB-84BC-8141-BF69-FEB62694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39" name="Group 101">
              <a:extLst>
                <a:ext uri="{FF2B5EF4-FFF2-40B4-BE49-F238E27FC236}">
                  <a16:creationId xmlns:a16="http://schemas.microsoft.com/office/drawing/2014/main" id="{7EBA2B7C-6079-8746-B162-23AD0AB2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5" name="AutoShape 102">
                <a:extLst>
                  <a:ext uri="{FF2B5EF4-FFF2-40B4-BE49-F238E27FC236}">
                    <a16:creationId xmlns:a16="http://schemas.microsoft.com/office/drawing/2014/main" id="{0B5CF742-03A1-6840-937B-1734F8744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6" name="AutoShape 103">
                <a:extLst>
                  <a:ext uri="{FF2B5EF4-FFF2-40B4-BE49-F238E27FC236}">
                    <a16:creationId xmlns:a16="http://schemas.microsoft.com/office/drawing/2014/main" id="{B8E8974D-EF0D-0B4E-B873-CD95E1DB3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0" name="Rectangle 104">
              <a:extLst>
                <a:ext uri="{FF2B5EF4-FFF2-40B4-BE49-F238E27FC236}">
                  <a16:creationId xmlns:a16="http://schemas.microsoft.com/office/drawing/2014/main" id="{C1375B90-3426-4144-81E9-3AB17E3B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1" name="Group 105">
              <a:extLst>
                <a:ext uri="{FF2B5EF4-FFF2-40B4-BE49-F238E27FC236}">
                  <a16:creationId xmlns:a16="http://schemas.microsoft.com/office/drawing/2014/main" id="{F5B4E34A-A543-A54C-B5B9-24CF5E72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3" name="AutoShape 106">
                <a:extLst>
                  <a:ext uri="{FF2B5EF4-FFF2-40B4-BE49-F238E27FC236}">
                    <a16:creationId xmlns:a16="http://schemas.microsoft.com/office/drawing/2014/main" id="{4460BD36-1985-6243-8FEF-6363BA07C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4" name="AutoShape 107">
                <a:extLst>
                  <a:ext uri="{FF2B5EF4-FFF2-40B4-BE49-F238E27FC236}">
                    <a16:creationId xmlns:a16="http://schemas.microsoft.com/office/drawing/2014/main" id="{04A041AD-0228-384D-A83E-190B8418A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2" name="Rectangle 108">
              <a:extLst>
                <a:ext uri="{FF2B5EF4-FFF2-40B4-BE49-F238E27FC236}">
                  <a16:creationId xmlns:a16="http://schemas.microsoft.com/office/drawing/2014/main" id="{996612E0-5C46-C249-9643-F7B6C380E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109">
              <a:extLst>
                <a:ext uri="{FF2B5EF4-FFF2-40B4-BE49-F238E27FC236}">
                  <a16:creationId xmlns:a16="http://schemas.microsoft.com/office/drawing/2014/main" id="{DCF6931C-69E4-FE4E-B760-71FAC5A1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4" name="Group 110">
              <a:extLst>
                <a:ext uri="{FF2B5EF4-FFF2-40B4-BE49-F238E27FC236}">
                  <a16:creationId xmlns:a16="http://schemas.microsoft.com/office/drawing/2014/main" id="{CAB625F0-0691-D04B-B240-3FB9F1166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1" name="AutoShape 111">
                <a:extLst>
                  <a:ext uri="{FF2B5EF4-FFF2-40B4-BE49-F238E27FC236}">
                    <a16:creationId xmlns:a16="http://schemas.microsoft.com/office/drawing/2014/main" id="{1798E5BB-0EE4-B14D-A096-D6DF8E1A3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2" name="AutoShape 112">
                <a:extLst>
                  <a:ext uri="{FF2B5EF4-FFF2-40B4-BE49-F238E27FC236}">
                    <a16:creationId xmlns:a16="http://schemas.microsoft.com/office/drawing/2014/main" id="{37D6D764-BBE7-2C4C-B814-C8433A252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2735D8B7-00A2-114C-8592-1506F5632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D2FEF0BF-A9A6-B94E-AEC6-B75180F9C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9" name="AutoShape 115">
                <a:extLst>
                  <a:ext uri="{FF2B5EF4-FFF2-40B4-BE49-F238E27FC236}">
                    <a16:creationId xmlns:a16="http://schemas.microsoft.com/office/drawing/2014/main" id="{8ED374E1-9B28-E146-BDED-A72B05703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0" name="AutoShape 116">
                <a:extLst>
                  <a:ext uri="{FF2B5EF4-FFF2-40B4-BE49-F238E27FC236}">
                    <a16:creationId xmlns:a16="http://schemas.microsoft.com/office/drawing/2014/main" id="{D587FE6E-D81D-534E-8051-418AD812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7" name="Rectangle 117">
              <a:extLst>
                <a:ext uri="{FF2B5EF4-FFF2-40B4-BE49-F238E27FC236}">
                  <a16:creationId xmlns:a16="http://schemas.microsoft.com/office/drawing/2014/main" id="{B1AB82F8-F3C2-2C41-87BC-893365048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FFBD39F-75BA-A04D-A04B-8A96E3641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423E4EEF-52F1-274F-8150-7B8FE36B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8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0" name="Oval 120">
              <a:extLst>
                <a:ext uri="{FF2B5EF4-FFF2-40B4-BE49-F238E27FC236}">
                  <a16:creationId xmlns:a16="http://schemas.microsoft.com/office/drawing/2014/main" id="{8E622F2C-9916-E44C-8D15-A3EB5099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2B2C122C-9558-C74A-B292-6745935E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" name="AutoShape 122">
              <a:extLst>
                <a:ext uri="{FF2B5EF4-FFF2-40B4-BE49-F238E27FC236}">
                  <a16:creationId xmlns:a16="http://schemas.microsoft.com/office/drawing/2014/main" id="{9EB66954-1692-804C-9BE3-43BB692E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4" name="AutoShape 123">
              <a:extLst>
                <a:ext uri="{FF2B5EF4-FFF2-40B4-BE49-F238E27FC236}">
                  <a16:creationId xmlns:a16="http://schemas.microsoft.com/office/drawing/2014/main" id="{2BACD6F5-3BD3-8443-98EE-6D7911FBA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5" name="Oval 124">
              <a:extLst>
                <a:ext uri="{FF2B5EF4-FFF2-40B4-BE49-F238E27FC236}">
                  <a16:creationId xmlns:a16="http://schemas.microsoft.com/office/drawing/2014/main" id="{2287EC08-ED14-2548-BC2D-0D0B10C39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6" name="Oval 125">
              <a:extLst>
                <a:ext uri="{FF2B5EF4-FFF2-40B4-BE49-F238E27FC236}">
                  <a16:creationId xmlns:a16="http://schemas.microsoft.com/office/drawing/2014/main" id="{31709B70-F20F-5045-B062-881A30E1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endParaRPr>
            </a:p>
          </p:txBody>
        </p:sp>
        <p:sp>
          <p:nvSpPr>
            <p:cNvPr id="57" name="Oval 126">
              <a:extLst>
                <a:ext uri="{FF2B5EF4-FFF2-40B4-BE49-F238E27FC236}">
                  <a16:creationId xmlns:a16="http://schemas.microsoft.com/office/drawing/2014/main" id="{2AB72B66-2D1D-5D48-9738-F7A60A6D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8" name="Rectangle 127">
              <a:extLst>
                <a:ext uri="{FF2B5EF4-FFF2-40B4-BE49-F238E27FC236}">
                  <a16:creationId xmlns:a16="http://schemas.microsoft.com/office/drawing/2014/main" id="{5182F070-FBAE-C742-8223-21FCE45B2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</p:grpSp>
      <p:sp>
        <p:nvSpPr>
          <p:cNvPr id="67" name="Line 74">
            <a:extLst>
              <a:ext uri="{FF2B5EF4-FFF2-40B4-BE49-F238E27FC236}">
                <a16:creationId xmlns:a16="http://schemas.microsoft.com/office/drawing/2014/main" id="{B6EBBF64-96C1-1946-824F-FA9C089FD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0104" y="2037159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8" name="Line 73">
            <a:extLst>
              <a:ext uri="{FF2B5EF4-FFF2-40B4-BE49-F238E27FC236}">
                <a16:creationId xmlns:a16="http://schemas.microsoft.com/office/drawing/2014/main" id="{73AB1539-E1D3-A74D-B91D-21C37901A4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10389" y="3419059"/>
            <a:ext cx="4453089" cy="748747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70" name="Line 73">
            <a:extLst>
              <a:ext uri="{FF2B5EF4-FFF2-40B4-BE49-F238E27FC236}">
                <a16:creationId xmlns:a16="http://schemas.microsoft.com/office/drawing/2014/main" id="{B119B6F9-3051-4845-8DC3-AC7CA8281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0390" y="4446052"/>
            <a:ext cx="4466341" cy="762054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6FD78D8-A011-BF41-BF8B-F55B6EBED7DB}"/>
              </a:ext>
            </a:extLst>
          </p:cNvPr>
          <p:cNvGrpSpPr/>
          <p:nvPr/>
        </p:nvGrpSpPr>
        <p:grpSpPr>
          <a:xfrm>
            <a:off x="1706701" y="1921563"/>
            <a:ext cx="3024326" cy="1148008"/>
            <a:chOff x="1706701" y="1921563"/>
            <a:chExt cx="3024326" cy="1148008"/>
          </a:xfrm>
        </p:grpSpPr>
        <p:sp>
          <p:nvSpPr>
            <p:cNvPr id="21" name="Rectangle 77">
              <a:extLst>
                <a:ext uri="{FF2B5EF4-FFF2-40B4-BE49-F238E27FC236}">
                  <a16:creationId xmlns:a16="http://schemas.microsoft.com/office/drawing/2014/main" id="{F8CA38D6-DA75-DA48-A714-1C05DAF7B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2912" y="2409556"/>
              <a:ext cx="1049579" cy="355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23" name="Rectangle 79">
              <a:extLst>
                <a:ext uri="{FF2B5EF4-FFF2-40B4-BE49-F238E27FC236}">
                  <a16:creationId xmlns:a16="http://schemas.microsoft.com/office/drawing/2014/main" id="{27341C0E-38B0-8E4B-B70A-41ED33D9D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572" y="2658404"/>
              <a:ext cx="593334" cy="355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C8411C-D034-C847-A430-7115B6AF6DC3}"/>
                </a:ext>
              </a:extLst>
            </p:cNvPr>
            <p:cNvSpPr/>
            <p:nvPr/>
          </p:nvSpPr>
          <p:spPr>
            <a:xfrm>
              <a:off x="2067341" y="1921563"/>
              <a:ext cx="2637181" cy="112643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0B4A451-6D15-754A-81D3-3A6437D01540}"/>
                </a:ext>
              </a:extLst>
            </p:cNvPr>
            <p:cNvSpPr txBox="1"/>
            <p:nvPr/>
          </p:nvSpPr>
          <p:spPr>
            <a:xfrm>
              <a:off x="2054088" y="1921564"/>
              <a:ext cx="2676939" cy="1148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client hello: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dirty="0"/>
                <a:t>supported cipher suites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dirty="0"/>
                <a:t>DH key agreement protocol, parameters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79AF327-7180-2D4F-B786-6C4D99E8780B}"/>
                </a:ext>
              </a:extLst>
            </p:cNvPr>
            <p:cNvGrpSpPr/>
            <p:nvPr/>
          </p:nvGrpSpPr>
          <p:grpSpPr>
            <a:xfrm>
              <a:off x="1706701" y="2080591"/>
              <a:ext cx="318052" cy="369332"/>
              <a:chOff x="10015814" y="1484244"/>
              <a:chExt cx="318052" cy="369332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56D9E5A-5ED3-374B-9790-3B78253C2B98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0280EBC-BB7A-564A-963E-3E72488991D3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AE94685-FD97-0B41-8CD2-EFB1AACB74B8}"/>
              </a:ext>
            </a:extLst>
          </p:cNvPr>
          <p:cNvGrpSpPr/>
          <p:nvPr/>
        </p:nvGrpSpPr>
        <p:grpSpPr>
          <a:xfrm>
            <a:off x="2020957" y="3160644"/>
            <a:ext cx="3442735" cy="1148007"/>
            <a:chOff x="2020957" y="3160644"/>
            <a:chExt cx="3442735" cy="114800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3401A1E-798A-B043-A313-16D3E1D0D4E3}"/>
                </a:ext>
              </a:extLst>
            </p:cNvPr>
            <p:cNvGrpSpPr/>
            <p:nvPr/>
          </p:nvGrpSpPr>
          <p:grpSpPr>
            <a:xfrm>
              <a:off x="2020957" y="3160644"/>
              <a:ext cx="2696817" cy="1148007"/>
              <a:chOff x="8382000" y="2670313"/>
              <a:chExt cx="2696817" cy="1148007"/>
            </a:xfrm>
          </p:grpSpPr>
          <p:sp>
            <p:nvSpPr>
              <p:cNvPr id="79" name="Rectangle 79">
                <a:extLst>
                  <a:ext uri="{FF2B5EF4-FFF2-40B4-BE49-F238E27FC236}">
                    <a16:creationId xmlns:a16="http://schemas.microsoft.com/office/drawing/2014/main" id="{929B3F4D-DC3B-524F-832B-72A27F4E7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6484" y="3407153"/>
                <a:ext cx="593334" cy="3555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AE9F0B4-D415-2D4C-8FE9-1E41596DEA9F}"/>
                  </a:ext>
                </a:extLst>
              </p:cNvPr>
              <p:cNvSpPr/>
              <p:nvPr/>
            </p:nvSpPr>
            <p:spPr>
              <a:xfrm>
                <a:off x="8382000" y="2683565"/>
                <a:ext cx="2696817" cy="112643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1876DC1-8D84-6748-BD43-CDCAB74776FE}"/>
                  </a:ext>
                </a:extLst>
              </p:cNvPr>
              <p:cNvSpPr txBox="1"/>
              <p:nvPr/>
            </p:nvSpPr>
            <p:spPr>
              <a:xfrm>
                <a:off x="8382000" y="2670313"/>
                <a:ext cx="2670313" cy="1148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server hello:</a:t>
                </a:r>
              </a:p>
              <a:p>
                <a:pPr marL="285750" indent="-220663">
                  <a:lnSpc>
                    <a:spcPct val="90000"/>
                  </a:lnSpc>
                  <a:buClr>
                    <a:srgbClr val="0012A0"/>
                  </a:buClr>
                  <a:buFont typeface="Wingdings" pitchFamily="2" charset="2"/>
                  <a:buChar char="§"/>
                </a:pPr>
                <a:r>
                  <a:rPr lang="en-US" dirty="0"/>
                  <a:t>selected cipher suite</a:t>
                </a:r>
              </a:p>
              <a:p>
                <a:pPr marL="285750" indent="-220663">
                  <a:lnSpc>
                    <a:spcPct val="90000"/>
                  </a:lnSpc>
                  <a:buClr>
                    <a:srgbClr val="0012A0"/>
                  </a:buClr>
                  <a:buFont typeface="Wingdings" pitchFamily="2" charset="2"/>
                  <a:buChar char="§"/>
                </a:pPr>
                <a:r>
                  <a:rPr lang="en-US" dirty="0"/>
                  <a:t>DH key agreement protocol, parameters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B20F14-67AA-4449-8216-AA9235811F84}"/>
                </a:ext>
              </a:extLst>
            </p:cNvPr>
            <p:cNvGrpSpPr/>
            <p:nvPr/>
          </p:nvGrpSpPr>
          <p:grpSpPr>
            <a:xfrm>
              <a:off x="5145640" y="3332921"/>
              <a:ext cx="318052" cy="369332"/>
              <a:chOff x="10015814" y="1484244"/>
              <a:chExt cx="318052" cy="369332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FEE8FED-9849-0640-ADC2-A51F04F1D092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7D11A2-826D-6F4D-8085-88C8D0B18D5C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6A04956-A9EC-9F4E-B0FD-8BDF21A502C5}"/>
              </a:ext>
            </a:extLst>
          </p:cNvPr>
          <p:cNvGrpSpPr/>
          <p:nvPr/>
        </p:nvGrpSpPr>
        <p:grpSpPr>
          <a:xfrm>
            <a:off x="1030840" y="4094921"/>
            <a:ext cx="318052" cy="369332"/>
            <a:chOff x="10015814" y="1484244"/>
            <a:chExt cx="318052" cy="36933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21D853-0AA1-3E42-8F47-15ECB71F1459}"/>
                </a:ext>
              </a:extLst>
            </p:cNvPr>
            <p:cNvSpPr/>
            <p:nvPr/>
          </p:nvSpPr>
          <p:spPr>
            <a:xfrm>
              <a:off x="10015814" y="1517597"/>
              <a:ext cx="318052" cy="31805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F4317B-0829-2745-8E4A-0EBC142CF32B}"/>
                </a:ext>
              </a:extLst>
            </p:cNvPr>
            <p:cNvSpPr txBox="1"/>
            <p:nvPr/>
          </p:nvSpPr>
          <p:spPr>
            <a:xfrm>
              <a:off x="10029066" y="14842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3C5895EB-3741-A047-8065-8814A15AE75E}"/>
              </a:ext>
            </a:extLst>
          </p:cNvPr>
          <p:cNvSpPr txBox="1"/>
          <p:nvPr/>
        </p:nvSpPr>
        <p:spPr>
          <a:xfrm>
            <a:off x="980662" y="5346318"/>
            <a:ext cx="940904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/>
              <a:t>client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AAEDA9-73ED-5A45-B4A9-823B5C3F169C}"/>
              </a:ext>
            </a:extLst>
          </p:cNvPr>
          <p:cNvSpPr txBox="1"/>
          <p:nvPr/>
        </p:nvSpPr>
        <p:spPr>
          <a:xfrm>
            <a:off x="5473148" y="5366196"/>
            <a:ext cx="101379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/>
              <a:t>server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8D2E281-5D35-6042-A1B3-F9E2FBADECFB}"/>
              </a:ext>
            </a:extLst>
          </p:cNvPr>
          <p:cNvGrpSpPr/>
          <p:nvPr/>
        </p:nvGrpSpPr>
        <p:grpSpPr>
          <a:xfrm>
            <a:off x="7098196" y="1159564"/>
            <a:ext cx="4775747" cy="1670444"/>
            <a:chOff x="7098196" y="1159564"/>
            <a:chExt cx="4775747" cy="167044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C36F151-9EED-B348-96AA-8062FCF1CB3B}"/>
                </a:ext>
              </a:extLst>
            </p:cNvPr>
            <p:cNvSpPr txBox="1"/>
            <p:nvPr/>
          </p:nvSpPr>
          <p:spPr>
            <a:xfrm>
              <a:off x="7421212" y="1165257"/>
              <a:ext cx="4452731" cy="166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dirty="0"/>
                <a:t>client TLS hello msg: 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i="1" dirty="0"/>
                <a:t>guesses </a:t>
              </a:r>
              <a:r>
                <a:rPr lang="en-US" sz="2400" dirty="0"/>
                <a:t>key agreement protocol, parameters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indicates cipher suites it supports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73D9687-9F48-3447-976D-72F8C75DF63E}"/>
                </a:ext>
              </a:extLst>
            </p:cNvPr>
            <p:cNvGrpSpPr/>
            <p:nvPr/>
          </p:nvGrpSpPr>
          <p:grpSpPr>
            <a:xfrm>
              <a:off x="7098196" y="1159564"/>
              <a:ext cx="318052" cy="369332"/>
              <a:chOff x="10015814" y="1484244"/>
              <a:chExt cx="318052" cy="369332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AC8042C3-B36C-2F4D-B826-590F3BDA6D55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D5B5C66D-1F38-D643-99AF-39C171C11E55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0B08D4F-46F1-8A4B-BB13-DC6881FEB440}"/>
              </a:ext>
            </a:extLst>
          </p:cNvPr>
          <p:cNvGrpSpPr/>
          <p:nvPr/>
        </p:nvGrpSpPr>
        <p:grpSpPr>
          <a:xfrm>
            <a:off x="7084944" y="2854909"/>
            <a:ext cx="4444447" cy="1664751"/>
            <a:chOff x="7084944" y="2854909"/>
            <a:chExt cx="4444447" cy="166475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0B52424-6607-484C-BD49-FC6EC4A0C5B5}"/>
                </a:ext>
              </a:extLst>
            </p:cNvPr>
            <p:cNvSpPr txBox="1"/>
            <p:nvPr/>
          </p:nvSpPr>
          <p:spPr>
            <a:xfrm>
              <a:off x="7394708" y="2854909"/>
              <a:ext cx="4134683" cy="166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dirty="0"/>
                <a:t>server TLS hello msg chooses 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key agreement protocol, parameters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cipher suite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server-signed certificate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86F9CB07-1EAC-B945-80DF-41F8681DFE0B}"/>
                </a:ext>
              </a:extLst>
            </p:cNvPr>
            <p:cNvGrpSpPr/>
            <p:nvPr/>
          </p:nvGrpSpPr>
          <p:grpSpPr>
            <a:xfrm>
              <a:off x="7084944" y="2875721"/>
              <a:ext cx="318052" cy="369332"/>
              <a:chOff x="10015814" y="1484244"/>
              <a:chExt cx="318052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8519843-0AD0-A94D-B2B9-7974C84A5527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EB3A009-2410-4A4A-A33A-2700AEB8B24D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A4F4A90-03F0-F34A-822F-A3F079D550FA}"/>
              </a:ext>
            </a:extLst>
          </p:cNvPr>
          <p:cNvGrpSpPr/>
          <p:nvPr/>
        </p:nvGrpSpPr>
        <p:grpSpPr>
          <a:xfrm>
            <a:off x="7071692" y="4538868"/>
            <a:ext cx="4934773" cy="1674744"/>
            <a:chOff x="7071692" y="4538868"/>
            <a:chExt cx="4934773" cy="1674744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28CC550-011E-5041-B6E2-2DDA5F90CF12}"/>
                </a:ext>
              </a:extLst>
            </p:cNvPr>
            <p:cNvSpPr txBox="1"/>
            <p:nvPr/>
          </p:nvSpPr>
          <p:spPr>
            <a:xfrm>
              <a:off x="7381456" y="4548861"/>
              <a:ext cx="4625009" cy="166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dirty="0"/>
                <a:t>client: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checks server certificate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generates key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sz="2400" dirty="0"/>
                <a:t>can now make application request (e.g.., HTTPS GET)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F248C5B-DA6D-4146-B6BB-E22ABB520608}"/>
                </a:ext>
              </a:extLst>
            </p:cNvPr>
            <p:cNvGrpSpPr/>
            <p:nvPr/>
          </p:nvGrpSpPr>
          <p:grpSpPr>
            <a:xfrm>
              <a:off x="7071692" y="4538868"/>
              <a:ext cx="318052" cy="369332"/>
              <a:chOff x="10015814" y="1484244"/>
              <a:chExt cx="318052" cy="369332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F7BDA39-4222-C64B-AFF8-63BB40E7EDA6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D5B9647-139B-944F-BD2F-804D83D4EF24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34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805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TLS 1.3 handshake: 0 RTT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7" name="Line 73">
            <a:extLst>
              <a:ext uri="{FF2B5EF4-FFF2-40B4-BE49-F238E27FC236}">
                <a16:creationId xmlns:a16="http://schemas.microsoft.com/office/drawing/2014/main" id="{FD2D2176-5510-9F45-87FD-D6A6EC51F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0269" y="2213057"/>
            <a:ext cx="4486220" cy="109998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8" name="Line 74">
            <a:extLst>
              <a:ext uri="{FF2B5EF4-FFF2-40B4-BE49-F238E27FC236}">
                <a16:creationId xmlns:a16="http://schemas.microsoft.com/office/drawing/2014/main" id="{9C9A11CD-F0BB-C549-A8F8-6D4FF0D12F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7983" y="2123298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30" name="Group 92">
            <a:extLst>
              <a:ext uri="{FF2B5EF4-FFF2-40B4-BE49-F238E27FC236}">
                <a16:creationId xmlns:a16="http://schemas.microsoft.com/office/drawing/2014/main" id="{6E8A024B-934D-504C-8896-F75B17C4E30C}"/>
              </a:ext>
            </a:extLst>
          </p:cNvPr>
          <p:cNvGrpSpPr>
            <a:grpSpLocks/>
          </p:cNvGrpSpPr>
          <p:nvPr/>
        </p:nvGrpSpPr>
        <p:grpSpPr bwMode="auto">
          <a:xfrm>
            <a:off x="977632" y="1543313"/>
            <a:ext cx="775403" cy="566176"/>
            <a:chOff x="-44" y="1473"/>
            <a:chExt cx="981" cy="1105"/>
          </a:xfrm>
        </p:grpSpPr>
        <p:pic>
          <p:nvPicPr>
            <p:cNvPr id="31" name="Picture 93" descr="desktop_computer_stylized_medium">
              <a:extLst>
                <a:ext uri="{FF2B5EF4-FFF2-40B4-BE49-F238E27FC236}">
                  <a16:creationId xmlns:a16="http://schemas.microsoft.com/office/drawing/2014/main" id="{FFF52D87-075E-6348-BE99-E8EC7CD1E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D7116080-D36D-CD47-8C70-8E42B60EEB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3" name="Group 95">
            <a:extLst>
              <a:ext uri="{FF2B5EF4-FFF2-40B4-BE49-F238E27FC236}">
                <a16:creationId xmlns:a16="http://schemas.microsoft.com/office/drawing/2014/main" id="{139F01BA-E014-9249-B995-5FAC9C861608}"/>
              </a:ext>
            </a:extLst>
          </p:cNvPr>
          <p:cNvGrpSpPr>
            <a:grpSpLocks/>
          </p:cNvGrpSpPr>
          <p:nvPr/>
        </p:nvGrpSpPr>
        <p:grpSpPr bwMode="auto">
          <a:xfrm>
            <a:off x="5846659" y="1522600"/>
            <a:ext cx="318750" cy="557545"/>
            <a:chOff x="4140" y="429"/>
            <a:chExt cx="1425" cy="2396"/>
          </a:xfrm>
        </p:grpSpPr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26F68C99-0453-5B45-95CB-564AAAC9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Rectangle 97">
              <a:extLst>
                <a:ext uri="{FF2B5EF4-FFF2-40B4-BE49-F238E27FC236}">
                  <a16:creationId xmlns:a16="http://schemas.microsoft.com/office/drawing/2014/main" id="{86B8B2EC-8A39-8744-AEE7-7DE596B8F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36" name="Freeform 98">
              <a:extLst>
                <a:ext uri="{FF2B5EF4-FFF2-40B4-BE49-F238E27FC236}">
                  <a16:creationId xmlns:a16="http://schemas.microsoft.com/office/drawing/2014/main" id="{B016FCC5-1355-7C46-BE07-AA386B36F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Freeform 99">
              <a:extLst>
                <a:ext uri="{FF2B5EF4-FFF2-40B4-BE49-F238E27FC236}">
                  <a16:creationId xmlns:a16="http://schemas.microsoft.com/office/drawing/2014/main" id="{E10DD31D-2B99-5E4F-ACC6-3EE07F59D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8" name="Rectangle 100">
              <a:extLst>
                <a:ext uri="{FF2B5EF4-FFF2-40B4-BE49-F238E27FC236}">
                  <a16:creationId xmlns:a16="http://schemas.microsoft.com/office/drawing/2014/main" id="{07D055DB-84BC-8141-BF69-FEB62694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39" name="Group 101">
              <a:extLst>
                <a:ext uri="{FF2B5EF4-FFF2-40B4-BE49-F238E27FC236}">
                  <a16:creationId xmlns:a16="http://schemas.microsoft.com/office/drawing/2014/main" id="{7EBA2B7C-6079-8746-B162-23AD0AB2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5" name="AutoShape 102">
                <a:extLst>
                  <a:ext uri="{FF2B5EF4-FFF2-40B4-BE49-F238E27FC236}">
                    <a16:creationId xmlns:a16="http://schemas.microsoft.com/office/drawing/2014/main" id="{0B5CF742-03A1-6840-937B-1734F8744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6" name="AutoShape 103">
                <a:extLst>
                  <a:ext uri="{FF2B5EF4-FFF2-40B4-BE49-F238E27FC236}">
                    <a16:creationId xmlns:a16="http://schemas.microsoft.com/office/drawing/2014/main" id="{B8E8974D-EF0D-0B4E-B873-CD95E1DB3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0" name="Rectangle 104">
              <a:extLst>
                <a:ext uri="{FF2B5EF4-FFF2-40B4-BE49-F238E27FC236}">
                  <a16:creationId xmlns:a16="http://schemas.microsoft.com/office/drawing/2014/main" id="{C1375B90-3426-4144-81E9-3AB17E3B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1" name="Group 105">
              <a:extLst>
                <a:ext uri="{FF2B5EF4-FFF2-40B4-BE49-F238E27FC236}">
                  <a16:creationId xmlns:a16="http://schemas.microsoft.com/office/drawing/2014/main" id="{F5B4E34A-A543-A54C-B5B9-24CF5E72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3" name="AutoShape 106">
                <a:extLst>
                  <a:ext uri="{FF2B5EF4-FFF2-40B4-BE49-F238E27FC236}">
                    <a16:creationId xmlns:a16="http://schemas.microsoft.com/office/drawing/2014/main" id="{4460BD36-1985-6243-8FEF-6363BA07C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4" name="AutoShape 107">
                <a:extLst>
                  <a:ext uri="{FF2B5EF4-FFF2-40B4-BE49-F238E27FC236}">
                    <a16:creationId xmlns:a16="http://schemas.microsoft.com/office/drawing/2014/main" id="{04A041AD-0228-384D-A83E-190B8418A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2" name="Rectangle 108">
              <a:extLst>
                <a:ext uri="{FF2B5EF4-FFF2-40B4-BE49-F238E27FC236}">
                  <a16:creationId xmlns:a16="http://schemas.microsoft.com/office/drawing/2014/main" id="{996612E0-5C46-C249-9643-F7B6C380E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109">
              <a:extLst>
                <a:ext uri="{FF2B5EF4-FFF2-40B4-BE49-F238E27FC236}">
                  <a16:creationId xmlns:a16="http://schemas.microsoft.com/office/drawing/2014/main" id="{DCF6931C-69E4-FE4E-B760-71FAC5A1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4" name="Group 110">
              <a:extLst>
                <a:ext uri="{FF2B5EF4-FFF2-40B4-BE49-F238E27FC236}">
                  <a16:creationId xmlns:a16="http://schemas.microsoft.com/office/drawing/2014/main" id="{CAB625F0-0691-D04B-B240-3FB9F1166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1" name="AutoShape 111">
                <a:extLst>
                  <a:ext uri="{FF2B5EF4-FFF2-40B4-BE49-F238E27FC236}">
                    <a16:creationId xmlns:a16="http://schemas.microsoft.com/office/drawing/2014/main" id="{1798E5BB-0EE4-B14D-A096-D6DF8E1A3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2" name="AutoShape 112">
                <a:extLst>
                  <a:ext uri="{FF2B5EF4-FFF2-40B4-BE49-F238E27FC236}">
                    <a16:creationId xmlns:a16="http://schemas.microsoft.com/office/drawing/2014/main" id="{37D6D764-BBE7-2C4C-B814-C8433A252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2735D8B7-00A2-114C-8592-1506F5632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D2FEF0BF-A9A6-B94E-AEC6-B75180F9C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9" name="AutoShape 115">
                <a:extLst>
                  <a:ext uri="{FF2B5EF4-FFF2-40B4-BE49-F238E27FC236}">
                    <a16:creationId xmlns:a16="http://schemas.microsoft.com/office/drawing/2014/main" id="{8ED374E1-9B28-E146-BDED-A72B05703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0" name="AutoShape 116">
                <a:extLst>
                  <a:ext uri="{FF2B5EF4-FFF2-40B4-BE49-F238E27FC236}">
                    <a16:creationId xmlns:a16="http://schemas.microsoft.com/office/drawing/2014/main" id="{D587FE6E-D81D-534E-8051-418AD812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7" name="Rectangle 117">
              <a:extLst>
                <a:ext uri="{FF2B5EF4-FFF2-40B4-BE49-F238E27FC236}">
                  <a16:creationId xmlns:a16="http://schemas.microsoft.com/office/drawing/2014/main" id="{B1AB82F8-F3C2-2C41-87BC-893365048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FFBD39F-75BA-A04D-A04B-8A96E3641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423E4EEF-52F1-274F-8150-7B8FE36B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8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0" name="Oval 120">
              <a:extLst>
                <a:ext uri="{FF2B5EF4-FFF2-40B4-BE49-F238E27FC236}">
                  <a16:creationId xmlns:a16="http://schemas.microsoft.com/office/drawing/2014/main" id="{8E622F2C-9916-E44C-8D15-A3EB5099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2B2C122C-9558-C74A-B292-6745935E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" name="AutoShape 122">
              <a:extLst>
                <a:ext uri="{FF2B5EF4-FFF2-40B4-BE49-F238E27FC236}">
                  <a16:creationId xmlns:a16="http://schemas.microsoft.com/office/drawing/2014/main" id="{9EB66954-1692-804C-9BE3-43BB692E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4" name="AutoShape 123">
              <a:extLst>
                <a:ext uri="{FF2B5EF4-FFF2-40B4-BE49-F238E27FC236}">
                  <a16:creationId xmlns:a16="http://schemas.microsoft.com/office/drawing/2014/main" id="{2BACD6F5-3BD3-8443-98EE-6D7911FBA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5" name="Oval 124">
              <a:extLst>
                <a:ext uri="{FF2B5EF4-FFF2-40B4-BE49-F238E27FC236}">
                  <a16:creationId xmlns:a16="http://schemas.microsoft.com/office/drawing/2014/main" id="{2287EC08-ED14-2548-BC2D-0D0B10C39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6" name="Oval 125">
              <a:extLst>
                <a:ext uri="{FF2B5EF4-FFF2-40B4-BE49-F238E27FC236}">
                  <a16:creationId xmlns:a16="http://schemas.microsoft.com/office/drawing/2014/main" id="{31709B70-F20F-5045-B062-881A30E1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endParaRPr>
            </a:p>
          </p:txBody>
        </p:sp>
        <p:sp>
          <p:nvSpPr>
            <p:cNvPr id="57" name="Oval 126">
              <a:extLst>
                <a:ext uri="{FF2B5EF4-FFF2-40B4-BE49-F238E27FC236}">
                  <a16:creationId xmlns:a16="http://schemas.microsoft.com/office/drawing/2014/main" id="{2AB72B66-2D1D-5D48-9738-F7A60A6D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8" name="Rectangle 127">
              <a:extLst>
                <a:ext uri="{FF2B5EF4-FFF2-40B4-BE49-F238E27FC236}">
                  <a16:creationId xmlns:a16="http://schemas.microsoft.com/office/drawing/2014/main" id="{5182F070-FBAE-C742-8223-21FCE45B2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</p:grpSp>
      <p:sp>
        <p:nvSpPr>
          <p:cNvPr id="67" name="Line 74">
            <a:extLst>
              <a:ext uri="{FF2B5EF4-FFF2-40B4-BE49-F238E27FC236}">
                <a16:creationId xmlns:a16="http://schemas.microsoft.com/office/drawing/2014/main" id="{B6EBBF64-96C1-1946-824F-FA9C089FD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0104" y="2037159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8" name="Line 73">
            <a:extLst>
              <a:ext uri="{FF2B5EF4-FFF2-40B4-BE49-F238E27FC236}">
                <a16:creationId xmlns:a16="http://schemas.microsoft.com/office/drawing/2014/main" id="{73AB1539-E1D3-A74D-B91D-21C37901A4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10389" y="3856384"/>
            <a:ext cx="4453089" cy="748747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F8CA38D6-DA75-DA48-A714-1C05DAF7B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912" y="2409556"/>
            <a:ext cx="1049579" cy="355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3" name="Rectangle 79">
            <a:extLst>
              <a:ext uri="{FF2B5EF4-FFF2-40B4-BE49-F238E27FC236}">
                <a16:creationId xmlns:a16="http://schemas.microsoft.com/office/drawing/2014/main" id="{27341C0E-38B0-8E4B-B70A-41ED33D9D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572" y="2658404"/>
            <a:ext cx="593334" cy="355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C8411C-D034-C847-A430-7115B6AF6DC3}"/>
              </a:ext>
            </a:extLst>
          </p:cNvPr>
          <p:cNvSpPr/>
          <p:nvPr/>
        </p:nvSpPr>
        <p:spPr>
          <a:xfrm>
            <a:off x="2067341" y="1921564"/>
            <a:ext cx="2637181" cy="1391480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B4A451-6D15-754A-81D3-3A6437D01540}"/>
              </a:ext>
            </a:extLst>
          </p:cNvPr>
          <p:cNvSpPr txBox="1"/>
          <p:nvPr/>
        </p:nvSpPr>
        <p:spPr>
          <a:xfrm>
            <a:off x="2054088" y="1921564"/>
            <a:ext cx="2676939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client hello:</a:t>
            </a:r>
          </a:p>
          <a:p>
            <a:pPr marL="285750" indent="-220663">
              <a:lnSpc>
                <a:spcPct val="90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en-US" dirty="0"/>
              <a:t>supported cipher suites</a:t>
            </a:r>
          </a:p>
          <a:p>
            <a:pPr marL="285750" indent="-220663">
              <a:lnSpc>
                <a:spcPct val="90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en-US" dirty="0"/>
              <a:t>DH key agreement protocol, parameters</a:t>
            </a:r>
          </a:p>
          <a:p>
            <a:pPr marL="285750" indent="-220663">
              <a:lnSpc>
                <a:spcPct val="90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application data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3401A1E-798A-B043-A313-16D3E1D0D4E3}"/>
              </a:ext>
            </a:extLst>
          </p:cNvPr>
          <p:cNvGrpSpPr/>
          <p:nvPr/>
        </p:nvGrpSpPr>
        <p:grpSpPr>
          <a:xfrm>
            <a:off x="2020957" y="3597969"/>
            <a:ext cx="2683565" cy="1437857"/>
            <a:chOff x="8382000" y="2670313"/>
            <a:chExt cx="2683565" cy="1437857"/>
          </a:xfrm>
        </p:grpSpPr>
        <p:sp>
          <p:nvSpPr>
            <p:cNvPr id="79" name="Rectangle 79">
              <a:extLst>
                <a:ext uri="{FF2B5EF4-FFF2-40B4-BE49-F238E27FC236}">
                  <a16:creationId xmlns:a16="http://schemas.microsoft.com/office/drawing/2014/main" id="{929B3F4D-DC3B-524F-832B-72A27F4E7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6484" y="3407153"/>
              <a:ext cx="593334" cy="355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AE9F0B4-D415-2D4C-8FE9-1E41596DEA9F}"/>
                </a:ext>
              </a:extLst>
            </p:cNvPr>
            <p:cNvSpPr/>
            <p:nvPr/>
          </p:nvSpPr>
          <p:spPr>
            <a:xfrm>
              <a:off x="8382000" y="2683565"/>
              <a:ext cx="2683565" cy="142460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1876DC1-8D84-6748-BD43-CDCAB74776FE}"/>
                </a:ext>
              </a:extLst>
            </p:cNvPr>
            <p:cNvSpPr txBox="1"/>
            <p:nvPr/>
          </p:nvSpPr>
          <p:spPr>
            <a:xfrm>
              <a:off x="8382000" y="2670313"/>
              <a:ext cx="2670313" cy="1397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server hello: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dirty="0"/>
                <a:t>selected cipher suite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dirty="0"/>
                <a:t>DH key agreement protocol, parameters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en-US" dirty="0">
                  <a:solidFill>
                    <a:srgbClr val="C00000"/>
                  </a:solidFill>
                </a:rPr>
                <a:t>application data (reply)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3C5895EB-3741-A047-8065-8814A15AE75E}"/>
              </a:ext>
            </a:extLst>
          </p:cNvPr>
          <p:cNvSpPr txBox="1"/>
          <p:nvPr/>
        </p:nvSpPr>
        <p:spPr>
          <a:xfrm>
            <a:off x="980662" y="5346318"/>
            <a:ext cx="940904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/>
              <a:t>client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AAEDA9-73ED-5A45-B4A9-823B5C3F169C}"/>
              </a:ext>
            </a:extLst>
          </p:cNvPr>
          <p:cNvSpPr txBox="1"/>
          <p:nvPr/>
        </p:nvSpPr>
        <p:spPr>
          <a:xfrm>
            <a:off x="5473148" y="5366196"/>
            <a:ext cx="1013792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/>
              <a:t>server 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58702B9F-F007-BD45-B451-CDED71CA3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140" y="1430821"/>
            <a:ext cx="4929807" cy="4875557"/>
          </a:xfrm>
        </p:spPr>
        <p:txBody>
          <a:bodyPr>
            <a:normAutofit/>
          </a:bodyPr>
          <a:lstStyle/>
          <a:p>
            <a:r>
              <a:rPr lang="en-US" dirty="0"/>
              <a:t>initial hello message contains encrypted application data!</a:t>
            </a:r>
          </a:p>
          <a:p>
            <a:pPr marL="641350" indent="-236538">
              <a:buFont typeface="Arial" panose="020B0604020202020204" pitchFamily="34" charset="0"/>
              <a:buChar char="•"/>
            </a:pPr>
            <a:r>
              <a:rPr lang="en-US" sz="2400" dirty="0"/>
              <a:t>“resuming” earlier connection between client and server </a:t>
            </a:r>
          </a:p>
          <a:p>
            <a:pPr marL="641350" indent="-236538">
              <a:buFont typeface="Arial" panose="020B0604020202020204" pitchFamily="34" charset="0"/>
              <a:buChar char="•"/>
            </a:pPr>
            <a:r>
              <a:rPr lang="en-US" sz="2400" dirty="0"/>
              <a:t>application data encrypted using “resumption master secret” from earlier connection</a:t>
            </a:r>
          </a:p>
          <a:p>
            <a:pPr indent="-234950"/>
            <a:r>
              <a:rPr lang="en-US" dirty="0"/>
              <a:t>vulnerable to replay attacks!</a:t>
            </a:r>
          </a:p>
          <a:p>
            <a:pPr marL="641350" indent="-236538">
              <a:buFont typeface="Arial" panose="020B0604020202020204" pitchFamily="34" charset="0"/>
              <a:buChar char="•"/>
            </a:pPr>
            <a:r>
              <a:rPr lang="en-US" sz="2400" dirty="0"/>
              <a:t>maybe OK for get HTTP GET or client requests not modifying server state</a:t>
            </a:r>
          </a:p>
        </p:txBody>
      </p:sp>
    </p:spTree>
    <p:extLst>
      <p:ext uri="{BB962C8B-B14F-4D97-AF65-F5344CB8AC3E}">
        <p14:creationId xmlns:p14="http://schemas.microsoft.com/office/powerpoint/2010/main" val="3189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1505140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digital signatures, message integrity, shared key agreement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rgbClr val="0012A0"/>
              </a:buClr>
            </a:pPr>
            <a:r>
              <a:rPr lang="en-US" sz="3600" dirty="0">
                <a:solidFill>
                  <a:srgbClr val="C00000"/>
                </a:solidFill>
              </a:rPr>
              <a:t>Network layer security: IPsec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4E893-0068-2186-18F8-9AB72D05F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26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75DA-960F-9E42-A5A3-3B8B45FCB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016" y="1371600"/>
            <a:ext cx="10850217" cy="1965960"/>
          </a:xfrm>
        </p:spPr>
        <p:txBody>
          <a:bodyPr>
            <a:normAutofit/>
          </a:bodyPr>
          <a:lstStyle/>
          <a:p>
            <a:r>
              <a:rPr lang="en-US" sz="3100" dirty="0"/>
              <a:t>provides datagram-level encryption, authentication, integrity</a:t>
            </a:r>
          </a:p>
          <a:p>
            <a:pPr lvl="1"/>
            <a:r>
              <a:rPr lang="en-US" sz="2700" dirty="0"/>
              <a:t>for both user traffic and control traffic (e.g., BGP, DNS messages)</a:t>
            </a:r>
          </a:p>
          <a:p>
            <a:r>
              <a:rPr lang="en-US" sz="3100" dirty="0"/>
              <a:t>two “modes”:</a:t>
            </a:r>
          </a:p>
          <a:p>
            <a:pPr marL="130175" indent="0">
              <a:buNone/>
            </a:pP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IP Sec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73CB3-64BF-DB4E-9011-11A11037F1AA}"/>
              </a:ext>
            </a:extLst>
          </p:cNvPr>
          <p:cNvSpPr txBox="1"/>
          <p:nvPr/>
        </p:nvSpPr>
        <p:spPr>
          <a:xfrm>
            <a:off x="1470993" y="4681977"/>
            <a:ext cx="3856382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dirty="0">
                <a:solidFill>
                  <a:srgbClr val="C00000"/>
                </a:solidFill>
              </a:rPr>
              <a:t>transport mode: </a:t>
            </a:r>
          </a:p>
          <a:p>
            <a:pPr marL="287338" indent="-22225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i="1" dirty="0">
                <a:solidFill>
                  <a:srgbClr val="0012A0"/>
                </a:solidFill>
              </a:rPr>
              <a:t>only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 datagram </a:t>
            </a:r>
            <a:r>
              <a:rPr lang="en-US" sz="2400" i="1" dirty="0">
                <a:solidFill>
                  <a:srgbClr val="0012A0"/>
                </a:solidFill>
              </a:rPr>
              <a:t>payload</a:t>
            </a:r>
            <a:r>
              <a:rPr lang="en-US" sz="2400" dirty="0"/>
              <a:t> is encrypted, authenticated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2BC05-B609-5E41-B728-096F53B746FD}"/>
              </a:ext>
            </a:extLst>
          </p:cNvPr>
          <p:cNvSpPr/>
          <p:nvPr/>
        </p:nvSpPr>
        <p:spPr>
          <a:xfrm>
            <a:off x="6188765" y="4093770"/>
            <a:ext cx="4717774" cy="217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tunnel mode: </a:t>
            </a:r>
          </a:p>
          <a:p>
            <a:pPr marL="285750" indent="-220663">
              <a:lnSpc>
                <a:spcPct val="85000"/>
              </a:lnSpc>
              <a:spcBef>
                <a:spcPts val="600"/>
              </a:spcBef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400" dirty="0"/>
              <a:t>entire datagram is encrypted, authenticated</a:t>
            </a:r>
          </a:p>
          <a:p>
            <a:pPr marL="285750" indent="-220663">
              <a:lnSpc>
                <a:spcPct val="85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400" dirty="0"/>
              <a:t>encrypted datagram encapsulated in new datagram with new IP header, tunneled to destination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ADDFE080-966A-8641-9BE1-AE22D314AFD8}"/>
              </a:ext>
            </a:extLst>
          </p:cNvPr>
          <p:cNvGrpSpPr/>
          <p:nvPr/>
        </p:nvGrpSpPr>
        <p:grpSpPr>
          <a:xfrm>
            <a:off x="5943602" y="2769704"/>
            <a:ext cx="4841859" cy="1089162"/>
            <a:chOff x="5943602" y="2769704"/>
            <a:chExt cx="4841859" cy="1089162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4E20BA2-5A30-9E42-BEA5-46DC9B6477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079996" y="2940636"/>
              <a:ext cx="506067" cy="1330393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CAC4CF-B9CD-DB4D-99A9-B6AF032C18A5}"/>
                </a:ext>
              </a:extLst>
            </p:cNvPr>
            <p:cNvGrpSpPr/>
            <p:nvPr/>
          </p:nvGrpSpPr>
          <p:grpSpPr>
            <a:xfrm>
              <a:off x="5943602" y="2769704"/>
              <a:ext cx="1681218" cy="980660"/>
              <a:chOff x="6049618" y="2769704"/>
              <a:chExt cx="1681218" cy="98066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654F112-25E5-0945-9EB7-D53617CD32AF}"/>
                  </a:ext>
                </a:extLst>
              </p:cNvPr>
              <p:cNvCxnSpPr>
                <a:endCxn id="14" idx="9"/>
              </p:cNvCxnSpPr>
              <p:nvPr/>
            </p:nvCxnSpPr>
            <p:spPr>
              <a:xfrm>
                <a:off x="6645292" y="3188175"/>
                <a:ext cx="781512" cy="3585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69CF614-B510-1B47-A18F-FC95BC06D323}"/>
                  </a:ext>
                </a:extLst>
              </p:cNvPr>
              <p:cNvGrpSpPr/>
              <p:nvPr/>
            </p:nvGrpSpPr>
            <p:grpSpPr>
              <a:xfrm>
                <a:off x="7124700" y="3417997"/>
                <a:ext cx="606136" cy="332367"/>
                <a:chOff x="7493876" y="2774731"/>
                <a:chExt cx="1481958" cy="894622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4575021-E1EF-B74C-854B-B558B2CCDE16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     </a:t>
                  </a: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E423A64-C38A-EE48-AC51-530692CDD759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6D703D38-4520-6D4B-98BA-E02BCBF7D5CA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F3154BDF-A977-C44E-BAFA-B438903A17FB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B56605F-E424-7947-AACE-63CB7FDB4132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12C5A52-8947-FC49-BB36-076F264D475C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390FDBA-6052-5F40-A3EE-4F48A9EFA97F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" name="Group 542">
                <a:extLst>
                  <a:ext uri="{FF2B5EF4-FFF2-40B4-BE49-F238E27FC236}">
                    <a16:creationId xmlns:a16="http://schemas.microsoft.com/office/drawing/2014/main" id="{1C4F3015-F821-EC4A-8824-6B80D2209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49618" y="2769704"/>
                <a:ext cx="720837" cy="645768"/>
                <a:chOff x="-44" y="1473"/>
                <a:chExt cx="981" cy="1105"/>
              </a:xfrm>
            </p:grpSpPr>
            <p:pic>
              <p:nvPicPr>
                <p:cNvPr id="19" name="Picture 529" descr="desktop_computer_stylized_medium">
                  <a:extLst>
                    <a:ext uri="{FF2B5EF4-FFF2-40B4-BE49-F238E27FC236}">
                      <a16:creationId xmlns:a16="http://schemas.microsoft.com/office/drawing/2014/main" id="{B4A218B7-E585-A542-B8AE-0035B8F144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44" y="1473"/>
                  <a:ext cx="981" cy="1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Freeform 530">
                  <a:extLst>
                    <a:ext uri="{FF2B5EF4-FFF2-40B4-BE49-F238E27FC236}">
                      <a16:creationId xmlns:a16="http://schemas.microsoft.com/office/drawing/2014/main" id="{6B93B8A7-EC13-1F4D-A7BC-566E96580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4" y="1579"/>
                  <a:ext cx="477" cy="506"/>
                </a:xfrm>
                <a:custGeom>
                  <a:avLst/>
                  <a:gdLst>
                    <a:gd name="T0" fmla="*/ 0 w 356"/>
                    <a:gd name="T1" fmla="*/ 0 h 368"/>
                    <a:gd name="T2" fmla="*/ 722 w 356"/>
                    <a:gd name="T3" fmla="*/ 36 h 368"/>
                    <a:gd name="T4" fmla="*/ 856 w 356"/>
                    <a:gd name="T5" fmla="*/ 765 h 368"/>
                    <a:gd name="T6" fmla="*/ 189 w 356"/>
                    <a:gd name="T7" fmla="*/ 957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050F89-D418-D448-9E4C-F6EE2C0E8D48}"/>
                </a:ext>
              </a:extLst>
            </p:cNvPr>
            <p:cNvGrpSpPr/>
            <p:nvPr/>
          </p:nvGrpSpPr>
          <p:grpSpPr>
            <a:xfrm flipH="1">
              <a:off x="9104243" y="2789583"/>
              <a:ext cx="1681218" cy="980660"/>
              <a:chOff x="6049618" y="2769704"/>
              <a:chExt cx="1681218" cy="98066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4CAEDFE-5BCE-6B43-AC71-87755DEC1C69}"/>
                  </a:ext>
                </a:extLst>
              </p:cNvPr>
              <p:cNvCxnSpPr>
                <a:endCxn id="69" idx="9"/>
              </p:cNvCxnSpPr>
              <p:nvPr/>
            </p:nvCxnSpPr>
            <p:spPr>
              <a:xfrm>
                <a:off x="6645292" y="3188175"/>
                <a:ext cx="781512" cy="3585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811847D-A970-9443-B7D2-72AC5D9B1BA0}"/>
                  </a:ext>
                </a:extLst>
              </p:cNvPr>
              <p:cNvGrpSpPr/>
              <p:nvPr/>
            </p:nvGrpSpPr>
            <p:grpSpPr>
              <a:xfrm>
                <a:off x="7124700" y="3417997"/>
                <a:ext cx="606136" cy="332367"/>
                <a:chOff x="7493876" y="2774731"/>
                <a:chExt cx="1481958" cy="894622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B366F0C3-D84C-1B40-8469-120A8C080073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     </a:t>
                  </a: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7EB0FBE-636E-A546-8091-4FBBC9BF1A7C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</a:t>
                  </a: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78360FB-EEF4-2940-9D36-36DE310F905D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453C865-DC81-6D4B-ABCB-2846FCE503CA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8662D64E-0AE9-E64E-8628-AF46CCE5A27A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918CF3A8-5656-8442-BB3F-09C800215476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5524A23D-EA0A-6246-B1E7-4F2EF8987EB8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0" name="Group 542">
                <a:extLst>
                  <a:ext uri="{FF2B5EF4-FFF2-40B4-BE49-F238E27FC236}">
                    <a16:creationId xmlns:a16="http://schemas.microsoft.com/office/drawing/2014/main" id="{22947704-2D5C-B840-B65A-0BC7455D4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49618" y="2769704"/>
                <a:ext cx="720837" cy="645768"/>
                <a:chOff x="-44" y="1473"/>
                <a:chExt cx="981" cy="1105"/>
              </a:xfrm>
            </p:grpSpPr>
            <p:pic>
              <p:nvPicPr>
                <p:cNvPr id="61" name="Picture 529" descr="desktop_computer_stylized_medium">
                  <a:extLst>
                    <a:ext uri="{FF2B5EF4-FFF2-40B4-BE49-F238E27FC236}">
                      <a16:creationId xmlns:a16="http://schemas.microsoft.com/office/drawing/2014/main" id="{3691EF3D-3B9E-8D45-A16D-54C9B0ACDE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44" y="1473"/>
                  <a:ext cx="981" cy="1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Freeform 530">
                  <a:extLst>
                    <a:ext uri="{FF2B5EF4-FFF2-40B4-BE49-F238E27FC236}">
                      <a16:creationId xmlns:a16="http://schemas.microsoft.com/office/drawing/2014/main" id="{3C7B9C58-9F63-3F41-9270-A2468F13B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4" y="1579"/>
                  <a:ext cx="477" cy="506"/>
                </a:xfrm>
                <a:custGeom>
                  <a:avLst/>
                  <a:gdLst>
                    <a:gd name="T0" fmla="*/ 0 w 356"/>
                    <a:gd name="T1" fmla="*/ 0 h 368"/>
                    <a:gd name="T2" fmla="*/ 722 w 356"/>
                    <a:gd name="T3" fmla="*/ 36 h 368"/>
                    <a:gd name="T4" fmla="*/ 856 w 356"/>
                    <a:gd name="T5" fmla="*/ 765 h 368"/>
                    <a:gd name="T6" fmla="*/ 189 w 356"/>
                    <a:gd name="T7" fmla="*/ 957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5DDDE38-741C-E746-B5BF-21B2066982F8}"/>
                </a:ext>
              </a:extLst>
            </p:cNvPr>
            <p:cNvGrpSpPr/>
            <p:nvPr/>
          </p:nvGrpSpPr>
          <p:grpSpPr>
            <a:xfrm>
              <a:off x="7715977" y="3548786"/>
              <a:ext cx="1285150" cy="185014"/>
              <a:chOff x="1616358" y="2551230"/>
              <a:chExt cx="2138678" cy="218510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4321BA5-2FBD-9248-8FC5-A60CD7C16E0A}"/>
                  </a:ext>
                </a:extLst>
              </p:cNvPr>
              <p:cNvSpPr/>
              <p:nvPr/>
            </p:nvSpPr>
            <p:spPr>
              <a:xfrm>
                <a:off x="1673508" y="2551230"/>
                <a:ext cx="2027398" cy="218510"/>
              </a:xfrm>
              <a:prstGeom prst="rect">
                <a:avLst/>
              </a:prstGeom>
              <a:gradFill>
                <a:gsLst>
                  <a:gs pos="0">
                    <a:srgbClr val="0012A0"/>
                  </a:gs>
                  <a:gs pos="100000">
                    <a:srgbClr val="0012A0"/>
                  </a:gs>
                  <a:gs pos="52000">
                    <a:srgbClr val="6EBFF0"/>
                  </a:gs>
                </a:gsLst>
                <a:lin ang="16200000" scaled="0"/>
              </a:gradFill>
              <a:ln w="63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A3EB330-152D-4F4B-937A-5933A9E2D50F}"/>
                  </a:ext>
                </a:extLst>
              </p:cNvPr>
              <p:cNvSpPr/>
              <p:nvPr/>
            </p:nvSpPr>
            <p:spPr>
              <a:xfrm>
                <a:off x="1616358" y="2551230"/>
                <a:ext cx="114300" cy="2185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805F181-49B9-C142-9B51-F857DE897BF7}"/>
                  </a:ext>
                </a:extLst>
              </p:cNvPr>
              <p:cNvSpPr/>
              <p:nvPr/>
            </p:nvSpPr>
            <p:spPr>
              <a:xfrm>
                <a:off x="3643756" y="2559750"/>
                <a:ext cx="111280" cy="209990"/>
              </a:xfrm>
              <a:prstGeom prst="ellipse">
                <a:avLst/>
              </a:prstGeom>
              <a:gradFill flip="none" rotWithShape="1">
                <a:gsLst>
                  <a:gs pos="0">
                    <a:srgbClr val="0012A0">
                      <a:lumMod val="100000"/>
                    </a:srgbClr>
                  </a:gs>
                  <a:gs pos="75000">
                    <a:srgbClr val="66ACD3"/>
                  </a:gs>
                  <a:gs pos="99000">
                    <a:srgbClr val="0012A0"/>
                  </a:gs>
                  <a:gs pos="29000">
                    <a:srgbClr val="6EBFF0"/>
                  </a:gs>
                </a:gsLst>
                <a:lin ang="16200000" scaled="0"/>
                <a:tileRect/>
              </a:gra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D93417B-0185-D242-8A05-91DA57EBFD3E}"/>
                  </a:ext>
                </a:extLst>
              </p:cNvPr>
              <p:cNvSpPr/>
              <p:nvPr/>
            </p:nvSpPr>
            <p:spPr>
              <a:xfrm>
                <a:off x="3491356" y="2551230"/>
                <a:ext cx="209550" cy="218510"/>
              </a:xfrm>
              <a:prstGeom prst="rect">
                <a:avLst/>
              </a:prstGeom>
              <a:gradFill>
                <a:gsLst>
                  <a:gs pos="0">
                    <a:srgbClr val="0012A0"/>
                  </a:gs>
                  <a:gs pos="100000">
                    <a:srgbClr val="0012A0"/>
                  </a:gs>
                  <a:gs pos="52000">
                    <a:srgbClr val="6EBFF0"/>
                  </a:gs>
                </a:gsLst>
                <a:lin ang="16200000" scaled="0"/>
              </a:gradFill>
              <a:ln w="63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37" name="Freeform 8">
            <a:extLst>
              <a:ext uri="{FF2B5EF4-FFF2-40B4-BE49-F238E27FC236}">
                <a16:creationId xmlns:a16="http://schemas.microsoft.com/office/drawing/2014/main" id="{B88EADF6-5835-854B-A410-631A5C1DF737}"/>
              </a:ext>
            </a:extLst>
          </p:cNvPr>
          <p:cNvSpPr>
            <a:spLocks/>
          </p:cNvSpPr>
          <p:nvPr/>
        </p:nvSpPr>
        <p:spPr bwMode="auto">
          <a:xfrm rot="5400000">
            <a:off x="2931526" y="3676128"/>
            <a:ext cx="506067" cy="133039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154F271-87D0-7C47-A4F2-62E2B0FD78A7}"/>
              </a:ext>
            </a:extLst>
          </p:cNvPr>
          <p:cNvGrpSpPr/>
          <p:nvPr/>
        </p:nvGrpSpPr>
        <p:grpSpPr>
          <a:xfrm>
            <a:off x="795132" y="3505196"/>
            <a:ext cx="1681218" cy="980660"/>
            <a:chOff x="6049618" y="2769704"/>
            <a:chExt cx="1681218" cy="98066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69ECC50-1D6A-FE4E-B412-35AE1EB7DAED}"/>
                </a:ext>
              </a:extLst>
            </p:cNvPr>
            <p:cNvCxnSpPr>
              <a:endCxn id="150" idx="9"/>
            </p:cNvCxnSpPr>
            <p:nvPr/>
          </p:nvCxnSpPr>
          <p:spPr>
            <a:xfrm>
              <a:off x="6645292" y="3188175"/>
              <a:ext cx="781512" cy="3585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56970CFE-113F-524E-A271-D0B56F1E4DCD}"/>
                </a:ext>
              </a:extLst>
            </p:cNvPr>
            <p:cNvGrpSpPr/>
            <p:nvPr/>
          </p:nvGrpSpPr>
          <p:grpSpPr>
            <a:xfrm>
              <a:off x="7124700" y="3417997"/>
              <a:ext cx="606136" cy="332367"/>
              <a:chOff x="7493876" y="2774731"/>
              <a:chExt cx="1481958" cy="894622"/>
            </a:xfrm>
          </p:grpSpPr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C672BC0C-11BC-AE43-A36C-720372A95C6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7D8EBDC-1B3F-D04A-ABF7-F1F8011A446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3E0C9D8E-6E81-AE48-B276-5C3D4C1174C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DFF60AC0-D5B0-B64E-AE9A-940F23337C5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530B7CED-D36A-D146-8C6D-8F3222A6958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450884DB-292E-5D43-B1E4-7A972475C1C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22199CA4-1DF9-774D-A219-054BAAB7B83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1" name="Group 542">
              <a:extLst>
                <a:ext uri="{FF2B5EF4-FFF2-40B4-BE49-F238E27FC236}">
                  <a16:creationId xmlns:a16="http://schemas.microsoft.com/office/drawing/2014/main" id="{1F53B190-AACE-C347-A601-DF9690610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9618" y="2769704"/>
              <a:ext cx="720837" cy="645768"/>
              <a:chOff x="-44" y="1473"/>
              <a:chExt cx="981" cy="1105"/>
            </a:xfrm>
          </p:grpSpPr>
          <p:pic>
            <p:nvPicPr>
              <p:cNvPr id="142" name="Picture 529" descr="desktop_computer_stylized_medium">
                <a:extLst>
                  <a:ext uri="{FF2B5EF4-FFF2-40B4-BE49-F238E27FC236}">
                    <a16:creationId xmlns:a16="http://schemas.microsoft.com/office/drawing/2014/main" id="{74447E28-A5A4-A447-B88B-5C81E70791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" name="Freeform 530">
                <a:extLst>
                  <a:ext uri="{FF2B5EF4-FFF2-40B4-BE49-F238E27FC236}">
                    <a16:creationId xmlns:a16="http://schemas.microsoft.com/office/drawing/2014/main" id="{63E6D02A-C676-6143-AC61-64B525308E3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722 w 356"/>
                  <a:gd name="T3" fmla="*/ 36 h 368"/>
                  <a:gd name="T4" fmla="*/ 856 w 356"/>
                  <a:gd name="T5" fmla="*/ 765 h 368"/>
                  <a:gd name="T6" fmla="*/ 189 w 356"/>
                  <a:gd name="T7" fmla="*/ 95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AB21A84-8433-A744-8995-3FF202FC2F08}"/>
              </a:ext>
            </a:extLst>
          </p:cNvPr>
          <p:cNvGrpSpPr/>
          <p:nvPr/>
        </p:nvGrpSpPr>
        <p:grpSpPr>
          <a:xfrm flipH="1">
            <a:off x="3955773" y="3525075"/>
            <a:ext cx="1681218" cy="980660"/>
            <a:chOff x="6049618" y="2769704"/>
            <a:chExt cx="1681218" cy="980660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0698FEC1-99B4-8D49-8878-EE9F93FCD604}"/>
                </a:ext>
              </a:extLst>
            </p:cNvPr>
            <p:cNvCxnSpPr>
              <a:endCxn id="163" idx="9"/>
            </p:cNvCxnSpPr>
            <p:nvPr/>
          </p:nvCxnSpPr>
          <p:spPr>
            <a:xfrm>
              <a:off x="6645292" y="3188175"/>
              <a:ext cx="781512" cy="3585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54EE5B6-8CEE-C24D-9E77-55CFC6B7EBF7}"/>
                </a:ext>
              </a:extLst>
            </p:cNvPr>
            <p:cNvGrpSpPr/>
            <p:nvPr/>
          </p:nvGrpSpPr>
          <p:grpSpPr>
            <a:xfrm>
              <a:off x="7124700" y="3417997"/>
              <a:ext cx="606136" cy="332367"/>
              <a:chOff x="7493876" y="2774731"/>
              <a:chExt cx="1481958" cy="894622"/>
            </a:xfrm>
          </p:grpSpPr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A697D45-FC0F-8B46-B063-A633921C81C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ACA12577-0F0A-924E-87DB-05AAFDF314F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D8F9D064-FCD7-5643-95F2-11F9764C79D3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8220A6F-F84C-E34B-8703-26B9D645FA3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93FE19AB-AF3C-AF42-BECE-EA8F8C8D509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9458235E-780D-3F47-B8EB-5F49424819F3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AFFB59D-DA07-0044-B94E-45ABEB1D4F4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" name="Group 542">
              <a:extLst>
                <a:ext uri="{FF2B5EF4-FFF2-40B4-BE49-F238E27FC236}">
                  <a16:creationId xmlns:a16="http://schemas.microsoft.com/office/drawing/2014/main" id="{303EBD73-22AF-554E-AF0F-5CEB97478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9618" y="2769704"/>
              <a:ext cx="720837" cy="645768"/>
              <a:chOff x="-44" y="1473"/>
              <a:chExt cx="981" cy="1105"/>
            </a:xfrm>
          </p:grpSpPr>
          <p:pic>
            <p:nvPicPr>
              <p:cNvPr id="155" name="Picture 529" descr="desktop_computer_stylized_medium">
                <a:extLst>
                  <a:ext uri="{FF2B5EF4-FFF2-40B4-BE49-F238E27FC236}">
                    <a16:creationId xmlns:a16="http://schemas.microsoft.com/office/drawing/2014/main" id="{DA8EBB88-E178-D147-81B8-46282C8115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" name="Freeform 530">
                <a:extLst>
                  <a:ext uri="{FF2B5EF4-FFF2-40B4-BE49-F238E27FC236}">
                    <a16:creationId xmlns:a16="http://schemas.microsoft.com/office/drawing/2014/main" id="{B79E9C72-6480-6E40-A2DD-061F96875BE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722 w 356"/>
                  <a:gd name="T3" fmla="*/ 36 h 368"/>
                  <a:gd name="T4" fmla="*/ 856 w 356"/>
                  <a:gd name="T5" fmla="*/ 765 h 368"/>
                  <a:gd name="T6" fmla="*/ 189 w 356"/>
                  <a:gd name="T7" fmla="*/ 95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4FBF839-7AAB-2945-A100-E03CF525DA47}"/>
              </a:ext>
            </a:extLst>
          </p:cNvPr>
          <p:cNvGrpSpPr/>
          <p:nvPr/>
        </p:nvGrpSpPr>
        <p:grpSpPr>
          <a:xfrm>
            <a:off x="1596889" y="3625654"/>
            <a:ext cx="1744188" cy="288737"/>
            <a:chOff x="1596889" y="3055814"/>
            <a:chExt cx="1744188" cy="28873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85152D4-74C3-EE4F-BD9E-95F04F9F97F2}"/>
                </a:ext>
              </a:extLst>
            </p:cNvPr>
            <p:cNvGrpSpPr/>
            <p:nvPr/>
          </p:nvGrpSpPr>
          <p:grpSpPr>
            <a:xfrm>
              <a:off x="1596889" y="3061114"/>
              <a:ext cx="1060174" cy="276999"/>
              <a:chOff x="2418521" y="3140627"/>
              <a:chExt cx="1060174" cy="276999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024B5617-C9CC-374E-B759-E5A588F2A04B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F76628DF-7E5A-F04D-940F-07D8396FF85F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E6F30FB-9BE9-5A4A-B26D-E6514FFA6757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61815-C40C-064C-94D5-C8EF205B2F81}"/>
                  </a:ext>
                </a:extLst>
              </p:cNvPr>
              <p:cNvCxnSpPr/>
              <p:nvPr/>
            </p:nvCxnSpPr>
            <p:spPr>
              <a:xfrm>
                <a:off x="2474705" y="318507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BA373B1-9E8B-BE44-976A-016C443F9D84}"/>
                  </a:ext>
                </a:extLst>
              </p:cNvPr>
              <p:cNvCxnSpPr/>
              <p:nvPr/>
            </p:nvCxnSpPr>
            <p:spPr>
              <a:xfrm>
                <a:off x="25255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A11DBAE8-2A7F-254C-90B2-B6475BD2C676}"/>
                  </a:ext>
                </a:extLst>
              </p:cNvPr>
              <p:cNvCxnSpPr/>
              <p:nvPr/>
            </p:nvCxnSpPr>
            <p:spPr>
              <a:xfrm>
                <a:off x="26017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4CBA3BFA-0586-D74E-9F22-E3C770289342}"/>
                  </a:ext>
                </a:extLst>
              </p:cNvPr>
              <p:cNvCxnSpPr/>
              <p:nvPr/>
            </p:nvCxnSpPr>
            <p:spPr>
              <a:xfrm>
                <a:off x="2658855" y="317872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1" name="Right Arrow 190">
              <a:extLst>
                <a:ext uri="{FF2B5EF4-FFF2-40B4-BE49-F238E27FC236}">
                  <a16:creationId xmlns:a16="http://schemas.microsoft.com/office/drawing/2014/main" id="{F0F81BD7-A275-8B45-B483-677DEE767174}"/>
                </a:ext>
              </a:extLst>
            </p:cNvPr>
            <p:cNvSpPr/>
            <p:nvPr/>
          </p:nvSpPr>
          <p:spPr>
            <a:xfrm>
              <a:off x="2727569" y="3055814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81DAD9C-B11E-7E4C-B1D4-50FEE9FD3D2B}"/>
              </a:ext>
            </a:extLst>
          </p:cNvPr>
          <p:cNvGrpSpPr/>
          <p:nvPr/>
        </p:nvGrpSpPr>
        <p:grpSpPr>
          <a:xfrm>
            <a:off x="1889212" y="3652032"/>
            <a:ext cx="749300" cy="222250"/>
            <a:chOff x="2066925" y="3086100"/>
            <a:chExt cx="749300" cy="222250"/>
          </a:xfrm>
        </p:grpSpPr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7B63C554-F8BB-914B-BBC9-73A76795DDA4}"/>
                </a:ext>
              </a:extLst>
            </p:cNvPr>
            <p:cNvSpPr/>
            <p:nvPr/>
          </p:nvSpPr>
          <p:spPr>
            <a:xfrm>
              <a:off x="2066925" y="3092450"/>
              <a:ext cx="749300" cy="215900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BDE7371-0052-4946-BCF2-B3C5AE34BC52}"/>
                </a:ext>
              </a:extLst>
            </p:cNvPr>
            <p:cNvCxnSpPr/>
            <p:nvPr/>
          </p:nvCxnSpPr>
          <p:spPr>
            <a:xfrm flipH="1">
              <a:off x="209867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15DDBCC-875A-2B45-BFA3-531D564C016F}"/>
                </a:ext>
              </a:extLst>
            </p:cNvPr>
            <p:cNvCxnSpPr/>
            <p:nvPr/>
          </p:nvCxnSpPr>
          <p:spPr>
            <a:xfrm flipH="1">
              <a:off x="21907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02D6003-527B-524D-AED8-D67D4BA07A07}"/>
                </a:ext>
              </a:extLst>
            </p:cNvPr>
            <p:cNvCxnSpPr/>
            <p:nvPr/>
          </p:nvCxnSpPr>
          <p:spPr>
            <a:xfrm flipH="1">
              <a:off x="22828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C4B601CA-4EB8-7E44-B4A6-4D550673F9BE}"/>
                </a:ext>
              </a:extLst>
            </p:cNvPr>
            <p:cNvCxnSpPr/>
            <p:nvPr/>
          </p:nvCxnSpPr>
          <p:spPr>
            <a:xfrm flipH="1">
              <a:off x="237490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2ABDA2B9-BAAB-124C-9413-F5CD374D8F77}"/>
                </a:ext>
              </a:extLst>
            </p:cNvPr>
            <p:cNvCxnSpPr/>
            <p:nvPr/>
          </p:nvCxnSpPr>
          <p:spPr>
            <a:xfrm flipH="1">
              <a:off x="2466975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044783D-8E72-CE48-ACE0-6A9DD70D1495}"/>
                </a:ext>
              </a:extLst>
            </p:cNvPr>
            <p:cNvCxnSpPr/>
            <p:nvPr/>
          </p:nvCxnSpPr>
          <p:spPr>
            <a:xfrm flipH="1">
              <a:off x="25590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44FC8C9-8FCF-E440-9975-62F8CAA13B14}"/>
                </a:ext>
              </a:extLst>
            </p:cNvPr>
            <p:cNvCxnSpPr/>
            <p:nvPr/>
          </p:nvCxnSpPr>
          <p:spPr>
            <a:xfrm flipH="1">
              <a:off x="26511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D9D21C7-F384-7D40-8D53-8B4AE98209F8}"/>
                </a:ext>
              </a:extLst>
            </p:cNvPr>
            <p:cNvCxnSpPr/>
            <p:nvPr/>
          </p:nvCxnSpPr>
          <p:spPr>
            <a:xfrm flipH="1">
              <a:off x="273685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CB6C3B58-5506-0645-9AF9-B1C7FEE9AFF8}"/>
              </a:ext>
            </a:extLst>
          </p:cNvPr>
          <p:cNvGrpSpPr/>
          <p:nvPr/>
        </p:nvGrpSpPr>
        <p:grpSpPr>
          <a:xfrm>
            <a:off x="6745359" y="2651620"/>
            <a:ext cx="1744188" cy="288737"/>
            <a:chOff x="1596889" y="3055814"/>
            <a:chExt cx="1744188" cy="288737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F2B8D7CF-0A3F-EC45-938C-C9D0E6AA5830}"/>
                </a:ext>
              </a:extLst>
            </p:cNvPr>
            <p:cNvGrpSpPr/>
            <p:nvPr/>
          </p:nvGrpSpPr>
          <p:grpSpPr>
            <a:xfrm>
              <a:off x="1596889" y="3061114"/>
              <a:ext cx="1060174" cy="276999"/>
              <a:chOff x="2418521" y="3140627"/>
              <a:chExt cx="1060174" cy="276999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DD9945C-957E-7D44-A61B-24C9B3CFF69B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23D9B710-1640-AD40-A5AA-3C6FC8D5C570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421D4F2-FFEC-9145-8E7A-18B871660902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B4ED4815-0AB2-2547-8691-6F35AD39CC8C}"/>
                  </a:ext>
                </a:extLst>
              </p:cNvPr>
              <p:cNvCxnSpPr/>
              <p:nvPr/>
            </p:nvCxnSpPr>
            <p:spPr>
              <a:xfrm>
                <a:off x="2474705" y="318507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1CC9C6AF-1976-0141-B4E2-F4180F0E7C9F}"/>
                  </a:ext>
                </a:extLst>
              </p:cNvPr>
              <p:cNvCxnSpPr/>
              <p:nvPr/>
            </p:nvCxnSpPr>
            <p:spPr>
              <a:xfrm>
                <a:off x="25255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AB63FBC0-0BD3-6F42-90A6-1849FFF1961F}"/>
                  </a:ext>
                </a:extLst>
              </p:cNvPr>
              <p:cNvCxnSpPr/>
              <p:nvPr/>
            </p:nvCxnSpPr>
            <p:spPr>
              <a:xfrm>
                <a:off x="26017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E07AE5E7-0778-1A49-88FF-ED8318715FE6}"/>
                  </a:ext>
                </a:extLst>
              </p:cNvPr>
              <p:cNvCxnSpPr/>
              <p:nvPr/>
            </p:nvCxnSpPr>
            <p:spPr>
              <a:xfrm>
                <a:off x="2658855" y="317872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5" name="Right Arrow 194">
              <a:extLst>
                <a:ext uri="{FF2B5EF4-FFF2-40B4-BE49-F238E27FC236}">
                  <a16:creationId xmlns:a16="http://schemas.microsoft.com/office/drawing/2014/main" id="{2E55176C-A45D-DF4D-8A60-73DECEE081D8}"/>
                </a:ext>
              </a:extLst>
            </p:cNvPr>
            <p:cNvSpPr/>
            <p:nvPr/>
          </p:nvSpPr>
          <p:spPr>
            <a:xfrm>
              <a:off x="2727569" y="3055814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6" name="Right Arrow 205">
            <a:extLst>
              <a:ext uri="{FF2B5EF4-FFF2-40B4-BE49-F238E27FC236}">
                <a16:creationId xmlns:a16="http://schemas.microsoft.com/office/drawing/2014/main" id="{2EE4E256-9324-E143-9C6B-7837E26CF5B4}"/>
              </a:ext>
            </a:extLst>
          </p:cNvPr>
          <p:cNvSpPr/>
          <p:nvPr/>
        </p:nvSpPr>
        <p:spPr>
          <a:xfrm>
            <a:off x="8691048" y="3108820"/>
            <a:ext cx="613508" cy="288737"/>
          </a:xfrm>
          <a:prstGeom prst="rightArrow">
            <a:avLst/>
          </a:prstGeom>
          <a:gradFill>
            <a:gsLst>
              <a:gs pos="0">
                <a:schemeClr val="bg1"/>
              </a:gs>
              <a:gs pos="99000">
                <a:srgbClr val="0012A0"/>
              </a:gs>
              <a:gs pos="58000">
                <a:srgbClr val="6EBF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4162931-2654-1C40-B805-4B3DC15EE849}"/>
              </a:ext>
            </a:extLst>
          </p:cNvPr>
          <p:cNvGrpSpPr/>
          <p:nvPr/>
        </p:nvGrpSpPr>
        <p:grpSpPr>
          <a:xfrm>
            <a:off x="7232575" y="3038475"/>
            <a:ext cx="1430955" cy="365894"/>
            <a:chOff x="7219875" y="3091894"/>
            <a:chExt cx="1430955" cy="271200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0693E30F-EB99-744A-A643-BA8CD54419C5}"/>
                </a:ext>
              </a:extLst>
            </p:cNvPr>
            <p:cNvSpPr/>
            <p:nvPr/>
          </p:nvSpPr>
          <p:spPr>
            <a:xfrm>
              <a:off x="7219875" y="3096088"/>
              <a:ext cx="1430955" cy="2534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2284DC6-132B-E542-80A3-B3F242A4E0E0}"/>
                </a:ext>
              </a:extLst>
            </p:cNvPr>
            <p:cNvCxnSpPr/>
            <p:nvPr/>
          </p:nvCxnSpPr>
          <p:spPr>
            <a:xfrm>
              <a:off x="7498944" y="30918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54275846-C439-E14A-9D15-E5870F5B377C}"/>
                </a:ext>
              </a:extLst>
            </p:cNvPr>
            <p:cNvCxnSpPr/>
            <p:nvPr/>
          </p:nvCxnSpPr>
          <p:spPr>
            <a:xfrm>
              <a:off x="7273344" y="30966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3B4E1BD7-83C8-B34D-A0CF-3DC9ED73B671}"/>
                </a:ext>
              </a:extLst>
            </p:cNvPr>
            <p:cNvCxnSpPr/>
            <p:nvPr/>
          </p:nvCxnSpPr>
          <p:spPr>
            <a:xfrm>
              <a:off x="7321344" y="30942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17A53D37-0107-E447-B026-FB75F1CC92B6}"/>
                </a:ext>
              </a:extLst>
            </p:cNvPr>
            <p:cNvCxnSpPr/>
            <p:nvPr/>
          </p:nvCxnSpPr>
          <p:spPr>
            <a:xfrm>
              <a:off x="7423344" y="30918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48AD58B-2CA9-1848-8136-929DDC770F6D}"/>
              </a:ext>
            </a:extLst>
          </p:cNvPr>
          <p:cNvGrpSpPr/>
          <p:nvPr/>
        </p:nvGrpSpPr>
        <p:grpSpPr>
          <a:xfrm>
            <a:off x="7564040" y="3084742"/>
            <a:ext cx="1060174" cy="276999"/>
            <a:chOff x="2418521" y="3140627"/>
            <a:chExt cx="1060174" cy="27699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6C60EDEB-4300-AB41-9986-F99E9A60DC2D}"/>
                </a:ext>
              </a:extLst>
            </p:cNvPr>
            <p:cNvSpPr/>
            <p:nvPr/>
          </p:nvSpPr>
          <p:spPr>
            <a:xfrm>
              <a:off x="2418521" y="3187148"/>
              <a:ext cx="1060174" cy="18553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A3D14F8-C2C0-1942-AAB9-0D27DFEA4274}"/>
                </a:ext>
              </a:extLst>
            </p:cNvPr>
            <p:cNvSpPr/>
            <p:nvPr/>
          </p:nvSpPr>
          <p:spPr>
            <a:xfrm>
              <a:off x="2706480" y="3197527"/>
              <a:ext cx="733425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C2A90FB1-6706-3A4F-BBFE-498069E83A46}"/>
                </a:ext>
              </a:extLst>
            </p:cNvPr>
            <p:cNvSpPr txBox="1"/>
            <p:nvPr/>
          </p:nvSpPr>
          <p:spPr>
            <a:xfrm>
              <a:off x="2750930" y="3140627"/>
              <a:ext cx="681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0012A0"/>
                  </a:solidFill>
                </a:rPr>
                <a:t>payload</a:t>
              </a:r>
              <a:endParaRPr lang="en-US" sz="1100" i="1" dirty="0">
                <a:solidFill>
                  <a:srgbClr val="0012A0"/>
                </a:solidFill>
              </a:endParaRPr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084F05C2-5576-3742-A4F3-7A300C18EE7C}"/>
                </a:ext>
              </a:extLst>
            </p:cNvPr>
            <p:cNvCxnSpPr>
              <a:cxnSpLocks/>
            </p:cNvCxnSpPr>
            <p:nvPr/>
          </p:nvCxnSpPr>
          <p:spPr>
            <a:xfrm>
              <a:off x="2474705" y="3196425"/>
              <a:ext cx="0" cy="16683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24A26B1-D43B-7644-AB0D-E8B93E6849A1}"/>
                </a:ext>
              </a:extLst>
            </p:cNvPr>
            <p:cNvCxnSpPr>
              <a:cxnSpLocks/>
            </p:cNvCxnSpPr>
            <p:nvPr/>
          </p:nvCxnSpPr>
          <p:spPr>
            <a:xfrm>
              <a:off x="2525505" y="3199637"/>
              <a:ext cx="0" cy="15996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269EB996-1998-C44B-9E2F-071294DFF07D}"/>
                </a:ext>
              </a:extLst>
            </p:cNvPr>
            <p:cNvCxnSpPr>
              <a:cxnSpLocks/>
            </p:cNvCxnSpPr>
            <p:nvPr/>
          </p:nvCxnSpPr>
          <p:spPr>
            <a:xfrm>
              <a:off x="2616945" y="3194825"/>
              <a:ext cx="0" cy="15996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1756B14-A618-4644-AADB-42B672171E69}"/>
                </a:ext>
              </a:extLst>
            </p:cNvPr>
            <p:cNvCxnSpPr>
              <a:cxnSpLocks/>
            </p:cNvCxnSpPr>
            <p:nvPr/>
          </p:nvCxnSpPr>
          <p:spPr>
            <a:xfrm>
              <a:off x="2660259" y="3196429"/>
              <a:ext cx="0" cy="15996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34794A70-C767-7C46-ADA2-E0E60DA28AAE}"/>
              </a:ext>
            </a:extLst>
          </p:cNvPr>
          <p:cNvGrpSpPr/>
          <p:nvPr/>
        </p:nvGrpSpPr>
        <p:grpSpPr>
          <a:xfrm>
            <a:off x="7542671" y="3101525"/>
            <a:ext cx="1106157" cy="224519"/>
            <a:chOff x="2044062" y="3084919"/>
            <a:chExt cx="1106157" cy="224519"/>
          </a:xfrm>
        </p:grpSpPr>
        <p:sp>
          <p:nvSpPr>
            <p:cNvPr id="242" name="Rounded Rectangle 241">
              <a:extLst>
                <a:ext uri="{FF2B5EF4-FFF2-40B4-BE49-F238E27FC236}">
                  <a16:creationId xmlns:a16="http://schemas.microsoft.com/office/drawing/2014/main" id="{6650B23A-89BA-1940-B8C3-500EB3D61607}"/>
                </a:ext>
              </a:extLst>
            </p:cNvPr>
            <p:cNvSpPr/>
            <p:nvPr/>
          </p:nvSpPr>
          <p:spPr>
            <a:xfrm>
              <a:off x="2044062" y="3092450"/>
              <a:ext cx="1106157" cy="215900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B27433E-EED3-ED41-BE05-8C704F5F5DC3}"/>
                </a:ext>
              </a:extLst>
            </p:cNvPr>
            <p:cNvCxnSpPr/>
            <p:nvPr/>
          </p:nvCxnSpPr>
          <p:spPr>
            <a:xfrm flipH="1">
              <a:off x="209867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4996838-AA15-B440-BC8D-124BB6D41640}"/>
                </a:ext>
              </a:extLst>
            </p:cNvPr>
            <p:cNvCxnSpPr/>
            <p:nvPr/>
          </p:nvCxnSpPr>
          <p:spPr>
            <a:xfrm flipH="1">
              <a:off x="21907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46E859A7-F339-B54B-BD00-1FB8D9513390}"/>
                </a:ext>
              </a:extLst>
            </p:cNvPr>
            <p:cNvCxnSpPr/>
            <p:nvPr/>
          </p:nvCxnSpPr>
          <p:spPr>
            <a:xfrm flipH="1">
              <a:off x="22828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339ED11-A33B-1E40-88B3-BE3FDA8649FC}"/>
                </a:ext>
              </a:extLst>
            </p:cNvPr>
            <p:cNvCxnSpPr/>
            <p:nvPr/>
          </p:nvCxnSpPr>
          <p:spPr>
            <a:xfrm flipH="1">
              <a:off x="237490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E136345-3B81-6C44-ABCC-4CA60BACE6D6}"/>
                </a:ext>
              </a:extLst>
            </p:cNvPr>
            <p:cNvCxnSpPr/>
            <p:nvPr/>
          </p:nvCxnSpPr>
          <p:spPr>
            <a:xfrm flipH="1">
              <a:off x="2466975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F9056E8C-084E-9F43-B23D-FB8E99B599C1}"/>
                </a:ext>
              </a:extLst>
            </p:cNvPr>
            <p:cNvCxnSpPr/>
            <p:nvPr/>
          </p:nvCxnSpPr>
          <p:spPr>
            <a:xfrm flipH="1">
              <a:off x="25590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259DDFB-3EEF-9D44-AA4B-0EC4728CD355}"/>
                </a:ext>
              </a:extLst>
            </p:cNvPr>
            <p:cNvCxnSpPr/>
            <p:nvPr/>
          </p:nvCxnSpPr>
          <p:spPr>
            <a:xfrm flipH="1">
              <a:off x="26511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26856E5-4AD5-BE4D-B500-A7AD5439B70D}"/>
                </a:ext>
              </a:extLst>
            </p:cNvPr>
            <p:cNvCxnSpPr/>
            <p:nvPr/>
          </p:nvCxnSpPr>
          <p:spPr>
            <a:xfrm flipH="1">
              <a:off x="273685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001DADB0-222C-B24B-8D0D-03760C7F0822}"/>
                </a:ext>
              </a:extLst>
            </p:cNvPr>
            <p:cNvCxnSpPr/>
            <p:nvPr/>
          </p:nvCxnSpPr>
          <p:spPr>
            <a:xfrm flipH="1">
              <a:off x="2814139" y="308492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55875F2-F8D1-CE45-8BAC-8744F73D4F68}"/>
                </a:ext>
              </a:extLst>
            </p:cNvPr>
            <p:cNvCxnSpPr/>
            <p:nvPr/>
          </p:nvCxnSpPr>
          <p:spPr>
            <a:xfrm flipH="1">
              <a:off x="2891428" y="3090363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8D1BEB87-E97E-DB4D-BFBB-74F001CDB608}"/>
                </a:ext>
              </a:extLst>
            </p:cNvPr>
            <p:cNvCxnSpPr/>
            <p:nvPr/>
          </p:nvCxnSpPr>
          <p:spPr>
            <a:xfrm flipH="1">
              <a:off x="2968717" y="3089274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18157D5-90E4-7444-8E1F-DBD672AE220E}"/>
                </a:ext>
              </a:extLst>
            </p:cNvPr>
            <p:cNvCxnSpPr/>
            <p:nvPr/>
          </p:nvCxnSpPr>
          <p:spPr>
            <a:xfrm flipH="1">
              <a:off x="3046006" y="3084919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79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Two IPsec protocols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1D1CD0CA-808A-CE4C-B224-FD9C5A476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17" y="1409700"/>
            <a:ext cx="11512826" cy="4648200"/>
          </a:xfrm>
        </p:spPr>
        <p:txBody>
          <a:bodyPr>
            <a:normAutofit/>
          </a:bodyPr>
          <a:lstStyle/>
          <a:p>
            <a:pPr indent="-339725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Authentication Header (AH) protocol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[RFC 4302]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provides source authentication &amp; data integrity but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confidentiality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339725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Encapsulation Security Protocol (ESP)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[RFC 4303]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provides source authentication, data integrity,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and confidentiality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more widely used than AH</a:t>
            </a:r>
          </a:p>
        </p:txBody>
      </p:sp>
    </p:spTree>
    <p:extLst>
      <p:ext uri="{BB962C8B-B14F-4D97-AF65-F5344CB8AC3E}">
        <p14:creationId xmlns:p14="http://schemas.microsoft.com/office/powerpoint/2010/main" val="4296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3D4DFD4A-11BF-1D45-8B30-8DB0138CD137}"/>
              </a:ext>
            </a:extLst>
          </p:cNvPr>
          <p:cNvGrpSpPr/>
          <p:nvPr/>
        </p:nvGrpSpPr>
        <p:grpSpPr>
          <a:xfrm>
            <a:off x="4412974" y="4461518"/>
            <a:ext cx="2075622" cy="462165"/>
            <a:chOff x="5075582" y="4872335"/>
            <a:chExt cx="2075622" cy="46216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65E93B6-9CDC-5143-84AB-38E846F49DB1}"/>
                </a:ext>
              </a:extLst>
            </p:cNvPr>
            <p:cNvGrpSpPr/>
            <p:nvPr/>
          </p:nvGrpSpPr>
          <p:grpSpPr>
            <a:xfrm>
              <a:off x="5075582" y="4896928"/>
              <a:ext cx="2075622" cy="437572"/>
              <a:chOff x="5049078" y="4896928"/>
              <a:chExt cx="2075622" cy="437572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07A4581-6CDE-F444-A2B2-E64F0F6448DB}"/>
                  </a:ext>
                </a:extLst>
              </p:cNvPr>
              <p:cNvCxnSpPr/>
              <p:nvPr/>
            </p:nvCxnSpPr>
            <p:spPr>
              <a:xfrm>
                <a:off x="5049078" y="4896928"/>
                <a:ext cx="0" cy="437322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132BA6B-88D0-CF4D-968C-D65925A67EFC}"/>
                  </a:ext>
                </a:extLst>
              </p:cNvPr>
              <p:cNvCxnSpPr/>
              <p:nvPr/>
            </p:nvCxnSpPr>
            <p:spPr>
              <a:xfrm>
                <a:off x="7124700" y="4897178"/>
                <a:ext cx="0" cy="437322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C3ADA45E-C6EB-3447-8BEB-9BCF74056209}"/>
                  </a:ext>
                </a:extLst>
              </p:cNvPr>
              <p:cNvCxnSpPr/>
              <p:nvPr/>
            </p:nvCxnSpPr>
            <p:spPr>
              <a:xfrm>
                <a:off x="5049078" y="5088835"/>
                <a:ext cx="2075622" cy="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7F0EA5-09A6-6842-884F-3E684CFAD883}"/>
                </a:ext>
              </a:extLst>
            </p:cNvPr>
            <p:cNvSpPr txBox="1"/>
            <p:nvPr/>
          </p:nvSpPr>
          <p:spPr>
            <a:xfrm>
              <a:off x="5844208" y="4872335"/>
              <a:ext cx="50141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SA</a:t>
              </a:r>
            </a:p>
          </p:txBody>
        </p:sp>
      </p:grpSp>
      <p:sp>
        <p:nvSpPr>
          <p:cNvPr id="79" name="Freeform 296">
            <a:extLst>
              <a:ext uri="{FF2B5EF4-FFF2-40B4-BE49-F238E27FC236}">
                <a16:creationId xmlns:a16="http://schemas.microsoft.com/office/drawing/2014/main" id="{B6B47B2B-E669-7641-BD1F-EF8AD0999924}"/>
              </a:ext>
            </a:extLst>
          </p:cNvPr>
          <p:cNvSpPr>
            <a:spLocks/>
          </p:cNvSpPr>
          <p:nvPr/>
        </p:nvSpPr>
        <p:spPr bwMode="auto">
          <a:xfrm flipH="1">
            <a:off x="6417911" y="3939027"/>
            <a:ext cx="2272749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78" name="Freeform 296">
            <a:extLst>
              <a:ext uri="{FF2B5EF4-FFF2-40B4-BE49-F238E27FC236}">
                <a16:creationId xmlns:a16="http://schemas.microsoft.com/office/drawing/2014/main" id="{80FB4D7C-907B-9B45-9C13-DF3038D7097F}"/>
              </a:ext>
            </a:extLst>
          </p:cNvPr>
          <p:cNvSpPr>
            <a:spLocks/>
          </p:cNvSpPr>
          <p:nvPr/>
        </p:nvSpPr>
        <p:spPr bwMode="auto">
          <a:xfrm>
            <a:off x="2199862" y="3869635"/>
            <a:ext cx="2202205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Security associations (SAs) 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1D1CD0CA-808A-CE4C-B224-FD9C5A476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69" y="1277178"/>
            <a:ext cx="10571923" cy="4648200"/>
          </a:xfrm>
        </p:spPr>
        <p:txBody>
          <a:bodyPr>
            <a:normAutofit/>
          </a:bodyPr>
          <a:lstStyle/>
          <a:p>
            <a:pPr indent="-287338"/>
            <a:r>
              <a:rPr lang="en-US" dirty="0"/>
              <a:t>before sending data, </a:t>
            </a:r>
            <a:r>
              <a:rPr lang="en-US" altLang="ja-JP" dirty="0">
                <a:solidFill>
                  <a:srgbClr val="C00000"/>
                </a:solidFill>
              </a:rPr>
              <a:t>security association (SA) </a:t>
            </a:r>
            <a:r>
              <a:rPr lang="en-US" altLang="ja-JP" dirty="0"/>
              <a:t>established from sending to receiving entity  (directional)</a:t>
            </a:r>
            <a:endParaRPr lang="en-US" altLang="ja-JP" sz="3200" dirty="0"/>
          </a:p>
          <a:p>
            <a:pPr indent="-287338"/>
            <a:r>
              <a:rPr lang="en-US" dirty="0"/>
              <a:t>ending, receiving entitles maintain </a:t>
            </a:r>
            <a:r>
              <a:rPr lang="en-US" i="1" dirty="0"/>
              <a:t>state information</a:t>
            </a:r>
            <a:r>
              <a:rPr lang="en-US" dirty="0"/>
              <a:t> about SA</a:t>
            </a:r>
          </a:p>
          <a:p>
            <a:pPr lvl="1"/>
            <a:r>
              <a:rPr lang="en-US" sz="2800" dirty="0"/>
              <a:t>recall: TCP endpoints also maintain state info</a:t>
            </a:r>
          </a:p>
          <a:p>
            <a:pPr lvl="1"/>
            <a:r>
              <a:rPr lang="en-US" sz="2800" dirty="0"/>
              <a:t>IP is connectionless; IPsec is connection-oriented!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FB17627-5C23-D54C-B033-E10C852C3F9C}"/>
              </a:ext>
            </a:extLst>
          </p:cNvPr>
          <p:cNvSpPr>
            <a:spLocks/>
          </p:cNvSpPr>
          <p:nvPr/>
        </p:nvSpPr>
        <p:spPr bwMode="auto">
          <a:xfrm rot="5400000">
            <a:off x="5175294" y="3311699"/>
            <a:ext cx="506067" cy="1966498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695061-2BC1-A043-8983-A6D2BB90BD71}"/>
              </a:ext>
            </a:extLst>
          </p:cNvPr>
          <p:cNvGrpSpPr/>
          <p:nvPr/>
        </p:nvGrpSpPr>
        <p:grpSpPr>
          <a:xfrm>
            <a:off x="3891171" y="4067354"/>
            <a:ext cx="606136" cy="332367"/>
            <a:chOff x="7493876" y="2774731"/>
            <a:chExt cx="1481958" cy="89462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86CDCF8-2884-1F4C-AA6B-D8D80F83C69A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EC3C24-26E3-8B4C-851E-AD6D23CDCC16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A41B52-12BB-9441-9E64-29FEFD2BE354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0901BB0-76B8-C24E-8578-0902719A228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1921B51-C23E-594C-8341-49C1C08B6E14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D6B8F6F-5734-7B4B-A6B9-B10838823A6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C7E467F-864A-1147-BEDB-AD380AC091FD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542">
            <a:extLst>
              <a:ext uri="{FF2B5EF4-FFF2-40B4-BE49-F238E27FC236}">
                <a16:creationId xmlns:a16="http://schemas.microsoft.com/office/drawing/2014/main" id="{08C0C01B-02BB-B64A-9B9C-694B14773163}"/>
              </a:ext>
            </a:extLst>
          </p:cNvPr>
          <p:cNvGrpSpPr>
            <a:grpSpLocks/>
          </p:cNvGrpSpPr>
          <p:nvPr/>
        </p:nvGrpSpPr>
        <p:grpSpPr bwMode="auto">
          <a:xfrm>
            <a:off x="2153481" y="3763618"/>
            <a:ext cx="720837" cy="645768"/>
            <a:chOff x="-44" y="1473"/>
            <a:chExt cx="981" cy="1105"/>
          </a:xfrm>
        </p:grpSpPr>
        <p:pic>
          <p:nvPicPr>
            <p:cNvPr id="29" name="Picture 529" descr="desktop_computer_stylized_medium">
              <a:extLst>
                <a:ext uri="{FF2B5EF4-FFF2-40B4-BE49-F238E27FC236}">
                  <a16:creationId xmlns:a16="http://schemas.microsoft.com/office/drawing/2014/main" id="{5EEF7061-2D27-E847-94C1-54CEBAA02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530">
              <a:extLst>
                <a:ext uri="{FF2B5EF4-FFF2-40B4-BE49-F238E27FC236}">
                  <a16:creationId xmlns:a16="http://schemas.microsoft.com/office/drawing/2014/main" id="{8FA5248B-FCAA-5641-89A7-1292140416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DAF8A6-5787-7D4C-9F9B-955DF1495910}"/>
              </a:ext>
            </a:extLst>
          </p:cNvPr>
          <p:cNvGrpSpPr/>
          <p:nvPr/>
        </p:nvGrpSpPr>
        <p:grpSpPr>
          <a:xfrm flipH="1">
            <a:off x="6411723" y="4079806"/>
            <a:ext cx="606136" cy="332367"/>
            <a:chOff x="7493876" y="2774731"/>
            <a:chExt cx="1481958" cy="89462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31839A8-0111-AD45-B261-A1F4E1E587F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615D6D-3E36-EE4D-A354-73B8CAA4E91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18CFD4-C276-5640-A6D8-F6B84448E0B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27D4CDD-9090-FA48-988F-6404841E9AF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DDD519D-867C-934D-9C4A-482DCA2333EC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4977966-70E0-934E-B872-811836A01E3E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269B995-6A3D-F14E-968C-CE8736C00A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542">
            <a:extLst>
              <a:ext uri="{FF2B5EF4-FFF2-40B4-BE49-F238E27FC236}">
                <a16:creationId xmlns:a16="http://schemas.microsoft.com/office/drawing/2014/main" id="{375DE9C2-8640-6840-AF58-780A20D2C0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64763" y="3902767"/>
            <a:ext cx="720837" cy="645768"/>
            <a:chOff x="-44" y="1473"/>
            <a:chExt cx="981" cy="1105"/>
          </a:xfrm>
        </p:grpSpPr>
        <p:pic>
          <p:nvPicPr>
            <p:cNvPr id="17" name="Picture 529" descr="desktop_computer_stylized_medium">
              <a:extLst>
                <a:ext uri="{FF2B5EF4-FFF2-40B4-BE49-F238E27FC236}">
                  <a16:creationId xmlns:a16="http://schemas.microsoft.com/office/drawing/2014/main" id="{9952E610-CCCD-0245-9E4B-5001C7289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530">
              <a:extLst>
                <a:ext uri="{FF2B5EF4-FFF2-40B4-BE49-F238E27FC236}">
                  <a16:creationId xmlns:a16="http://schemas.microsoft.com/office/drawing/2014/main" id="{1BB7CCB4-A0EE-E840-ABF7-1BF234B1C2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CB4ADB-AB8F-8A42-A9F9-3C57E849C39C}"/>
              </a:ext>
            </a:extLst>
          </p:cNvPr>
          <p:cNvGrpSpPr/>
          <p:nvPr/>
        </p:nvGrpSpPr>
        <p:grpSpPr>
          <a:xfrm>
            <a:off x="4611757" y="4151258"/>
            <a:ext cx="1653170" cy="214830"/>
            <a:chOff x="1616358" y="2551230"/>
            <a:chExt cx="2134354" cy="2185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6FCE47-CE47-9445-B6CF-CA95B2574C7B}"/>
                </a:ext>
              </a:extLst>
            </p:cNvPr>
            <p:cNvSpPr/>
            <p:nvPr/>
          </p:nvSpPr>
          <p:spPr>
            <a:xfrm>
              <a:off x="1673508" y="2551230"/>
              <a:ext cx="2027398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352516-FF6E-7843-A5FD-B8810B418FF2}"/>
                </a:ext>
              </a:extLst>
            </p:cNvPr>
            <p:cNvSpPr/>
            <p:nvPr/>
          </p:nvSpPr>
          <p:spPr>
            <a:xfrm>
              <a:off x="1616358" y="2551230"/>
              <a:ext cx="114300" cy="2185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EB6B48-E134-7B43-B2D9-DA0135DDCCCF}"/>
                </a:ext>
              </a:extLst>
            </p:cNvPr>
            <p:cNvSpPr/>
            <p:nvPr/>
          </p:nvSpPr>
          <p:spPr>
            <a:xfrm>
              <a:off x="3639432" y="2552938"/>
              <a:ext cx="111280" cy="209990"/>
            </a:xfrm>
            <a:prstGeom prst="ellipse">
              <a:avLst/>
            </a:prstGeom>
            <a:gradFill flip="none" rotWithShape="1">
              <a:gsLst>
                <a:gs pos="0">
                  <a:srgbClr val="0012A0">
                    <a:lumMod val="100000"/>
                  </a:srgbClr>
                </a:gs>
                <a:gs pos="69000">
                  <a:srgbClr val="66ACD3"/>
                </a:gs>
                <a:gs pos="99000">
                  <a:srgbClr val="0012A0"/>
                </a:gs>
                <a:gs pos="29000">
                  <a:srgbClr val="6EBFF0"/>
                </a:gs>
              </a:gsLst>
              <a:lin ang="16200000" scaled="0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FB9112-79F2-0345-AC1F-08C2F47B7086}"/>
                </a:ext>
              </a:extLst>
            </p:cNvPr>
            <p:cNvSpPr/>
            <p:nvPr/>
          </p:nvSpPr>
          <p:spPr>
            <a:xfrm>
              <a:off x="3491356" y="2551230"/>
              <a:ext cx="209550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F7B2F1-7981-6243-94B5-7FD42CA503C2}"/>
              </a:ext>
            </a:extLst>
          </p:cNvPr>
          <p:cNvCxnSpPr/>
          <p:nvPr/>
        </p:nvCxnSpPr>
        <p:spPr>
          <a:xfrm>
            <a:off x="4495545" y="4251618"/>
            <a:ext cx="15072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069B82-596C-0441-A853-7EF039592387}"/>
              </a:ext>
            </a:extLst>
          </p:cNvPr>
          <p:cNvCxnSpPr/>
          <p:nvPr/>
        </p:nvCxnSpPr>
        <p:spPr>
          <a:xfrm>
            <a:off x="6259031" y="4266690"/>
            <a:ext cx="15072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43">
            <a:extLst>
              <a:ext uri="{FF2B5EF4-FFF2-40B4-BE49-F238E27FC236}">
                <a16:creationId xmlns:a16="http://schemas.microsoft.com/office/drawing/2014/main" id="{D73D72CE-63DC-F847-87E3-A8D504C36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349" y="3729810"/>
            <a:ext cx="1050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n-lt"/>
                <a:cs typeface="Arial" charset="0"/>
              </a:rPr>
              <a:t>193.68.2.23</a:t>
            </a:r>
          </a:p>
        </p:txBody>
      </p:sp>
      <p:sp>
        <p:nvSpPr>
          <p:cNvPr id="83" name="Text Box 44">
            <a:extLst>
              <a:ext uri="{FF2B5EF4-FFF2-40B4-BE49-F238E27FC236}">
                <a16:creationId xmlns:a16="http://schemas.microsoft.com/office/drawing/2014/main" id="{9B1B9717-FF4B-8946-AE2A-0C012D94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745" y="3727970"/>
            <a:ext cx="1233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n-lt"/>
                <a:cs typeface="Arial" charset="0"/>
              </a:rPr>
              <a:t>200.168.1.100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767BD11-E82F-3948-BD96-4A21755B1EBD}"/>
              </a:ext>
            </a:extLst>
          </p:cNvPr>
          <p:cNvCxnSpPr/>
          <p:nvPr/>
        </p:nvCxnSpPr>
        <p:spPr>
          <a:xfrm flipV="1">
            <a:off x="6370204" y="4003180"/>
            <a:ext cx="0" cy="21515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CCF7ED3-5C82-F645-97C8-EC60CE9A906C}"/>
              </a:ext>
            </a:extLst>
          </p:cNvPr>
          <p:cNvCxnSpPr/>
          <p:nvPr/>
        </p:nvCxnSpPr>
        <p:spPr>
          <a:xfrm flipV="1">
            <a:off x="4522354" y="3997577"/>
            <a:ext cx="0" cy="21515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1E1401D-4FDF-354D-8E6F-BC1C33B9DDCD}"/>
              </a:ext>
            </a:extLst>
          </p:cNvPr>
          <p:cNvGrpSpPr/>
          <p:nvPr/>
        </p:nvGrpSpPr>
        <p:grpSpPr>
          <a:xfrm>
            <a:off x="1109249" y="4672427"/>
            <a:ext cx="9147934" cy="1993417"/>
            <a:chOff x="1109249" y="4672427"/>
            <a:chExt cx="9147934" cy="1993417"/>
          </a:xfrm>
        </p:grpSpPr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87BD3CA9-DE24-6B4C-B69C-BFA7530CA3A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09249" y="4672427"/>
              <a:ext cx="8161337" cy="19536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0"/>
                <a:buNone/>
              </a:pPr>
              <a:r>
                <a:rPr lang="en-US" dirty="0">
                  <a:solidFill>
                    <a:srgbClr val="0012A0"/>
                  </a:solidFill>
                </a:rPr>
                <a:t>R1 stores for SA: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32-bit identifier: </a:t>
              </a:r>
              <a:r>
                <a:rPr lang="en-US" sz="2200" i="1" dirty="0"/>
                <a:t>Security Parameter Index (SPI)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origin SA interface </a:t>
              </a:r>
              <a:r>
                <a:rPr lang="en-US" sz="2000" dirty="0"/>
                <a:t>(200.168.1.100)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destination SA interface </a:t>
              </a:r>
              <a:r>
                <a:rPr lang="en-US" sz="1800" dirty="0"/>
                <a:t>(193.68.2.23)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type of encryption used</a:t>
              </a:r>
            </a:p>
          </p:txBody>
        </p:sp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A80DCF40-C508-554C-A640-06F187BCC45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045685" y="5487436"/>
              <a:ext cx="4211498" cy="11784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en-US" sz="2200" dirty="0"/>
                <a:t>encryption key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type of integrity check used 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authentication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8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77DBD444-9315-7048-BDE5-13C962A17FE0}"/>
              </a:ext>
            </a:extLst>
          </p:cNvPr>
          <p:cNvSpPr/>
          <p:nvPr/>
        </p:nvSpPr>
        <p:spPr>
          <a:xfrm>
            <a:off x="3286107" y="3295753"/>
            <a:ext cx="1376764" cy="61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4EA96FA-150A-454A-ADE0-BF32617A8756}"/>
              </a:ext>
            </a:extLst>
          </p:cNvPr>
          <p:cNvSpPr/>
          <p:nvPr/>
        </p:nvSpPr>
        <p:spPr>
          <a:xfrm>
            <a:off x="6656987" y="3290586"/>
            <a:ext cx="2298915" cy="61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D8BB7-609E-0244-A14B-25AB29CD6D16}"/>
              </a:ext>
            </a:extLst>
          </p:cNvPr>
          <p:cNvSpPr/>
          <p:nvPr/>
        </p:nvSpPr>
        <p:spPr>
          <a:xfrm>
            <a:off x="2464696" y="2177291"/>
            <a:ext cx="6455044" cy="61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IPsec datagram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8" name="Rectangle 5">
            <a:extLst>
              <a:ext uri="{FF2B5EF4-FFF2-40B4-BE49-F238E27FC236}">
                <a16:creationId xmlns:a16="http://schemas.microsoft.com/office/drawing/2014/main" id="{AD848549-52A5-A642-92EF-5B798CB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181" y="2174539"/>
            <a:ext cx="1128712" cy="60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new IP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header</a:t>
            </a:r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id="{B2AE65F7-928A-0840-8E23-DC0C5CC6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893" y="2174539"/>
            <a:ext cx="700087" cy="6096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header</a:t>
            </a:r>
          </a:p>
        </p:txBody>
      </p:sp>
      <p:sp>
        <p:nvSpPr>
          <p:cNvPr id="98" name="Rectangle 7">
            <a:extLst>
              <a:ext uri="{FF2B5EF4-FFF2-40B4-BE49-F238E27FC236}">
                <a16:creationId xmlns:a16="http://schemas.microsoft.com/office/drawing/2014/main" id="{49D5FBE5-E7DA-864C-BE81-AEDD04DA8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981" y="2174539"/>
            <a:ext cx="976312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original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IP hdr</a:t>
            </a: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312E8F9D-ED21-9F4F-854A-45C20C56F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93" y="2174539"/>
            <a:ext cx="2224087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Original IP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datagram payload</a:t>
            </a:r>
          </a:p>
        </p:txBody>
      </p:sp>
      <p:sp>
        <p:nvSpPr>
          <p:cNvPr id="100" name="Rectangle 9">
            <a:extLst>
              <a:ext uri="{FF2B5EF4-FFF2-40B4-BE49-F238E27FC236}">
                <a16:creationId xmlns:a16="http://schemas.microsoft.com/office/drawing/2014/main" id="{DB646282-CE51-8B43-B570-883831148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381" y="2166239"/>
            <a:ext cx="700087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trailer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1945AEBE-82E5-184D-8050-81A50E0FE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818" y="2166239"/>
            <a:ext cx="700087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auth</a:t>
            </a:r>
          </a:p>
        </p:txBody>
      </p:sp>
      <p:grpSp>
        <p:nvGrpSpPr>
          <p:cNvPr id="103" name="Group 18">
            <a:extLst>
              <a:ext uri="{FF2B5EF4-FFF2-40B4-BE49-F238E27FC236}">
                <a16:creationId xmlns:a16="http://schemas.microsoft.com/office/drawing/2014/main" id="{B7A61894-02AD-4A4D-BA66-10CD7FCFAD94}"/>
              </a:ext>
            </a:extLst>
          </p:cNvPr>
          <p:cNvGrpSpPr>
            <a:grpSpLocks/>
          </p:cNvGrpSpPr>
          <p:nvPr/>
        </p:nvGrpSpPr>
        <p:grpSpPr bwMode="auto">
          <a:xfrm>
            <a:off x="6669881" y="3282614"/>
            <a:ext cx="2281237" cy="609600"/>
            <a:chOff x="3346" y="2367"/>
            <a:chExt cx="1437" cy="384"/>
          </a:xfrm>
        </p:grpSpPr>
        <p:sp>
          <p:nvSpPr>
            <p:cNvPr id="112" name="Rectangle 19">
              <a:extLst>
                <a:ext uri="{FF2B5EF4-FFF2-40B4-BE49-F238E27FC236}">
                  <a16:creationId xmlns:a16="http://schemas.microsoft.com/office/drawing/2014/main" id="{C23F3DAB-F8E9-6743-A49D-72EF0660D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6" y="2367"/>
              <a:ext cx="529" cy="38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padding</a:t>
              </a:r>
            </a:p>
          </p:txBody>
        </p:sp>
        <p:sp>
          <p:nvSpPr>
            <p:cNvPr id="113" name="Rectangle 20">
              <a:extLst>
                <a:ext uri="{FF2B5EF4-FFF2-40B4-BE49-F238E27FC236}">
                  <a16:creationId xmlns:a16="http://schemas.microsoft.com/office/drawing/2014/main" id="{31286223-F856-B14D-8277-3E6128639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367"/>
              <a:ext cx="468" cy="38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pad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length</a:t>
              </a:r>
            </a:p>
          </p:txBody>
        </p:sp>
        <p:sp>
          <p:nvSpPr>
            <p:cNvPr id="114" name="Rectangle 21">
              <a:extLst>
                <a:ext uri="{FF2B5EF4-FFF2-40B4-BE49-F238E27FC236}">
                  <a16:creationId xmlns:a16="http://schemas.microsoft.com/office/drawing/2014/main" id="{73C6F23B-BC42-C141-A877-A7CA38B39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2367"/>
              <a:ext cx="442" cy="38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next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header</a:t>
              </a:r>
            </a:p>
          </p:txBody>
        </p:sp>
      </p:grpSp>
      <p:sp>
        <p:nvSpPr>
          <p:cNvPr id="104" name="Line 22">
            <a:extLst>
              <a:ext uri="{FF2B5EF4-FFF2-40B4-BE49-F238E27FC236}">
                <a16:creationId xmlns:a16="http://schemas.microsoft.com/office/drawing/2014/main" id="{D2E7EF83-959E-5941-B056-F7B0DA51B7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2106" y="2836527"/>
            <a:ext cx="803275" cy="374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" name="Line 23">
            <a:extLst>
              <a:ext uri="{FF2B5EF4-FFF2-40B4-BE49-F238E27FC236}">
                <a16:creationId xmlns:a16="http://schemas.microsoft.com/office/drawing/2014/main" id="{68EA18AF-3C87-8F44-BED1-F1CBCEE668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89118" y="2822239"/>
            <a:ext cx="747712" cy="403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6" name="Group 24">
            <a:extLst>
              <a:ext uri="{FF2B5EF4-FFF2-40B4-BE49-F238E27FC236}">
                <a16:creationId xmlns:a16="http://schemas.microsoft.com/office/drawing/2014/main" id="{FEE4C952-B419-6240-97B3-9BA89FF1A58B}"/>
              </a:ext>
            </a:extLst>
          </p:cNvPr>
          <p:cNvGrpSpPr>
            <a:grpSpLocks/>
          </p:cNvGrpSpPr>
          <p:nvPr/>
        </p:nvGrpSpPr>
        <p:grpSpPr bwMode="auto">
          <a:xfrm>
            <a:off x="3275806" y="3285789"/>
            <a:ext cx="1392237" cy="625475"/>
            <a:chOff x="1409" y="2193"/>
            <a:chExt cx="877" cy="386"/>
          </a:xfrm>
        </p:grpSpPr>
        <p:sp>
          <p:nvSpPr>
            <p:cNvPr id="110" name="Rectangle 25">
              <a:extLst>
                <a:ext uri="{FF2B5EF4-FFF2-40B4-BE49-F238E27FC236}">
                  <a16:creationId xmlns:a16="http://schemas.microsoft.com/office/drawing/2014/main" id="{CB30A88A-2F21-EE45-BF4F-A9F6A8FA6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" y="2193"/>
              <a:ext cx="441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SPI</a:t>
              </a:r>
            </a:p>
          </p:txBody>
        </p:sp>
        <p:sp>
          <p:nvSpPr>
            <p:cNvPr id="111" name="Rectangle 26">
              <a:extLst>
                <a:ext uri="{FF2B5EF4-FFF2-40B4-BE49-F238E27FC236}">
                  <a16:creationId xmlns:a16="http://schemas.microsoft.com/office/drawing/2014/main" id="{EC87F6A4-DE19-D043-9460-717C9BBCE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" y="2195"/>
              <a:ext cx="441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Seq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#</a:t>
              </a:r>
            </a:p>
          </p:txBody>
        </p:sp>
      </p:grpSp>
      <p:sp>
        <p:nvSpPr>
          <p:cNvPr id="107" name="Line 27">
            <a:extLst>
              <a:ext uri="{FF2B5EF4-FFF2-40B4-BE49-F238E27FC236}">
                <a16:creationId xmlns:a16="http://schemas.microsoft.com/office/drawing/2014/main" id="{7350C550-FB21-BA4B-B0FA-77C0C50694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9456" y="2823827"/>
            <a:ext cx="319087" cy="427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" name="Line 28">
            <a:extLst>
              <a:ext uri="{FF2B5EF4-FFF2-40B4-BE49-F238E27FC236}">
                <a16:creationId xmlns:a16="http://schemas.microsoft.com/office/drawing/2014/main" id="{F3C56AA0-CE2D-1E41-B015-E684D98C1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981" y="2865102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" name="Line 29">
            <a:extLst>
              <a:ext uri="{FF2B5EF4-FFF2-40B4-BE49-F238E27FC236}">
                <a16:creationId xmlns:a16="http://schemas.microsoft.com/office/drawing/2014/main" id="{3CA2A9DE-1E2E-144C-A029-F6A1E691A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0693" y="2823827"/>
            <a:ext cx="360362" cy="414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E35867-502B-CF42-BE77-7C4B7F0D05DF}"/>
              </a:ext>
            </a:extLst>
          </p:cNvPr>
          <p:cNvCxnSpPr/>
          <p:nvPr/>
        </p:nvCxnSpPr>
        <p:spPr>
          <a:xfrm>
            <a:off x="4283533" y="1959429"/>
            <a:ext cx="394498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 Box 12">
            <a:extLst>
              <a:ext uri="{FF2B5EF4-FFF2-40B4-BE49-F238E27FC236}">
                <a16:creationId xmlns:a16="http://schemas.microsoft.com/office/drawing/2014/main" id="{9AEEF36D-F857-F942-9E31-EB013333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844" y="1775579"/>
            <a:ext cx="114005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encrypted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E438CAA3-51B7-8C43-8883-52C08C8D16AC}"/>
              </a:ext>
            </a:extLst>
          </p:cNvPr>
          <p:cNvCxnSpPr>
            <a:cxnSpLocks/>
          </p:cNvCxnSpPr>
          <p:nvPr/>
        </p:nvCxnSpPr>
        <p:spPr>
          <a:xfrm>
            <a:off x="3586848" y="1693817"/>
            <a:ext cx="530787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15">
            <a:extLst>
              <a:ext uri="{FF2B5EF4-FFF2-40B4-BE49-F238E27FC236}">
                <a16:creationId xmlns:a16="http://schemas.microsoft.com/office/drawing/2014/main" id="{C61631BA-E0F3-914F-B2DB-6B523DA0F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810" y="1503708"/>
            <a:ext cx="150554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authenticated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124" name="Rectangle 3">
            <a:extLst>
              <a:ext uri="{FF2B5EF4-FFF2-40B4-BE49-F238E27FC236}">
                <a16:creationId xmlns:a16="http://schemas.microsoft.com/office/drawing/2014/main" id="{B5C8CA56-4CEE-4B4B-85A6-370DE8D07FA9}"/>
              </a:ext>
            </a:extLst>
          </p:cNvPr>
          <p:cNvSpPr txBox="1">
            <a:spLocks noChangeArrowheads="1"/>
          </p:cNvSpPr>
          <p:nvPr/>
        </p:nvSpPr>
        <p:spPr>
          <a:xfrm>
            <a:off x="2221640" y="4220754"/>
            <a:ext cx="10475458" cy="2363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ESP trailer: padding for block ciphers</a:t>
            </a:r>
          </a:p>
          <a:p>
            <a:pPr>
              <a:spcBef>
                <a:spcPts val="600"/>
              </a:spcBef>
            </a:pPr>
            <a:r>
              <a:rPr lang="en-US" dirty="0"/>
              <a:t>ESP header: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SPI, so receiving entity knows what to do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sequence number, to thwart replay attacks</a:t>
            </a:r>
          </a:p>
          <a:p>
            <a:pPr>
              <a:spcBef>
                <a:spcPts val="600"/>
              </a:spcBef>
            </a:pPr>
            <a:r>
              <a:rPr lang="en-US" dirty="0"/>
              <a:t>MAC in ESP auth field created with shared secret key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6159F3-D2DF-154C-8507-BEACC4A9BAD1}"/>
              </a:ext>
            </a:extLst>
          </p:cNvPr>
          <p:cNvSpPr txBox="1"/>
          <p:nvPr/>
        </p:nvSpPr>
        <p:spPr>
          <a:xfrm>
            <a:off x="9481978" y="2534194"/>
            <a:ext cx="2016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12A0"/>
                </a:solidFill>
              </a:rPr>
              <a:t>tunnel mode</a:t>
            </a:r>
          </a:p>
          <a:p>
            <a:pPr algn="ctr"/>
            <a:r>
              <a:rPr lang="en-US" sz="2800" i="1" dirty="0">
                <a:solidFill>
                  <a:srgbClr val="0012A0"/>
                </a:solidFill>
              </a:rPr>
              <a:t>ESP</a:t>
            </a:r>
          </a:p>
        </p:txBody>
      </p:sp>
    </p:spTree>
    <p:extLst>
      <p:ext uri="{BB962C8B-B14F-4D97-AF65-F5344CB8AC3E}">
        <p14:creationId xmlns:p14="http://schemas.microsoft.com/office/powerpoint/2010/main" val="12627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296">
            <a:extLst>
              <a:ext uri="{FF2B5EF4-FFF2-40B4-BE49-F238E27FC236}">
                <a16:creationId xmlns:a16="http://schemas.microsoft.com/office/drawing/2014/main" id="{B6B47B2B-E669-7641-BD1F-EF8AD0999924}"/>
              </a:ext>
            </a:extLst>
          </p:cNvPr>
          <p:cNvSpPr>
            <a:spLocks/>
          </p:cNvSpPr>
          <p:nvPr/>
        </p:nvSpPr>
        <p:spPr bwMode="auto">
          <a:xfrm flipH="1">
            <a:off x="10431271" y="1866576"/>
            <a:ext cx="1445739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78" name="Freeform 296">
            <a:extLst>
              <a:ext uri="{FF2B5EF4-FFF2-40B4-BE49-F238E27FC236}">
                <a16:creationId xmlns:a16="http://schemas.microsoft.com/office/drawing/2014/main" id="{80FB4D7C-907B-9B45-9C13-DF3038D7097F}"/>
              </a:ext>
            </a:extLst>
          </p:cNvPr>
          <p:cNvSpPr>
            <a:spLocks/>
          </p:cNvSpPr>
          <p:nvPr/>
        </p:nvSpPr>
        <p:spPr bwMode="auto">
          <a:xfrm>
            <a:off x="7119480" y="1797184"/>
            <a:ext cx="1295948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ESP tunnel mode: actions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FB17627-5C23-D54C-B033-E10C852C3F9C}"/>
              </a:ext>
            </a:extLst>
          </p:cNvPr>
          <p:cNvSpPr>
            <a:spLocks/>
          </p:cNvSpPr>
          <p:nvPr/>
        </p:nvSpPr>
        <p:spPr bwMode="auto">
          <a:xfrm rot="5400000">
            <a:off x="9188655" y="1239248"/>
            <a:ext cx="506067" cy="1966498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695061-2BC1-A043-8983-A6D2BB90BD71}"/>
              </a:ext>
            </a:extLst>
          </p:cNvPr>
          <p:cNvGrpSpPr/>
          <p:nvPr/>
        </p:nvGrpSpPr>
        <p:grpSpPr>
          <a:xfrm>
            <a:off x="7705752" y="1994903"/>
            <a:ext cx="606136" cy="332367"/>
            <a:chOff x="7493876" y="2774731"/>
            <a:chExt cx="1481958" cy="89462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86CDCF8-2884-1F4C-AA6B-D8D80F83C69A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EC3C24-26E3-8B4C-851E-AD6D23CDCC16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A41B52-12BB-9441-9E64-29FEFD2BE354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0901BB0-76B8-C24E-8578-0902719A228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1921B51-C23E-594C-8341-49C1C08B6E14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D6B8F6F-5734-7B4B-A6B9-B10838823A6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C7E467F-864A-1147-BEDB-AD380AC091FD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542">
            <a:extLst>
              <a:ext uri="{FF2B5EF4-FFF2-40B4-BE49-F238E27FC236}">
                <a16:creationId xmlns:a16="http://schemas.microsoft.com/office/drawing/2014/main" id="{08C0C01B-02BB-B64A-9B9C-694B14773163}"/>
              </a:ext>
            </a:extLst>
          </p:cNvPr>
          <p:cNvGrpSpPr>
            <a:grpSpLocks/>
          </p:cNvGrpSpPr>
          <p:nvPr/>
        </p:nvGrpSpPr>
        <p:grpSpPr bwMode="auto">
          <a:xfrm>
            <a:off x="6975223" y="1412870"/>
            <a:ext cx="720837" cy="645768"/>
            <a:chOff x="-44" y="1473"/>
            <a:chExt cx="981" cy="1105"/>
          </a:xfrm>
        </p:grpSpPr>
        <p:pic>
          <p:nvPicPr>
            <p:cNvPr id="29" name="Picture 529" descr="desktop_computer_stylized_medium">
              <a:extLst>
                <a:ext uri="{FF2B5EF4-FFF2-40B4-BE49-F238E27FC236}">
                  <a16:creationId xmlns:a16="http://schemas.microsoft.com/office/drawing/2014/main" id="{5EEF7061-2D27-E847-94C1-54CEBAA02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530">
              <a:extLst>
                <a:ext uri="{FF2B5EF4-FFF2-40B4-BE49-F238E27FC236}">
                  <a16:creationId xmlns:a16="http://schemas.microsoft.com/office/drawing/2014/main" id="{8FA5248B-FCAA-5641-89A7-1292140416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DAF8A6-5787-7D4C-9F9B-955DF1495910}"/>
              </a:ext>
            </a:extLst>
          </p:cNvPr>
          <p:cNvGrpSpPr/>
          <p:nvPr/>
        </p:nvGrpSpPr>
        <p:grpSpPr>
          <a:xfrm flipH="1">
            <a:off x="10425084" y="2007355"/>
            <a:ext cx="606136" cy="332367"/>
            <a:chOff x="7493876" y="2774731"/>
            <a:chExt cx="1481958" cy="89462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31839A8-0111-AD45-B261-A1F4E1E587F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615D6D-3E36-EE4D-A354-73B8CAA4E91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18CFD4-C276-5640-A6D8-F6B84448E0B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27D4CDD-9090-FA48-988F-6404841E9AF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DDD519D-867C-934D-9C4A-482DCA2333EC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4977966-70E0-934E-B872-811836A01E3E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269B995-6A3D-F14E-968C-CE8736C00A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542">
            <a:extLst>
              <a:ext uri="{FF2B5EF4-FFF2-40B4-BE49-F238E27FC236}">
                <a16:creationId xmlns:a16="http://schemas.microsoft.com/office/drawing/2014/main" id="{375DE9C2-8640-6840-AF58-780A20D2C0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1471163" y="1737550"/>
            <a:ext cx="720837" cy="645768"/>
            <a:chOff x="-44" y="1473"/>
            <a:chExt cx="981" cy="1105"/>
          </a:xfrm>
        </p:grpSpPr>
        <p:pic>
          <p:nvPicPr>
            <p:cNvPr id="17" name="Picture 529" descr="desktop_computer_stylized_medium">
              <a:extLst>
                <a:ext uri="{FF2B5EF4-FFF2-40B4-BE49-F238E27FC236}">
                  <a16:creationId xmlns:a16="http://schemas.microsoft.com/office/drawing/2014/main" id="{9952E610-CCCD-0245-9E4B-5001C7289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530">
              <a:extLst>
                <a:ext uri="{FF2B5EF4-FFF2-40B4-BE49-F238E27FC236}">
                  <a16:creationId xmlns:a16="http://schemas.microsoft.com/office/drawing/2014/main" id="{1BB7CCB4-A0EE-E840-ABF7-1BF234B1C2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CB4ADB-AB8F-8A42-A9F9-3C57E849C39C}"/>
              </a:ext>
            </a:extLst>
          </p:cNvPr>
          <p:cNvGrpSpPr/>
          <p:nvPr/>
        </p:nvGrpSpPr>
        <p:grpSpPr>
          <a:xfrm>
            <a:off x="8625118" y="2078807"/>
            <a:ext cx="1653170" cy="214830"/>
            <a:chOff x="1616358" y="2551230"/>
            <a:chExt cx="2134354" cy="2185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6FCE47-CE47-9445-B6CF-CA95B2574C7B}"/>
                </a:ext>
              </a:extLst>
            </p:cNvPr>
            <p:cNvSpPr/>
            <p:nvPr/>
          </p:nvSpPr>
          <p:spPr>
            <a:xfrm>
              <a:off x="1673508" y="2551230"/>
              <a:ext cx="2027398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352516-FF6E-7843-A5FD-B8810B418FF2}"/>
                </a:ext>
              </a:extLst>
            </p:cNvPr>
            <p:cNvSpPr/>
            <p:nvPr/>
          </p:nvSpPr>
          <p:spPr>
            <a:xfrm>
              <a:off x="1616358" y="2551230"/>
              <a:ext cx="114300" cy="2185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EB6B48-E134-7B43-B2D9-DA0135DDCCCF}"/>
                </a:ext>
              </a:extLst>
            </p:cNvPr>
            <p:cNvSpPr/>
            <p:nvPr/>
          </p:nvSpPr>
          <p:spPr>
            <a:xfrm>
              <a:off x="3639432" y="2552938"/>
              <a:ext cx="111280" cy="209990"/>
            </a:xfrm>
            <a:prstGeom prst="ellipse">
              <a:avLst/>
            </a:prstGeom>
            <a:gradFill flip="none" rotWithShape="1">
              <a:gsLst>
                <a:gs pos="0">
                  <a:srgbClr val="0012A0">
                    <a:lumMod val="100000"/>
                  </a:srgbClr>
                </a:gs>
                <a:gs pos="69000">
                  <a:srgbClr val="66ACD3"/>
                </a:gs>
                <a:gs pos="99000">
                  <a:srgbClr val="0012A0"/>
                </a:gs>
                <a:gs pos="29000">
                  <a:srgbClr val="6EBFF0"/>
                </a:gs>
              </a:gsLst>
              <a:lin ang="16200000" scaled="0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FB9112-79F2-0345-AC1F-08C2F47B7086}"/>
                </a:ext>
              </a:extLst>
            </p:cNvPr>
            <p:cNvSpPr/>
            <p:nvPr/>
          </p:nvSpPr>
          <p:spPr>
            <a:xfrm>
              <a:off x="3491356" y="2551230"/>
              <a:ext cx="209550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F7B2F1-7981-6243-94B5-7FD42CA503C2}"/>
              </a:ext>
            </a:extLst>
          </p:cNvPr>
          <p:cNvCxnSpPr>
            <a:cxnSpLocks/>
          </p:cNvCxnSpPr>
          <p:nvPr/>
        </p:nvCxnSpPr>
        <p:spPr>
          <a:xfrm>
            <a:off x="8309113" y="2179167"/>
            <a:ext cx="35051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069B82-596C-0441-A853-7EF039592387}"/>
              </a:ext>
            </a:extLst>
          </p:cNvPr>
          <p:cNvCxnSpPr/>
          <p:nvPr/>
        </p:nvCxnSpPr>
        <p:spPr>
          <a:xfrm>
            <a:off x="10272392" y="2194239"/>
            <a:ext cx="15072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59">
            <a:extLst>
              <a:ext uri="{FF2B5EF4-FFF2-40B4-BE49-F238E27FC236}">
                <a16:creationId xmlns:a16="http://schemas.microsoft.com/office/drawing/2014/main" id="{87BD3CA9-DE24-6B4C-B69C-BFA7530CA3A7}"/>
              </a:ext>
            </a:extLst>
          </p:cNvPr>
          <p:cNvSpPr txBox="1">
            <a:spLocks noChangeArrowheads="1"/>
          </p:cNvSpPr>
          <p:nvPr/>
        </p:nvSpPr>
        <p:spPr>
          <a:xfrm>
            <a:off x="751440" y="1346132"/>
            <a:ext cx="1315899" cy="482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>
                <a:solidFill>
                  <a:srgbClr val="0012A0"/>
                </a:solidFill>
              </a:rPr>
              <a:t>at R1:</a:t>
            </a: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E5C7171E-ED33-734D-875F-55DE74D7D1FB}"/>
              </a:ext>
            </a:extLst>
          </p:cNvPr>
          <p:cNvSpPr txBox="1">
            <a:spLocks noChangeArrowheads="1"/>
          </p:cNvSpPr>
          <p:nvPr/>
        </p:nvSpPr>
        <p:spPr>
          <a:xfrm>
            <a:off x="957470" y="1815547"/>
            <a:ext cx="5628860" cy="462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2600" dirty="0"/>
              <a:t>appends ESP trailer to original datagram (which includes original header fields!)</a:t>
            </a:r>
            <a:endParaRPr lang="en-US" altLang="ja-JP" sz="2600" dirty="0"/>
          </a:p>
          <a:p>
            <a:pPr>
              <a:spcBef>
                <a:spcPts val="200"/>
              </a:spcBef>
            </a:pPr>
            <a:r>
              <a:rPr lang="en-US" sz="2600" dirty="0"/>
              <a:t>encrypts result using algorithm &amp; key specified by SA</a:t>
            </a:r>
          </a:p>
          <a:p>
            <a:pPr>
              <a:spcBef>
                <a:spcPts val="200"/>
              </a:spcBef>
            </a:pPr>
            <a:r>
              <a:rPr lang="en-US" sz="2600" dirty="0"/>
              <a:t>appends </a:t>
            </a:r>
            <a:r>
              <a:rPr lang="en-US" altLang="ja-JP" sz="2600" dirty="0"/>
              <a:t>ESP header </a:t>
            </a:r>
            <a:r>
              <a:rPr lang="en-US" sz="2600" dirty="0"/>
              <a:t>to front of this encrypted quantity</a:t>
            </a:r>
            <a:endParaRPr lang="en-US" altLang="ja-JP" sz="2600" dirty="0"/>
          </a:p>
          <a:p>
            <a:pPr>
              <a:spcBef>
                <a:spcPts val="200"/>
              </a:spcBef>
            </a:pPr>
            <a:r>
              <a:rPr lang="en-US" sz="2600" dirty="0"/>
              <a:t>creates authentication MAC using algorithm and key specified in SA</a:t>
            </a:r>
          </a:p>
          <a:p>
            <a:pPr>
              <a:spcBef>
                <a:spcPts val="200"/>
              </a:spcBef>
            </a:pPr>
            <a:r>
              <a:rPr lang="en-US" sz="2600" dirty="0"/>
              <a:t>appends MAC forming </a:t>
            </a:r>
            <a:r>
              <a:rPr lang="en-US" sz="2600" i="1" dirty="0"/>
              <a:t>payload</a:t>
            </a:r>
            <a:endParaRPr lang="en-US" sz="2600" dirty="0"/>
          </a:p>
          <a:p>
            <a:pPr>
              <a:spcBef>
                <a:spcPts val="200"/>
              </a:spcBef>
            </a:pPr>
            <a:r>
              <a:rPr lang="en-US" sz="2600" dirty="0"/>
              <a:t>creates new IP header, new IP header fields, addresses to tunnel endpoint</a:t>
            </a:r>
            <a:endParaRPr lang="en-US" sz="2600" dirty="0">
              <a:latin typeface="Gill Sans MT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6EF8F26-68F0-3A49-83F2-9460CE31D4BD}"/>
              </a:ext>
            </a:extLst>
          </p:cNvPr>
          <p:cNvGrpSpPr/>
          <p:nvPr/>
        </p:nvGrpSpPr>
        <p:grpSpPr>
          <a:xfrm>
            <a:off x="7182680" y="1021603"/>
            <a:ext cx="1744188" cy="288737"/>
            <a:chOff x="1596889" y="3055814"/>
            <a:chExt cx="1744188" cy="28873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08F2435-C43C-FA49-9048-2F2BF3798893}"/>
                </a:ext>
              </a:extLst>
            </p:cNvPr>
            <p:cNvGrpSpPr/>
            <p:nvPr/>
          </p:nvGrpSpPr>
          <p:grpSpPr>
            <a:xfrm>
              <a:off x="1596889" y="3061114"/>
              <a:ext cx="1060174" cy="276999"/>
              <a:chOff x="2418521" y="3140627"/>
              <a:chExt cx="1060174" cy="27699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A3D55E3-0578-CC47-A17E-9134279D78F2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4B8151D-E68D-1145-A447-BD209DA884BC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1D665C1-A6C6-4D44-BD8D-87CC0C9760A7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B77B4E6-2DF5-434C-9D1F-8148FD99055F}"/>
                  </a:ext>
                </a:extLst>
              </p:cNvPr>
              <p:cNvCxnSpPr/>
              <p:nvPr/>
            </p:nvCxnSpPr>
            <p:spPr>
              <a:xfrm>
                <a:off x="2474705" y="318507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C2B58DB-D327-624A-9251-1D3B9D784F52}"/>
                  </a:ext>
                </a:extLst>
              </p:cNvPr>
              <p:cNvCxnSpPr/>
              <p:nvPr/>
            </p:nvCxnSpPr>
            <p:spPr>
              <a:xfrm>
                <a:off x="25255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112AEA3-37DD-2840-A4A9-2C15B83C8125}"/>
                  </a:ext>
                </a:extLst>
              </p:cNvPr>
              <p:cNvCxnSpPr/>
              <p:nvPr/>
            </p:nvCxnSpPr>
            <p:spPr>
              <a:xfrm>
                <a:off x="26017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2775019-AB2E-284F-A8FC-A7E09359C104}"/>
                  </a:ext>
                </a:extLst>
              </p:cNvPr>
              <p:cNvCxnSpPr/>
              <p:nvPr/>
            </p:nvCxnSpPr>
            <p:spPr>
              <a:xfrm>
                <a:off x="2658855" y="317872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BA6CD437-95CA-334D-B101-BD1A5EC9A655}"/>
                </a:ext>
              </a:extLst>
            </p:cNvPr>
            <p:cNvSpPr/>
            <p:nvPr/>
          </p:nvSpPr>
          <p:spPr>
            <a:xfrm>
              <a:off x="2727569" y="3055814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4F8D8C-99F1-D149-B2C4-30701AD83546}"/>
              </a:ext>
            </a:extLst>
          </p:cNvPr>
          <p:cNvGrpSpPr/>
          <p:nvPr/>
        </p:nvGrpSpPr>
        <p:grpSpPr>
          <a:xfrm>
            <a:off x="7810500" y="2415622"/>
            <a:ext cx="2071981" cy="365894"/>
            <a:chOff x="8266244" y="1514475"/>
            <a:chExt cx="2071981" cy="365894"/>
          </a:xfrm>
        </p:grpSpPr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14EF7333-F5C9-B44C-B88E-E62F99908C70}"/>
                </a:ext>
              </a:extLst>
            </p:cNvPr>
            <p:cNvSpPr/>
            <p:nvPr/>
          </p:nvSpPr>
          <p:spPr>
            <a:xfrm>
              <a:off x="9724717" y="1584820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0DE8A9C-4B04-9644-B41E-AF7C1D3EF044}"/>
                </a:ext>
              </a:extLst>
            </p:cNvPr>
            <p:cNvGrpSpPr/>
            <p:nvPr/>
          </p:nvGrpSpPr>
          <p:grpSpPr>
            <a:xfrm>
              <a:off x="8266244" y="1514475"/>
              <a:ext cx="1430955" cy="365894"/>
              <a:chOff x="7219875" y="3091894"/>
              <a:chExt cx="1430955" cy="2712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CBD4545-82EF-4945-8E69-7E9761D559A5}"/>
                  </a:ext>
                </a:extLst>
              </p:cNvPr>
              <p:cNvSpPr/>
              <p:nvPr/>
            </p:nvSpPr>
            <p:spPr>
              <a:xfrm>
                <a:off x="7219875" y="3096088"/>
                <a:ext cx="1430955" cy="2534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E42E31E-7EE3-5A45-8848-61D2549D7ADB}"/>
                  </a:ext>
                </a:extLst>
              </p:cNvPr>
              <p:cNvCxnSpPr/>
              <p:nvPr/>
            </p:nvCxnSpPr>
            <p:spPr>
              <a:xfrm>
                <a:off x="7498944" y="30918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264DD8E-2606-094F-9E6A-C8247EFFB5F4}"/>
                  </a:ext>
                </a:extLst>
              </p:cNvPr>
              <p:cNvCxnSpPr/>
              <p:nvPr/>
            </p:nvCxnSpPr>
            <p:spPr>
              <a:xfrm>
                <a:off x="7273344" y="30966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A83087D-DA47-2D4F-B05A-5004EE6C6A00}"/>
                  </a:ext>
                </a:extLst>
              </p:cNvPr>
              <p:cNvCxnSpPr/>
              <p:nvPr/>
            </p:nvCxnSpPr>
            <p:spPr>
              <a:xfrm>
                <a:off x="7321344" y="30942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A81B492-7189-CE48-818D-ACC1F0352D17}"/>
                  </a:ext>
                </a:extLst>
              </p:cNvPr>
              <p:cNvCxnSpPr/>
              <p:nvPr/>
            </p:nvCxnSpPr>
            <p:spPr>
              <a:xfrm>
                <a:off x="7423344" y="30918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ABE4CD6-E82A-F240-A866-6260742792F6}"/>
                </a:ext>
              </a:extLst>
            </p:cNvPr>
            <p:cNvGrpSpPr/>
            <p:nvPr/>
          </p:nvGrpSpPr>
          <p:grpSpPr>
            <a:xfrm>
              <a:off x="8597709" y="1560742"/>
              <a:ext cx="1060174" cy="276999"/>
              <a:chOff x="2418521" y="3140627"/>
              <a:chExt cx="1060174" cy="27699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3E18FFA-9DBA-334B-91E4-C4F945F0B3EA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0C17C6E-B531-7748-BABE-6E5E48BE5ECD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C83816C-F16B-754B-92F8-EDFED659B677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B00FE65-C4C2-5545-93B6-6727ED3C8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705" y="3196425"/>
                <a:ext cx="0" cy="166838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3132241-B0B1-1A40-8C9E-481B9DD98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5505" y="3199637"/>
                <a:ext cx="0" cy="159966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6C721FF-574B-C341-9B62-4A5E7C1D99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6945" y="3194825"/>
                <a:ext cx="0" cy="159966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6BD0451-EAAF-9A4D-9561-B511690D8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0259" y="3196429"/>
                <a:ext cx="0" cy="159966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2610363-12AA-1E4B-BFD9-93368F887F16}"/>
                </a:ext>
              </a:extLst>
            </p:cNvPr>
            <p:cNvGrpSpPr/>
            <p:nvPr/>
          </p:nvGrpSpPr>
          <p:grpSpPr>
            <a:xfrm>
              <a:off x="8589592" y="1577525"/>
              <a:ext cx="1106157" cy="224519"/>
              <a:chOff x="2044062" y="3084919"/>
              <a:chExt cx="1106157" cy="224519"/>
            </a:xfrm>
          </p:grpSpPr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DFCBB9E6-6B01-CB4B-B08E-35B56E6CF3CA}"/>
                  </a:ext>
                </a:extLst>
              </p:cNvPr>
              <p:cNvSpPr/>
              <p:nvPr/>
            </p:nvSpPr>
            <p:spPr>
              <a:xfrm>
                <a:off x="2044062" y="3092450"/>
                <a:ext cx="1106157" cy="215900"/>
              </a:xfrm>
              <a:prstGeom prst="roundRect">
                <a:avLst/>
              </a:prstGeom>
              <a:solidFill>
                <a:schemeClr val="bg1">
                  <a:alpha val="83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700C3E6-2524-7E46-82D5-5602E6F1A82A}"/>
                  </a:ext>
                </a:extLst>
              </p:cNvPr>
              <p:cNvCxnSpPr/>
              <p:nvPr/>
            </p:nvCxnSpPr>
            <p:spPr>
              <a:xfrm flipH="1">
                <a:off x="2098675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0EE30DF-49C2-944F-9D74-32D4F038B24A}"/>
                  </a:ext>
                </a:extLst>
              </p:cNvPr>
              <p:cNvCxnSpPr/>
              <p:nvPr/>
            </p:nvCxnSpPr>
            <p:spPr>
              <a:xfrm flipH="1">
                <a:off x="2190750" y="308610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E6384E5-004C-CB4C-9349-F26EB5891BF1}"/>
                  </a:ext>
                </a:extLst>
              </p:cNvPr>
              <p:cNvCxnSpPr/>
              <p:nvPr/>
            </p:nvCxnSpPr>
            <p:spPr>
              <a:xfrm flipH="1">
                <a:off x="2282825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14E1685-BAD6-5748-B9AF-D8E7525B4C0E}"/>
                  </a:ext>
                </a:extLst>
              </p:cNvPr>
              <p:cNvCxnSpPr/>
              <p:nvPr/>
            </p:nvCxnSpPr>
            <p:spPr>
              <a:xfrm flipH="1">
                <a:off x="2374900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21C10CB-10E5-F047-9DE3-D0911A3D6023}"/>
                  </a:ext>
                </a:extLst>
              </p:cNvPr>
              <p:cNvCxnSpPr/>
              <p:nvPr/>
            </p:nvCxnSpPr>
            <p:spPr>
              <a:xfrm flipH="1">
                <a:off x="2466975" y="308610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8D60F35-591E-1341-913C-3CE2CE97453C}"/>
                  </a:ext>
                </a:extLst>
              </p:cNvPr>
              <p:cNvCxnSpPr/>
              <p:nvPr/>
            </p:nvCxnSpPr>
            <p:spPr>
              <a:xfrm flipH="1">
                <a:off x="2559050" y="308610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1CE0022-A86D-804C-84A3-3EA263B4D77B}"/>
                  </a:ext>
                </a:extLst>
              </p:cNvPr>
              <p:cNvCxnSpPr/>
              <p:nvPr/>
            </p:nvCxnSpPr>
            <p:spPr>
              <a:xfrm flipH="1">
                <a:off x="2651125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773942A-A5B8-5544-94DB-CFA818FE4273}"/>
                  </a:ext>
                </a:extLst>
              </p:cNvPr>
              <p:cNvCxnSpPr/>
              <p:nvPr/>
            </p:nvCxnSpPr>
            <p:spPr>
              <a:xfrm flipH="1">
                <a:off x="2736850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FE558D8-AE7B-004C-96BB-709C2713F76D}"/>
                  </a:ext>
                </a:extLst>
              </p:cNvPr>
              <p:cNvCxnSpPr/>
              <p:nvPr/>
            </p:nvCxnSpPr>
            <p:spPr>
              <a:xfrm flipH="1">
                <a:off x="2814139" y="308492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330E8F3-669E-6A42-80C7-ED14D3F869E3}"/>
                  </a:ext>
                </a:extLst>
              </p:cNvPr>
              <p:cNvCxnSpPr/>
              <p:nvPr/>
            </p:nvCxnSpPr>
            <p:spPr>
              <a:xfrm flipH="1">
                <a:off x="2891428" y="3090363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68FDB270-37FA-0D40-A6DB-0D76AC866C3D}"/>
                  </a:ext>
                </a:extLst>
              </p:cNvPr>
              <p:cNvCxnSpPr/>
              <p:nvPr/>
            </p:nvCxnSpPr>
            <p:spPr>
              <a:xfrm flipH="1">
                <a:off x="2968717" y="3089274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45079AD-16D1-9D4D-A1C7-19CC9F1BA8A2}"/>
                  </a:ext>
                </a:extLst>
              </p:cNvPr>
              <p:cNvCxnSpPr/>
              <p:nvPr/>
            </p:nvCxnSpPr>
            <p:spPr>
              <a:xfrm flipH="1">
                <a:off x="3046006" y="3084919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1A41B8C-8BB8-7948-A279-B3B3A7923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598" y="3140765"/>
            <a:ext cx="4114331" cy="1602697"/>
          </a:xfrm>
          <a:prstGeom prst="rect">
            <a:avLst/>
          </a:prstGeom>
        </p:spPr>
      </p:pic>
      <p:sp>
        <p:nvSpPr>
          <p:cNvPr id="114" name="Rectangle 59">
            <a:extLst>
              <a:ext uri="{FF2B5EF4-FFF2-40B4-BE49-F238E27FC236}">
                <a16:creationId xmlns:a16="http://schemas.microsoft.com/office/drawing/2014/main" id="{F9FA3A03-ABA4-DF42-8BEA-5D278C650CAE}"/>
              </a:ext>
            </a:extLst>
          </p:cNvPr>
          <p:cNvSpPr txBox="1">
            <a:spLocks noChangeArrowheads="1"/>
          </p:cNvSpPr>
          <p:nvPr/>
        </p:nvSpPr>
        <p:spPr>
          <a:xfrm>
            <a:off x="7635945" y="1684062"/>
            <a:ext cx="752682" cy="482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2000" dirty="0"/>
              <a:t>R1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>
              <a:buClr>
                <a:srgbClr val="011199"/>
              </a:buClr>
            </a:pPr>
            <a:r>
              <a:rPr lang="en-US" sz="3200" dirty="0">
                <a:solidFill>
                  <a:srgbClr val="C00000"/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rgbClr val="0012A0"/>
              </a:buClr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Authentication, digital signatures, message integrity, shared key agreement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BA476-7B89-1ACD-CD9E-34F590DB1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26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IPsec sequence numbers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id="{09904426-31F8-974C-8449-D83EB232E147}"/>
              </a:ext>
            </a:extLst>
          </p:cNvPr>
          <p:cNvSpPr txBox="1">
            <a:spLocks noChangeArrowheads="1"/>
          </p:cNvSpPr>
          <p:nvPr/>
        </p:nvSpPr>
        <p:spPr>
          <a:xfrm>
            <a:off x="929446" y="1302164"/>
            <a:ext cx="10427666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new SA, sender initializes seq. # to 0</a:t>
            </a:r>
          </a:p>
          <a:p>
            <a:r>
              <a:rPr lang="en-US" dirty="0"/>
              <a:t>each time datagram is sent on SA:</a:t>
            </a:r>
          </a:p>
          <a:p>
            <a:pPr lvl="1"/>
            <a:r>
              <a:rPr lang="en-US" dirty="0"/>
              <a:t>sender increments seq # counter</a:t>
            </a:r>
          </a:p>
          <a:p>
            <a:pPr lvl="1"/>
            <a:r>
              <a:rPr lang="en-US" dirty="0"/>
              <a:t>places value in seq # field</a:t>
            </a:r>
          </a:p>
          <a:p>
            <a:r>
              <a:rPr lang="en-US" dirty="0"/>
              <a:t>goal:</a:t>
            </a:r>
          </a:p>
          <a:p>
            <a:pPr lvl="1"/>
            <a:r>
              <a:rPr lang="en-US" dirty="0"/>
              <a:t>prevent attacker from sniffing and replaying a packet</a:t>
            </a:r>
          </a:p>
          <a:p>
            <a:pPr lvl="1"/>
            <a:r>
              <a:rPr lang="en-US" dirty="0"/>
              <a:t>receipt of duplicate, authenticated IP packets may disrupt service</a:t>
            </a:r>
          </a:p>
          <a:p>
            <a:r>
              <a:rPr lang="en-US" dirty="0"/>
              <a:t>method: </a:t>
            </a:r>
          </a:p>
          <a:p>
            <a:pPr lvl="1"/>
            <a:r>
              <a:rPr lang="en-US" dirty="0"/>
              <a:t>destination checks for duplicates</a:t>
            </a:r>
          </a:p>
          <a:p>
            <a:pPr lvl="1"/>
            <a:r>
              <a:rPr lang="en-US" dirty="0"/>
              <a:t>doesn’t keep track of </a:t>
            </a:r>
            <a:r>
              <a:rPr lang="en-US" i="1" dirty="0"/>
              <a:t>all </a:t>
            </a:r>
            <a:r>
              <a:rPr lang="en-US" dirty="0"/>
              <a:t>received packets; instead uses a window</a:t>
            </a:r>
          </a:p>
          <a:p>
            <a:pPr lvl="1"/>
            <a:endParaRPr lang="en-US" sz="20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0" y="1472239"/>
            <a:ext cx="6225209" cy="894622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+mn-lt"/>
              </a:rPr>
              <a:t>Security Policy Database (SPD)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DF02F7-7DB2-0545-9523-F468B9D8C7F8}"/>
              </a:ext>
            </a:extLst>
          </p:cNvPr>
          <p:cNvSpPr txBox="1">
            <a:spLocks noChangeArrowheads="1"/>
          </p:cNvSpPr>
          <p:nvPr/>
        </p:nvSpPr>
        <p:spPr>
          <a:xfrm>
            <a:off x="864705" y="2554356"/>
            <a:ext cx="5231295" cy="27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policy: for given datagram, sender needs to know if it should use IP sec</a:t>
            </a:r>
          </a:p>
          <a:p>
            <a:r>
              <a:rPr lang="en-US" sz="2400" dirty="0"/>
              <a:t>policy stored in </a:t>
            </a:r>
            <a:r>
              <a:rPr lang="en-US" sz="2400" dirty="0">
                <a:solidFill>
                  <a:srgbClr val="C00000"/>
                </a:solidFill>
              </a:rPr>
              <a:t>security policy database (SPD)</a:t>
            </a:r>
          </a:p>
          <a:p>
            <a:r>
              <a:rPr lang="en-US" sz="2400" dirty="0"/>
              <a:t>needs to know which SA to use</a:t>
            </a:r>
          </a:p>
          <a:p>
            <a:pPr lvl="1"/>
            <a:r>
              <a:rPr lang="en-US" dirty="0"/>
              <a:t>may use: source and destination IP address; protocol number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96A7A-3CC4-3F4A-BA0A-E705FA131172}"/>
              </a:ext>
            </a:extLst>
          </p:cNvPr>
          <p:cNvSpPr txBox="1"/>
          <p:nvPr/>
        </p:nvSpPr>
        <p:spPr>
          <a:xfrm>
            <a:off x="6586329" y="1603513"/>
            <a:ext cx="5393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12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 Assoc. Database (SAD)</a:t>
            </a:r>
          </a:p>
          <a:p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9AD72EB-38BE-4749-B734-30ECD6FF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524" y="2207176"/>
            <a:ext cx="5367476" cy="292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endpoint holds SA state in </a:t>
            </a:r>
            <a:r>
              <a:rPr lang="en-US" sz="2400" dirty="0">
                <a:solidFill>
                  <a:srgbClr val="CC0000"/>
                </a:solidFill>
                <a:cs typeface="Gill Sans MT" charset="0"/>
              </a:rPr>
              <a:t>security association database (SAD)</a:t>
            </a:r>
          </a:p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when sending IPsec datagram, R1 accesses SAD to determine how to process datagram</a:t>
            </a:r>
          </a:p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when IPsec datagram arrives to R2, R2 examines SPI in IPsec datagram, indexes SAD with SPI, processing</a:t>
            </a:r>
          </a:p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datagram accordingly.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ECBC5-3AF7-274F-8BF2-A44F38FF1C44}"/>
              </a:ext>
            </a:extLst>
          </p:cNvPr>
          <p:cNvSpPr txBox="1"/>
          <p:nvPr/>
        </p:nvSpPr>
        <p:spPr>
          <a:xfrm>
            <a:off x="7810500" y="5526157"/>
            <a:ext cx="2830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12A0"/>
                </a:solidFill>
              </a:rPr>
              <a:t>SPD: </a:t>
            </a:r>
            <a:r>
              <a:rPr lang="en-US" altLang="ja-JP" sz="2800" i="1" dirty="0">
                <a:solidFill>
                  <a:srgbClr val="0012A0"/>
                </a:solidFill>
              </a:rPr>
              <a:t>“what” to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1C801-CD50-7F4E-A7A7-09FC0141B1BD}"/>
              </a:ext>
            </a:extLst>
          </p:cNvPr>
          <p:cNvSpPr txBox="1"/>
          <p:nvPr/>
        </p:nvSpPr>
        <p:spPr>
          <a:xfrm>
            <a:off x="2206488" y="5506277"/>
            <a:ext cx="3085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12A0"/>
                </a:solidFill>
              </a:rPr>
              <a:t>SAD: “</a:t>
            </a:r>
            <a:r>
              <a:rPr lang="en-US" altLang="ja-JP" sz="2800" i="1" dirty="0">
                <a:solidFill>
                  <a:srgbClr val="0012A0"/>
                </a:solidFill>
              </a:rPr>
              <a:t>how” to do it </a:t>
            </a:r>
            <a:endParaRPr lang="en-US" sz="2800" i="1" dirty="0">
              <a:solidFill>
                <a:srgbClr val="0012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IPsec security databases</a:t>
            </a:r>
          </a:p>
        </p:txBody>
      </p:sp>
    </p:spTree>
    <p:extLst>
      <p:ext uri="{BB962C8B-B14F-4D97-AF65-F5344CB8AC3E}">
        <p14:creationId xmlns:p14="http://schemas.microsoft.com/office/powerpoint/2010/main" val="28552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Summary: IPsec services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313B3D-8965-0847-86CC-C1B8EA783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658" y="1650048"/>
            <a:ext cx="7772400" cy="4648200"/>
          </a:xfrm>
        </p:spPr>
        <p:txBody>
          <a:bodyPr/>
          <a:lstStyle/>
          <a:p>
            <a:pPr marL="130175" indent="0">
              <a:buNone/>
            </a:pPr>
            <a:r>
              <a:rPr lang="en-US" sz="3200" dirty="0"/>
              <a:t>Trudy sits somewhere between R1, R2. she doesn’</a:t>
            </a:r>
            <a:r>
              <a:rPr lang="en-US" altLang="ja-JP" sz="3200" dirty="0"/>
              <a:t>t know the keys</a:t>
            </a:r>
          </a:p>
          <a:p>
            <a:pPr lvl="1"/>
            <a:r>
              <a:rPr lang="en-US" sz="2800" dirty="0"/>
              <a:t>will Trudy be able to see original contents of datagram? How about source, dest IP address, transport protocol, application port?</a:t>
            </a:r>
          </a:p>
          <a:p>
            <a:pPr lvl="1"/>
            <a:r>
              <a:rPr lang="en-US" sz="2800" dirty="0"/>
              <a:t>flip bits without detection?</a:t>
            </a:r>
          </a:p>
          <a:p>
            <a:pPr lvl="1"/>
            <a:r>
              <a:rPr lang="en-US" sz="2800" dirty="0"/>
              <a:t>masquerade as R1 using R1</a:t>
            </a:r>
            <a:r>
              <a:rPr lang="en-US" altLang="ja-JP" sz="2800" dirty="0"/>
              <a:t>’s IP address?</a:t>
            </a:r>
          </a:p>
          <a:p>
            <a:pPr lvl="1"/>
            <a:r>
              <a:rPr lang="en-US" sz="2800" dirty="0"/>
              <a:t>replay a datagram?</a:t>
            </a:r>
          </a:p>
          <a:p>
            <a:pPr lvl="1"/>
            <a:endParaRPr lang="en-US" dirty="0">
              <a:latin typeface="Gill Sans MT" charset="0"/>
            </a:endParaRPr>
          </a:p>
          <a:p>
            <a:pPr lvl="1"/>
            <a:endParaRPr lang="en-US" dirty="0">
              <a:latin typeface="Gill Sans MT" charset="0"/>
            </a:endParaRPr>
          </a:p>
        </p:txBody>
      </p:sp>
      <p:pic>
        <p:nvPicPr>
          <p:cNvPr id="2" name="Picture 1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3D7AF0CD-2CC4-A406-063A-BA0D646A2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42" y="2079648"/>
            <a:ext cx="1332973" cy="21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IKE: Internet Key Exchange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91D8B07-0DDE-C742-9800-8DA6D67052A5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67679"/>
            <a:ext cx="11128513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lnSpc>
                <a:spcPct val="80000"/>
              </a:lnSpc>
            </a:pPr>
            <a:r>
              <a:rPr lang="en-US" i="1" dirty="0">
                <a:solidFill>
                  <a:srgbClr val="0012A0"/>
                </a:solidFill>
              </a:rPr>
              <a:t>previous examples: </a:t>
            </a:r>
            <a:r>
              <a:rPr lang="en-US" dirty="0"/>
              <a:t>manual establishment of IPsec SAs in IPsec endpoints: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400" i="1" dirty="0">
                <a:solidFill>
                  <a:srgbClr val="0012A0"/>
                </a:solidFill>
                <a:cs typeface="Arial" charset="0"/>
              </a:rPr>
              <a:t>Example SA: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SPI: 12345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Source IP: 200.168.1.100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Dest IP: 193.68.2.23 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Protocol: ESP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Encryption algorithm: 3DES-cbc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HMAC algorithm: MD5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Encryption key: 0x7aeaca…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HMAC key:0xc0291f…</a:t>
            </a:r>
          </a:p>
          <a:p>
            <a:pPr indent="-287338">
              <a:lnSpc>
                <a:spcPct val="80000"/>
              </a:lnSpc>
            </a:pPr>
            <a:r>
              <a:rPr lang="en-US" dirty="0"/>
              <a:t>manual keying is impractical for VPN with 100s of endpoints </a:t>
            </a:r>
          </a:p>
          <a:p>
            <a:pPr indent="-287338">
              <a:lnSpc>
                <a:spcPct val="80000"/>
              </a:lnSpc>
            </a:pPr>
            <a:r>
              <a:rPr lang="en-US" dirty="0"/>
              <a:t>instead use </a:t>
            </a:r>
            <a:r>
              <a:rPr lang="en-US" dirty="0">
                <a:solidFill>
                  <a:srgbClr val="CC0000"/>
                </a:solidFill>
              </a:rPr>
              <a:t>IPsec IKE (Internet Key Exchange</a:t>
            </a:r>
            <a:r>
              <a:rPr lang="en-US" dirty="0"/>
              <a:t>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20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IKE: PSK and PKI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52D4D6-28AB-3B41-8A86-690170A4FC1F}"/>
              </a:ext>
            </a:extLst>
          </p:cNvPr>
          <p:cNvSpPr txBox="1">
            <a:spLocks noChangeArrowheads="1"/>
          </p:cNvSpPr>
          <p:nvPr/>
        </p:nvSpPr>
        <p:spPr>
          <a:xfrm>
            <a:off x="1022212" y="1426403"/>
            <a:ext cx="10599945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en-US" sz="3200" dirty="0"/>
              <a:t>authentication (prove who you are) with either</a:t>
            </a:r>
          </a:p>
          <a:p>
            <a:pPr lvl="1"/>
            <a:r>
              <a:rPr lang="en-US" sz="2800" dirty="0"/>
              <a:t>pre-shared secret (PSK) or </a:t>
            </a:r>
          </a:p>
          <a:p>
            <a:pPr lvl="1"/>
            <a:r>
              <a:rPr lang="en-US" sz="2800" dirty="0"/>
              <a:t>with PKI (pubic/private keys and certificates).</a:t>
            </a:r>
          </a:p>
          <a:p>
            <a:pPr indent="-339725"/>
            <a:r>
              <a:rPr lang="en-US" sz="3200" dirty="0"/>
              <a:t>PSK: both sides start with secret</a:t>
            </a:r>
          </a:p>
          <a:p>
            <a:pPr lvl="1"/>
            <a:r>
              <a:rPr lang="en-US" sz="2800" dirty="0"/>
              <a:t>run IKE to authenticate each other and to generate IPsec SAs (one in each direction), including encryption, authentication keys</a:t>
            </a:r>
          </a:p>
          <a:p>
            <a:pPr indent="-339725"/>
            <a:r>
              <a:rPr lang="en-US" sz="3200" dirty="0"/>
              <a:t>PKI: both sides start with public/private key pair, certificate</a:t>
            </a:r>
          </a:p>
          <a:p>
            <a:pPr lvl="1"/>
            <a:r>
              <a:rPr lang="en-US" sz="2800" dirty="0"/>
              <a:t>run IKE to authenticate each other, obtain IPsec SAs (one in each direction).</a:t>
            </a:r>
          </a:p>
          <a:p>
            <a:pPr lvl="1"/>
            <a:r>
              <a:rPr lang="en-US" sz="2800" dirty="0"/>
              <a:t>similar with handshake in SSL.</a:t>
            </a:r>
          </a:p>
          <a:p>
            <a:pPr lvl="1">
              <a:buFont typeface="Wingdings" charset="0"/>
              <a:buNone/>
            </a:pPr>
            <a:endParaRPr lang="en-US" sz="2800" dirty="0"/>
          </a:p>
          <a:p>
            <a:pPr lvl="1">
              <a:buFont typeface="Wingdings" charset="0"/>
              <a:buNone/>
            </a:pPr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IKE phases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E60D70A-372F-794A-BD3C-627372D3685C}"/>
              </a:ext>
            </a:extLst>
          </p:cNvPr>
          <p:cNvSpPr txBox="1">
            <a:spLocks noChangeArrowheads="1"/>
          </p:cNvSpPr>
          <p:nvPr/>
        </p:nvSpPr>
        <p:spPr>
          <a:xfrm>
            <a:off x="970722" y="1467677"/>
            <a:ext cx="1032013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en-US" sz="3200" dirty="0"/>
              <a:t>IKE has two phases</a:t>
            </a:r>
          </a:p>
          <a:p>
            <a:pPr lvl="1"/>
            <a:r>
              <a:rPr lang="en-US" sz="2800" i="1" dirty="0">
                <a:solidFill>
                  <a:srgbClr val="000099"/>
                </a:solidFill>
              </a:rPr>
              <a:t>phase 1: </a:t>
            </a:r>
            <a:r>
              <a:rPr lang="en-US" sz="2800" dirty="0"/>
              <a:t>establish bi-directional IKE SA</a:t>
            </a:r>
          </a:p>
          <a:p>
            <a:pPr lvl="2"/>
            <a:r>
              <a:rPr lang="en-US" sz="2800" dirty="0">
                <a:cs typeface="Gill Sans MT" charset="0"/>
              </a:rPr>
              <a:t>note: IKE SA different from IPsec SA</a:t>
            </a:r>
          </a:p>
          <a:p>
            <a:pPr lvl="2"/>
            <a:r>
              <a:rPr lang="en-US" sz="2800" dirty="0">
                <a:cs typeface="Gill Sans MT" charset="0"/>
              </a:rPr>
              <a:t>aka ISAKMP security association</a:t>
            </a:r>
          </a:p>
          <a:p>
            <a:pPr lvl="1"/>
            <a:r>
              <a:rPr lang="en-US" sz="2800" i="1" dirty="0">
                <a:solidFill>
                  <a:srgbClr val="000099"/>
                </a:solidFill>
              </a:rPr>
              <a:t>phase 2: </a:t>
            </a:r>
            <a:r>
              <a:rPr lang="en-US" sz="2800" dirty="0"/>
              <a:t>ISAKMP is used to securely negotiate IPsec pair of SAs</a:t>
            </a:r>
          </a:p>
          <a:p>
            <a:pPr indent="-287338"/>
            <a:r>
              <a:rPr lang="en-US" sz="3200" dirty="0"/>
              <a:t>phase 1 has two modes: aggressive mode and main mode</a:t>
            </a:r>
          </a:p>
          <a:p>
            <a:pPr lvl="1"/>
            <a:r>
              <a:rPr lang="en-US" sz="2800" dirty="0"/>
              <a:t>aggressive mode uses fewer messages</a:t>
            </a:r>
          </a:p>
          <a:p>
            <a:pPr lvl="1"/>
            <a:r>
              <a:rPr lang="en-US" sz="2800" dirty="0"/>
              <a:t>main mode provides identity protection and is more flexible</a:t>
            </a:r>
          </a:p>
          <a:p>
            <a:pPr lvl="1">
              <a:buFont typeface="Wingdings" charset="0"/>
              <a:buNone/>
            </a:pPr>
            <a:endParaRPr lang="en-US" sz="2800" dirty="0"/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IPsec summary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DF0287-CB9F-064B-9850-D7015F1D6CB0}"/>
              </a:ext>
            </a:extLst>
          </p:cNvPr>
          <p:cNvSpPr txBox="1">
            <a:spLocks noChangeArrowheads="1"/>
          </p:cNvSpPr>
          <p:nvPr/>
        </p:nvSpPr>
        <p:spPr>
          <a:xfrm>
            <a:off x="864704" y="1507435"/>
            <a:ext cx="10624931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813" indent="-274638"/>
            <a:r>
              <a:rPr lang="en-US" sz="3200" dirty="0"/>
              <a:t>IKE message exchange for algorithms, secret keys, SPI numbers</a:t>
            </a:r>
          </a:p>
          <a:p>
            <a:pPr marL="404813" indent="-274638"/>
            <a:r>
              <a:rPr lang="en-US" sz="3200" dirty="0"/>
              <a:t>either AH or ESP protocol  (or both)</a:t>
            </a:r>
          </a:p>
          <a:p>
            <a:pPr marL="852488" lvl="2" indent="-274638"/>
            <a:r>
              <a:rPr lang="en-US" sz="2800" dirty="0"/>
              <a:t>AH provides integrity, source authentication</a:t>
            </a:r>
          </a:p>
          <a:p>
            <a:pPr marL="852488" lvl="2" indent="-274638"/>
            <a:r>
              <a:rPr lang="en-US" sz="2800" dirty="0"/>
              <a:t>ESP protocol (with AH) additionally provides encryption</a:t>
            </a:r>
          </a:p>
          <a:p>
            <a:pPr marL="404813" indent="-274638"/>
            <a:r>
              <a:rPr lang="en-US" sz="3200" dirty="0"/>
              <a:t>IPsec peers can be two end systems, two routers/firewalls, or a router/firewall and </a:t>
            </a:r>
            <a:r>
              <a:rPr lang="en-US" dirty="0">
                <a:latin typeface="Gill Sans MT" charset="0"/>
              </a:rPr>
              <a:t>an end system</a:t>
            </a:r>
          </a:p>
        </p:txBody>
      </p:sp>
    </p:spTree>
    <p:extLst>
      <p:ext uri="{BB962C8B-B14F-4D97-AF65-F5344CB8AC3E}">
        <p14:creationId xmlns:p14="http://schemas.microsoft.com/office/powerpoint/2010/main" val="39217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2791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1153376"/>
            <a:ext cx="7163012" cy="379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digital signatures, message integrity, shared key agreement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A38C1-4E07-ABE9-9ADD-7D14BF8C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690" y="1733604"/>
            <a:ext cx="3361460" cy="21497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CCD208-B4B6-FDBC-B77E-B6C38836A5CB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4143425"/>
            <a:ext cx="9172058" cy="2514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087" indent="0">
              <a:buClr>
                <a:schemeClr val="bg1">
                  <a:lumMod val="75000"/>
                </a:schemeClr>
              </a:buClr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indent="-287338">
              <a:buClr>
                <a:srgbClr val="0012A0"/>
              </a:buClr>
            </a:pPr>
            <a:r>
              <a:rPr lang="en-US" sz="3200" dirty="0">
                <a:solidFill>
                  <a:srgbClr val="C00000"/>
                </a:solidFill>
              </a:rPr>
              <a:t>Security in wireless and mobile networks</a:t>
            </a:r>
          </a:p>
          <a:p>
            <a:pPr lvl="1" indent="-287338">
              <a:buClr>
                <a:srgbClr val="0012A0"/>
              </a:buClr>
            </a:pPr>
            <a:r>
              <a:rPr lang="en-US" dirty="0">
                <a:solidFill>
                  <a:srgbClr val="C00000"/>
                </a:solidFill>
              </a:rPr>
              <a:t>802.11 (WiFi)</a:t>
            </a:r>
          </a:p>
          <a:p>
            <a:pPr lvl="1"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4G/5G 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</p:spTree>
    <p:extLst>
      <p:ext uri="{BB962C8B-B14F-4D97-AF65-F5344CB8AC3E}">
        <p14:creationId xmlns:p14="http://schemas.microsoft.com/office/powerpoint/2010/main" val="3883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3">
            <a:extLst>
              <a:ext uri="{FF2B5EF4-FFF2-40B4-BE49-F238E27FC236}">
                <a16:creationId xmlns:a16="http://schemas.microsoft.com/office/drawing/2014/main" id="{FD46E58A-D3F5-D044-8218-118F276F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0" y="1287427"/>
            <a:ext cx="1960562" cy="179863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356">
            <a:extLst>
              <a:ext uri="{FF2B5EF4-FFF2-40B4-BE49-F238E27FC236}">
                <a16:creationId xmlns:a16="http://schemas.microsoft.com/office/drawing/2014/main" id="{6FD46335-B734-4945-A3CD-4B386D6A4AB6}"/>
              </a:ext>
            </a:extLst>
          </p:cNvPr>
          <p:cNvGrpSpPr>
            <a:grpSpLocks/>
          </p:cNvGrpSpPr>
          <p:nvPr/>
        </p:nvGrpSpPr>
        <p:grpSpPr bwMode="auto">
          <a:xfrm>
            <a:off x="5678745" y="2273264"/>
            <a:ext cx="436562" cy="498475"/>
            <a:chOff x="313" y="1497"/>
            <a:chExt cx="1152" cy="1014"/>
          </a:xfrm>
        </p:grpSpPr>
        <p:pic>
          <p:nvPicPr>
            <p:cNvPr id="13" name="Picture 354" descr="laptop_stylized_small">
              <a:extLst>
                <a:ext uri="{FF2B5EF4-FFF2-40B4-BE49-F238E27FC236}">
                  <a16:creationId xmlns:a16="http://schemas.microsoft.com/office/drawing/2014/main" id="{8690D9E0-F119-B04D-9313-4CD30179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5" descr="antenna_stylized">
              <a:extLst>
                <a:ext uri="{FF2B5EF4-FFF2-40B4-BE49-F238E27FC236}">
                  <a16:creationId xmlns:a16="http://schemas.microsoft.com/office/drawing/2014/main" id="{78BE4BD8-F9A1-654E-AA19-7EA771994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03">
            <a:extLst>
              <a:ext uri="{FF2B5EF4-FFF2-40B4-BE49-F238E27FC236}">
                <a16:creationId xmlns:a16="http://schemas.microsoft.com/office/drawing/2014/main" id="{1621CF3B-BAFA-B94C-BBA7-6856B74C4E0F}"/>
              </a:ext>
            </a:extLst>
          </p:cNvPr>
          <p:cNvGrpSpPr>
            <a:grpSpLocks/>
          </p:cNvGrpSpPr>
          <p:nvPr/>
        </p:nvGrpSpPr>
        <p:grpSpPr bwMode="auto">
          <a:xfrm>
            <a:off x="5343938" y="1455702"/>
            <a:ext cx="446088" cy="382587"/>
            <a:chOff x="2751" y="1851"/>
            <a:chExt cx="462" cy="478"/>
          </a:xfrm>
        </p:grpSpPr>
        <p:pic>
          <p:nvPicPr>
            <p:cNvPr id="16" name="Picture 364" descr="iphone_stylized_small">
              <a:extLst>
                <a:ext uri="{FF2B5EF4-FFF2-40B4-BE49-F238E27FC236}">
                  <a16:creationId xmlns:a16="http://schemas.microsoft.com/office/drawing/2014/main" id="{FB02F53E-DD53-3848-A692-2349234E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2" descr="antenna_radiation_stylized">
              <a:extLst>
                <a:ext uri="{FF2B5EF4-FFF2-40B4-BE49-F238E27FC236}">
                  <a16:creationId xmlns:a16="http://schemas.microsoft.com/office/drawing/2014/main" id="{2FFB1B7E-92FF-1043-8277-DF227EB5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56">
            <a:extLst>
              <a:ext uri="{FF2B5EF4-FFF2-40B4-BE49-F238E27FC236}">
                <a16:creationId xmlns:a16="http://schemas.microsoft.com/office/drawing/2014/main" id="{793E3DF7-19F9-824A-B55D-9E9799039ABD}"/>
              </a:ext>
            </a:extLst>
          </p:cNvPr>
          <p:cNvGrpSpPr>
            <a:grpSpLocks/>
          </p:cNvGrpSpPr>
          <p:nvPr/>
        </p:nvGrpSpPr>
        <p:grpSpPr bwMode="auto">
          <a:xfrm>
            <a:off x="4638932" y="1562064"/>
            <a:ext cx="438150" cy="498475"/>
            <a:chOff x="313" y="1497"/>
            <a:chExt cx="1152" cy="1014"/>
          </a:xfrm>
        </p:grpSpPr>
        <p:pic>
          <p:nvPicPr>
            <p:cNvPr id="19" name="Picture 354" descr="laptop_stylized_small">
              <a:extLst>
                <a:ext uri="{FF2B5EF4-FFF2-40B4-BE49-F238E27FC236}">
                  <a16:creationId xmlns:a16="http://schemas.microsoft.com/office/drawing/2014/main" id="{56C9247C-ED61-E348-A092-51702663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5" descr="antenna_stylized">
              <a:extLst>
                <a:ext uri="{FF2B5EF4-FFF2-40B4-BE49-F238E27FC236}">
                  <a16:creationId xmlns:a16="http://schemas.microsoft.com/office/drawing/2014/main" id="{2F86F031-FA48-7749-B1F9-4CDA00E8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3701219" y="2373897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670891" y="18238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802.11: authentication, encryption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DF0287-CB9F-064B-9850-D7015F1D6CB0}"/>
              </a:ext>
            </a:extLst>
          </p:cNvPr>
          <p:cNvSpPr txBox="1">
            <a:spLocks noChangeArrowheads="1"/>
          </p:cNvSpPr>
          <p:nvPr/>
        </p:nvSpPr>
        <p:spPr>
          <a:xfrm>
            <a:off x="891208" y="3591339"/>
            <a:ext cx="10664687" cy="2735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 mobile (client) must: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with access point: (establish) communication over wireless link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mutual authentication with network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encrypt over-the-air frames, during authentication and after (i.e., user data frames)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C35BBC87-D9B9-F84C-A466-A2406EC32F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0204" y="1522759"/>
            <a:ext cx="987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302222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0C5A523A-A420-554B-B07D-85B8A146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2" y="247056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8348A390-40C5-D743-9256-E62B9A39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73" y="2012537"/>
            <a:ext cx="223503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Authentication Server</a:t>
            </a:r>
          </a:p>
        </p:txBody>
      </p:sp>
      <p:grpSp>
        <p:nvGrpSpPr>
          <p:cNvPr id="33" name="Group 356">
            <a:extLst>
              <a:ext uri="{FF2B5EF4-FFF2-40B4-BE49-F238E27FC236}">
                <a16:creationId xmlns:a16="http://schemas.microsoft.com/office/drawing/2014/main" id="{CA05B63E-CD52-9F43-8FD2-58EA2FA3850E}"/>
              </a:ext>
            </a:extLst>
          </p:cNvPr>
          <p:cNvGrpSpPr>
            <a:grpSpLocks/>
          </p:cNvGrpSpPr>
          <p:nvPr/>
        </p:nvGrpSpPr>
        <p:grpSpPr bwMode="auto">
          <a:xfrm>
            <a:off x="3215998" y="1581979"/>
            <a:ext cx="804863" cy="852488"/>
            <a:chOff x="313" y="1407"/>
            <a:chExt cx="1152" cy="1104"/>
          </a:xfrm>
        </p:grpSpPr>
        <p:pic>
          <p:nvPicPr>
            <p:cNvPr id="34" name="Picture 354" descr="laptop_stylized_small">
              <a:extLst>
                <a:ext uri="{FF2B5EF4-FFF2-40B4-BE49-F238E27FC236}">
                  <a16:creationId xmlns:a16="http://schemas.microsoft.com/office/drawing/2014/main" id="{AD8B9F8C-F4B8-C845-8FD6-A1828FAA2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5" descr="antenna_stylized">
              <a:extLst>
                <a:ext uri="{FF2B5EF4-FFF2-40B4-BE49-F238E27FC236}">
                  <a16:creationId xmlns:a16="http://schemas.microsoft.com/office/drawing/2014/main" id="{7BC1A5C0-A129-444E-8FD8-F59E93560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0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61">
            <a:extLst>
              <a:ext uri="{FF2B5EF4-FFF2-40B4-BE49-F238E27FC236}">
                <a16:creationId xmlns:a16="http://schemas.microsoft.com/office/drawing/2014/main" id="{8B78EC52-40E4-1245-B94F-69888562BAC7}"/>
              </a:ext>
            </a:extLst>
          </p:cNvPr>
          <p:cNvGrpSpPr>
            <a:grpSpLocks/>
          </p:cNvGrpSpPr>
          <p:nvPr/>
        </p:nvGrpSpPr>
        <p:grpSpPr bwMode="auto">
          <a:xfrm>
            <a:off x="4963491" y="1848197"/>
            <a:ext cx="965200" cy="693737"/>
            <a:chOff x="2967" y="478"/>
            <a:chExt cx="788" cy="625"/>
          </a:xfrm>
        </p:grpSpPr>
        <p:pic>
          <p:nvPicPr>
            <p:cNvPr id="37" name="Picture 358" descr="access_point_stylized_small">
              <a:extLst>
                <a:ext uri="{FF2B5EF4-FFF2-40B4-BE49-F238E27FC236}">
                  <a16:creationId xmlns:a16="http://schemas.microsoft.com/office/drawing/2014/main" id="{5C100B11-3424-5D4A-A1E6-964F44B0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0" descr="antenna_radiation_stylized">
              <a:extLst>
                <a:ext uri="{FF2B5EF4-FFF2-40B4-BE49-F238E27FC236}">
                  <a16:creationId xmlns:a16="http://schemas.microsoft.com/office/drawing/2014/main" id="{8BBB252D-D673-DB49-A756-0CCA2DC15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26">
            <a:extLst>
              <a:ext uri="{FF2B5EF4-FFF2-40B4-BE49-F238E27FC236}">
                <a16:creationId xmlns:a16="http://schemas.microsoft.com/office/drawing/2014/main" id="{F66578CA-D572-B14B-8BD7-F68422DA2AEB}"/>
              </a:ext>
            </a:extLst>
          </p:cNvPr>
          <p:cNvGrpSpPr>
            <a:grpSpLocks/>
          </p:cNvGrpSpPr>
          <p:nvPr/>
        </p:nvGrpSpPr>
        <p:grpSpPr bwMode="auto">
          <a:xfrm>
            <a:off x="6556766" y="1630020"/>
            <a:ext cx="1887846" cy="1341538"/>
            <a:chOff x="3656" y="1392"/>
            <a:chExt cx="1523" cy="1110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9D18517-4267-5A4D-975E-4CFF0D3D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 Box 28">
              <a:extLst>
                <a:ext uri="{FF2B5EF4-FFF2-40B4-BE49-F238E27FC236}">
                  <a16:creationId xmlns:a16="http://schemas.microsoft.com/office/drawing/2014/main" id="{B45C6A19-6E94-B540-ADFE-696C337D4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1995"/>
              <a:ext cx="116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wired network</a:t>
              </a:r>
            </a:p>
          </p:txBody>
        </p:sp>
      </p:grpSp>
      <p:sp>
        <p:nvSpPr>
          <p:cNvPr id="76" name="Text Box 60">
            <a:extLst>
              <a:ext uri="{FF2B5EF4-FFF2-40B4-BE49-F238E27FC236}">
                <a16:creationId xmlns:a16="http://schemas.microsoft.com/office/drawing/2014/main" id="{6801113C-4B0F-0649-A167-A9B90AD30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989" y="1792741"/>
            <a:ext cx="1620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BD8825EB-BAAF-F222-C937-82D1C1F545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755836" y="1856163"/>
            <a:ext cx="340277" cy="9352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744C0-3CCB-B936-DFCB-1C936BF92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4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3">
            <a:extLst>
              <a:ext uri="{FF2B5EF4-FFF2-40B4-BE49-F238E27FC236}">
                <a16:creationId xmlns:a16="http://schemas.microsoft.com/office/drawing/2014/main" id="{FD46E58A-D3F5-D044-8218-118F276F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0" y="1287427"/>
            <a:ext cx="1960562" cy="179863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356">
            <a:extLst>
              <a:ext uri="{FF2B5EF4-FFF2-40B4-BE49-F238E27FC236}">
                <a16:creationId xmlns:a16="http://schemas.microsoft.com/office/drawing/2014/main" id="{6FD46335-B734-4945-A3CD-4B386D6A4AB6}"/>
              </a:ext>
            </a:extLst>
          </p:cNvPr>
          <p:cNvGrpSpPr>
            <a:grpSpLocks/>
          </p:cNvGrpSpPr>
          <p:nvPr/>
        </p:nvGrpSpPr>
        <p:grpSpPr bwMode="auto">
          <a:xfrm>
            <a:off x="5678745" y="2273264"/>
            <a:ext cx="436562" cy="498475"/>
            <a:chOff x="313" y="1497"/>
            <a:chExt cx="1152" cy="1014"/>
          </a:xfrm>
        </p:grpSpPr>
        <p:pic>
          <p:nvPicPr>
            <p:cNvPr id="13" name="Picture 354" descr="laptop_stylized_small">
              <a:extLst>
                <a:ext uri="{FF2B5EF4-FFF2-40B4-BE49-F238E27FC236}">
                  <a16:creationId xmlns:a16="http://schemas.microsoft.com/office/drawing/2014/main" id="{8690D9E0-F119-B04D-9313-4CD30179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5" descr="antenna_stylized">
              <a:extLst>
                <a:ext uri="{FF2B5EF4-FFF2-40B4-BE49-F238E27FC236}">
                  <a16:creationId xmlns:a16="http://schemas.microsoft.com/office/drawing/2014/main" id="{78BE4BD8-F9A1-654E-AA19-7EA771994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03">
            <a:extLst>
              <a:ext uri="{FF2B5EF4-FFF2-40B4-BE49-F238E27FC236}">
                <a16:creationId xmlns:a16="http://schemas.microsoft.com/office/drawing/2014/main" id="{1621CF3B-BAFA-B94C-BBA7-6856B74C4E0F}"/>
              </a:ext>
            </a:extLst>
          </p:cNvPr>
          <p:cNvGrpSpPr>
            <a:grpSpLocks/>
          </p:cNvGrpSpPr>
          <p:nvPr/>
        </p:nvGrpSpPr>
        <p:grpSpPr bwMode="auto">
          <a:xfrm>
            <a:off x="5343938" y="1455702"/>
            <a:ext cx="446088" cy="382587"/>
            <a:chOff x="2751" y="1851"/>
            <a:chExt cx="462" cy="478"/>
          </a:xfrm>
        </p:grpSpPr>
        <p:pic>
          <p:nvPicPr>
            <p:cNvPr id="16" name="Picture 364" descr="iphone_stylized_small">
              <a:extLst>
                <a:ext uri="{FF2B5EF4-FFF2-40B4-BE49-F238E27FC236}">
                  <a16:creationId xmlns:a16="http://schemas.microsoft.com/office/drawing/2014/main" id="{FB02F53E-DD53-3848-A692-2349234E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2" descr="antenna_radiation_stylized">
              <a:extLst>
                <a:ext uri="{FF2B5EF4-FFF2-40B4-BE49-F238E27FC236}">
                  <a16:creationId xmlns:a16="http://schemas.microsoft.com/office/drawing/2014/main" id="{2FFB1B7E-92FF-1043-8277-DF227EB5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56">
            <a:extLst>
              <a:ext uri="{FF2B5EF4-FFF2-40B4-BE49-F238E27FC236}">
                <a16:creationId xmlns:a16="http://schemas.microsoft.com/office/drawing/2014/main" id="{793E3DF7-19F9-824A-B55D-9E9799039ABD}"/>
              </a:ext>
            </a:extLst>
          </p:cNvPr>
          <p:cNvGrpSpPr>
            <a:grpSpLocks/>
          </p:cNvGrpSpPr>
          <p:nvPr/>
        </p:nvGrpSpPr>
        <p:grpSpPr bwMode="auto">
          <a:xfrm>
            <a:off x="4638932" y="1562064"/>
            <a:ext cx="438150" cy="498475"/>
            <a:chOff x="313" y="1497"/>
            <a:chExt cx="1152" cy="1014"/>
          </a:xfrm>
        </p:grpSpPr>
        <p:pic>
          <p:nvPicPr>
            <p:cNvPr id="19" name="Picture 354" descr="laptop_stylized_small">
              <a:extLst>
                <a:ext uri="{FF2B5EF4-FFF2-40B4-BE49-F238E27FC236}">
                  <a16:creationId xmlns:a16="http://schemas.microsoft.com/office/drawing/2014/main" id="{56C9247C-ED61-E348-A092-51702663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5" descr="antenna_stylized">
              <a:extLst>
                <a:ext uri="{FF2B5EF4-FFF2-40B4-BE49-F238E27FC236}">
                  <a16:creationId xmlns:a16="http://schemas.microsoft.com/office/drawing/2014/main" id="{2F86F031-FA48-7749-B1F9-4CDA00E8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3701219" y="2373897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C35BBC87-D9B9-F84C-A466-A2406EC32F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0204" y="1522759"/>
            <a:ext cx="987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302222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0C5A523A-A420-554B-B07D-85B8A146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2" y="247056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8348A390-40C5-D743-9256-E62B9A39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73" y="2012537"/>
            <a:ext cx="223503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Authentication Server</a:t>
            </a:r>
          </a:p>
        </p:txBody>
      </p:sp>
      <p:grpSp>
        <p:nvGrpSpPr>
          <p:cNvPr id="33" name="Group 356">
            <a:extLst>
              <a:ext uri="{FF2B5EF4-FFF2-40B4-BE49-F238E27FC236}">
                <a16:creationId xmlns:a16="http://schemas.microsoft.com/office/drawing/2014/main" id="{CA05B63E-CD52-9F43-8FD2-58EA2FA3850E}"/>
              </a:ext>
            </a:extLst>
          </p:cNvPr>
          <p:cNvGrpSpPr>
            <a:grpSpLocks/>
          </p:cNvGrpSpPr>
          <p:nvPr/>
        </p:nvGrpSpPr>
        <p:grpSpPr bwMode="auto">
          <a:xfrm>
            <a:off x="3215998" y="1581979"/>
            <a:ext cx="804863" cy="852488"/>
            <a:chOff x="313" y="1407"/>
            <a:chExt cx="1152" cy="1104"/>
          </a:xfrm>
        </p:grpSpPr>
        <p:pic>
          <p:nvPicPr>
            <p:cNvPr id="34" name="Picture 354" descr="laptop_stylized_small">
              <a:extLst>
                <a:ext uri="{FF2B5EF4-FFF2-40B4-BE49-F238E27FC236}">
                  <a16:creationId xmlns:a16="http://schemas.microsoft.com/office/drawing/2014/main" id="{AD8B9F8C-F4B8-C845-8FD6-A1828FAA2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5" descr="antenna_stylized">
              <a:extLst>
                <a:ext uri="{FF2B5EF4-FFF2-40B4-BE49-F238E27FC236}">
                  <a16:creationId xmlns:a16="http://schemas.microsoft.com/office/drawing/2014/main" id="{7BC1A5C0-A129-444E-8FD8-F59E93560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0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61">
            <a:extLst>
              <a:ext uri="{FF2B5EF4-FFF2-40B4-BE49-F238E27FC236}">
                <a16:creationId xmlns:a16="http://schemas.microsoft.com/office/drawing/2014/main" id="{8B78EC52-40E4-1245-B94F-69888562BAC7}"/>
              </a:ext>
            </a:extLst>
          </p:cNvPr>
          <p:cNvGrpSpPr>
            <a:grpSpLocks/>
          </p:cNvGrpSpPr>
          <p:nvPr/>
        </p:nvGrpSpPr>
        <p:grpSpPr bwMode="auto">
          <a:xfrm>
            <a:off x="4963491" y="1848197"/>
            <a:ext cx="965200" cy="693737"/>
            <a:chOff x="2967" y="478"/>
            <a:chExt cx="788" cy="625"/>
          </a:xfrm>
        </p:grpSpPr>
        <p:pic>
          <p:nvPicPr>
            <p:cNvPr id="37" name="Picture 358" descr="access_point_stylized_small">
              <a:extLst>
                <a:ext uri="{FF2B5EF4-FFF2-40B4-BE49-F238E27FC236}">
                  <a16:creationId xmlns:a16="http://schemas.microsoft.com/office/drawing/2014/main" id="{5C100B11-3424-5D4A-A1E6-964F44B0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0" descr="antenna_radiation_stylized">
              <a:extLst>
                <a:ext uri="{FF2B5EF4-FFF2-40B4-BE49-F238E27FC236}">
                  <a16:creationId xmlns:a16="http://schemas.microsoft.com/office/drawing/2014/main" id="{8BBB252D-D673-DB49-A756-0CCA2DC15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26">
            <a:extLst>
              <a:ext uri="{FF2B5EF4-FFF2-40B4-BE49-F238E27FC236}">
                <a16:creationId xmlns:a16="http://schemas.microsoft.com/office/drawing/2014/main" id="{F66578CA-D572-B14B-8BD7-F68422DA2AEB}"/>
              </a:ext>
            </a:extLst>
          </p:cNvPr>
          <p:cNvGrpSpPr>
            <a:grpSpLocks/>
          </p:cNvGrpSpPr>
          <p:nvPr/>
        </p:nvGrpSpPr>
        <p:grpSpPr bwMode="auto">
          <a:xfrm>
            <a:off x="6556766" y="1630020"/>
            <a:ext cx="1887846" cy="1341538"/>
            <a:chOff x="3656" y="1392"/>
            <a:chExt cx="1523" cy="1110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9D18517-4267-5A4D-975E-4CFF0D3D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 Box 28">
              <a:extLst>
                <a:ext uri="{FF2B5EF4-FFF2-40B4-BE49-F238E27FC236}">
                  <a16:creationId xmlns:a16="http://schemas.microsoft.com/office/drawing/2014/main" id="{B45C6A19-6E94-B540-ADFE-696C337D4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1995"/>
              <a:ext cx="116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wired network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C438E4-AFD0-474E-A662-C3F7C98384D4}"/>
              </a:ext>
            </a:extLst>
          </p:cNvPr>
          <p:cNvCxnSpPr/>
          <p:nvPr/>
        </p:nvCxnSpPr>
        <p:spPr>
          <a:xfrm>
            <a:off x="3525078" y="3286539"/>
            <a:ext cx="1881809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14450-DC99-C249-AFF7-8057A5F79027}"/>
              </a:ext>
            </a:extLst>
          </p:cNvPr>
          <p:cNvGrpSpPr/>
          <p:nvPr/>
        </p:nvGrpSpPr>
        <p:grpSpPr>
          <a:xfrm>
            <a:off x="4386470" y="3074505"/>
            <a:ext cx="357808" cy="400110"/>
            <a:chOff x="8680174" y="4002157"/>
            <a:chExt cx="357808" cy="4001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859D34-BDB9-EF49-BBA3-BA687AEC2099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9CAA5-F337-5F49-B1D9-34CA793C06F1}"/>
                </a:ext>
              </a:extLst>
            </p:cNvPr>
            <p:cNvSpPr txBox="1"/>
            <p:nvPr/>
          </p:nvSpPr>
          <p:spPr>
            <a:xfrm>
              <a:off x="8693426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7FE420-A844-A64A-B544-7B291B5D8A71}"/>
              </a:ext>
            </a:extLst>
          </p:cNvPr>
          <p:cNvSpPr txBox="1"/>
          <p:nvPr/>
        </p:nvSpPr>
        <p:spPr>
          <a:xfrm>
            <a:off x="1391478" y="3883064"/>
            <a:ext cx="102980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of security capabilities:</a:t>
            </a:r>
          </a:p>
          <a:p>
            <a:pPr marL="352425" marR="0" lvl="0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advertises its presence via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beacon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 or device sends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probe request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</a:t>
            </a:r>
          </a:p>
          <a:p>
            <a:pPr marL="352425" marR="0" lvl="0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sends it forms of authentication and encryption provided</a:t>
            </a:r>
          </a:p>
          <a:p>
            <a:pPr marL="35242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requests specific forms authentication, encryption desired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initially message exchange:  device not authenticated, encryption keys not known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FEBFC8F-8B16-BA43-BB83-DF83F014E13C}"/>
              </a:ext>
            </a:extLst>
          </p:cNvPr>
          <p:cNvGrpSpPr/>
          <p:nvPr/>
        </p:nvGrpSpPr>
        <p:grpSpPr>
          <a:xfrm>
            <a:off x="974035" y="3952370"/>
            <a:ext cx="357808" cy="400110"/>
            <a:chOff x="8680174" y="4002157"/>
            <a:chExt cx="357808" cy="40011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F987A2B-5CB5-E240-8DED-EF895CCBB632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1F5D53D-68AF-B040-A823-A780224E9CAE}"/>
                </a:ext>
              </a:extLst>
            </p:cNvPr>
            <p:cNvSpPr txBox="1"/>
            <p:nvPr/>
          </p:nvSpPr>
          <p:spPr>
            <a:xfrm>
              <a:off x="8706678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9" name="Text Box 60">
            <a:extLst>
              <a:ext uri="{FF2B5EF4-FFF2-40B4-BE49-F238E27FC236}">
                <a16:creationId xmlns:a16="http://schemas.microsoft.com/office/drawing/2014/main" id="{6B992ABF-8F68-6241-972C-C89A09D5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989" y="1792741"/>
            <a:ext cx="1620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E25EB5-ABB7-2C47-A156-C1D93CF944DB}"/>
              </a:ext>
            </a:extLst>
          </p:cNvPr>
          <p:cNvSpPr txBox="1"/>
          <p:nvPr/>
        </p:nvSpPr>
        <p:spPr>
          <a:xfrm>
            <a:off x="1391479" y="2941983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of security capabilities</a:t>
            </a:r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204AAD5E-E2C7-1F0A-DF4B-EC3B965AE3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755836" y="1856163"/>
            <a:ext cx="340277" cy="9352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12F6F0-C25F-4CAC-A035-5991A681075F}"/>
              </a:ext>
            </a:extLst>
          </p:cNvPr>
          <p:cNvSpPr txBox="1">
            <a:spLocks/>
          </p:cNvSpPr>
          <p:nvPr/>
        </p:nvSpPr>
        <p:spPr>
          <a:xfrm>
            <a:off x="670891" y="18238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802.11: authentication, encryption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B675799-36CD-7AA0-4215-CFAB8C946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The language of cryptography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2457F-FF73-744F-B4C8-89563BF1DA4D}"/>
              </a:ext>
            </a:extLst>
          </p:cNvPr>
          <p:cNvSpPr txBox="1">
            <a:spLocks noChangeArrowheads="1"/>
          </p:cNvSpPr>
          <p:nvPr/>
        </p:nvSpPr>
        <p:spPr>
          <a:xfrm>
            <a:off x="1519721" y="4692444"/>
            <a:ext cx="8218488" cy="158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>
                <a:solidFill>
                  <a:srgbClr val="C00000"/>
                </a:solidFill>
              </a:rPr>
              <a:t>m: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plaintext message</a:t>
            </a:r>
          </a:p>
          <a:p>
            <a:pPr>
              <a:buFont typeface="Wingdings" charset="0"/>
              <a:buNone/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baseline="-25000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(m): </a:t>
            </a:r>
            <a:r>
              <a:rPr lang="en-US" dirty="0"/>
              <a:t>ciphertext, encrypted with key K</a:t>
            </a:r>
            <a:r>
              <a:rPr lang="en-US" baseline="-25000" dirty="0"/>
              <a:t>A</a:t>
            </a:r>
            <a:endParaRPr lang="en-US" dirty="0"/>
          </a:p>
          <a:p>
            <a:pPr>
              <a:buFont typeface="Wingdings" charset="0"/>
              <a:buNone/>
            </a:pPr>
            <a:r>
              <a:rPr lang="en-US" dirty="0">
                <a:solidFill>
                  <a:srgbClr val="C00000"/>
                </a:solidFill>
              </a:rPr>
              <a:t>m = K</a:t>
            </a:r>
            <a:r>
              <a:rPr lang="en-US" baseline="-25000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(K</a:t>
            </a:r>
            <a:r>
              <a:rPr lang="en-US" baseline="-25000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(m))</a:t>
            </a:r>
            <a:endParaRPr lang="en-US" baseline="-25000" dirty="0">
              <a:solidFill>
                <a:srgbClr val="C00000"/>
              </a:solidFill>
            </a:endParaRPr>
          </a:p>
          <a:p>
            <a:pPr>
              <a:buFont typeface="Wingdings" charset="0"/>
              <a:buNone/>
            </a:pPr>
            <a:endParaRPr lang="en-US" sz="24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734669E-61CB-D549-AB3B-9FA516F1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013" y="2641910"/>
            <a:ext cx="1279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plaintext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339D451-1A35-EA43-A191-2CBFB5AB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521" y="2644056"/>
            <a:ext cx="1279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plaintext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0757022-6774-C94A-BAA4-D350B1EA7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627" y="2648985"/>
            <a:ext cx="145573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ciphertext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16B6C-3FBA-664E-8508-1CA0809480B5}"/>
              </a:ext>
            </a:extLst>
          </p:cNvPr>
          <p:cNvGrpSpPr>
            <a:grpSpLocks/>
          </p:cNvGrpSpPr>
          <p:nvPr/>
        </p:nvGrpSpPr>
        <p:grpSpPr bwMode="auto">
          <a:xfrm>
            <a:off x="3193706" y="1762818"/>
            <a:ext cx="509588" cy="582613"/>
            <a:chOff x="203" y="1789"/>
            <a:chExt cx="321" cy="367"/>
          </a:xfrm>
        </p:grpSpPr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A6D7B9C7-CE2B-2E4F-B690-78DA63F08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CF36D666-0D47-A340-A5EE-2F56800D4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" y="1865"/>
              <a:ext cx="2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A</a:t>
              </a:r>
            </a:p>
          </p:txBody>
        </p:sp>
      </p:grpSp>
      <p:sp>
        <p:nvSpPr>
          <p:cNvPr id="12" name="Rectangle 13">
            <a:extLst>
              <a:ext uri="{FF2B5EF4-FFF2-40B4-BE49-F238E27FC236}">
                <a16:creationId xmlns:a16="http://schemas.microsoft.com/office/drawing/2014/main" id="{AD1F12B2-FF58-C84A-9FEE-E90ECF21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369" y="2691503"/>
            <a:ext cx="1433513" cy="8604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91A2ABD-8921-C24C-B9A7-FD940B03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694" y="2759766"/>
            <a:ext cx="1536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encryption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algorithm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30108AB-253A-2F4F-B115-B277A1569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106" y="2705791"/>
            <a:ext cx="1460500" cy="8540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38440821-15F2-844A-8721-2FD8A32B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081" y="2770878"/>
            <a:ext cx="1604963" cy="75723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decryption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algorithm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D7A11F5F-767A-EC4C-B0AA-6D4085AF7666}"/>
              </a:ext>
            </a:extLst>
          </p:cNvPr>
          <p:cNvSpPr>
            <a:spLocks/>
          </p:cNvSpPr>
          <p:nvPr/>
        </p:nvSpPr>
        <p:spPr bwMode="auto">
          <a:xfrm>
            <a:off x="4933606" y="3156641"/>
            <a:ext cx="573088" cy="914400"/>
          </a:xfrm>
          <a:custGeom>
            <a:avLst/>
            <a:gdLst>
              <a:gd name="T0" fmla="*/ 0 w 344"/>
              <a:gd name="T1" fmla="*/ 0 h 789"/>
              <a:gd name="T2" fmla="*/ 458 w 344"/>
              <a:gd name="T3" fmla="*/ 11 h 789"/>
              <a:gd name="T4" fmla="*/ 484 w 344"/>
              <a:gd name="T5" fmla="*/ 64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570F99C-C488-E54E-B34B-F9DE1A458E77}"/>
              </a:ext>
            </a:extLst>
          </p:cNvPr>
          <p:cNvSpPr>
            <a:spLocks/>
          </p:cNvSpPr>
          <p:nvPr/>
        </p:nvSpPr>
        <p:spPr bwMode="auto">
          <a:xfrm flipH="1">
            <a:off x="5608294" y="3155054"/>
            <a:ext cx="573088" cy="914400"/>
          </a:xfrm>
          <a:custGeom>
            <a:avLst/>
            <a:gdLst>
              <a:gd name="T0" fmla="*/ 0 w 344"/>
              <a:gd name="T1" fmla="*/ 0 h 789"/>
              <a:gd name="T2" fmla="*/ 458 w 344"/>
              <a:gd name="T3" fmla="*/ 11 h 789"/>
              <a:gd name="T4" fmla="*/ 484 w 344"/>
              <a:gd name="T5" fmla="*/ 64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C0B23DD9-B76B-B44C-8FA0-D0B4E6E00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719" y="1529453"/>
            <a:ext cx="1824038" cy="985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Alice’</a:t>
            </a:r>
            <a:r>
              <a:rPr lang="en-US" altLang="ja-JP" sz="2400" dirty="0">
                <a:latin typeface="+mn-lt"/>
                <a:cs typeface="Arial" charset="0"/>
              </a:rPr>
              <a:t>s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encryption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key</a:t>
            </a: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809532EF-4B73-154F-9DF4-49771781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556" y="1597716"/>
            <a:ext cx="1657350" cy="985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Bob</a:t>
            </a:r>
            <a:r>
              <a:rPr lang="en-US" altLang="ja-JP" sz="2400" dirty="0">
                <a:latin typeface="+mn-lt"/>
                <a:cs typeface="Arial" charset="0"/>
              </a:rPr>
              <a:t>’s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decryption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+mn-lt"/>
                <a:cs typeface="Arial" charset="0"/>
              </a:rPr>
              <a:t>key</a:t>
            </a: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06D5526A-A0B2-5B43-ABCA-4D728897DE04}"/>
              </a:ext>
            </a:extLst>
          </p:cNvPr>
          <p:cNvGrpSpPr>
            <a:grpSpLocks/>
          </p:cNvGrpSpPr>
          <p:nvPr/>
        </p:nvGrpSpPr>
        <p:grpSpPr bwMode="auto">
          <a:xfrm>
            <a:off x="6867181" y="1892991"/>
            <a:ext cx="501650" cy="568325"/>
            <a:chOff x="203" y="1789"/>
            <a:chExt cx="316" cy="358"/>
          </a:xfrm>
        </p:grpSpPr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D458364F-30A7-7344-97AF-28982E182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0" name="Text Box 27">
              <a:extLst>
                <a:ext uri="{FF2B5EF4-FFF2-40B4-BE49-F238E27FC236}">
                  <a16:creationId xmlns:a16="http://schemas.microsoft.com/office/drawing/2014/main" id="{4388AB91-D971-914B-AF4F-86973D7BE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1856"/>
              <a:ext cx="2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</a:p>
          </p:txBody>
        </p:sp>
      </p:grpSp>
      <p:pic>
        <p:nvPicPr>
          <p:cNvPr id="27" name="Picture 30" descr="BS00768_[1]">
            <a:extLst>
              <a:ext uri="{FF2B5EF4-FFF2-40B4-BE49-F238E27FC236}">
                <a16:creationId xmlns:a16="http://schemas.microsoft.com/office/drawing/2014/main" id="{C0A58FD0-B1BA-6943-8103-EA9945A1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27044" y="1540566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BS00768_[1]">
            <a:extLst>
              <a:ext uri="{FF2B5EF4-FFF2-40B4-BE49-F238E27FC236}">
                <a16:creationId xmlns:a16="http://schemas.microsoft.com/office/drawing/2014/main" id="{79041123-EFD9-1349-B259-90D4031A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805269" y="1634228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57C3A9-AC99-194E-85B8-BD0A22FA2997}"/>
              </a:ext>
            </a:extLst>
          </p:cNvPr>
          <p:cNvCxnSpPr>
            <a:cxnSpLocks/>
          </p:cNvCxnSpPr>
          <p:nvPr/>
        </p:nvCxnSpPr>
        <p:spPr>
          <a:xfrm>
            <a:off x="7027307" y="2279113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AE3B5-3946-E448-9D70-EEE25B9A2AAA}"/>
              </a:ext>
            </a:extLst>
          </p:cNvPr>
          <p:cNvCxnSpPr>
            <a:cxnSpLocks/>
          </p:cNvCxnSpPr>
          <p:nvPr/>
        </p:nvCxnSpPr>
        <p:spPr>
          <a:xfrm>
            <a:off x="3346434" y="2238402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9D92B-A75B-A241-89FA-02F2039EE03C}"/>
              </a:ext>
            </a:extLst>
          </p:cNvPr>
          <p:cNvCxnSpPr/>
          <p:nvPr/>
        </p:nvCxnSpPr>
        <p:spPr>
          <a:xfrm>
            <a:off x="2081048" y="3144094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15FF13-B579-1348-9B44-398AED47D510}"/>
              </a:ext>
            </a:extLst>
          </p:cNvPr>
          <p:cNvCxnSpPr/>
          <p:nvPr/>
        </p:nvCxnSpPr>
        <p:spPr>
          <a:xfrm>
            <a:off x="8355952" y="3124216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C48485-D587-5C49-BD51-2D1EDE649A05}"/>
              </a:ext>
            </a:extLst>
          </p:cNvPr>
          <p:cNvCxnSpPr>
            <a:cxnSpLocks/>
          </p:cNvCxnSpPr>
          <p:nvPr/>
        </p:nvCxnSpPr>
        <p:spPr>
          <a:xfrm>
            <a:off x="4550646" y="3089705"/>
            <a:ext cx="21729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18CDF60A-5D15-834D-BFE1-94FFE10C1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D6EBA2CD-A14C-6DEE-724C-301E6A8D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38" y="1831053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E86E92A1-E73F-0E2B-03A4-11B37AA98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89" y="1877154"/>
            <a:ext cx="1020860" cy="8507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433EE2-9B7E-7D81-E90D-1A56300C98A7}"/>
              </a:ext>
            </a:extLst>
          </p:cNvPr>
          <p:cNvGrpSpPr/>
          <p:nvPr/>
        </p:nvGrpSpPr>
        <p:grpSpPr>
          <a:xfrm>
            <a:off x="5194300" y="3733784"/>
            <a:ext cx="901700" cy="1136884"/>
            <a:chOff x="5376447" y="1431378"/>
            <a:chExt cx="2680858" cy="377747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AE7587-E82B-2FF1-13C2-6C5F89BC354E}"/>
                </a:ext>
              </a:extLst>
            </p:cNvPr>
            <p:cNvGrpSpPr/>
            <p:nvPr/>
          </p:nvGrpSpPr>
          <p:grpSpPr>
            <a:xfrm rot="20864409">
              <a:off x="5467477" y="1431378"/>
              <a:ext cx="2589828" cy="3777479"/>
              <a:chOff x="7284371" y="1812733"/>
              <a:chExt cx="2589828" cy="3777479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DABA8D3-CB23-1B51-748D-BDA59F5FAF75}"/>
                  </a:ext>
                </a:extLst>
              </p:cNvPr>
              <p:cNvSpPr/>
              <p:nvPr/>
            </p:nvSpPr>
            <p:spPr>
              <a:xfrm>
                <a:off x="7284371" y="1812733"/>
                <a:ext cx="2589828" cy="3777479"/>
              </a:xfrm>
              <a:custGeom>
                <a:avLst/>
                <a:gdLst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359580 w 2044001"/>
                  <a:gd name="connsiteY0" fmla="*/ 2229853 h 3003649"/>
                  <a:gd name="connsiteX1" fmla="*/ 0 w 2044001"/>
                  <a:gd name="connsiteY1" fmla="*/ 3003649 h 3003649"/>
                  <a:gd name="connsiteX2" fmla="*/ 1859516 w 2044001"/>
                  <a:gd name="connsiteY2" fmla="*/ 348916 h 3003649"/>
                  <a:gd name="connsiteX3" fmla="*/ 1879569 w 2044001"/>
                  <a:gd name="connsiteY3" fmla="*/ 461211 h 3003649"/>
                  <a:gd name="connsiteX4" fmla="*/ 2044001 w 2044001"/>
                  <a:gd name="connsiteY4" fmla="*/ 0 h 3003649"/>
                  <a:gd name="connsiteX5" fmla="*/ 1715137 w 2044001"/>
                  <a:gd name="connsiteY5" fmla="*/ 248653 h 3003649"/>
                  <a:gd name="connsiteX6" fmla="*/ 1807380 w 2044001"/>
                  <a:gd name="connsiteY6" fmla="*/ 264695 h 3003649"/>
                  <a:gd name="connsiteX7" fmla="*/ 359580 w 2044001"/>
                  <a:gd name="connsiteY7" fmla="*/ 2229853 h 3003649"/>
                  <a:gd name="connsiteX0" fmla="*/ 0 w 2147000"/>
                  <a:gd name="connsiteY0" fmla="*/ 2853796 h 3003649"/>
                  <a:gd name="connsiteX1" fmla="*/ 102999 w 2147000"/>
                  <a:gd name="connsiteY1" fmla="*/ 3003649 h 3003649"/>
                  <a:gd name="connsiteX2" fmla="*/ 1962515 w 2147000"/>
                  <a:gd name="connsiteY2" fmla="*/ 348916 h 3003649"/>
                  <a:gd name="connsiteX3" fmla="*/ 1982568 w 2147000"/>
                  <a:gd name="connsiteY3" fmla="*/ 461211 h 3003649"/>
                  <a:gd name="connsiteX4" fmla="*/ 2147000 w 2147000"/>
                  <a:gd name="connsiteY4" fmla="*/ 0 h 3003649"/>
                  <a:gd name="connsiteX5" fmla="*/ 1818136 w 2147000"/>
                  <a:gd name="connsiteY5" fmla="*/ 248653 h 3003649"/>
                  <a:gd name="connsiteX6" fmla="*/ 1910379 w 2147000"/>
                  <a:gd name="connsiteY6" fmla="*/ 264695 h 3003649"/>
                  <a:gd name="connsiteX7" fmla="*/ 0 w 2147000"/>
                  <a:gd name="connsiteY7" fmla="*/ 2853796 h 3003649"/>
                  <a:gd name="connsiteX0" fmla="*/ 251627 w 2398627"/>
                  <a:gd name="connsiteY0" fmla="*/ 2853796 h 3521059"/>
                  <a:gd name="connsiteX1" fmla="*/ 0 w 2398627"/>
                  <a:gd name="connsiteY1" fmla="*/ 3521059 h 3521059"/>
                  <a:gd name="connsiteX2" fmla="*/ 2214142 w 2398627"/>
                  <a:gd name="connsiteY2" fmla="*/ 348916 h 3521059"/>
                  <a:gd name="connsiteX3" fmla="*/ 2234195 w 2398627"/>
                  <a:gd name="connsiteY3" fmla="*/ 461211 h 3521059"/>
                  <a:gd name="connsiteX4" fmla="*/ 2398627 w 2398627"/>
                  <a:gd name="connsiteY4" fmla="*/ 0 h 3521059"/>
                  <a:gd name="connsiteX5" fmla="*/ 2069763 w 2398627"/>
                  <a:gd name="connsiteY5" fmla="*/ 248653 h 3521059"/>
                  <a:gd name="connsiteX6" fmla="*/ 2162006 w 2398627"/>
                  <a:gd name="connsiteY6" fmla="*/ 264695 h 3521059"/>
                  <a:gd name="connsiteX7" fmla="*/ 251627 w 2398627"/>
                  <a:gd name="connsiteY7" fmla="*/ 2853796 h 3521059"/>
                  <a:gd name="connsiteX0" fmla="*/ 0 w 2444961"/>
                  <a:gd name="connsiteY0" fmla="*/ 3262424 h 3521059"/>
                  <a:gd name="connsiteX1" fmla="*/ 46334 w 2444961"/>
                  <a:gd name="connsiteY1" fmla="*/ 3521059 h 3521059"/>
                  <a:gd name="connsiteX2" fmla="*/ 2260476 w 2444961"/>
                  <a:gd name="connsiteY2" fmla="*/ 348916 h 3521059"/>
                  <a:gd name="connsiteX3" fmla="*/ 2280529 w 2444961"/>
                  <a:gd name="connsiteY3" fmla="*/ 461211 h 3521059"/>
                  <a:gd name="connsiteX4" fmla="*/ 2444961 w 2444961"/>
                  <a:gd name="connsiteY4" fmla="*/ 0 h 3521059"/>
                  <a:gd name="connsiteX5" fmla="*/ 2116097 w 2444961"/>
                  <a:gd name="connsiteY5" fmla="*/ 248653 h 3521059"/>
                  <a:gd name="connsiteX6" fmla="*/ 2208340 w 2444961"/>
                  <a:gd name="connsiteY6" fmla="*/ 264695 h 3521059"/>
                  <a:gd name="connsiteX7" fmla="*/ 0 w 2444961"/>
                  <a:gd name="connsiteY7" fmla="*/ 3262424 h 3521059"/>
                  <a:gd name="connsiteX0" fmla="*/ 141490 w 2586451"/>
                  <a:gd name="connsiteY0" fmla="*/ 3262424 h 3777479"/>
                  <a:gd name="connsiteX1" fmla="*/ 0 w 2586451"/>
                  <a:gd name="connsiteY1" fmla="*/ 3777479 h 3777479"/>
                  <a:gd name="connsiteX2" fmla="*/ 2401966 w 2586451"/>
                  <a:gd name="connsiteY2" fmla="*/ 348916 h 3777479"/>
                  <a:gd name="connsiteX3" fmla="*/ 2422019 w 2586451"/>
                  <a:gd name="connsiteY3" fmla="*/ 461211 h 3777479"/>
                  <a:gd name="connsiteX4" fmla="*/ 2586451 w 2586451"/>
                  <a:gd name="connsiteY4" fmla="*/ 0 h 3777479"/>
                  <a:gd name="connsiteX5" fmla="*/ 2257587 w 2586451"/>
                  <a:gd name="connsiteY5" fmla="*/ 248653 h 3777479"/>
                  <a:gd name="connsiteX6" fmla="*/ 2349830 w 2586451"/>
                  <a:gd name="connsiteY6" fmla="*/ 264695 h 3777479"/>
                  <a:gd name="connsiteX7" fmla="*/ 141490 w 2586451"/>
                  <a:gd name="connsiteY7" fmla="*/ 3262424 h 3777479"/>
                  <a:gd name="connsiteX0" fmla="*/ 0 w 2589828"/>
                  <a:gd name="connsiteY0" fmla="*/ 3473135 h 3777479"/>
                  <a:gd name="connsiteX1" fmla="*/ 3377 w 2589828"/>
                  <a:gd name="connsiteY1" fmla="*/ 3777479 h 3777479"/>
                  <a:gd name="connsiteX2" fmla="*/ 2405343 w 2589828"/>
                  <a:gd name="connsiteY2" fmla="*/ 348916 h 3777479"/>
                  <a:gd name="connsiteX3" fmla="*/ 2425396 w 2589828"/>
                  <a:gd name="connsiteY3" fmla="*/ 461211 h 3777479"/>
                  <a:gd name="connsiteX4" fmla="*/ 2589828 w 2589828"/>
                  <a:gd name="connsiteY4" fmla="*/ 0 h 3777479"/>
                  <a:gd name="connsiteX5" fmla="*/ 2260964 w 2589828"/>
                  <a:gd name="connsiteY5" fmla="*/ 248653 h 3777479"/>
                  <a:gd name="connsiteX6" fmla="*/ 2353207 w 2589828"/>
                  <a:gd name="connsiteY6" fmla="*/ 264695 h 3777479"/>
                  <a:gd name="connsiteX7" fmla="*/ 0 w 2589828"/>
                  <a:gd name="connsiteY7" fmla="*/ 3473135 h 377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9828" h="3777479">
                    <a:moveTo>
                      <a:pt x="0" y="3473135"/>
                    </a:moveTo>
                    <a:cubicBezTo>
                      <a:pt x="1126" y="3574583"/>
                      <a:pt x="2251" y="3676031"/>
                      <a:pt x="3377" y="3777479"/>
                    </a:cubicBezTo>
                    <a:lnTo>
                      <a:pt x="2405343" y="348916"/>
                    </a:lnTo>
                    <a:lnTo>
                      <a:pt x="2425396" y="461211"/>
                    </a:lnTo>
                    <a:cubicBezTo>
                      <a:pt x="2518708" y="256139"/>
                      <a:pt x="2512558" y="259615"/>
                      <a:pt x="2589828" y="0"/>
                    </a:cubicBezTo>
                    <a:cubicBezTo>
                      <a:pt x="2361495" y="124594"/>
                      <a:pt x="2373794" y="143310"/>
                      <a:pt x="2260964" y="248653"/>
                    </a:cubicBezTo>
                    <a:lnTo>
                      <a:pt x="2353207" y="264695"/>
                    </a:lnTo>
                    <a:lnTo>
                      <a:pt x="0" y="347313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8FC91EB-2A47-B067-7654-112F3652A87A}"/>
                  </a:ext>
                </a:extLst>
              </p:cNvPr>
              <p:cNvSpPr/>
              <p:nvPr/>
            </p:nvSpPr>
            <p:spPr>
              <a:xfrm>
                <a:off x="8800699" y="1966762"/>
                <a:ext cx="373246" cy="1100489"/>
              </a:xfrm>
              <a:custGeom>
                <a:avLst/>
                <a:gdLst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246" h="1100489">
                    <a:moveTo>
                      <a:pt x="96253" y="1100489"/>
                    </a:moveTo>
                    <a:lnTo>
                      <a:pt x="44918" y="885524"/>
                    </a:lnTo>
                    <a:lnTo>
                      <a:pt x="0" y="888733"/>
                    </a:lnTo>
                    <a:cubicBezTo>
                      <a:pt x="202131" y="502652"/>
                      <a:pt x="234214" y="430997"/>
                      <a:pt x="356135" y="0"/>
                    </a:cubicBezTo>
                    <a:cubicBezTo>
                      <a:pt x="373246" y="235285"/>
                      <a:pt x="377524" y="271647"/>
                      <a:pt x="368968" y="445971"/>
                    </a:cubicBezTo>
                    <a:lnTo>
                      <a:pt x="340093" y="352926"/>
                    </a:lnTo>
                    <a:cubicBezTo>
                      <a:pt x="248118" y="610670"/>
                      <a:pt x="223520" y="643823"/>
                      <a:pt x="131545" y="847023"/>
                    </a:cubicBezTo>
                    <a:lnTo>
                      <a:pt x="163629" y="978569"/>
                    </a:lnTo>
                    <a:lnTo>
                      <a:pt x="205339" y="972152"/>
                    </a:lnTo>
                    <a:lnTo>
                      <a:pt x="96253" y="1100489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3447102-1A6F-3115-5522-71B1512FE3B4}"/>
                  </a:ext>
                </a:extLst>
              </p:cNvPr>
              <p:cNvSpPr/>
              <p:nvPr/>
            </p:nvSpPr>
            <p:spPr>
              <a:xfrm>
                <a:off x="8973954" y="2788172"/>
                <a:ext cx="792480" cy="529334"/>
              </a:xfrm>
              <a:custGeom>
                <a:avLst/>
                <a:gdLst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6711 h 521839"/>
                  <a:gd name="connsiteX1" fmla="*/ 154004 w 792480"/>
                  <a:gd name="connsiteY1" fmla="*/ 457671 h 521839"/>
                  <a:gd name="connsiteX2" fmla="*/ 150795 w 792480"/>
                  <a:gd name="connsiteY2" fmla="*/ 521839 h 521839"/>
                  <a:gd name="connsiteX3" fmla="*/ 792480 w 792480"/>
                  <a:gd name="connsiteY3" fmla="*/ 24534 h 521839"/>
                  <a:gd name="connsiteX4" fmla="*/ 478054 w 792480"/>
                  <a:gd name="connsiteY4" fmla="*/ 2075 h 521839"/>
                  <a:gd name="connsiteX5" fmla="*/ 551848 w 792480"/>
                  <a:gd name="connsiteY5" fmla="*/ 56618 h 521839"/>
                  <a:gd name="connsiteX6" fmla="*/ 202130 w 792480"/>
                  <a:gd name="connsiteY6" fmla="*/ 329334 h 521839"/>
                  <a:gd name="connsiteX7" fmla="*/ 109086 w 792480"/>
                  <a:gd name="connsiteY7" fmla="*/ 294041 h 521839"/>
                  <a:gd name="connsiteX8" fmla="*/ 102669 w 792480"/>
                  <a:gd name="connsiteY8" fmla="*/ 233081 h 521839"/>
                  <a:gd name="connsiteX9" fmla="*/ 0 w 792480"/>
                  <a:gd name="connsiteY9" fmla="*/ 396711 h 521839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480" h="529334">
                    <a:moveTo>
                      <a:pt x="0" y="404206"/>
                    </a:moveTo>
                    <a:lnTo>
                      <a:pt x="154004" y="465166"/>
                    </a:lnTo>
                    <a:lnTo>
                      <a:pt x="150795" y="529334"/>
                    </a:lnTo>
                    <a:cubicBezTo>
                      <a:pt x="403191" y="260897"/>
                      <a:pt x="395705" y="236298"/>
                      <a:pt x="792480" y="32029"/>
                    </a:cubicBezTo>
                    <a:cubicBezTo>
                      <a:pt x="645962" y="-10749"/>
                      <a:pt x="647031" y="-2195"/>
                      <a:pt x="478054" y="9570"/>
                    </a:cubicBezTo>
                    <a:lnTo>
                      <a:pt x="551848" y="64113"/>
                    </a:lnTo>
                    <a:cubicBezTo>
                      <a:pt x="380731" y="167851"/>
                      <a:pt x="347579" y="201006"/>
                      <a:pt x="202130" y="336829"/>
                    </a:cubicBezTo>
                    <a:lnTo>
                      <a:pt x="109086" y="301536"/>
                    </a:lnTo>
                    <a:lnTo>
                      <a:pt x="102669" y="240576"/>
                    </a:lnTo>
                    <a:lnTo>
                      <a:pt x="0" y="404206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Picture 19" descr="Cartoon of a cartoon child with black hair&#10;&#10;Description automatically generated">
              <a:extLst>
                <a:ext uri="{FF2B5EF4-FFF2-40B4-BE49-F238E27FC236}">
                  <a16:creationId xmlns:a16="http://schemas.microsoft.com/office/drawing/2014/main" id="{4564DA76-9695-A85B-B7DC-2AF4FEEA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6447" y="2599772"/>
              <a:ext cx="2124733" cy="22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5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3">
            <a:extLst>
              <a:ext uri="{FF2B5EF4-FFF2-40B4-BE49-F238E27FC236}">
                <a16:creationId xmlns:a16="http://schemas.microsoft.com/office/drawing/2014/main" id="{FD46E58A-D3F5-D044-8218-118F276F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0" y="1287427"/>
            <a:ext cx="1960562" cy="179863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356">
            <a:extLst>
              <a:ext uri="{FF2B5EF4-FFF2-40B4-BE49-F238E27FC236}">
                <a16:creationId xmlns:a16="http://schemas.microsoft.com/office/drawing/2014/main" id="{6FD46335-B734-4945-A3CD-4B386D6A4AB6}"/>
              </a:ext>
            </a:extLst>
          </p:cNvPr>
          <p:cNvGrpSpPr>
            <a:grpSpLocks/>
          </p:cNvGrpSpPr>
          <p:nvPr/>
        </p:nvGrpSpPr>
        <p:grpSpPr bwMode="auto">
          <a:xfrm>
            <a:off x="5678745" y="2273264"/>
            <a:ext cx="436562" cy="498475"/>
            <a:chOff x="313" y="1497"/>
            <a:chExt cx="1152" cy="1014"/>
          </a:xfrm>
        </p:grpSpPr>
        <p:pic>
          <p:nvPicPr>
            <p:cNvPr id="13" name="Picture 354" descr="laptop_stylized_small">
              <a:extLst>
                <a:ext uri="{FF2B5EF4-FFF2-40B4-BE49-F238E27FC236}">
                  <a16:creationId xmlns:a16="http://schemas.microsoft.com/office/drawing/2014/main" id="{8690D9E0-F119-B04D-9313-4CD30179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5" descr="antenna_stylized">
              <a:extLst>
                <a:ext uri="{FF2B5EF4-FFF2-40B4-BE49-F238E27FC236}">
                  <a16:creationId xmlns:a16="http://schemas.microsoft.com/office/drawing/2014/main" id="{78BE4BD8-F9A1-654E-AA19-7EA771994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03">
            <a:extLst>
              <a:ext uri="{FF2B5EF4-FFF2-40B4-BE49-F238E27FC236}">
                <a16:creationId xmlns:a16="http://schemas.microsoft.com/office/drawing/2014/main" id="{1621CF3B-BAFA-B94C-BBA7-6856B74C4E0F}"/>
              </a:ext>
            </a:extLst>
          </p:cNvPr>
          <p:cNvGrpSpPr>
            <a:grpSpLocks/>
          </p:cNvGrpSpPr>
          <p:nvPr/>
        </p:nvGrpSpPr>
        <p:grpSpPr bwMode="auto">
          <a:xfrm>
            <a:off x="5343938" y="1455702"/>
            <a:ext cx="446088" cy="382587"/>
            <a:chOff x="2751" y="1851"/>
            <a:chExt cx="462" cy="478"/>
          </a:xfrm>
        </p:grpSpPr>
        <p:pic>
          <p:nvPicPr>
            <p:cNvPr id="16" name="Picture 364" descr="iphone_stylized_small">
              <a:extLst>
                <a:ext uri="{FF2B5EF4-FFF2-40B4-BE49-F238E27FC236}">
                  <a16:creationId xmlns:a16="http://schemas.microsoft.com/office/drawing/2014/main" id="{FB02F53E-DD53-3848-A692-2349234E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2" descr="antenna_radiation_stylized">
              <a:extLst>
                <a:ext uri="{FF2B5EF4-FFF2-40B4-BE49-F238E27FC236}">
                  <a16:creationId xmlns:a16="http://schemas.microsoft.com/office/drawing/2014/main" id="{2FFB1B7E-92FF-1043-8277-DF227EB5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56">
            <a:extLst>
              <a:ext uri="{FF2B5EF4-FFF2-40B4-BE49-F238E27FC236}">
                <a16:creationId xmlns:a16="http://schemas.microsoft.com/office/drawing/2014/main" id="{793E3DF7-19F9-824A-B55D-9E9799039ABD}"/>
              </a:ext>
            </a:extLst>
          </p:cNvPr>
          <p:cNvGrpSpPr>
            <a:grpSpLocks/>
          </p:cNvGrpSpPr>
          <p:nvPr/>
        </p:nvGrpSpPr>
        <p:grpSpPr bwMode="auto">
          <a:xfrm>
            <a:off x="4638932" y="1562064"/>
            <a:ext cx="438150" cy="498475"/>
            <a:chOff x="313" y="1497"/>
            <a:chExt cx="1152" cy="1014"/>
          </a:xfrm>
        </p:grpSpPr>
        <p:pic>
          <p:nvPicPr>
            <p:cNvPr id="19" name="Picture 354" descr="laptop_stylized_small">
              <a:extLst>
                <a:ext uri="{FF2B5EF4-FFF2-40B4-BE49-F238E27FC236}">
                  <a16:creationId xmlns:a16="http://schemas.microsoft.com/office/drawing/2014/main" id="{56C9247C-ED61-E348-A092-51702663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5" descr="antenna_stylized">
              <a:extLst>
                <a:ext uri="{FF2B5EF4-FFF2-40B4-BE49-F238E27FC236}">
                  <a16:creationId xmlns:a16="http://schemas.microsoft.com/office/drawing/2014/main" id="{2F86F031-FA48-7749-B1F9-4CDA00E8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3701219" y="2373897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C35BBC87-D9B9-F84C-A466-A2406EC32F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0204" y="1522759"/>
            <a:ext cx="987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302222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0C5A523A-A420-554B-B07D-85B8A146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2" y="247056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8348A390-40C5-D743-9256-E62B9A39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73" y="2012537"/>
            <a:ext cx="223503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Authentication Server</a:t>
            </a:r>
          </a:p>
        </p:txBody>
      </p:sp>
      <p:sp>
        <p:nvSpPr>
          <p:cNvPr id="32" name="Text Box 60">
            <a:extLst>
              <a:ext uri="{FF2B5EF4-FFF2-40B4-BE49-F238E27FC236}">
                <a16:creationId xmlns:a16="http://schemas.microsoft.com/office/drawing/2014/main" id="{0D73F57F-6B10-3546-8408-80AD5CC1E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989" y="1792741"/>
            <a:ext cx="1620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33" name="Group 356">
            <a:extLst>
              <a:ext uri="{FF2B5EF4-FFF2-40B4-BE49-F238E27FC236}">
                <a16:creationId xmlns:a16="http://schemas.microsoft.com/office/drawing/2014/main" id="{CA05B63E-CD52-9F43-8FD2-58EA2FA3850E}"/>
              </a:ext>
            </a:extLst>
          </p:cNvPr>
          <p:cNvGrpSpPr>
            <a:grpSpLocks/>
          </p:cNvGrpSpPr>
          <p:nvPr/>
        </p:nvGrpSpPr>
        <p:grpSpPr bwMode="auto">
          <a:xfrm>
            <a:off x="3215998" y="1581979"/>
            <a:ext cx="804863" cy="852488"/>
            <a:chOff x="313" y="1407"/>
            <a:chExt cx="1152" cy="1104"/>
          </a:xfrm>
        </p:grpSpPr>
        <p:pic>
          <p:nvPicPr>
            <p:cNvPr id="34" name="Picture 354" descr="laptop_stylized_small">
              <a:extLst>
                <a:ext uri="{FF2B5EF4-FFF2-40B4-BE49-F238E27FC236}">
                  <a16:creationId xmlns:a16="http://schemas.microsoft.com/office/drawing/2014/main" id="{AD8B9F8C-F4B8-C845-8FD6-A1828FAA2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5" descr="antenna_stylized">
              <a:extLst>
                <a:ext uri="{FF2B5EF4-FFF2-40B4-BE49-F238E27FC236}">
                  <a16:creationId xmlns:a16="http://schemas.microsoft.com/office/drawing/2014/main" id="{7BC1A5C0-A129-444E-8FD8-F59E93560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0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61">
            <a:extLst>
              <a:ext uri="{FF2B5EF4-FFF2-40B4-BE49-F238E27FC236}">
                <a16:creationId xmlns:a16="http://schemas.microsoft.com/office/drawing/2014/main" id="{8B78EC52-40E4-1245-B94F-69888562BAC7}"/>
              </a:ext>
            </a:extLst>
          </p:cNvPr>
          <p:cNvGrpSpPr>
            <a:grpSpLocks/>
          </p:cNvGrpSpPr>
          <p:nvPr/>
        </p:nvGrpSpPr>
        <p:grpSpPr bwMode="auto">
          <a:xfrm>
            <a:off x="4963491" y="1848197"/>
            <a:ext cx="965200" cy="693737"/>
            <a:chOff x="2967" y="478"/>
            <a:chExt cx="788" cy="625"/>
          </a:xfrm>
        </p:grpSpPr>
        <p:pic>
          <p:nvPicPr>
            <p:cNvPr id="37" name="Picture 358" descr="access_point_stylized_small">
              <a:extLst>
                <a:ext uri="{FF2B5EF4-FFF2-40B4-BE49-F238E27FC236}">
                  <a16:creationId xmlns:a16="http://schemas.microsoft.com/office/drawing/2014/main" id="{5C100B11-3424-5D4A-A1E6-964F44B0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0" descr="antenna_radiation_stylized">
              <a:extLst>
                <a:ext uri="{FF2B5EF4-FFF2-40B4-BE49-F238E27FC236}">
                  <a16:creationId xmlns:a16="http://schemas.microsoft.com/office/drawing/2014/main" id="{8BBB252D-D673-DB49-A756-0CCA2DC15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26">
            <a:extLst>
              <a:ext uri="{FF2B5EF4-FFF2-40B4-BE49-F238E27FC236}">
                <a16:creationId xmlns:a16="http://schemas.microsoft.com/office/drawing/2014/main" id="{F66578CA-D572-B14B-8BD7-F68422DA2AEB}"/>
              </a:ext>
            </a:extLst>
          </p:cNvPr>
          <p:cNvGrpSpPr>
            <a:grpSpLocks/>
          </p:cNvGrpSpPr>
          <p:nvPr/>
        </p:nvGrpSpPr>
        <p:grpSpPr bwMode="auto">
          <a:xfrm>
            <a:off x="6556766" y="1630020"/>
            <a:ext cx="1887846" cy="1341538"/>
            <a:chOff x="3656" y="1392"/>
            <a:chExt cx="1523" cy="1110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9D18517-4267-5A4D-975E-4CFF0D3D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 Box 28">
              <a:extLst>
                <a:ext uri="{FF2B5EF4-FFF2-40B4-BE49-F238E27FC236}">
                  <a16:creationId xmlns:a16="http://schemas.microsoft.com/office/drawing/2014/main" id="{B45C6A19-6E94-B540-ADFE-696C337D4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1995"/>
              <a:ext cx="116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wired network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C438E4-AFD0-474E-A662-C3F7C98384D4}"/>
              </a:ext>
            </a:extLst>
          </p:cNvPr>
          <p:cNvCxnSpPr/>
          <p:nvPr/>
        </p:nvCxnSpPr>
        <p:spPr>
          <a:xfrm>
            <a:off x="3525078" y="3286539"/>
            <a:ext cx="1881809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14450-DC99-C249-AFF7-8057A5F79027}"/>
              </a:ext>
            </a:extLst>
          </p:cNvPr>
          <p:cNvGrpSpPr/>
          <p:nvPr/>
        </p:nvGrpSpPr>
        <p:grpSpPr>
          <a:xfrm>
            <a:off x="4386470" y="3074505"/>
            <a:ext cx="357808" cy="400110"/>
            <a:chOff x="8680174" y="4002157"/>
            <a:chExt cx="357808" cy="4001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859D34-BDB9-EF49-BBA3-BA687AEC2099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9CAA5-F337-5F49-B1D9-34CA793C06F1}"/>
                </a:ext>
              </a:extLst>
            </p:cNvPr>
            <p:cNvSpPr txBox="1"/>
            <p:nvPr/>
          </p:nvSpPr>
          <p:spPr>
            <a:xfrm>
              <a:off x="8693426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7FE420-A844-A64A-B544-7B291B5D8A71}"/>
              </a:ext>
            </a:extLst>
          </p:cNvPr>
          <p:cNvSpPr txBox="1"/>
          <p:nvPr/>
        </p:nvSpPr>
        <p:spPr>
          <a:xfrm>
            <a:off x="1391479" y="4342780"/>
            <a:ext cx="104294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mutual authentication and shared symmetric key derivation:</a:t>
            </a:r>
          </a:p>
          <a:p>
            <a:pPr marL="404813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AS, mobile may already have shared common secret (e.g., password) </a:t>
            </a:r>
          </a:p>
          <a:p>
            <a:pPr marL="404813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shared secret, nonces (to prevent relay attacks), cryptographic hashing (to ensure message integrity) to </a:t>
            </a:r>
          </a:p>
          <a:p>
            <a:pPr marL="8001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authenticate each other</a:t>
            </a:r>
          </a:p>
          <a:p>
            <a:pPr marL="8001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derive symmetric key (e.g., AES key) for user session frames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2F8A36-412E-DA43-B35F-8005D9D9DA46}"/>
              </a:ext>
            </a:extLst>
          </p:cNvPr>
          <p:cNvSpPr txBox="1"/>
          <p:nvPr/>
        </p:nvSpPr>
        <p:spPr>
          <a:xfrm>
            <a:off x="1009375" y="3104407"/>
            <a:ext cx="257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 security capabilities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11E39A-E350-111F-D66B-269E993847AD}"/>
              </a:ext>
            </a:extLst>
          </p:cNvPr>
          <p:cNvGrpSpPr/>
          <p:nvPr/>
        </p:nvGrpSpPr>
        <p:grpSpPr>
          <a:xfrm>
            <a:off x="3542906" y="3882073"/>
            <a:ext cx="5387009" cy="614360"/>
            <a:chOff x="3547165" y="3405808"/>
            <a:chExt cx="5387009" cy="61436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A1ACB18-942C-6841-A5C1-938ED5AABD0A}"/>
                </a:ext>
              </a:extLst>
            </p:cNvPr>
            <p:cNvCxnSpPr>
              <a:cxnSpLocks/>
            </p:cNvCxnSpPr>
            <p:nvPr/>
          </p:nvCxnSpPr>
          <p:spPr>
            <a:xfrm>
              <a:off x="3547165" y="3664226"/>
              <a:ext cx="538700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7F9CD7-9A48-B845-85E6-3B9E5638C641}"/>
                </a:ext>
              </a:extLst>
            </p:cNvPr>
            <p:cNvGrpSpPr/>
            <p:nvPr/>
          </p:nvGrpSpPr>
          <p:grpSpPr>
            <a:xfrm>
              <a:off x="5447196" y="3405808"/>
              <a:ext cx="649357" cy="614360"/>
              <a:chOff x="6175513" y="3405809"/>
              <a:chExt cx="649357" cy="61436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A8B836-43D8-E04D-BE22-800D30E10A33}"/>
                  </a:ext>
                </a:extLst>
              </p:cNvPr>
              <p:cNvSpPr/>
              <p:nvPr/>
            </p:nvSpPr>
            <p:spPr>
              <a:xfrm>
                <a:off x="6215270" y="3405809"/>
                <a:ext cx="516835" cy="516835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409B72-82B8-D04C-9FCF-1D8BDB58913D}"/>
                  </a:ext>
                </a:extLst>
              </p:cNvPr>
              <p:cNvSpPr/>
              <p:nvPr/>
            </p:nvSpPr>
            <p:spPr>
              <a:xfrm>
                <a:off x="6175513" y="3697357"/>
                <a:ext cx="649357" cy="3228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FEBFC8F-8B16-BA43-BB83-DF83F014E13C}"/>
                </a:ext>
              </a:extLst>
            </p:cNvPr>
            <p:cNvGrpSpPr/>
            <p:nvPr/>
          </p:nvGrpSpPr>
          <p:grpSpPr>
            <a:xfrm>
              <a:off x="4128052" y="3452192"/>
              <a:ext cx="357808" cy="400110"/>
              <a:chOff x="8680174" y="4002157"/>
              <a:chExt cx="357808" cy="40011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F987A2B-5CB5-E240-8DED-EF895CCBB632}"/>
                  </a:ext>
                </a:extLst>
              </p:cNvPr>
              <p:cNvSpPr/>
              <p:nvPr/>
            </p:nvSpPr>
            <p:spPr>
              <a:xfrm>
                <a:off x="8680174" y="4028662"/>
                <a:ext cx="357808" cy="35780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1F5D53D-68AF-B040-A823-A780224E9CAE}"/>
                  </a:ext>
                </a:extLst>
              </p:cNvPr>
              <p:cNvSpPr txBox="1"/>
              <p:nvPr/>
            </p:nvSpPr>
            <p:spPr>
              <a:xfrm>
                <a:off x="8706678" y="4002157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3A8DBCA-22E5-6642-A2C0-D4C9BAC4FD14}"/>
              </a:ext>
            </a:extLst>
          </p:cNvPr>
          <p:cNvGrpSpPr/>
          <p:nvPr/>
        </p:nvGrpSpPr>
        <p:grpSpPr>
          <a:xfrm>
            <a:off x="939250" y="4374323"/>
            <a:ext cx="357808" cy="400110"/>
            <a:chOff x="8680174" y="4002157"/>
            <a:chExt cx="357808" cy="40011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21056AA-ECEE-274B-A798-8C339D997AED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53890B6-10A7-944C-ACE4-B0C968AC8D70}"/>
                </a:ext>
              </a:extLst>
            </p:cNvPr>
            <p:cNvSpPr txBox="1"/>
            <p:nvPr/>
          </p:nvSpPr>
          <p:spPr>
            <a:xfrm>
              <a:off x="8706678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7060297-261D-1042-84FF-D167A4C3EB0F}"/>
              </a:ext>
            </a:extLst>
          </p:cNvPr>
          <p:cNvSpPr txBox="1"/>
          <p:nvPr/>
        </p:nvSpPr>
        <p:spPr>
          <a:xfrm>
            <a:off x="889000" y="3698049"/>
            <a:ext cx="267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authentication, key derivation</a:t>
            </a:r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F6A513B7-C587-8BC2-B7B5-C45E1A7048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755836" y="1856163"/>
            <a:ext cx="340277" cy="9352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1FDED58-C61B-6327-FF32-382685D4E615}"/>
              </a:ext>
            </a:extLst>
          </p:cNvPr>
          <p:cNvGrpSpPr/>
          <p:nvPr/>
        </p:nvGrpSpPr>
        <p:grpSpPr>
          <a:xfrm>
            <a:off x="3525078" y="3509402"/>
            <a:ext cx="1881809" cy="400110"/>
            <a:chOff x="3563730" y="3863010"/>
            <a:chExt cx="1881809" cy="40011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D6A59BF-7467-7F72-D4EC-485A6E87EFA7}"/>
                </a:ext>
              </a:extLst>
            </p:cNvPr>
            <p:cNvCxnSpPr/>
            <p:nvPr/>
          </p:nvCxnSpPr>
          <p:spPr>
            <a:xfrm>
              <a:off x="3563730" y="4075044"/>
              <a:ext cx="188180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3F1DB8-AFD3-8306-C5CF-D68E2D85AC8D}"/>
                </a:ext>
              </a:extLst>
            </p:cNvPr>
            <p:cNvGrpSpPr/>
            <p:nvPr/>
          </p:nvGrpSpPr>
          <p:grpSpPr>
            <a:xfrm>
              <a:off x="4158422" y="3863010"/>
              <a:ext cx="357808" cy="400110"/>
              <a:chOff x="8680174" y="4002157"/>
              <a:chExt cx="357808" cy="40011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4E9030-8726-934A-449B-6BF3E866AEBE}"/>
                  </a:ext>
                </a:extLst>
              </p:cNvPr>
              <p:cNvSpPr/>
              <p:nvPr/>
            </p:nvSpPr>
            <p:spPr>
              <a:xfrm>
                <a:off x="8680174" y="4028662"/>
                <a:ext cx="357808" cy="35780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8190391-94BE-219B-3A13-3CEFC767A9CC}"/>
                  </a:ext>
                </a:extLst>
              </p:cNvPr>
              <p:cNvSpPr txBox="1"/>
              <p:nvPr/>
            </p:nvSpPr>
            <p:spPr>
              <a:xfrm>
                <a:off x="8693426" y="4002157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B15E6EA0-90E5-3A46-C078-43C5EE79C3D5}"/>
              </a:ext>
            </a:extLst>
          </p:cNvPr>
          <p:cNvSpPr txBox="1"/>
          <p:nvPr/>
        </p:nvSpPr>
        <p:spPr>
          <a:xfrm>
            <a:off x="3601271" y="3720220"/>
            <a:ext cx="43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D89057E7-A65B-8692-193F-58A5D0755414}"/>
              </a:ext>
            </a:extLst>
          </p:cNvPr>
          <p:cNvSpPr txBox="1">
            <a:spLocks/>
          </p:cNvSpPr>
          <p:nvPr/>
        </p:nvSpPr>
        <p:spPr>
          <a:xfrm>
            <a:off x="670891" y="18238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802.11: authentication, encryption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C764D7-10AD-FA80-385F-B73D0BFD3B8D}"/>
              </a:ext>
            </a:extLst>
          </p:cNvPr>
          <p:cNvSpPr txBox="1"/>
          <p:nvPr/>
        </p:nvSpPr>
        <p:spPr>
          <a:xfrm>
            <a:off x="5350569" y="3566123"/>
            <a:ext cx="967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“personal”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68F353-CFB5-1EAD-829C-86B65E156A87}"/>
              </a:ext>
            </a:extLst>
          </p:cNvPr>
          <p:cNvSpPr txBox="1"/>
          <p:nvPr/>
        </p:nvSpPr>
        <p:spPr>
          <a:xfrm>
            <a:off x="8921166" y="3974623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“enterprise”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0A804E2D-0C5A-5E7C-C5D4-8F8CF5765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D45720-32F9-57DE-9B22-5367980F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2" y="419701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WiFi security standards: personal, enterprise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61248-5FAC-21A7-94B6-253B15A1331E}"/>
              </a:ext>
            </a:extLst>
          </p:cNvPr>
          <p:cNvSpPr txBox="1"/>
          <p:nvPr/>
        </p:nvSpPr>
        <p:spPr>
          <a:xfrm>
            <a:off x="2803706" y="1516406"/>
            <a:ext cx="563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 (WiFi Protected Access)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D19AB-024C-6DC9-6E07-6D5F081DA403}"/>
              </a:ext>
            </a:extLst>
          </p:cNvPr>
          <p:cNvSpPr txBox="1"/>
          <p:nvPr/>
        </p:nvSpPr>
        <p:spPr>
          <a:xfrm>
            <a:off x="357046" y="2731157"/>
            <a:ext cx="1566519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WEP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(Wired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Equivalent Privacy)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BBA5F-1617-FC54-111D-09F4F600847C}"/>
              </a:ext>
            </a:extLst>
          </p:cNvPr>
          <p:cNvSpPr txBox="1"/>
          <p:nvPr/>
        </p:nvSpPr>
        <p:spPr>
          <a:xfrm>
            <a:off x="1972924" y="2723257"/>
            <a:ext cx="772712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9B450-9F0C-FB20-7FE9-56AED107DD94}"/>
              </a:ext>
            </a:extLst>
          </p:cNvPr>
          <p:cNvSpPr txBox="1"/>
          <p:nvPr/>
        </p:nvSpPr>
        <p:spPr>
          <a:xfrm>
            <a:off x="3414399" y="2694058"/>
            <a:ext cx="928203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A28F7-6902-78CE-3C68-4B4087AEE079}"/>
              </a:ext>
            </a:extLst>
          </p:cNvPr>
          <p:cNvSpPr txBox="1"/>
          <p:nvPr/>
        </p:nvSpPr>
        <p:spPr>
          <a:xfrm>
            <a:off x="9207239" y="2694059"/>
            <a:ext cx="928203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 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8B8FBDF0-7640-5435-838D-86FBFB681A1A}"/>
              </a:ext>
            </a:extLst>
          </p:cNvPr>
          <p:cNvSpPr/>
          <p:nvPr/>
        </p:nvSpPr>
        <p:spPr>
          <a:xfrm rot="5400000">
            <a:off x="5077369" y="-1878789"/>
            <a:ext cx="370777" cy="884911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94E079-BB86-E566-9AB3-CB46B41F410D}"/>
              </a:ext>
            </a:extLst>
          </p:cNvPr>
          <p:cNvCxnSpPr>
            <a:endCxn id="7" idx="0"/>
          </p:cNvCxnSpPr>
          <p:nvPr/>
        </p:nvCxnSpPr>
        <p:spPr>
          <a:xfrm>
            <a:off x="2359280" y="2360379"/>
            <a:ext cx="0" cy="3628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D63FAA-BAC2-79F0-E603-AF1B9DC9D5E9}"/>
              </a:ext>
            </a:extLst>
          </p:cNvPr>
          <p:cNvCxnSpPr/>
          <p:nvPr/>
        </p:nvCxnSpPr>
        <p:spPr>
          <a:xfrm>
            <a:off x="3864768" y="2358693"/>
            <a:ext cx="0" cy="3628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A0DE0-8801-3BAC-ACEA-F42617474AE4}"/>
              </a:ext>
            </a:extLst>
          </p:cNvPr>
          <p:cNvGrpSpPr/>
          <p:nvPr/>
        </p:nvGrpSpPr>
        <p:grpSpPr>
          <a:xfrm>
            <a:off x="3741821" y="3003374"/>
            <a:ext cx="5465418" cy="3049843"/>
            <a:chOff x="3741821" y="3003374"/>
            <a:chExt cx="5465418" cy="30498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711AB7-61B0-0247-635C-60A486036BB6}"/>
                </a:ext>
              </a:extLst>
            </p:cNvPr>
            <p:cNvCxnSpPr>
              <a:cxnSpLocks/>
              <a:stCxn id="8" idx="3"/>
              <a:endCxn id="16" idx="0"/>
            </p:cNvCxnSpPr>
            <p:nvPr/>
          </p:nvCxnSpPr>
          <p:spPr>
            <a:xfrm>
              <a:off x="4342602" y="3003374"/>
              <a:ext cx="264800" cy="81001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00C0D4-6EAB-D971-C49C-65452DB7BEF6}"/>
                </a:ext>
              </a:extLst>
            </p:cNvPr>
            <p:cNvSpPr txBox="1"/>
            <p:nvPr/>
          </p:nvSpPr>
          <p:spPr>
            <a:xfrm>
              <a:off x="3796375" y="3813385"/>
              <a:ext cx="1622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Personal: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A077F9-EA2E-A7DB-2515-D9FEE01FCFE2}"/>
                </a:ext>
              </a:extLst>
            </p:cNvPr>
            <p:cNvCxnSpPr>
              <a:cxnSpLocks/>
              <a:stCxn id="9" idx="1"/>
              <a:endCxn id="16" idx="0"/>
            </p:cNvCxnSpPr>
            <p:nvPr/>
          </p:nvCxnSpPr>
          <p:spPr>
            <a:xfrm flipH="1">
              <a:off x="4607402" y="3003375"/>
              <a:ext cx="4599837" cy="81001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D43624-1D0F-BBEF-7C72-9E3BFE2C261C}"/>
                </a:ext>
              </a:extLst>
            </p:cNvPr>
            <p:cNvSpPr txBox="1"/>
            <p:nvPr/>
          </p:nvSpPr>
          <p:spPr>
            <a:xfrm>
              <a:off x="3741821" y="4298891"/>
              <a:ext cx="349455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 in home, small offices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password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all devices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protocol between user device, AP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WPA2/3-PSK (pre-shared key)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53FEB5-6099-8E20-98B2-A6003521F94B}"/>
              </a:ext>
            </a:extLst>
          </p:cNvPr>
          <p:cNvGrpSpPr/>
          <p:nvPr/>
        </p:nvGrpSpPr>
        <p:grpSpPr>
          <a:xfrm>
            <a:off x="4342602" y="3003374"/>
            <a:ext cx="7523185" cy="3317258"/>
            <a:chOff x="4342602" y="3003374"/>
            <a:chExt cx="7523185" cy="33172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61A201-B1F1-58B5-F98A-45D4D959BE79}"/>
                </a:ext>
              </a:extLst>
            </p:cNvPr>
            <p:cNvSpPr txBox="1"/>
            <p:nvPr/>
          </p:nvSpPr>
          <p:spPr>
            <a:xfrm>
              <a:off x="7348755" y="3823499"/>
              <a:ext cx="1775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5365E1-D7C9-EF40-A30D-31E5D9E170E7}"/>
                </a:ext>
              </a:extLst>
            </p:cNvPr>
            <p:cNvCxnSpPr>
              <a:cxnSpLocks/>
              <a:stCxn id="8" idx="3"/>
              <a:endCxn id="17" idx="0"/>
            </p:cNvCxnSpPr>
            <p:nvPr/>
          </p:nvCxnSpPr>
          <p:spPr>
            <a:xfrm>
              <a:off x="4342602" y="3003374"/>
              <a:ext cx="3893993" cy="820125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192F36-509D-22A6-7F14-EAE00FDDE470}"/>
                </a:ext>
              </a:extLst>
            </p:cNvPr>
            <p:cNvCxnSpPr>
              <a:cxnSpLocks/>
              <a:stCxn id="9" idx="1"/>
              <a:endCxn id="17" idx="0"/>
            </p:cNvCxnSpPr>
            <p:nvPr/>
          </p:nvCxnSpPr>
          <p:spPr>
            <a:xfrm flipH="1">
              <a:off x="8236595" y="3003375"/>
              <a:ext cx="970644" cy="820124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C443D2-DAEA-66CA-89F7-FCC9CCDD4D14}"/>
                </a:ext>
              </a:extLst>
            </p:cNvPr>
            <p:cNvSpPr txBox="1"/>
            <p:nvPr/>
          </p:nvSpPr>
          <p:spPr>
            <a:xfrm>
              <a:off x="7348755" y="4289307"/>
              <a:ext cx="451703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 in enterprises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password- and/or certificate-based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per-user passwords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protocols among user device, AP, authentication server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(e.g., RADIUS)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EAP(Extensible Authentication Protocol: EAP-TLS, EAP-TTLS plus many more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43129-5CF5-8F0A-E904-BCCF56A6C40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621208" y="2039626"/>
            <a:ext cx="0" cy="3097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3D503BD-1041-F04F-3B9A-95DB2871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D45720-32F9-57DE-9B22-5367980F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2" y="139997"/>
            <a:ext cx="10515600" cy="894622"/>
          </a:xfrm>
        </p:spPr>
        <p:txBody>
          <a:bodyPr/>
          <a:lstStyle/>
          <a:p>
            <a:r>
              <a:rPr lang="en-US" dirty="0"/>
              <a:t>WiFi security: 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00C0D4-6EAB-D971-C49C-65452DB7BEF6}"/>
              </a:ext>
            </a:extLst>
          </p:cNvPr>
          <p:cNvSpPr txBox="1"/>
          <p:nvPr/>
        </p:nvSpPr>
        <p:spPr>
          <a:xfrm>
            <a:off x="709588" y="1003580"/>
            <a:ext cx="1622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D43624-1D0F-BBEF-7C72-9E3BFE2C261C}"/>
              </a:ext>
            </a:extLst>
          </p:cNvPr>
          <p:cNvSpPr txBox="1"/>
          <p:nvPr/>
        </p:nvSpPr>
        <p:spPr>
          <a:xfrm>
            <a:off x="708042" y="1521360"/>
            <a:ext cx="476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user device and AP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WPA2/3-PSK: password known to device, AP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5DA367-C3DF-5B6C-96D0-D2E4139898D3}"/>
              </a:ext>
            </a:extLst>
          </p:cNvPr>
          <p:cNvGrpSpPr/>
          <p:nvPr/>
        </p:nvGrpSpPr>
        <p:grpSpPr>
          <a:xfrm>
            <a:off x="757007" y="2657134"/>
            <a:ext cx="4051003" cy="1191768"/>
            <a:chOff x="757007" y="2891403"/>
            <a:chExt cx="4373811" cy="1377052"/>
          </a:xfrm>
        </p:grpSpPr>
        <p:sp>
          <p:nvSpPr>
            <p:cNvPr id="11" name="Oval 23">
              <a:extLst>
                <a:ext uri="{FF2B5EF4-FFF2-40B4-BE49-F238E27FC236}">
                  <a16:creationId xmlns:a16="http://schemas.microsoft.com/office/drawing/2014/main" id="{4D7EE224-94CA-A87A-A47D-61C8B83A6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07" y="3263568"/>
              <a:ext cx="4373811" cy="1004887"/>
            </a:xfrm>
            <a:prstGeom prst="ellipse">
              <a:avLst/>
            </a:prstGeom>
            <a:solidFill>
              <a:srgbClr val="9CE0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8" name="Group 356">
              <a:extLst>
                <a:ext uri="{FF2B5EF4-FFF2-40B4-BE49-F238E27FC236}">
                  <a16:creationId xmlns:a16="http://schemas.microsoft.com/office/drawing/2014/main" id="{937DF9E2-22C2-D810-3847-65FCAA8CC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1941" y="3425431"/>
              <a:ext cx="741362" cy="697343"/>
              <a:chOff x="313" y="1497"/>
              <a:chExt cx="1152" cy="1014"/>
            </a:xfrm>
          </p:grpSpPr>
          <p:pic>
            <p:nvPicPr>
              <p:cNvPr id="22" name="Picture 354" descr="laptop_stylized_small">
                <a:extLst>
                  <a:ext uri="{FF2B5EF4-FFF2-40B4-BE49-F238E27FC236}">
                    <a16:creationId xmlns:a16="http://schemas.microsoft.com/office/drawing/2014/main" id="{1A2D420E-CCBB-9057-E9D5-910D5EC930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55" descr="antenna_stylized">
                <a:extLst>
                  <a:ext uri="{FF2B5EF4-FFF2-40B4-BE49-F238E27FC236}">
                    <a16:creationId xmlns:a16="http://schemas.microsoft.com/office/drawing/2014/main" id="{E03116E5-C31D-A180-D081-C37217B83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B363456F-3752-2E89-8054-B060E88D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218" y="3522061"/>
              <a:ext cx="668379" cy="4470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6D8120-6C4B-5A5D-E8EA-18D2611167E2}"/>
                </a:ext>
              </a:extLst>
            </p:cNvPr>
            <p:cNvSpPr txBox="1"/>
            <p:nvPr/>
          </p:nvSpPr>
          <p:spPr>
            <a:xfrm>
              <a:off x="814362" y="3088216"/>
              <a:ext cx="1830430" cy="355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5A7D6C-61C4-373B-6F82-A50EF1913BBA}"/>
                </a:ext>
              </a:extLst>
            </p:cNvPr>
            <p:cNvSpPr txBox="1"/>
            <p:nvPr/>
          </p:nvSpPr>
          <p:spPr>
            <a:xfrm>
              <a:off x="3964557" y="2891403"/>
              <a:ext cx="806871" cy="355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grpSp>
          <p:nvGrpSpPr>
            <p:cNvPr id="27" name="Group 361">
              <a:extLst>
                <a:ext uri="{FF2B5EF4-FFF2-40B4-BE49-F238E27FC236}">
                  <a16:creationId xmlns:a16="http://schemas.microsoft.com/office/drawing/2014/main" id="{EE7FCD2E-DCC2-DA57-3906-830A751E7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4390" y="3260735"/>
              <a:ext cx="886160" cy="886317"/>
              <a:chOff x="2967" y="478"/>
              <a:chExt cx="788" cy="625"/>
            </a:xfrm>
          </p:grpSpPr>
          <p:pic>
            <p:nvPicPr>
              <p:cNvPr id="29" name="Picture 358" descr="access_point_stylized_small">
                <a:extLst>
                  <a:ext uri="{FF2B5EF4-FFF2-40B4-BE49-F238E27FC236}">
                    <a16:creationId xmlns:a16="http://schemas.microsoft.com/office/drawing/2014/main" id="{BE164587-B4F4-0E81-C222-908C93C4C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60" descr="antenna_radiation_stylized">
                <a:extLst>
                  <a:ext uri="{FF2B5EF4-FFF2-40B4-BE49-F238E27FC236}">
                    <a16:creationId xmlns:a16="http://schemas.microsoft.com/office/drawing/2014/main" id="{09BAC857-B9A2-F326-A80D-CC8FAC1C31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6F215235-2178-C966-BE67-BAC6A02E9628}"/>
              </a:ext>
            </a:extLst>
          </p:cNvPr>
          <p:cNvGrpSpPr/>
          <p:nvPr/>
        </p:nvGrpSpPr>
        <p:grpSpPr>
          <a:xfrm>
            <a:off x="6161747" y="1014918"/>
            <a:ext cx="5776829" cy="1317612"/>
            <a:chOff x="6161747" y="1014918"/>
            <a:chExt cx="5776829" cy="131761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C443D2-DAEA-66CA-89F7-FCC9CCDD4D14}"/>
                </a:ext>
              </a:extLst>
            </p:cNvPr>
            <p:cNvSpPr txBox="1"/>
            <p:nvPr/>
          </p:nvSpPr>
          <p:spPr>
            <a:xfrm>
              <a:off x="6204779" y="1575400"/>
              <a:ext cx="573379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mostly between user device authentication server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(AP acts as pass through)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9A38B4-D7B6-5FAE-49EB-3B2F0FE98E79}"/>
                </a:ext>
              </a:extLst>
            </p:cNvPr>
            <p:cNvSpPr txBox="1"/>
            <p:nvPr/>
          </p:nvSpPr>
          <p:spPr>
            <a:xfrm>
              <a:off x="6161747" y="1014918"/>
              <a:ext cx="2182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</a:t>
              </a:r>
            </a:p>
          </p:txBody>
        </p:sp>
      </p:grpSp>
      <p:grpSp>
        <p:nvGrpSpPr>
          <p:cNvPr id="2143" name="Group 2142">
            <a:extLst>
              <a:ext uri="{FF2B5EF4-FFF2-40B4-BE49-F238E27FC236}">
                <a16:creationId xmlns:a16="http://schemas.microsoft.com/office/drawing/2014/main" id="{30D31E2B-EE2C-765F-19EB-216AB9B6D0EE}"/>
              </a:ext>
            </a:extLst>
          </p:cNvPr>
          <p:cNvGrpSpPr/>
          <p:nvPr/>
        </p:nvGrpSpPr>
        <p:grpSpPr>
          <a:xfrm>
            <a:off x="1315505" y="4507503"/>
            <a:ext cx="3747216" cy="1393054"/>
            <a:chOff x="1315505" y="4507503"/>
            <a:chExt cx="3747216" cy="1393054"/>
          </a:xfrm>
        </p:grpSpPr>
        <p:pic>
          <p:nvPicPr>
            <p:cNvPr id="2050" name="Picture 2" descr="What's the password? - YouTube">
              <a:extLst>
                <a:ext uri="{FF2B5EF4-FFF2-40B4-BE49-F238E27FC236}">
                  <a16:creationId xmlns:a16="http://schemas.microsoft.com/office/drawing/2014/main" id="{6D097DD2-66C8-D402-28DD-D106D64F2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394" y="5084889"/>
              <a:ext cx="1430327" cy="815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1" name="Picture 2090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E9B8962B-DF4E-14FA-6D04-F1F855A2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5505" y="4507503"/>
              <a:ext cx="720683" cy="732978"/>
            </a:xfrm>
            <a:prstGeom prst="rect">
              <a:avLst/>
            </a:prstGeom>
          </p:spPr>
        </p:pic>
      </p:grpSp>
      <p:grpSp>
        <p:nvGrpSpPr>
          <p:cNvPr id="2145" name="Group 2144">
            <a:extLst>
              <a:ext uri="{FF2B5EF4-FFF2-40B4-BE49-F238E27FC236}">
                <a16:creationId xmlns:a16="http://schemas.microsoft.com/office/drawing/2014/main" id="{BDAABC7C-600E-F55F-E4C6-31D0387D0FCE}"/>
              </a:ext>
            </a:extLst>
          </p:cNvPr>
          <p:cNvGrpSpPr/>
          <p:nvPr/>
        </p:nvGrpSpPr>
        <p:grpSpPr>
          <a:xfrm>
            <a:off x="1102860" y="4217690"/>
            <a:ext cx="3787736" cy="2144085"/>
            <a:chOff x="1102860" y="4217690"/>
            <a:chExt cx="3787736" cy="2144085"/>
          </a:xfrm>
        </p:grpSpPr>
        <p:cxnSp>
          <p:nvCxnSpPr>
            <p:cNvPr id="2103" name="Straight Arrow Connector 2102">
              <a:extLst>
                <a:ext uri="{FF2B5EF4-FFF2-40B4-BE49-F238E27FC236}">
                  <a16:creationId xmlns:a16="http://schemas.microsoft.com/office/drawing/2014/main" id="{2A2ABDD8-649F-090B-BB72-66AB93430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5917" y="5480488"/>
              <a:ext cx="1420177" cy="333353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4" name="Group 2103">
              <a:extLst>
                <a:ext uri="{FF2B5EF4-FFF2-40B4-BE49-F238E27FC236}">
                  <a16:creationId xmlns:a16="http://schemas.microsoft.com/office/drawing/2014/main" id="{DAC0B2D1-0A6E-C2DF-67CC-113F2E2349A7}"/>
                </a:ext>
              </a:extLst>
            </p:cNvPr>
            <p:cNvGrpSpPr/>
            <p:nvPr/>
          </p:nvGrpSpPr>
          <p:grpSpPr>
            <a:xfrm>
              <a:off x="2087298" y="5028796"/>
              <a:ext cx="1424031" cy="1332979"/>
              <a:chOff x="2087298" y="5028796"/>
              <a:chExt cx="1424031" cy="1332979"/>
            </a:xfrm>
          </p:grpSpPr>
          <p:cxnSp>
            <p:nvCxnSpPr>
              <p:cNvPr id="2101" name="Straight Arrow Connector 2100">
                <a:extLst>
                  <a:ext uri="{FF2B5EF4-FFF2-40B4-BE49-F238E27FC236}">
                    <a16:creationId xmlns:a16="http://schemas.microsoft.com/office/drawing/2014/main" id="{8D7EC2C7-7BE3-EEBB-9B08-7FACF79047A8}"/>
                  </a:ext>
                </a:extLst>
              </p:cNvPr>
              <p:cNvCxnSpPr/>
              <p:nvPr/>
            </p:nvCxnSpPr>
            <p:spPr>
              <a:xfrm>
                <a:off x="2087298" y="5028796"/>
                <a:ext cx="1420177" cy="33335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2" name="Straight Arrow Connector 2101">
                <a:extLst>
                  <a:ext uri="{FF2B5EF4-FFF2-40B4-BE49-F238E27FC236}">
                    <a16:creationId xmlns:a16="http://schemas.microsoft.com/office/drawing/2014/main" id="{B1AEC44C-F5A7-A6A9-C272-8F57DA1DD136}"/>
                  </a:ext>
                </a:extLst>
              </p:cNvPr>
              <p:cNvCxnSpPr/>
              <p:nvPr/>
            </p:nvCxnSpPr>
            <p:spPr>
              <a:xfrm>
                <a:off x="2091152" y="6028422"/>
                <a:ext cx="1420177" cy="33335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Picture 42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55C865AF-AF3C-504D-0CC5-FC40900F2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7780" y="5580776"/>
              <a:ext cx="720683" cy="732978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6AFBD90-B002-C1AC-8451-DD9D0DB440EB}"/>
                </a:ext>
              </a:extLst>
            </p:cNvPr>
            <p:cNvGrpSpPr/>
            <p:nvPr/>
          </p:nvGrpSpPr>
          <p:grpSpPr>
            <a:xfrm flipH="1">
              <a:off x="1135135" y="5290963"/>
              <a:ext cx="1863321" cy="732978"/>
              <a:chOff x="2943912" y="4518212"/>
              <a:chExt cx="1864098" cy="78200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9472539-D050-57F6-FC50-704DCCB3C938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C45B378-F363-4878-853E-2629D90AD88C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60C3E910-C4A2-4FAC-8D55-6F38962E9C9E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9058FD13-6760-EED8-A099-9973C5A537C8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5F8A14CC-4E49-37E7-988F-9E9836FD455B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C86DC6-E05D-EA8E-CB9E-A0013E18651B}"/>
                  </a:ext>
                </a:extLst>
              </p:cNvPr>
              <p:cNvSpPr txBox="1"/>
              <p:nvPr/>
            </p:nvSpPr>
            <p:spPr>
              <a:xfrm>
                <a:off x="3225461" y="4620368"/>
                <a:ext cx="1337125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password is 12345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64C0DA1-7235-4D8E-4E4B-DBA0A39FA97D}"/>
                </a:ext>
              </a:extLst>
            </p:cNvPr>
            <p:cNvGrpSpPr/>
            <p:nvPr/>
          </p:nvGrpSpPr>
          <p:grpSpPr>
            <a:xfrm>
              <a:off x="3026498" y="4569557"/>
              <a:ext cx="1864098" cy="782002"/>
              <a:chOff x="2943912" y="4518212"/>
              <a:chExt cx="1864098" cy="78200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78A2D1F-99C6-3C27-2B93-147F84914536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2374636-F331-A43D-1CBE-1046DC1B1327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0C298CD9-EA90-F0C6-7E33-0FC38DA19DDB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6D475869-014E-122E-A746-7A94B0CE0269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B020D9A-7A01-8538-321D-57156D4F6C6F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790E82-7B64-F6A4-FB35-7F9C8F3B3CE0}"/>
                  </a:ext>
                </a:extLst>
              </p:cNvPr>
              <p:cNvSpPr txBox="1"/>
              <p:nvPr/>
            </p:nvSpPr>
            <p:spPr>
              <a:xfrm>
                <a:off x="3334814" y="4604628"/>
                <a:ext cx="1021977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What’s the password?</a:t>
                </a:r>
              </a:p>
            </p:txBody>
          </p:sp>
        </p:grpSp>
        <p:grpSp>
          <p:nvGrpSpPr>
            <p:cNvPr id="2092" name="Group 2091">
              <a:extLst>
                <a:ext uri="{FF2B5EF4-FFF2-40B4-BE49-F238E27FC236}">
                  <a16:creationId xmlns:a16="http://schemas.microsoft.com/office/drawing/2014/main" id="{3CC387DF-89F5-DF21-C268-1475C3EE3853}"/>
                </a:ext>
              </a:extLst>
            </p:cNvPr>
            <p:cNvGrpSpPr/>
            <p:nvPr/>
          </p:nvGrpSpPr>
          <p:grpSpPr>
            <a:xfrm flipH="1">
              <a:off x="1102860" y="4217690"/>
              <a:ext cx="1863321" cy="732978"/>
              <a:chOff x="2943912" y="4518212"/>
              <a:chExt cx="1864098" cy="782002"/>
            </a:xfrm>
          </p:grpSpPr>
          <p:grpSp>
            <p:nvGrpSpPr>
              <p:cNvPr id="2093" name="Group 2092">
                <a:extLst>
                  <a:ext uri="{FF2B5EF4-FFF2-40B4-BE49-F238E27FC236}">
                    <a16:creationId xmlns:a16="http://schemas.microsoft.com/office/drawing/2014/main" id="{F418D482-7B44-40A4-360A-30646583BC34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095" name="Group 2094">
                  <a:extLst>
                    <a:ext uri="{FF2B5EF4-FFF2-40B4-BE49-F238E27FC236}">
                      <a16:creationId xmlns:a16="http://schemas.microsoft.com/office/drawing/2014/main" id="{EEBAB038-1EE1-EB4F-C473-CEA693A26F87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097" name="Oval 2096">
                    <a:extLst>
                      <a:ext uri="{FF2B5EF4-FFF2-40B4-BE49-F238E27FC236}">
                        <a16:creationId xmlns:a16="http://schemas.microsoft.com/office/drawing/2014/main" id="{0D446B2B-030E-A658-1EDD-FAD670744088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8" name="Freeform 2097">
                    <a:extLst>
                      <a:ext uri="{FF2B5EF4-FFF2-40B4-BE49-F238E27FC236}">
                        <a16:creationId xmlns:a16="http://schemas.microsoft.com/office/drawing/2014/main" id="{4BDC831F-1797-A064-FE86-8DB0B0F90C99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96" name="Freeform 2095">
                  <a:extLst>
                    <a:ext uri="{FF2B5EF4-FFF2-40B4-BE49-F238E27FC236}">
                      <a16:creationId xmlns:a16="http://schemas.microsoft.com/office/drawing/2014/main" id="{F3533EBD-C3C6-C822-9CF0-5C0A321DDD5D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94" name="TextBox 2093">
                <a:extLst>
                  <a:ext uri="{FF2B5EF4-FFF2-40B4-BE49-F238E27FC236}">
                    <a16:creationId xmlns:a16="http://schemas.microsoft.com/office/drawing/2014/main" id="{C55BFCA1-B365-8D5D-B62F-1D04F8FFC594}"/>
                  </a:ext>
                </a:extLst>
              </p:cNvPr>
              <p:cNvSpPr txBox="1"/>
              <p:nvPr/>
            </p:nvSpPr>
            <p:spPr>
              <a:xfrm>
                <a:off x="3193163" y="4712188"/>
                <a:ext cx="1337125" cy="28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Please let me in</a:t>
                </a:r>
              </a:p>
            </p:txBody>
          </p:sp>
        </p:grpSp>
      </p:grpSp>
      <p:grpSp>
        <p:nvGrpSpPr>
          <p:cNvPr id="2147" name="Group 2146">
            <a:extLst>
              <a:ext uri="{FF2B5EF4-FFF2-40B4-BE49-F238E27FC236}">
                <a16:creationId xmlns:a16="http://schemas.microsoft.com/office/drawing/2014/main" id="{B618EAF0-DC8A-80C2-7C7E-2BC7399B7CEF}"/>
              </a:ext>
            </a:extLst>
          </p:cNvPr>
          <p:cNvGrpSpPr/>
          <p:nvPr/>
        </p:nvGrpSpPr>
        <p:grpSpPr>
          <a:xfrm>
            <a:off x="6801765" y="4498403"/>
            <a:ext cx="4866308" cy="1285585"/>
            <a:chOff x="6801765" y="4498403"/>
            <a:chExt cx="4866308" cy="1285585"/>
          </a:xfrm>
        </p:grpSpPr>
        <p:pic>
          <p:nvPicPr>
            <p:cNvPr id="2085" name="Picture 2084">
              <a:extLst>
                <a:ext uri="{FF2B5EF4-FFF2-40B4-BE49-F238E27FC236}">
                  <a16:creationId xmlns:a16="http://schemas.microsoft.com/office/drawing/2014/main" id="{93F5F982-DA6A-35ED-5C34-28DCE36AC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31205" y="4940310"/>
              <a:ext cx="1103272" cy="843678"/>
            </a:xfrm>
            <a:prstGeom prst="rect">
              <a:avLst/>
            </a:prstGeom>
          </p:spPr>
        </p:pic>
        <p:pic>
          <p:nvPicPr>
            <p:cNvPr id="2090" name="Picture 2089">
              <a:extLst>
                <a:ext uri="{FF2B5EF4-FFF2-40B4-BE49-F238E27FC236}">
                  <a16:creationId xmlns:a16="http://schemas.microsoft.com/office/drawing/2014/main" id="{0CAD0D9D-21F4-D576-AAE7-6F54CD6D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48888" y="4921649"/>
              <a:ext cx="1519185" cy="862339"/>
            </a:xfrm>
            <a:prstGeom prst="rect">
              <a:avLst/>
            </a:prstGeom>
          </p:spPr>
        </p:pic>
        <p:pic>
          <p:nvPicPr>
            <p:cNvPr id="2114" name="Picture 2113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91FB950F-D47D-107F-55C8-D5C06F896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01765" y="4498403"/>
              <a:ext cx="720683" cy="732978"/>
            </a:xfrm>
            <a:prstGeom prst="rect">
              <a:avLst/>
            </a:prstGeom>
          </p:spPr>
        </p:pic>
      </p:grpSp>
      <p:grpSp>
        <p:nvGrpSpPr>
          <p:cNvPr id="2149" name="Group 2148">
            <a:extLst>
              <a:ext uri="{FF2B5EF4-FFF2-40B4-BE49-F238E27FC236}">
                <a16:creationId xmlns:a16="http://schemas.microsoft.com/office/drawing/2014/main" id="{CC110413-292C-520E-12FE-D2263D07A531}"/>
              </a:ext>
            </a:extLst>
          </p:cNvPr>
          <p:cNvGrpSpPr/>
          <p:nvPr/>
        </p:nvGrpSpPr>
        <p:grpSpPr>
          <a:xfrm>
            <a:off x="6589120" y="4208590"/>
            <a:ext cx="5070664" cy="2303727"/>
            <a:chOff x="6589120" y="4208590"/>
            <a:chExt cx="5070664" cy="2303727"/>
          </a:xfrm>
        </p:grpSpPr>
        <p:cxnSp>
          <p:nvCxnSpPr>
            <p:cNvPr id="2108" name="Straight Arrow Connector 2107">
              <a:extLst>
                <a:ext uri="{FF2B5EF4-FFF2-40B4-BE49-F238E27FC236}">
                  <a16:creationId xmlns:a16="http://schemas.microsoft.com/office/drawing/2014/main" id="{91D269D1-625F-C189-1848-B43B88021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2177" y="5571676"/>
              <a:ext cx="2481213" cy="233065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7" name="Group 2106">
              <a:extLst>
                <a:ext uri="{FF2B5EF4-FFF2-40B4-BE49-F238E27FC236}">
                  <a16:creationId xmlns:a16="http://schemas.microsoft.com/office/drawing/2014/main" id="{8F19BE7B-C1BE-34F1-83D1-47AB9ACFDCB7}"/>
                </a:ext>
              </a:extLst>
            </p:cNvPr>
            <p:cNvGrpSpPr/>
            <p:nvPr/>
          </p:nvGrpSpPr>
          <p:grpSpPr>
            <a:xfrm>
              <a:off x="7573558" y="5019696"/>
              <a:ext cx="2469832" cy="1342079"/>
              <a:chOff x="2087298" y="5028796"/>
              <a:chExt cx="1306641" cy="1342079"/>
            </a:xfrm>
          </p:grpSpPr>
          <p:cxnSp>
            <p:nvCxnSpPr>
              <p:cNvPr id="2134" name="Straight Arrow Connector 2133">
                <a:extLst>
                  <a:ext uri="{FF2B5EF4-FFF2-40B4-BE49-F238E27FC236}">
                    <a16:creationId xmlns:a16="http://schemas.microsoft.com/office/drawing/2014/main" id="{218D79D8-5D04-3126-3209-1D4C33CE8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7298" y="5028796"/>
                <a:ext cx="1277168" cy="33186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5" name="Straight Arrow Connector 2134">
                <a:extLst>
                  <a:ext uri="{FF2B5EF4-FFF2-40B4-BE49-F238E27FC236}">
                    <a16:creationId xmlns:a16="http://schemas.microsoft.com/office/drawing/2014/main" id="{ED66C010-42F8-F4A3-C609-22E5378C2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1152" y="6028422"/>
                <a:ext cx="1302787" cy="34245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11" name="Picture 2110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B9E82674-CA99-A94E-6D09-97F809C0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040" y="5571676"/>
              <a:ext cx="720683" cy="732978"/>
            </a:xfrm>
            <a:prstGeom prst="rect">
              <a:avLst/>
            </a:prstGeom>
          </p:spPr>
        </p:pic>
        <p:grpSp>
          <p:nvGrpSpPr>
            <p:cNvPr id="2112" name="Group 2111">
              <a:extLst>
                <a:ext uri="{FF2B5EF4-FFF2-40B4-BE49-F238E27FC236}">
                  <a16:creationId xmlns:a16="http://schemas.microsoft.com/office/drawing/2014/main" id="{00471A4A-F53A-B60F-93F2-AFD77300A59F}"/>
                </a:ext>
              </a:extLst>
            </p:cNvPr>
            <p:cNvGrpSpPr/>
            <p:nvPr/>
          </p:nvGrpSpPr>
          <p:grpSpPr>
            <a:xfrm flipH="1">
              <a:off x="6621395" y="5281863"/>
              <a:ext cx="1863321" cy="732978"/>
              <a:chOff x="2943912" y="4518212"/>
              <a:chExt cx="1864098" cy="782002"/>
            </a:xfrm>
          </p:grpSpPr>
          <p:grpSp>
            <p:nvGrpSpPr>
              <p:cNvPr id="2128" name="Group 2127">
                <a:extLst>
                  <a:ext uri="{FF2B5EF4-FFF2-40B4-BE49-F238E27FC236}">
                    <a16:creationId xmlns:a16="http://schemas.microsoft.com/office/drawing/2014/main" id="{781321D0-68BB-57AB-4D54-E34C5760022B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130" name="Group 2129">
                  <a:extLst>
                    <a:ext uri="{FF2B5EF4-FFF2-40B4-BE49-F238E27FC236}">
                      <a16:creationId xmlns:a16="http://schemas.microsoft.com/office/drawing/2014/main" id="{C5000243-A802-49B0-B0BE-02344D6E0C3F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132" name="Oval 2131">
                    <a:extLst>
                      <a:ext uri="{FF2B5EF4-FFF2-40B4-BE49-F238E27FC236}">
                        <a16:creationId xmlns:a16="http://schemas.microsoft.com/office/drawing/2014/main" id="{9AB5DFF2-AC50-149C-2B9C-E7AEA15C39DC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3" name="Freeform 2132">
                    <a:extLst>
                      <a:ext uri="{FF2B5EF4-FFF2-40B4-BE49-F238E27FC236}">
                        <a16:creationId xmlns:a16="http://schemas.microsoft.com/office/drawing/2014/main" id="{80C346F0-7429-3738-5143-E84329D0F5A0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31" name="Freeform 2130">
                  <a:extLst>
                    <a:ext uri="{FF2B5EF4-FFF2-40B4-BE49-F238E27FC236}">
                      <a16:creationId xmlns:a16="http://schemas.microsoft.com/office/drawing/2014/main" id="{FB1DD73E-DFCC-596A-7282-7A9ACEE6A36D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29" name="TextBox 2128">
                <a:extLst>
                  <a:ext uri="{FF2B5EF4-FFF2-40B4-BE49-F238E27FC236}">
                    <a16:creationId xmlns:a16="http://schemas.microsoft.com/office/drawing/2014/main" id="{1ACB71C2-3BEF-6B8D-21DF-102015F19764}"/>
                  </a:ext>
                </a:extLst>
              </p:cNvPr>
              <p:cNvSpPr txBox="1"/>
              <p:nvPr/>
            </p:nvSpPr>
            <p:spPr>
              <a:xfrm>
                <a:off x="3225459" y="4620368"/>
                <a:ext cx="1337125" cy="470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Here are my credentials</a:t>
                </a:r>
              </a:p>
            </p:txBody>
          </p:sp>
        </p:grpSp>
        <p:grpSp>
          <p:nvGrpSpPr>
            <p:cNvPr id="2113" name="Group 2112">
              <a:extLst>
                <a:ext uri="{FF2B5EF4-FFF2-40B4-BE49-F238E27FC236}">
                  <a16:creationId xmlns:a16="http://schemas.microsoft.com/office/drawing/2014/main" id="{B7BAD987-12CF-8B9D-1651-FF24DBD200E4}"/>
                </a:ext>
              </a:extLst>
            </p:cNvPr>
            <p:cNvGrpSpPr/>
            <p:nvPr/>
          </p:nvGrpSpPr>
          <p:grpSpPr>
            <a:xfrm>
              <a:off x="9795686" y="4448940"/>
              <a:ext cx="1864098" cy="782002"/>
              <a:chOff x="2943912" y="4518212"/>
              <a:chExt cx="1864098" cy="782002"/>
            </a:xfrm>
          </p:grpSpPr>
          <p:grpSp>
            <p:nvGrpSpPr>
              <p:cNvPr id="2122" name="Group 2121">
                <a:extLst>
                  <a:ext uri="{FF2B5EF4-FFF2-40B4-BE49-F238E27FC236}">
                    <a16:creationId xmlns:a16="http://schemas.microsoft.com/office/drawing/2014/main" id="{693D2255-535F-B5FE-CBA6-02C106463092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124" name="Group 2123">
                  <a:extLst>
                    <a:ext uri="{FF2B5EF4-FFF2-40B4-BE49-F238E27FC236}">
                      <a16:creationId xmlns:a16="http://schemas.microsoft.com/office/drawing/2014/main" id="{2A1FA4F9-2752-06E7-EC7F-EE4CCBC17728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126" name="Oval 2125">
                    <a:extLst>
                      <a:ext uri="{FF2B5EF4-FFF2-40B4-BE49-F238E27FC236}">
                        <a16:creationId xmlns:a16="http://schemas.microsoft.com/office/drawing/2014/main" id="{71DC4F0C-3B66-7922-A198-2DDBA132776B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7" name="Freeform 2126">
                    <a:extLst>
                      <a:ext uri="{FF2B5EF4-FFF2-40B4-BE49-F238E27FC236}">
                        <a16:creationId xmlns:a16="http://schemas.microsoft.com/office/drawing/2014/main" id="{A2BAE305-F1CD-4D4E-C72F-06B4AA850268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25" name="Freeform 2124">
                  <a:extLst>
                    <a:ext uri="{FF2B5EF4-FFF2-40B4-BE49-F238E27FC236}">
                      <a16:creationId xmlns:a16="http://schemas.microsoft.com/office/drawing/2014/main" id="{06057028-F6E5-6F2C-193F-585B393C5F59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23" name="TextBox 2122">
                <a:extLst>
                  <a:ext uri="{FF2B5EF4-FFF2-40B4-BE49-F238E27FC236}">
                    <a16:creationId xmlns:a16="http://schemas.microsoft.com/office/drawing/2014/main" id="{B16C920C-D219-3332-932B-F08CFCED5972}"/>
                  </a:ext>
                </a:extLst>
              </p:cNvPr>
              <p:cNvSpPr txBox="1"/>
              <p:nvPr/>
            </p:nvSpPr>
            <p:spPr>
              <a:xfrm>
                <a:off x="3135905" y="4604628"/>
                <a:ext cx="1519185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Show us his credentials!</a:t>
                </a:r>
              </a:p>
            </p:txBody>
          </p:sp>
        </p:grpSp>
        <p:grpSp>
          <p:nvGrpSpPr>
            <p:cNvPr id="2115" name="Group 2114">
              <a:extLst>
                <a:ext uri="{FF2B5EF4-FFF2-40B4-BE49-F238E27FC236}">
                  <a16:creationId xmlns:a16="http://schemas.microsoft.com/office/drawing/2014/main" id="{A3C40F98-D54E-9876-1B64-0BD899D64D4F}"/>
                </a:ext>
              </a:extLst>
            </p:cNvPr>
            <p:cNvGrpSpPr/>
            <p:nvPr/>
          </p:nvGrpSpPr>
          <p:grpSpPr>
            <a:xfrm flipH="1">
              <a:off x="6589120" y="4208590"/>
              <a:ext cx="1863321" cy="732978"/>
              <a:chOff x="2943912" y="4518212"/>
              <a:chExt cx="1864098" cy="782002"/>
            </a:xfrm>
          </p:grpSpPr>
          <p:grpSp>
            <p:nvGrpSpPr>
              <p:cNvPr id="2116" name="Group 2115">
                <a:extLst>
                  <a:ext uri="{FF2B5EF4-FFF2-40B4-BE49-F238E27FC236}">
                    <a16:creationId xmlns:a16="http://schemas.microsoft.com/office/drawing/2014/main" id="{54CEC36A-4A6D-560A-9AC6-02DFC94A63BB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118" name="Group 2117">
                  <a:extLst>
                    <a:ext uri="{FF2B5EF4-FFF2-40B4-BE49-F238E27FC236}">
                      <a16:creationId xmlns:a16="http://schemas.microsoft.com/office/drawing/2014/main" id="{B566E61F-BFC5-2068-5C3C-69881C7C0696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120" name="Oval 2119">
                    <a:extLst>
                      <a:ext uri="{FF2B5EF4-FFF2-40B4-BE49-F238E27FC236}">
                        <a16:creationId xmlns:a16="http://schemas.microsoft.com/office/drawing/2014/main" id="{46986195-110B-7A44-8EFF-A307B813F87B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1" name="Freeform 2120">
                    <a:extLst>
                      <a:ext uri="{FF2B5EF4-FFF2-40B4-BE49-F238E27FC236}">
                        <a16:creationId xmlns:a16="http://schemas.microsoft.com/office/drawing/2014/main" id="{6088042D-BD84-69F2-7CF4-0F8DC8BAE25B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19" name="Freeform 2118">
                  <a:extLst>
                    <a:ext uri="{FF2B5EF4-FFF2-40B4-BE49-F238E27FC236}">
                      <a16:creationId xmlns:a16="http://schemas.microsoft.com/office/drawing/2014/main" id="{EAB33F93-C7A6-17F7-B8B0-1A04BB79B7D4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17" name="TextBox 2116">
                <a:extLst>
                  <a:ext uri="{FF2B5EF4-FFF2-40B4-BE49-F238E27FC236}">
                    <a16:creationId xmlns:a16="http://schemas.microsoft.com/office/drawing/2014/main" id="{41369FE7-BBC6-78F8-34E3-DEC45FF5B5E5}"/>
                  </a:ext>
                </a:extLst>
              </p:cNvPr>
              <p:cNvSpPr txBox="1"/>
              <p:nvPr/>
            </p:nvSpPr>
            <p:spPr>
              <a:xfrm>
                <a:off x="3193163" y="4712188"/>
                <a:ext cx="1337125" cy="28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Please let me in</a:t>
                </a:r>
              </a:p>
            </p:txBody>
          </p:sp>
        </p:grpSp>
        <p:pic>
          <p:nvPicPr>
            <p:cNvPr id="2139" name="Picture 2138">
              <a:extLst>
                <a:ext uri="{FF2B5EF4-FFF2-40B4-BE49-F238E27FC236}">
                  <a16:creationId xmlns:a16="http://schemas.microsoft.com/office/drawing/2014/main" id="{861ED6D0-D554-93D1-4AEE-C9ABE9A80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03332" y="5949865"/>
              <a:ext cx="360097" cy="562452"/>
            </a:xfrm>
            <a:prstGeom prst="rect">
              <a:avLst/>
            </a:prstGeom>
          </p:spPr>
        </p:pic>
      </p:grpSp>
      <p:grpSp>
        <p:nvGrpSpPr>
          <p:cNvPr id="2142" name="Group 2141">
            <a:extLst>
              <a:ext uri="{FF2B5EF4-FFF2-40B4-BE49-F238E27FC236}">
                <a16:creationId xmlns:a16="http://schemas.microsoft.com/office/drawing/2014/main" id="{727B9A36-154A-CBAE-F851-F611CBE59320}"/>
              </a:ext>
            </a:extLst>
          </p:cNvPr>
          <p:cNvGrpSpPr/>
          <p:nvPr/>
        </p:nvGrpSpPr>
        <p:grpSpPr>
          <a:xfrm>
            <a:off x="6421555" y="2633383"/>
            <a:ext cx="5489760" cy="1191768"/>
            <a:chOff x="6421555" y="2633383"/>
            <a:chExt cx="5489760" cy="1191768"/>
          </a:xfrm>
        </p:grpSpPr>
        <p:pic>
          <p:nvPicPr>
            <p:cNvPr id="2069" name="Picture 2068" descr="A screen shot of a device&#10;&#10;Description automatically generated">
              <a:extLst>
                <a:ext uri="{FF2B5EF4-FFF2-40B4-BE49-F238E27FC236}">
                  <a16:creationId xmlns:a16="http://schemas.microsoft.com/office/drawing/2014/main" id="{9D654F42-2759-A138-A6F9-B8D14397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0341167" y="2835130"/>
              <a:ext cx="340277" cy="935251"/>
            </a:xfrm>
            <a:prstGeom prst="rect">
              <a:avLst/>
            </a:prstGeom>
          </p:spPr>
        </p:pic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2B15F438-7BAE-B430-D0B3-368084671278}"/>
                </a:ext>
              </a:extLst>
            </p:cNvPr>
            <p:cNvSpPr txBox="1"/>
            <p:nvPr/>
          </p:nvSpPr>
          <p:spPr>
            <a:xfrm>
              <a:off x="10621643" y="2982957"/>
              <a:ext cx="1289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server</a:t>
              </a:r>
            </a:p>
          </p:txBody>
        </p:sp>
        <p:sp>
          <p:nvSpPr>
            <p:cNvPr id="2072" name="Oval 23">
              <a:extLst>
                <a:ext uri="{FF2B5EF4-FFF2-40B4-BE49-F238E27FC236}">
                  <a16:creationId xmlns:a16="http://schemas.microsoft.com/office/drawing/2014/main" id="{F70D86AA-D91C-88D4-5D4B-236F5529A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480" y="2955473"/>
              <a:ext cx="3317600" cy="869678"/>
            </a:xfrm>
            <a:prstGeom prst="ellipse">
              <a:avLst/>
            </a:prstGeom>
            <a:solidFill>
              <a:srgbClr val="9CE0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2073" name="Group 356">
              <a:extLst>
                <a:ext uri="{FF2B5EF4-FFF2-40B4-BE49-F238E27FC236}">
                  <a16:creationId xmlns:a16="http://schemas.microsoft.com/office/drawing/2014/main" id="{5F063EBA-DF12-A343-101E-660832E4A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0124" y="3095557"/>
              <a:ext cx="686646" cy="603515"/>
              <a:chOff x="313" y="1497"/>
              <a:chExt cx="1152" cy="1014"/>
            </a:xfrm>
          </p:grpSpPr>
          <p:pic>
            <p:nvPicPr>
              <p:cNvPr id="2080" name="Picture 354" descr="laptop_stylized_small">
                <a:extLst>
                  <a:ext uri="{FF2B5EF4-FFF2-40B4-BE49-F238E27FC236}">
                    <a16:creationId xmlns:a16="http://schemas.microsoft.com/office/drawing/2014/main" id="{5F4A4ADA-93BC-0E60-000B-FBF27E52B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1" name="Picture 355" descr="antenna_stylized">
                <a:extLst>
                  <a:ext uri="{FF2B5EF4-FFF2-40B4-BE49-F238E27FC236}">
                    <a16:creationId xmlns:a16="http://schemas.microsoft.com/office/drawing/2014/main" id="{151C25FC-BF5F-D508-3DC6-F194F42784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74" name="Picture 2073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1F3193FC-511D-A2DA-10DD-059C39B7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120" y="3179185"/>
              <a:ext cx="619050" cy="386868"/>
            </a:xfrm>
            <a:prstGeom prst="rect">
              <a:avLst/>
            </a:prstGeom>
          </p:spPr>
        </p:pic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id="{992AA039-B6B0-F422-1010-9DFA78D980BB}"/>
                </a:ext>
              </a:extLst>
            </p:cNvPr>
            <p:cNvSpPr txBox="1"/>
            <p:nvPr/>
          </p:nvSpPr>
          <p:spPr>
            <a:xfrm>
              <a:off x="6421555" y="2795003"/>
              <a:ext cx="1695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4047119B-EFA2-2FB0-B61A-F5266BE39D44}"/>
                </a:ext>
              </a:extLst>
            </p:cNvPr>
            <p:cNvSpPr txBox="1"/>
            <p:nvPr/>
          </p:nvSpPr>
          <p:spPr>
            <a:xfrm>
              <a:off x="8781836" y="2633383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grpSp>
          <p:nvGrpSpPr>
            <p:cNvPr id="2077" name="Group 361">
              <a:extLst>
                <a:ext uri="{FF2B5EF4-FFF2-40B4-BE49-F238E27FC236}">
                  <a16:creationId xmlns:a16="http://schemas.microsoft.com/office/drawing/2014/main" id="{303E8232-089F-A60A-0F99-B919ED780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74301" y="2953021"/>
              <a:ext cx="820757" cy="767062"/>
              <a:chOff x="2967" y="478"/>
              <a:chExt cx="788" cy="625"/>
            </a:xfrm>
          </p:grpSpPr>
          <p:pic>
            <p:nvPicPr>
              <p:cNvPr id="2078" name="Picture 358" descr="access_point_stylized_small">
                <a:extLst>
                  <a:ext uri="{FF2B5EF4-FFF2-40B4-BE49-F238E27FC236}">
                    <a16:creationId xmlns:a16="http://schemas.microsoft.com/office/drawing/2014/main" id="{44E472A0-1ED7-D27B-8D95-871E57AFB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360" descr="antenna_radiation_stylized">
                <a:extLst>
                  <a:ext uri="{FF2B5EF4-FFF2-40B4-BE49-F238E27FC236}">
                    <a16:creationId xmlns:a16="http://schemas.microsoft.com/office/drawing/2014/main" id="{5EE02C04-B02A-D9DF-76DC-F7DB5954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41" name="Straight Connector 2140">
              <a:extLst>
                <a:ext uri="{FF2B5EF4-FFF2-40B4-BE49-F238E27FC236}">
                  <a16:creationId xmlns:a16="http://schemas.microsoft.com/office/drawing/2014/main" id="{0363DB75-3663-2727-E31E-A1E8977992B8}"/>
                </a:ext>
              </a:extLst>
            </p:cNvPr>
            <p:cNvCxnSpPr/>
            <p:nvPr/>
          </p:nvCxnSpPr>
          <p:spPr>
            <a:xfrm>
              <a:off x="9529156" y="3506177"/>
              <a:ext cx="83930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" name="Oval 2149">
            <a:extLst>
              <a:ext uri="{FF2B5EF4-FFF2-40B4-BE49-F238E27FC236}">
                <a16:creationId xmlns:a16="http://schemas.microsoft.com/office/drawing/2014/main" id="{81C82FE7-AC05-4504-BA44-67EAEBD9986D}"/>
              </a:ext>
            </a:extLst>
          </p:cNvPr>
          <p:cNvSpPr/>
          <p:nvPr/>
        </p:nvSpPr>
        <p:spPr>
          <a:xfrm>
            <a:off x="10107973" y="2344103"/>
            <a:ext cx="1776691" cy="177669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16C94-1656-7685-7E2A-FA4C7151A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1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" grpId="0" animBg="1"/>
      <p:bldP spid="2150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451821"/>
            <a:ext cx="10515600" cy="894622"/>
          </a:xfrm>
        </p:spPr>
        <p:txBody>
          <a:bodyPr>
            <a:normAutofit/>
          </a:bodyPr>
          <a:lstStyle/>
          <a:p>
            <a:r>
              <a:rPr lang="en-US" dirty="0"/>
              <a:t>WPA2-PSK </a:t>
            </a:r>
            <a:r>
              <a:rPr lang="en-US" sz="3600" dirty="0"/>
              <a:t>(pre-shard key)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19F4B-9511-CD6B-1E19-A647AA4BA946}"/>
              </a:ext>
            </a:extLst>
          </p:cNvPr>
          <p:cNvSpPr txBox="1"/>
          <p:nvPr/>
        </p:nvSpPr>
        <p:spPr>
          <a:xfrm>
            <a:off x="742308" y="1534560"/>
            <a:ext cx="5404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password configured on AP for all devices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 known ahead of time  (“pre-shared”) by devices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1D3EC-72BB-03CF-D982-3022C5C59432}"/>
              </a:ext>
            </a:extLst>
          </p:cNvPr>
          <p:cNvSpPr txBox="1"/>
          <p:nvPr/>
        </p:nvSpPr>
        <p:spPr>
          <a:xfrm>
            <a:off x="441396" y="3478213"/>
            <a:ext cx="260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“phases”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WPA2-PSK authentication</a:t>
            </a: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69DB1E96-1CD5-35CE-FB34-4268B5A26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7" y="1092216"/>
            <a:ext cx="437381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37C632-3CF1-CAD9-61F5-0ABD763D2916}"/>
              </a:ext>
            </a:extLst>
          </p:cNvPr>
          <p:cNvGrpSpPr/>
          <p:nvPr/>
        </p:nvGrpSpPr>
        <p:grpSpPr>
          <a:xfrm>
            <a:off x="6995341" y="730575"/>
            <a:ext cx="2124236" cy="1220847"/>
            <a:chOff x="1151574" y="2121907"/>
            <a:chExt cx="2124236" cy="1220847"/>
          </a:xfrm>
        </p:grpSpPr>
        <p:grpSp>
          <p:nvGrpSpPr>
            <p:cNvPr id="17" name="Group 356">
              <a:extLst>
                <a:ext uri="{FF2B5EF4-FFF2-40B4-BE49-F238E27FC236}">
                  <a16:creationId xmlns:a16="http://schemas.microsoft.com/office/drawing/2014/main" id="{5031D054-845B-7B4D-5EB6-A77716DE56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23" name="Picture 354" descr="laptop_stylized_small">
                <a:extLst>
                  <a:ext uri="{FF2B5EF4-FFF2-40B4-BE49-F238E27FC236}">
                    <a16:creationId xmlns:a16="http://schemas.microsoft.com/office/drawing/2014/main" id="{F52836E2-F7F2-09A6-A310-547A2A4DC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55" descr="antenna_stylized">
                <a:extLst>
                  <a:ext uri="{FF2B5EF4-FFF2-40B4-BE49-F238E27FC236}">
                    <a16:creationId xmlns:a16="http://schemas.microsoft.com/office/drawing/2014/main" id="{BF0DD9E6-3089-44BC-80B8-DC408BF23E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7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05979D1F-17BC-6468-D246-A4F2DE9D6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B74198-278B-0D43-AC00-92BB18BC973A}"/>
                </a:ext>
              </a:extLst>
            </p:cNvPr>
            <p:cNvSpPr txBox="1"/>
            <p:nvPr/>
          </p:nvSpPr>
          <p:spPr>
            <a:xfrm>
              <a:off x="1151574" y="212190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9C77B2-A113-61E6-A6C5-436BBEB570A3}"/>
              </a:ext>
            </a:extLst>
          </p:cNvPr>
          <p:cNvSpPr txBox="1"/>
          <p:nvPr/>
        </p:nvSpPr>
        <p:spPr>
          <a:xfrm>
            <a:off x="10193317" y="7200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27" name="Group 361">
            <a:extLst>
              <a:ext uri="{FF2B5EF4-FFF2-40B4-BE49-F238E27FC236}">
                <a16:creationId xmlns:a16="http://schemas.microsoft.com/office/drawing/2014/main" id="{2F8B30A0-0EF6-5419-278F-E08E6A54C4D2}"/>
              </a:ext>
            </a:extLst>
          </p:cNvPr>
          <p:cNvGrpSpPr>
            <a:grpSpLocks/>
          </p:cNvGrpSpPr>
          <p:nvPr/>
        </p:nvGrpSpPr>
        <p:grpSpPr bwMode="auto">
          <a:xfrm>
            <a:off x="10293150" y="1089383"/>
            <a:ext cx="886160" cy="886317"/>
            <a:chOff x="2967" y="478"/>
            <a:chExt cx="788" cy="625"/>
          </a:xfrm>
        </p:grpSpPr>
        <p:pic>
          <p:nvPicPr>
            <p:cNvPr id="29" name="Picture 358" descr="access_point_stylized_small">
              <a:extLst>
                <a:ext uri="{FF2B5EF4-FFF2-40B4-BE49-F238E27FC236}">
                  <a16:creationId xmlns:a16="http://schemas.microsoft.com/office/drawing/2014/main" id="{E9852F97-53F2-C2D1-5188-44D9001A1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60" descr="antenna_radiation_stylized">
              <a:extLst>
                <a:ext uri="{FF2B5EF4-FFF2-40B4-BE49-F238E27FC236}">
                  <a16:creationId xmlns:a16="http://schemas.microsoft.com/office/drawing/2014/main" id="{2D66328F-9248-0CAA-3E15-4FD17C45D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28CFE71-2A32-5E55-771F-8CFCFE4C690C}"/>
              </a:ext>
            </a:extLst>
          </p:cNvPr>
          <p:cNvGrpSpPr/>
          <p:nvPr/>
        </p:nvGrpSpPr>
        <p:grpSpPr>
          <a:xfrm>
            <a:off x="3466052" y="2323254"/>
            <a:ext cx="7713258" cy="1942232"/>
            <a:chOff x="3466052" y="2323254"/>
            <a:chExt cx="7713258" cy="1942232"/>
          </a:xfrm>
        </p:grpSpPr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E29DF74B-A58A-09D2-4940-00CC44638072}"/>
                </a:ext>
              </a:extLst>
            </p:cNvPr>
            <p:cNvSpPr/>
            <p:nvPr/>
          </p:nvSpPr>
          <p:spPr>
            <a:xfrm>
              <a:off x="6837184" y="2329669"/>
              <a:ext cx="315868" cy="193581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DD0208A-3B9C-46B2-E8CE-78568DE1B4E7}"/>
                </a:ext>
              </a:extLst>
            </p:cNvPr>
            <p:cNvSpPr txBox="1"/>
            <p:nvPr/>
          </p:nvSpPr>
          <p:spPr>
            <a:xfrm>
              <a:off x="3466052" y="2840789"/>
              <a:ext cx="309033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open “authentication”: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associates with AP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 actual “authentication” yet)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A90089-85CE-BB77-6C4F-A8BA9E670F27}"/>
                </a:ext>
              </a:extLst>
            </p:cNvPr>
            <p:cNvSpPr/>
            <p:nvPr/>
          </p:nvSpPr>
          <p:spPr>
            <a:xfrm>
              <a:off x="7234177" y="2323703"/>
              <a:ext cx="3945133" cy="19319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6E3499F-AC45-5A47-4D78-9DFD6F421D18}"/>
                </a:ext>
              </a:extLst>
            </p:cNvPr>
            <p:cNvGrpSpPr/>
            <p:nvPr/>
          </p:nvGrpSpPr>
          <p:grpSpPr>
            <a:xfrm>
              <a:off x="7353840" y="2323254"/>
              <a:ext cx="3637667" cy="398529"/>
              <a:chOff x="7353840" y="2799504"/>
              <a:chExt cx="3637667" cy="398529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62CADAF5-B92B-778D-8374-AFB3749B65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44A4EB9-23CF-BE24-6F74-6BBCEECFEBF0}"/>
                  </a:ext>
                </a:extLst>
              </p:cNvPr>
              <p:cNvGrpSpPr/>
              <p:nvPr/>
            </p:nvGrpSpPr>
            <p:grpSpPr>
              <a:xfrm>
                <a:off x="10364743" y="2828701"/>
                <a:ext cx="301686" cy="369332"/>
                <a:chOff x="6294225" y="4017554"/>
                <a:chExt cx="301686" cy="369332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0952965-E821-6B64-4744-A6844EAA5066}"/>
                    </a:ext>
                  </a:extLst>
                </p:cNvPr>
                <p:cNvSpPr/>
                <p:nvPr/>
              </p:nvSpPr>
              <p:spPr>
                <a:xfrm>
                  <a:off x="6300769" y="4064418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0EC886F-7FD1-F27A-01C1-D66176520FF4}"/>
                    </a:ext>
                  </a:extLst>
                </p:cNvPr>
                <p:cNvSpPr txBox="1"/>
                <p:nvPr/>
              </p:nvSpPr>
              <p:spPr>
                <a:xfrm>
                  <a:off x="6294225" y="40175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F4E6A22-9948-21BD-0035-9569A8586431}"/>
                  </a:ext>
                </a:extLst>
              </p:cNvPr>
              <p:cNvSpPr txBox="1"/>
              <p:nvPr/>
            </p:nvSpPr>
            <p:spPr>
              <a:xfrm>
                <a:off x="7960142" y="2799504"/>
                <a:ext cx="23237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beacon frame (broadcast)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0EA4269-5CFB-5326-3E0E-B09AF780E8AC}"/>
                </a:ext>
              </a:extLst>
            </p:cNvPr>
            <p:cNvGrpSpPr/>
            <p:nvPr/>
          </p:nvGrpSpPr>
          <p:grpSpPr>
            <a:xfrm>
              <a:off x="7461667" y="2673260"/>
              <a:ext cx="3637667" cy="417855"/>
              <a:chOff x="7461667" y="3195810"/>
              <a:chExt cx="3637667" cy="417855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1405210E-0EDF-9586-6D46-250DAE3CC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436E910-6519-72C1-596F-FB5CB790445A}"/>
                  </a:ext>
                </a:extLst>
              </p:cNvPr>
              <p:cNvGrpSpPr/>
              <p:nvPr/>
            </p:nvGrpSpPr>
            <p:grpSpPr>
              <a:xfrm>
                <a:off x="7649996" y="3244333"/>
                <a:ext cx="301686" cy="369332"/>
                <a:chOff x="5801816" y="4027135"/>
                <a:chExt cx="301686" cy="36933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487EE44E-ADC5-DC5D-E7E5-76CEEC5679D3}"/>
                    </a:ext>
                  </a:extLst>
                </p:cNvPr>
                <p:cNvSpPr/>
                <p:nvPr/>
              </p:nvSpPr>
              <p:spPr>
                <a:xfrm>
                  <a:off x="581240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7C221BB-1752-4458-8A8B-083ED01BE243}"/>
                    </a:ext>
                  </a:extLst>
                </p:cNvPr>
                <p:cNvSpPr txBox="1"/>
                <p:nvPr/>
              </p:nvSpPr>
              <p:spPr>
                <a:xfrm>
                  <a:off x="5801816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1BC153A-18EC-9177-6E3C-F899D2793E48}"/>
                  </a:ext>
                </a:extLst>
              </p:cNvPr>
              <p:cNvSpPr txBox="1"/>
              <p:nvPr/>
            </p:nvSpPr>
            <p:spPr>
              <a:xfrm>
                <a:off x="8303444" y="3195810"/>
                <a:ext cx="16398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Probe request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D6FCA2D-4A99-C3D5-D7F9-034F2B85760B}"/>
                </a:ext>
              </a:extLst>
            </p:cNvPr>
            <p:cNvGrpSpPr/>
            <p:nvPr/>
          </p:nvGrpSpPr>
          <p:grpSpPr>
            <a:xfrm>
              <a:off x="7353840" y="3062899"/>
              <a:ext cx="3637667" cy="414523"/>
              <a:chOff x="7353840" y="2792300"/>
              <a:chExt cx="3637667" cy="414523"/>
            </a:xfrm>
          </p:grpSpPr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6681E84B-016D-0B90-E90C-1F304999D0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2C07B8-BDBC-1ECE-C3A5-74BAA075D9F5}"/>
                  </a:ext>
                </a:extLst>
              </p:cNvPr>
              <p:cNvGrpSpPr/>
              <p:nvPr/>
            </p:nvGrpSpPr>
            <p:grpSpPr>
              <a:xfrm>
                <a:off x="10364742" y="2837491"/>
                <a:ext cx="301686" cy="369332"/>
                <a:chOff x="6294224" y="4026344"/>
                <a:chExt cx="301686" cy="369332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6BDBF77-FA66-7E9A-66E7-E26C06FB83FE}"/>
                    </a:ext>
                  </a:extLst>
                </p:cNvPr>
                <p:cNvSpPr/>
                <p:nvPr/>
              </p:nvSpPr>
              <p:spPr>
                <a:xfrm>
                  <a:off x="6300769" y="4077057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363718A-1D3F-F23A-ADB9-2E90C6B75FDB}"/>
                    </a:ext>
                  </a:extLst>
                </p:cNvPr>
                <p:cNvSpPr txBox="1"/>
                <p:nvPr/>
              </p:nvSpPr>
              <p:spPr>
                <a:xfrm>
                  <a:off x="6294224" y="402634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5FF2D91-B530-EE59-8F26-6F5FA147E855}"/>
                  </a:ext>
                </a:extLst>
              </p:cNvPr>
              <p:cNvSpPr txBox="1"/>
              <p:nvPr/>
            </p:nvSpPr>
            <p:spPr>
              <a:xfrm>
                <a:off x="8237974" y="2792300"/>
                <a:ext cx="176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probe response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A07412A-2508-55E2-DBDB-68759298233B}"/>
                </a:ext>
              </a:extLst>
            </p:cNvPr>
            <p:cNvGrpSpPr/>
            <p:nvPr/>
          </p:nvGrpSpPr>
          <p:grpSpPr>
            <a:xfrm>
              <a:off x="7461666" y="3450593"/>
              <a:ext cx="3637667" cy="416691"/>
              <a:chOff x="7461667" y="3196974"/>
              <a:chExt cx="3637667" cy="416691"/>
            </a:xfrm>
          </p:grpSpPr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B539F129-2391-88B6-5CD5-329E53965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CC8B797-D63E-639D-02FD-8B98FE1F94D1}"/>
                  </a:ext>
                </a:extLst>
              </p:cNvPr>
              <p:cNvGrpSpPr/>
              <p:nvPr/>
            </p:nvGrpSpPr>
            <p:grpSpPr>
              <a:xfrm>
                <a:off x="7660202" y="3244333"/>
                <a:ext cx="301686" cy="369332"/>
                <a:chOff x="5812022" y="4027135"/>
                <a:chExt cx="301686" cy="369332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18239D91-2625-2050-0B21-FF40D0A1F00F}"/>
                    </a:ext>
                  </a:extLst>
                </p:cNvPr>
                <p:cNvSpPr/>
                <p:nvPr/>
              </p:nvSpPr>
              <p:spPr>
                <a:xfrm>
                  <a:off x="582261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95488150-E2D5-BF4F-5CB3-A9F2E0DCBED7}"/>
                    </a:ext>
                  </a:extLst>
                </p:cNvPr>
                <p:cNvSpPr txBox="1"/>
                <p:nvPr/>
              </p:nvSpPr>
              <p:spPr>
                <a:xfrm>
                  <a:off x="5812022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07F4AB4-9BFF-7B32-D8DA-4C533B066096}"/>
                  </a:ext>
                </a:extLst>
              </p:cNvPr>
              <p:cNvSpPr txBox="1"/>
              <p:nvPr/>
            </p:nvSpPr>
            <p:spPr>
              <a:xfrm>
                <a:off x="7869640" y="3196974"/>
                <a:ext cx="26742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authentication: request Open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9919DE0-3586-7E5F-D363-B9397950BFB3}"/>
                </a:ext>
              </a:extLst>
            </p:cNvPr>
            <p:cNvGrpSpPr/>
            <p:nvPr/>
          </p:nvGrpSpPr>
          <p:grpSpPr>
            <a:xfrm>
              <a:off x="7364015" y="3845555"/>
              <a:ext cx="3637667" cy="405866"/>
              <a:chOff x="7479765" y="4321805"/>
              <a:chExt cx="3637667" cy="405866"/>
            </a:xfrm>
          </p:grpSpPr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97929088-FDE6-4FA9-45F0-A900109F64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9765" y="4551262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134480FE-498F-DA3E-9D5F-386555F73809}"/>
                  </a:ext>
                </a:extLst>
              </p:cNvPr>
              <p:cNvGrpSpPr/>
              <p:nvPr/>
            </p:nvGrpSpPr>
            <p:grpSpPr>
              <a:xfrm>
                <a:off x="10501505" y="4358339"/>
                <a:ext cx="301686" cy="369332"/>
                <a:chOff x="6305062" y="4022909"/>
                <a:chExt cx="301686" cy="369332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C55A672D-A22D-0818-EB0F-1DA85CFD420D}"/>
                    </a:ext>
                  </a:extLst>
                </p:cNvPr>
                <p:cNvSpPr/>
                <p:nvPr/>
              </p:nvSpPr>
              <p:spPr>
                <a:xfrm>
                  <a:off x="6305062" y="4067224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96101F1-FA47-DD2A-D5D4-21045822922C}"/>
                    </a:ext>
                  </a:extLst>
                </p:cNvPr>
                <p:cNvSpPr txBox="1"/>
                <p:nvPr/>
              </p:nvSpPr>
              <p:spPr>
                <a:xfrm>
                  <a:off x="6305062" y="40229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</a:t>
                  </a:r>
                </a:p>
              </p:txBody>
            </p:sp>
          </p:grp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18504AF-4849-DE78-5EAD-61260DD1A5FF}"/>
                  </a:ext>
                </a:extLst>
              </p:cNvPr>
              <p:cNvSpPr txBox="1"/>
              <p:nvPr/>
            </p:nvSpPr>
            <p:spPr>
              <a:xfrm>
                <a:off x="7960428" y="4321805"/>
                <a:ext cx="25469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authentication: successful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A0A33D1-9F2D-1FD0-912C-D6969C7B31E2}"/>
              </a:ext>
            </a:extLst>
          </p:cNvPr>
          <p:cNvGrpSpPr/>
          <p:nvPr/>
        </p:nvGrpSpPr>
        <p:grpSpPr>
          <a:xfrm>
            <a:off x="3433067" y="4542769"/>
            <a:ext cx="7780116" cy="1718630"/>
            <a:chOff x="3405358" y="4542769"/>
            <a:chExt cx="7780116" cy="1718630"/>
          </a:xfrm>
        </p:grpSpPr>
        <p:sp>
          <p:nvSpPr>
            <p:cNvPr id="99" name="Left Brace 98">
              <a:extLst>
                <a:ext uri="{FF2B5EF4-FFF2-40B4-BE49-F238E27FC236}">
                  <a16:creationId xmlns:a16="http://schemas.microsoft.com/office/drawing/2014/main" id="{9F260BE1-DA56-EB45-AC4E-545DDBAFCFD2}"/>
                </a:ext>
              </a:extLst>
            </p:cNvPr>
            <p:cNvSpPr/>
            <p:nvPr/>
          </p:nvSpPr>
          <p:spPr>
            <a:xfrm>
              <a:off x="6829970" y="4593283"/>
              <a:ext cx="309704" cy="166811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D4EBB7A-AD48-F733-ACEC-2877ACAC7414}"/>
                </a:ext>
              </a:extLst>
            </p:cNvPr>
            <p:cNvSpPr txBox="1"/>
            <p:nvPr/>
          </p:nvSpPr>
          <p:spPr>
            <a:xfrm>
              <a:off x="3405358" y="4962848"/>
              <a:ext cx="3174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WPA2/3-PSK: authentication, generate new AES session encryption key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37C570C-C9CA-5B51-38A3-3563276C064F}"/>
                </a:ext>
              </a:extLst>
            </p:cNvPr>
            <p:cNvSpPr/>
            <p:nvPr/>
          </p:nvSpPr>
          <p:spPr>
            <a:xfrm>
              <a:off x="7240341" y="4542769"/>
              <a:ext cx="3945133" cy="16681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7CC5C35-DBD0-07F3-CC11-0EE0427F72DB}"/>
                </a:ext>
              </a:extLst>
            </p:cNvPr>
            <p:cNvGrpSpPr/>
            <p:nvPr/>
          </p:nvGrpSpPr>
          <p:grpSpPr>
            <a:xfrm>
              <a:off x="7360004" y="4593283"/>
              <a:ext cx="3637667" cy="396804"/>
              <a:chOff x="7353840" y="2801229"/>
              <a:chExt cx="3637667" cy="396804"/>
            </a:xfrm>
          </p:grpSpPr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D4A4CF98-5D31-2D8C-FAA4-414C80105E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DACF671-3F7D-166D-7645-101795AE68B2}"/>
                  </a:ext>
                </a:extLst>
              </p:cNvPr>
              <p:cNvGrpSpPr/>
              <p:nvPr/>
            </p:nvGrpSpPr>
            <p:grpSpPr>
              <a:xfrm>
                <a:off x="10364348" y="2828701"/>
                <a:ext cx="301686" cy="369332"/>
                <a:chOff x="6293830" y="4017554"/>
                <a:chExt cx="301686" cy="369332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18EEAFFF-0714-7292-3982-6F165092B6DE}"/>
                    </a:ext>
                  </a:extLst>
                </p:cNvPr>
                <p:cNvSpPr/>
                <p:nvPr/>
              </p:nvSpPr>
              <p:spPr>
                <a:xfrm>
                  <a:off x="6301149" y="4063011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996DEC8-CB0D-CF7C-24F7-4FA5ED34756F}"/>
                    </a:ext>
                  </a:extLst>
                </p:cNvPr>
                <p:cNvSpPr txBox="1"/>
                <p:nvPr/>
              </p:nvSpPr>
              <p:spPr>
                <a:xfrm>
                  <a:off x="6293830" y="40175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</a:t>
                  </a:r>
                </a:p>
              </p:txBody>
            </p: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07C0C81-46E9-F774-4E43-455D0B517DEA}"/>
                  </a:ext>
                </a:extLst>
              </p:cNvPr>
              <p:cNvSpPr txBox="1"/>
              <p:nvPr/>
            </p:nvSpPr>
            <p:spPr>
              <a:xfrm>
                <a:off x="8056945" y="2801229"/>
                <a:ext cx="21315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nonce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E8087C0-3FE9-378B-8A26-71742CD69D37}"/>
                </a:ext>
              </a:extLst>
            </p:cNvPr>
            <p:cNvGrpSpPr/>
            <p:nvPr/>
          </p:nvGrpSpPr>
          <p:grpSpPr>
            <a:xfrm>
              <a:off x="7467831" y="4950508"/>
              <a:ext cx="3637667" cy="401608"/>
              <a:chOff x="7461667" y="3204754"/>
              <a:chExt cx="3637667" cy="401608"/>
            </a:xfrm>
          </p:grpSpPr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B389D6E6-3B76-184F-A9F4-C09DAA33A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E10A039E-D576-4E43-64CF-DBE33A9023AF}"/>
                  </a:ext>
                </a:extLst>
              </p:cNvPr>
              <p:cNvGrpSpPr/>
              <p:nvPr/>
            </p:nvGrpSpPr>
            <p:grpSpPr>
              <a:xfrm>
                <a:off x="7658081" y="3237030"/>
                <a:ext cx="301686" cy="369332"/>
                <a:chOff x="5809901" y="4019832"/>
                <a:chExt cx="301686" cy="369332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E4EC412A-6DE1-5E76-18DA-7E1CED5B9599}"/>
                    </a:ext>
                  </a:extLst>
                </p:cNvPr>
                <p:cNvSpPr/>
                <p:nvPr/>
              </p:nvSpPr>
              <p:spPr>
                <a:xfrm>
                  <a:off x="5818546" y="4054371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7AA845-86A3-9EA4-55EF-00A791C27240}"/>
                    </a:ext>
                  </a:extLst>
                </p:cNvPr>
                <p:cNvSpPr txBox="1"/>
                <p:nvPr/>
              </p:nvSpPr>
              <p:spPr>
                <a:xfrm>
                  <a:off x="5809901" y="401983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</a:t>
                  </a: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BCB3914-C4CA-F47F-AAFB-3236DD6934DC}"/>
                  </a:ext>
                </a:extLst>
              </p:cNvPr>
              <p:cNvSpPr txBox="1"/>
              <p:nvPr/>
            </p:nvSpPr>
            <p:spPr>
              <a:xfrm>
                <a:off x="7797389" y="3204754"/>
                <a:ext cx="26742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reply, nonce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FD8D6DB-CBA8-0F53-A1FC-064CA167F3AE}"/>
                </a:ext>
              </a:extLst>
            </p:cNvPr>
            <p:cNvGrpSpPr/>
            <p:nvPr/>
          </p:nvGrpSpPr>
          <p:grpSpPr>
            <a:xfrm>
              <a:off x="7360004" y="5336425"/>
              <a:ext cx="3637667" cy="405322"/>
              <a:chOff x="7353840" y="2797522"/>
              <a:chExt cx="3637667" cy="405322"/>
            </a:xfrm>
          </p:grpSpPr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C497CC21-0C33-9CF5-53E5-E697E37B46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61662B65-F781-C771-5DC4-A5084308F06F}"/>
                  </a:ext>
                </a:extLst>
              </p:cNvPr>
              <p:cNvGrpSpPr/>
              <p:nvPr/>
            </p:nvGrpSpPr>
            <p:grpSpPr>
              <a:xfrm>
                <a:off x="10365122" y="2833512"/>
                <a:ext cx="301686" cy="369332"/>
                <a:chOff x="6294604" y="4022365"/>
                <a:chExt cx="301686" cy="369332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9616555-6609-6292-49D1-B24F5D275276}"/>
                    </a:ext>
                  </a:extLst>
                </p:cNvPr>
                <p:cNvSpPr/>
                <p:nvPr/>
              </p:nvSpPr>
              <p:spPr>
                <a:xfrm>
                  <a:off x="6296327" y="407211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E56F751-56DA-C7F2-FA2D-6BC0A78EBF9E}"/>
                    </a:ext>
                  </a:extLst>
                </p:cNvPr>
                <p:cNvSpPr txBox="1"/>
                <p:nvPr/>
              </p:nvSpPr>
              <p:spPr>
                <a:xfrm>
                  <a:off x="6294604" y="40223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E04C9761-31BC-BE90-F600-487C72D73F54}"/>
                  </a:ext>
                </a:extLst>
              </p:cNvPr>
              <p:cNvSpPr txBox="1"/>
              <p:nvPr/>
            </p:nvSpPr>
            <p:spPr>
              <a:xfrm>
                <a:off x="7940502" y="2797522"/>
                <a:ext cx="2357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install key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0983D5C-E126-311E-8C54-17910D6B0A02}"/>
                </a:ext>
              </a:extLst>
            </p:cNvPr>
            <p:cNvGrpSpPr/>
            <p:nvPr/>
          </p:nvGrpSpPr>
          <p:grpSpPr>
            <a:xfrm>
              <a:off x="7467830" y="5727287"/>
              <a:ext cx="3637667" cy="407829"/>
              <a:chOff x="7461667" y="3205364"/>
              <a:chExt cx="3637667" cy="407829"/>
            </a:xfrm>
          </p:grpSpPr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DAFF6ECC-233D-25D9-6AB9-5792B66C0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298667E-DE74-0067-6570-8C3E23EE657E}"/>
                  </a:ext>
                </a:extLst>
              </p:cNvPr>
              <p:cNvGrpSpPr/>
              <p:nvPr/>
            </p:nvGrpSpPr>
            <p:grpSpPr>
              <a:xfrm>
                <a:off x="7663926" y="3243861"/>
                <a:ext cx="302291" cy="369332"/>
                <a:chOff x="5815746" y="4026663"/>
                <a:chExt cx="302291" cy="369332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52FC232A-A124-DB03-5DC9-4A46EC244E3E}"/>
                    </a:ext>
                  </a:extLst>
                </p:cNvPr>
                <p:cNvSpPr/>
                <p:nvPr/>
              </p:nvSpPr>
              <p:spPr>
                <a:xfrm>
                  <a:off x="5829440" y="4060657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DAA5D5E-E863-B4DC-6A6E-9DA9AFAB239D}"/>
                    </a:ext>
                  </a:extLst>
                </p:cNvPr>
                <p:cNvSpPr txBox="1"/>
                <p:nvPr/>
              </p:nvSpPr>
              <p:spPr>
                <a:xfrm>
                  <a:off x="5815746" y="4026663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F575013-2F5E-F571-B249-C25CD1E1B837}"/>
                  </a:ext>
                </a:extLst>
              </p:cNvPr>
              <p:cNvSpPr txBox="1"/>
              <p:nvPr/>
            </p:nvSpPr>
            <p:spPr>
              <a:xfrm>
                <a:off x="7783624" y="3205364"/>
                <a:ext cx="26742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ACK</a:t>
                </a: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21431F-F275-E8A1-AABB-21ACECA70F87}"/>
              </a:ext>
            </a:extLst>
          </p:cNvPr>
          <p:cNvSpPr/>
          <p:nvPr/>
        </p:nvSpPr>
        <p:spPr>
          <a:xfrm>
            <a:off x="6857679" y="2205318"/>
            <a:ext cx="4626109" cy="4249270"/>
          </a:xfrm>
          <a:prstGeom prst="rect">
            <a:avLst/>
          </a:prstGeom>
          <a:solidFill>
            <a:schemeClr val="bg1">
              <a:alpha val="787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318991D-8B72-1D20-D4C5-F319A61AE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val 23">
            <a:extLst>
              <a:ext uri="{FF2B5EF4-FFF2-40B4-BE49-F238E27FC236}">
                <a16:creationId xmlns:a16="http://schemas.microsoft.com/office/drawing/2014/main" id="{A7D2AA05-0D05-396B-7D7A-E08627B1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7" y="1092216"/>
            <a:ext cx="437381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82" y="167572"/>
            <a:ext cx="10515600" cy="894622"/>
          </a:xfrm>
        </p:spPr>
        <p:txBody>
          <a:bodyPr>
            <a:normAutofit/>
          </a:bodyPr>
          <a:lstStyle/>
          <a:p>
            <a:r>
              <a:rPr lang="en-US" sz="4800" dirty="0"/>
              <a:t>WPA2-PSK: phase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5490-6C1B-C344-1340-2D303DA64C3C}"/>
              </a:ext>
            </a:extLst>
          </p:cNvPr>
          <p:cNvSpPr txBox="1"/>
          <p:nvPr/>
        </p:nvSpPr>
        <p:spPr>
          <a:xfrm>
            <a:off x="505108" y="6392956"/>
            <a:ext cx="732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http://gaia.cs.umass.edu/kurose/carioca_Iphone_association_selected_packets_onlyV2.pcapng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39D75-030F-34BA-6609-CC142745C749}"/>
              </a:ext>
            </a:extLst>
          </p:cNvPr>
          <p:cNvSpPr txBox="1"/>
          <p:nvPr/>
        </p:nvSpPr>
        <p:spPr>
          <a:xfrm>
            <a:off x="663540" y="5527232"/>
            <a:ext cx="5974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 at this point, “real” authentication has not yet happened!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20DCA-F82C-49FA-A30E-BE5294533CC3}"/>
              </a:ext>
            </a:extLst>
          </p:cNvPr>
          <p:cNvGrpSpPr/>
          <p:nvPr/>
        </p:nvGrpSpPr>
        <p:grpSpPr>
          <a:xfrm>
            <a:off x="6995341" y="730575"/>
            <a:ext cx="2124236" cy="1220847"/>
            <a:chOff x="1151574" y="2121907"/>
            <a:chExt cx="2124236" cy="1220847"/>
          </a:xfrm>
        </p:grpSpPr>
        <p:grpSp>
          <p:nvGrpSpPr>
            <p:cNvPr id="18" name="Group 356">
              <a:extLst>
                <a:ext uri="{FF2B5EF4-FFF2-40B4-BE49-F238E27FC236}">
                  <a16:creationId xmlns:a16="http://schemas.microsoft.com/office/drawing/2014/main" id="{65E590FF-2004-447C-E21F-6171BC1BFB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24" name="Picture 354" descr="laptop_stylized_small">
                <a:extLst>
                  <a:ext uri="{FF2B5EF4-FFF2-40B4-BE49-F238E27FC236}">
                    <a16:creationId xmlns:a16="http://schemas.microsoft.com/office/drawing/2014/main" id="{47363674-DE99-2E5F-41CE-B9CAF4C23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55" descr="antenna_stylized">
                <a:extLst>
                  <a:ext uri="{FF2B5EF4-FFF2-40B4-BE49-F238E27FC236}">
                    <a16:creationId xmlns:a16="http://schemas.microsoft.com/office/drawing/2014/main" id="{B2494123-28D9-4BC5-DD40-22D6DE46B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1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9E3DE536-FA37-FC06-9431-45D771A0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247E40-F4B7-682E-A086-53BF329A7657}"/>
                </a:ext>
              </a:extLst>
            </p:cNvPr>
            <p:cNvSpPr txBox="1"/>
            <p:nvPr/>
          </p:nvSpPr>
          <p:spPr>
            <a:xfrm>
              <a:off x="1151574" y="212190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D4849E2-7999-914C-8DF6-8B1CB5BA66EF}"/>
              </a:ext>
            </a:extLst>
          </p:cNvPr>
          <p:cNvSpPr txBox="1"/>
          <p:nvPr/>
        </p:nvSpPr>
        <p:spPr>
          <a:xfrm>
            <a:off x="10193317" y="7200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29" name="Group 361">
            <a:extLst>
              <a:ext uri="{FF2B5EF4-FFF2-40B4-BE49-F238E27FC236}">
                <a16:creationId xmlns:a16="http://schemas.microsoft.com/office/drawing/2014/main" id="{C91C6675-C592-3DDF-8DC9-48FBADE72020}"/>
              </a:ext>
            </a:extLst>
          </p:cNvPr>
          <p:cNvGrpSpPr>
            <a:grpSpLocks/>
          </p:cNvGrpSpPr>
          <p:nvPr/>
        </p:nvGrpSpPr>
        <p:grpSpPr bwMode="auto">
          <a:xfrm>
            <a:off x="10293150" y="1089383"/>
            <a:ext cx="886160" cy="886317"/>
            <a:chOff x="2967" y="478"/>
            <a:chExt cx="788" cy="625"/>
          </a:xfrm>
        </p:grpSpPr>
        <p:pic>
          <p:nvPicPr>
            <p:cNvPr id="30" name="Picture 358" descr="access_point_stylized_small">
              <a:extLst>
                <a:ext uri="{FF2B5EF4-FFF2-40B4-BE49-F238E27FC236}">
                  <a16:creationId xmlns:a16="http://schemas.microsoft.com/office/drawing/2014/main" id="{7323542B-EA45-A09C-9E9D-38283A45E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60" descr="antenna_radiation_stylized">
              <a:extLst>
                <a:ext uri="{FF2B5EF4-FFF2-40B4-BE49-F238E27FC236}">
                  <a16:creationId xmlns:a16="http://schemas.microsoft.com/office/drawing/2014/main" id="{41DB6062-F195-3B92-0889-C1F9F86EA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9353A95-EE62-39E3-A75A-870BCEA54C77}"/>
              </a:ext>
            </a:extLst>
          </p:cNvPr>
          <p:cNvSpPr/>
          <p:nvPr/>
        </p:nvSpPr>
        <p:spPr>
          <a:xfrm>
            <a:off x="7234177" y="2323703"/>
            <a:ext cx="3945133" cy="1931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668FB97-4B17-B8B6-63C5-48D210D4E844}"/>
              </a:ext>
            </a:extLst>
          </p:cNvPr>
          <p:cNvGrpSpPr/>
          <p:nvPr/>
        </p:nvGrpSpPr>
        <p:grpSpPr>
          <a:xfrm>
            <a:off x="7353840" y="2323254"/>
            <a:ext cx="3637667" cy="398529"/>
            <a:chOff x="7353840" y="2799504"/>
            <a:chExt cx="3637667" cy="398529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58ACA6AF-0C8C-D83E-7562-46322161F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354C7E-3939-F479-717E-48ED7B226203}"/>
                </a:ext>
              </a:extLst>
            </p:cNvPr>
            <p:cNvGrpSpPr/>
            <p:nvPr/>
          </p:nvGrpSpPr>
          <p:grpSpPr>
            <a:xfrm>
              <a:off x="10364743" y="2828701"/>
              <a:ext cx="301686" cy="369332"/>
              <a:chOff x="6294225" y="4017554"/>
              <a:chExt cx="301686" cy="36933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BADE5B3-A12B-DFB6-81B2-2B150965E2C7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48B2F19-4510-8053-76F8-877F5E0DF438}"/>
                  </a:ext>
                </a:extLst>
              </p:cNvPr>
              <p:cNvSpPr txBox="1"/>
              <p:nvPr/>
            </p:nvSpPr>
            <p:spPr>
              <a:xfrm>
                <a:off x="6294225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4B79CC-EA49-166C-03EB-487A0D483F11}"/>
                </a:ext>
              </a:extLst>
            </p:cNvPr>
            <p:cNvSpPr txBox="1"/>
            <p:nvPr/>
          </p:nvSpPr>
          <p:spPr>
            <a:xfrm>
              <a:off x="7960142" y="2799504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beacon frame (broadcast)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041B6C-8A36-8D22-722A-8EF801CBF67B}"/>
              </a:ext>
            </a:extLst>
          </p:cNvPr>
          <p:cNvGrpSpPr/>
          <p:nvPr/>
        </p:nvGrpSpPr>
        <p:grpSpPr>
          <a:xfrm>
            <a:off x="7461667" y="2673260"/>
            <a:ext cx="3637667" cy="417855"/>
            <a:chOff x="7461667" y="3195810"/>
            <a:chExt cx="3637667" cy="417855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AC304F5-B907-95E2-2E3F-1B43F1B60C3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48D67C8-5649-C168-AD35-2114DFC40D6F}"/>
                </a:ext>
              </a:extLst>
            </p:cNvPr>
            <p:cNvGrpSpPr/>
            <p:nvPr/>
          </p:nvGrpSpPr>
          <p:grpSpPr>
            <a:xfrm>
              <a:off x="7649996" y="3244333"/>
              <a:ext cx="301686" cy="369332"/>
              <a:chOff x="5801816" y="4027135"/>
              <a:chExt cx="301686" cy="36933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BE5C8F1-FFED-5F55-FEA4-3A3F55438D67}"/>
                  </a:ext>
                </a:extLst>
              </p:cNvPr>
              <p:cNvSpPr/>
              <p:nvPr/>
            </p:nvSpPr>
            <p:spPr>
              <a:xfrm>
                <a:off x="581240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D379335-DAE8-E579-2A11-34795CF089F7}"/>
                  </a:ext>
                </a:extLst>
              </p:cNvPr>
              <p:cNvSpPr txBox="1"/>
              <p:nvPr/>
            </p:nvSpPr>
            <p:spPr>
              <a:xfrm>
                <a:off x="5801816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1027CFE-D69E-97C1-292B-DCCB2C0D4BB2}"/>
                </a:ext>
              </a:extLst>
            </p:cNvPr>
            <p:cNvSpPr txBox="1"/>
            <p:nvPr/>
          </p:nvSpPr>
          <p:spPr>
            <a:xfrm>
              <a:off x="8303444" y="3195810"/>
              <a:ext cx="1639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request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BD1F3E-CAD9-C1A4-DB80-E2528F0BADF6}"/>
              </a:ext>
            </a:extLst>
          </p:cNvPr>
          <p:cNvGrpSpPr/>
          <p:nvPr/>
        </p:nvGrpSpPr>
        <p:grpSpPr>
          <a:xfrm>
            <a:off x="7353840" y="3062899"/>
            <a:ext cx="3637667" cy="414523"/>
            <a:chOff x="7353840" y="2792300"/>
            <a:chExt cx="3637667" cy="414523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9C9FCAC7-AB57-F8FB-AA02-B8DF259BD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5E6D4A8-155C-F792-89E2-62BFE2D0537E}"/>
                </a:ext>
              </a:extLst>
            </p:cNvPr>
            <p:cNvGrpSpPr/>
            <p:nvPr/>
          </p:nvGrpSpPr>
          <p:grpSpPr>
            <a:xfrm>
              <a:off x="10364742" y="2837491"/>
              <a:ext cx="301686" cy="369332"/>
              <a:chOff x="6294224" y="4026344"/>
              <a:chExt cx="301686" cy="36933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37FD09A-FEE9-6B68-8499-418ACF9D8E47}"/>
                  </a:ext>
                </a:extLst>
              </p:cNvPr>
              <p:cNvSpPr/>
              <p:nvPr/>
            </p:nvSpPr>
            <p:spPr>
              <a:xfrm>
                <a:off x="6300769" y="40770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F87E6DA-FD88-B072-2086-FD6A6CD365A9}"/>
                  </a:ext>
                </a:extLst>
              </p:cNvPr>
              <p:cNvSpPr txBox="1"/>
              <p:nvPr/>
            </p:nvSpPr>
            <p:spPr>
              <a:xfrm>
                <a:off x="6294224" y="40263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6F21192-6BCF-49F8-FAB5-15D90A7D7038}"/>
                </a:ext>
              </a:extLst>
            </p:cNvPr>
            <p:cNvSpPr txBox="1"/>
            <p:nvPr/>
          </p:nvSpPr>
          <p:spPr>
            <a:xfrm>
              <a:off x="8237974" y="2792300"/>
              <a:ext cx="1768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response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44E3DE-D759-8158-4F6F-C8BD8B85F930}"/>
              </a:ext>
            </a:extLst>
          </p:cNvPr>
          <p:cNvGrpSpPr/>
          <p:nvPr/>
        </p:nvGrpSpPr>
        <p:grpSpPr>
          <a:xfrm>
            <a:off x="7461666" y="3450593"/>
            <a:ext cx="3637667" cy="416691"/>
            <a:chOff x="7461667" y="3196974"/>
            <a:chExt cx="3637667" cy="416691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4F4695E-37E8-54A1-853B-956B233FE97A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0B915CF-B9B7-8129-4E0B-6ECFD9520764}"/>
                </a:ext>
              </a:extLst>
            </p:cNvPr>
            <p:cNvGrpSpPr/>
            <p:nvPr/>
          </p:nvGrpSpPr>
          <p:grpSpPr>
            <a:xfrm>
              <a:off x="7660202" y="3244333"/>
              <a:ext cx="301686" cy="369332"/>
              <a:chOff x="5812022" y="4027135"/>
              <a:chExt cx="301686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D0DDD8A-C814-8537-01B1-5E3312D81094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BC6FBC-808A-243A-4828-FD442CADF355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3EBDE35-100F-C6ED-7074-7638A1D937FD}"/>
                </a:ext>
              </a:extLst>
            </p:cNvPr>
            <p:cNvSpPr txBox="1"/>
            <p:nvPr/>
          </p:nvSpPr>
          <p:spPr>
            <a:xfrm>
              <a:off x="7869640" y="319697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request Open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83D131-7FFB-D2A3-09F9-14BD8A5D9F61}"/>
              </a:ext>
            </a:extLst>
          </p:cNvPr>
          <p:cNvGrpSpPr/>
          <p:nvPr/>
        </p:nvGrpSpPr>
        <p:grpSpPr>
          <a:xfrm>
            <a:off x="7364015" y="3845555"/>
            <a:ext cx="3637667" cy="405866"/>
            <a:chOff x="7479765" y="4321805"/>
            <a:chExt cx="3637667" cy="405866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6A2148F-189F-9915-341F-15239E743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9765" y="4551262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7686339-8BA0-8383-5C0E-91D49F066586}"/>
                </a:ext>
              </a:extLst>
            </p:cNvPr>
            <p:cNvGrpSpPr/>
            <p:nvPr/>
          </p:nvGrpSpPr>
          <p:grpSpPr>
            <a:xfrm>
              <a:off x="10501505" y="4358339"/>
              <a:ext cx="301686" cy="369332"/>
              <a:chOff x="6305062" y="4022909"/>
              <a:chExt cx="301686" cy="36933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6FF26D0-DC6D-E8D5-F54D-F6DB52D41A15}"/>
                  </a:ext>
                </a:extLst>
              </p:cNvPr>
              <p:cNvSpPr/>
              <p:nvPr/>
            </p:nvSpPr>
            <p:spPr>
              <a:xfrm>
                <a:off x="6305062" y="4067224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02CEE65-1300-8512-36EA-46ED1AF43CD4}"/>
                  </a:ext>
                </a:extLst>
              </p:cNvPr>
              <p:cNvSpPr txBox="1"/>
              <p:nvPr/>
            </p:nvSpPr>
            <p:spPr>
              <a:xfrm>
                <a:off x="6305062" y="402290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586998-2C07-E98A-9917-D03DE7FCEFE8}"/>
                </a:ext>
              </a:extLst>
            </p:cNvPr>
            <p:cNvSpPr txBox="1"/>
            <p:nvPr/>
          </p:nvSpPr>
          <p:spPr>
            <a:xfrm>
              <a:off x="7960428" y="4321805"/>
              <a:ext cx="2546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successful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C95F135-4A93-1072-492E-FD8CE74DD7D8}"/>
              </a:ext>
            </a:extLst>
          </p:cNvPr>
          <p:cNvSpPr/>
          <p:nvPr/>
        </p:nvSpPr>
        <p:spPr>
          <a:xfrm>
            <a:off x="7240341" y="4542769"/>
            <a:ext cx="3945133" cy="1668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8396865-087B-CAB1-F167-67DCA9C31A8A}"/>
              </a:ext>
            </a:extLst>
          </p:cNvPr>
          <p:cNvGrpSpPr/>
          <p:nvPr/>
        </p:nvGrpSpPr>
        <p:grpSpPr>
          <a:xfrm>
            <a:off x="7360004" y="4593283"/>
            <a:ext cx="3637667" cy="396804"/>
            <a:chOff x="7353840" y="2801229"/>
            <a:chExt cx="3637667" cy="396804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580D7114-AE10-2995-B024-5CB8014AA1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923908E-4D1F-0948-59F1-74176DD1C371}"/>
                </a:ext>
              </a:extLst>
            </p:cNvPr>
            <p:cNvGrpSpPr/>
            <p:nvPr/>
          </p:nvGrpSpPr>
          <p:grpSpPr>
            <a:xfrm>
              <a:off x="10364348" y="2828701"/>
              <a:ext cx="301686" cy="369332"/>
              <a:chOff x="6293830" y="4017554"/>
              <a:chExt cx="301686" cy="369332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8CCB2FB-F9D4-9E38-EF1B-0BBAABE9CE5D}"/>
                  </a:ext>
                </a:extLst>
              </p:cNvPr>
              <p:cNvSpPr/>
              <p:nvPr/>
            </p:nvSpPr>
            <p:spPr>
              <a:xfrm>
                <a:off x="6301149" y="406301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83A2FC3-8842-1B17-7F8B-AAEC0B50368A}"/>
                  </a:ext>
                </a:extLst>
              </p:cNvPr>
              <p:cNvSpPr txBox="1"/>
              <p:nvPr/>
            </p:nvSpPr>
            <p:spPr>
              <a:xfrm>
                <a:off x="6293830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1C57609-B4C6-7620-B7C1-BFD4CAE81D18}"/>
                </a:ext>
              </a:extLst>
            </p:cNvPr>
            <p:cNvSpPr txBox="1"/>
            <p:nvPr/>
          </p:nvSpPr>
          <p:spPr>
            <a:xfrm>
              <a:off x="8056945" y="2801229"/>
              <a:ext cx="2131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DAFD4EF-B5AA-BD09-E640-DBD2104A59F4}"/>
              </a:ext>
            </a:extLst>
          </p:cNvPr>
          <p:cNvGrpSpPr/>
          <p:nvPr/>
        </p:nvGrpSpPr>
        <p:grpSpPr>
          <a:xfrm>
            <a:off x="7467831" y="4950508"/>
            <a:ext cx="3637667" cy="401608"/>
            <a:chOff x="7461667" y="3204754"/>
            <a:chExt cx="3637667" cy="401608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94137F5-F268-4E31-7CE5-F9064BB3AF29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37F4793-BBFA-A656-5935-05ABD594F443}"/>
                </a:ext>
              </a:extLst>
            </p:cNvPr>
            <p:cNvGrpSpPr/>
            <p:nvPr/>
          </p:nvGrpSpPr>
          <p:grpSpPr>
            <a:xfrm>
              <a:off x="7658081" y="3237030"/>
              <a:ext cx="301686" cy="369332"/>
              <a:chOff x="5809901" y="4019832"/>
              <a:chExt cx="301686" cy="369332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32B02B1-2695-F618-6664-7D0F5758A9DA}"/>
                  </a:ext>
                </a:extLst>
              </p:cNvPr>
              <p:cNvSpPr/>
              <p:nvPr/>
            </p:nvSpPr>
            <p:spPr>
              <a:xfrm>
                <a:off x="5818546" y="405437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7DAFBE8-9FE1-6D34-5BB7-D43F1C6A9CA0}"/>
                  </a:ext>
                </a:extLst>
              </p:cNvPr>
              <p:cNvSpPr txBox="1"/>
              <p:nvPr/>
            </p:nvSpPr>
            <p:spPr>
              <a:xfrm>
                <a:off x="5809901" y="401983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94CD71-2864-47DC-2078-D2A96C0C806D}"/>
                </a:ext>
              </a:extLst>
            </p:cNvPr>
            <p:cNvSpPr txBox="1"/>
            <p:nvPr/>
          </p:nvSpPr>
          <p:spPr>
            <a:xfrm>
              <a:off x="7797389" y="320475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reply,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D7F566-D6CD-A600-2EB0-F849D75844AE}"/>
              </a:ext>
            </a:extLst>
          </p:cNvPr>
          <p:cNvGrpSpPr/>
          <p:nvPr/>
        </p:nvGrpSpPr>
        <p:grpSpPr>
          <a:xfrm>
            <a:off x="7360004" y="5336425"/>
            <a:ext cx="3637667" cy="405322"/>
            <a:chOff x="7353840" y="2797522"/>
            <a:chExt cx="3637667" cy="405322"/>
          </a:xfrm>
        </p:grpSpPr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566886F2-F6C5-CDF4-E24D-BB89CB04D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20878F7-E3E1-96CB-E22A-F2B6657C9DD6}"/>
                </a:ext>
              </a:extLst>
            </p:cNvPr>
            <p:cNvGrpSpPr/>
            <p:nvPr/>
          </p:nvGrpSpPr>
          <p:grpSpPr>
            <a:xfrm>
              <a:off x="10365122" y="2833512"/>
              <a:ext cx="301686" cy="369332"/>
              <a:chOff x="6294604" y="4022365"/>
              <a:chExt cx="301686" cy="369332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B89327C-B347-93F9-CA12-D0B94792EC48}"/>
                  </a:ext>
                </a:extLst>
              </p:cNvPr>
              <p:cNvSpPr/>
              <p:nvPr/>
            </p:nvSpPr>
            <p:spPr>
              <a:xfrm>
                <a:off x="6296327" y="407211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FEA89B6-2145-7362-C6AB-364025C44745}"/>
                  </a:ext>
                </a:extLst>
              </p:cNvPr>
              <p:cNvSpPr txBox="1"/>
              <p:nvPr/>
            </p:nvSpPr>
            <p:spPr>
              <a:xfrm>
                <a:off x="6294604" y="402236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A70A2E9-BF2F-EA75-2D0A-F169168D7D36}"/>
                </a:ext>
              </a:extLst>
            </p:cNvPr>
            <p:cNvSpPr txBox="1"/>
            <p:nvPr/>
          </p:nvSpPr>
          <p:spPr>
            <a:xfrm>
              <a:off x="7940502" y="2797522"/>
              <a:ext cx="2357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install key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669458-EFB1-6180-ACCC-6793B596B3C9}"/>
              </a:ext>
            </a:extLst>
          </p:cNvPr>
          <p:cNvGrpSpPr/>
          <p:nvPr/>
        </p:nvGrpSpPr>
        <p:grpSpPr>
          <a:xfrm>
            <a:off x="7467830" y="5727287"/>
            <a:ext cx="3637667" cy="407829"/>
            <a:chOff x="7461667" y="3205364"/>
            <a:chExt cx="3637667" cy="407829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AC7A556-6D5F-A9B0-5235-F2CCA24523C1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15C91BC-3550-3CB3-7B53-0FA0D9322554}"/>
                </a:ext>
              </a:extLst>
            </p:cNvPr>
            <p:cNvGrpSpPr/>
            <p:nvPr/>
          </p:nvGrpSpPr>
          <p:grpSpPr>
            <a:xfrm>
              <a:off x="7663926" y="3243861"/>
              <a:ext cx="302291" cy="369332"/>
              <a:chOff x="5815746" y="4026663"/>
              <a:chExt cx="302291" cy="369332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19E8582-3030-FD30-2DB9-BCA69D64ED15}"/>
                  </a:ext>
                </a:extLst>
              </p:cNvPr>
              <p:cNvSpPr/>
              <p:nvPr/>
            </p:nvSpPr>
            <p:spPr>
              <a:xfrm>
                <a:off x="5829440" y="40606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ECD19E4-BB94-19FA-6BF0-9D1DB7406486}"/>
                  </a:ext>
                </a:extLst>
              </p:cNvPr>
              <p:cNvSpPr txBox="1"/>
              <p:nvPr/>
            </p:nvSpPr>
            <p:spPr>
              <a:xfrm>
                <a:off x="5815746" y="402666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F3E503B-43F9-DB3E-53B7-23B6DCB1F7A5}"/>
                </a:ext>
              </a:extLst>
            </p:cNvPr>
            <p:cNvSpPr txBox="1"/>
            <p:nvPr/>
          </p:nvSpPr>
          <p:spPr>
            <a:xfrm>
              <a:off x="7783624" y="320536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ACK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DF3485C-2D66-D9D0-BE4E-0B4BE565923C}"/>
              </a:ext>
            </a:extLst>
          </p:cNvPr>
          <p:cNvGrpSpPr/>
          <p:nvPr/>
        </p:nvGrpSpPr>
        <p:grpSpPr>
          <a:xfrm>
            <a:off x="416449" y="1301991"/>
            <a:ext cx="5944612" cy="738664"/>
            <a:chOff x="416449" y="1301991"/>
            <a:chExt cx="5944612" cy="7386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819F4B-9511-CD6B-1E19-A647AA4BA946}"/>
                </a:ext>
              </a:extLst>
            </p:cNvPr>
            <p:cNvSpPr txBox="1"/>
            <p:nvPr/>
          </p:nvSpPr>
          <p:spPr>
            <a:xfrm>
              <a:off x="823564" y="1301991"/>
              <a:ext cx="55374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broadcasts 802.11 beacon frames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1 in Wireshark trace*)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A6A16AE-0F31-10A4-E3DD-A76D4EE3FE76}"/>
                </a:ext>
              </a:extLst>
            </p:cNvPr>
            <p:cNvGrpSpPr/>
            <p:nvPr/>
          </p:nvGrpSpPr>
          <p:grpSpPr>
            <a:xfrm>
              <a:off x="416449" y="1456127"/>
              <a:ext cx="387927" cy="461665"/>
              <a:chOff x="5902036" y="59788"/>
              <a:chExt cx="387927" cy="461665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72FFE53-3D1A-3AA4-433F-824A80D532C6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904121A-7A50-0803-F51C-F49C28CD4CB8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34577E2-BE61-A113-8421-74327C726AB1}"/>
              </a:ext>
            </a:extLst>
          </p:cNvPr>
          <p:cNvGrpSpPr/>
          <p:nvPr/>
        </p:nvGrpSpPr>
        <p:grpSpPr>
          <a:xfrm>
            <a:off x="430302" y="2051881"/>
            <a:ext cx="5917274" cy="494116"/>
            <a:chOff x="430302" y="2093446"/>
            <a:chExt cx="5917274" cy="494116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FFCF48B-3783-D3E6-C017-DD1C69E68C5A}"/>
                </a:ext>
              </a:extLst>
            </p:cNvPr>
            <p:cNvSpPr txBox="1"/>
            <p:nvPr/>
          </p:nvSpPr>
          <p:spPr>
            <a:xfrm>
              <a:off x="810079" y="2125897"/>
              <a:ext cx="5537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sends 802.11 Probe Request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2)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09AC672-608B-BC0A-9215-7AA262B269C9}"/>
                </a:ext>
              </a:extLst>
            </p:cNvPr>
            <p:cNvGrpSpPr/>
            <p:nvPr/>
          </p:nvGrpSpPr>
          <p:grpSpPr>
            <a:xfrm>
              <a:off x="430302" y="2093446"/>
              <a:ext cx="387927" cy="461665"/>
              <a:chOff x="5902036" y="59788"/>
              <a:chExt cx="387927" cy="461665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FF82886-6487-D2B2-5055-D7344DC3B36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611AC8-46AD-8A3D-DFA9-1A08AA9AAC9F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C397B5C-3EE5-3474-86E6-537DED0CDA15}"/>
              </a:ext>
            </a:extLst>
          </p:cNvPr>
          <p:cNvGrpSpPr/>
          <p:nvPr/>
        </p:nvGrpSpPr>
        <p:grpSpPr>
          <a:xfrm>
            <a:off x="420530" y="2645260"/>
            <a:ext cx="5952014" cy="738664"/>
            <a:chOff x="420530" y="2714535"/>
            <a:chExt cx="5952014" cy="738664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A3B993D-700C-356A-3A8C-605CDA137E69}"/>
                </a:ext>
              </a:extLst>
            </p:cNvPr>
            <p:cNvSpPr txBox="1"/>
            <p:nvPr/>
          </p:nvSpPr>
          <p:spPr>
            <a:xfrm>
              <a:off x="835047" y="2714535"/>
              <a:ext cx="55374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responds with 802.11 Probe Response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3)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BD0A639-9D60-0E11-3183-68DEFD80C8A4}"/>
                </a:ext>
              </a:extLst>
            </p:cNvPr>
            <p:cNvGrpSpPr/>
            <p:nvPr/>
          </p:nvGrpSpPr>
          <p:grpSpPr>
            <a:xfrm>
              <a:off x="420530" y="2863398"/>
              <a:ext cx="387927" cy="461665"/>
              <a:chOff x="5902036" y="59788"/>
              <a:chExt cx="387927" cy="461665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F05BD39D-C2C6-9766-0EDA-EA1B892286D8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CDCD6D5-23FD-33BC-7900-AAADFFD3C0A8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62B9B4F-2181-BE17-D596-F7AF9BD70B5C}"/>
              </a:ext>
            </a:extLst>
          </p:cNvPr>
          <p:cNvGrpSpPr/>
          <p:nvPr/>
        </p:nvGrpSpPr>
        <p:grpSpPr>
          <a:xfrm>
            <a:off x="420053" y="3456387"/>
            <a:ext cx="5938321" cy="1089529"/>
            <a:chOff x="420053" y="3497952"/>
            <a:chExt cx="5938321" cy="1089529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D355DFB-96FA-E063-5E03-B70ECCF97DB1}"/>
                </a:ext>
              </a:extLst>
            </p:cNvPr>
            <p:cNvSpPr txBox="1"/>
            <p:nvPr/>
          </p:nvSpPr>
          <p:spPr>
            <a:xfrm>
              <a:off x="820877" y="3497952"/>
              <a:ext cx="5537497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sends 802.11 Authentication frame, requesting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 System,” i.e.,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password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4)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8CCA412-5ECD-DEC2-55AB-B05D16983D0D}"/>
                </a:ext>
              </a:extLst>
            </p:cNvPr>
            <p:cNvGrpSpPr/>
            <p:nvPr/>
          </p:nvGrpSpPr>
          <p:grpSpPr>
            <a:xfrm>
              <a:off x="420053" y="3790300"/>
              <a:ext cx="387927" cy="461665"/>
              <a:chOff x="5902036" y="59788"/>
              <a:chExt cx="387927" cy="461665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1D0ED90-40C6-63A0-F0A7-9C664507598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0BF3B2AB-1C76-711A-5E8E-E1BFCDDEB83D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CB8065CC-3286-7ABC-02E1-27D527CD1564}"/>
              </a:ext>
            </a:extLst>
          </p:cNvPr>
          <p:cNvGrpSpPr/>
          <p:nvPr/>
        </p:nvGrpSpPr>
        <p:grpSpPr>
          <a:xfrm>
            <a:off x="419574" y="4603884"/>
            <a:ext cx="6232715" cy="757130"/>
            <a:chOff x="419574" y="4603884"/>
            <a:chExt cx="6232715" cy="757130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CD0F755-98CD-5472-0DBA-E5AFEB42EBF0}"/>
                </a:ext>
              </a:extLst>
            </p:cNvPr>
            <p:cNvSpPr txBox="1"/>
            <p:nvPr/>
          </p:nvSpPr>
          <p:spPr>
            <a:xfrm>
              <a:off x="792286" y="4603884"/>
              <a:ext cx="5860003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responds with 802.11 Authentication frame 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 5),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“Status Code: Successful”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39309DC-D532-BFEA-F1FA-5533EE1E70AF}"/>
                </a:ext>
              </a:extLst>
            </p:cNvPr>
            <p:cNvGrpSpPr/>
            <p:nvPr/>
          </p:nvGrpSpPr>
          <p:grpSpPr>
            <a:xfrm>
              <a:off x="419574" y="4738458"/>
              <a:ext cx="387927" cy="461665"/>
              <a:chOff x="5902036" y="59788"/>
              <a:chExt cx="387927" cy="461665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8CF133D1-1906-1A3F-5605-BFD8C2CD35FD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B3D7F68-3FB6-E171-2448-7785E142C572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661454A-D1B9-D953-B189-DEFB20F636DA}"/>
              </a:ext>
            </a:extLst>
          </p:cNvPr>
          <p:cNvSpPr/>
          <p:nvPr/>
        </p:nvSpPr>
        <p:spPr>
          <a:xfrm>
            <a:off x="7128978" y="4433455"/>
            <a:ext cx="4230600" cy="193383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A0C4C-9037-454C-CD63-940440F59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1" y="220361"/>
            <a:ext cx="10818978" cy="894622"/>
          </a:xfrm>
        </p:spPr>
        <p:txBody>
          <a:bodyPr>
            <a:noAutofit/>
          </a:bodyPr>
          <a:lstStyle/>
          <a:p>
            <a:r>
              <a:rPr lang="en-US" dirty="0"/>
              <a:t>WPA2-PSK: phase 2 - 4-way EAPOL handshake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39D75-030F-34BA-6609-CC142745C749}"/>
              </a:ext>
            </a:extLst>
          </p:cNvPr>
          <p:cNvSpPr txBox="1"/>
          <p:nvPr/>
        </p:nvSpPr>
        <p:spPr>
          <a:xfrm>
            <a:off x="734142" y="1980329"/>
            <a:ext cx="734061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client, AP have established (unsecured) 802.11 session, know shared secret (password)</a:t>
            </a:r>
          </a:p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4-way EAPOL handshake: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shared secret, nonces to generate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one-time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key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encrypting this session:</a:t>
            </a: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secret: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to encrypt, and provide message integrity (MIC) for EAPOL messages</a:t>
            </a: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  nonces: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guarantee liveness, protect against replay attacks</a:t>
            </a: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new, one-time AES session key: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protects against brute force decryption attacks on shared secret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232BB186-881E-D25F-FEAC-3C473231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12" y="1260246"/>
            <a:ext cx="3308707" cy="3983759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9B2CE40A-646F-B5CE-695C-F4497B65ACA5}"/>
              </a:ext>
            </a:extLst>
          </p:cNvPr>
          <p:cNvSpPr/>
          <p:nvPr/>
        </p:nvSpPr>
        <p:spPr>
          <a:xfrm>
            <a:off x="8783782" y="2327564"/>
            <a:ext cx="2798618" cy="145096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45E08C6-A7F1-522B-2C9F-E072670E127A}"/>
              </a:ext>
            </a:extLst>
          </p:cNvPr>
          <p:cNvSpPr txBox="1"/>
          <p:nvPr/>
        </p:nvSpPr>
        <p:spPr>
          <a:xfrm>
            <a:off x="9142567" y="5136089"/>
            <a:ext cx="2081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4-way EAPOL handshake for WPA2-PSK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B6CA2-7469-A01A-440B-2B4880098680}"/>
              </a:ext>
            </a:extLst>
          </p:cNvPr>
          <p:cNvSpPr txBox="1"/>
          <p:nvPr/>
        </p:nvSpPr>
        <p:spPr>
          <a:xfrm>
            <a:off x="734142" y="1195651"/>
            <a:ext cx="6999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EAPOL: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Extensible Authentication Protocol over LAN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72DF4B-693C-8B33-F312-357EFAEB8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val 23">
            <a:extLst>
              <a:ext uri="{FF2B5EF4-FFF2-40B4-BE49-F238E27FC236}">
                <a16:creationId xmlns:a16="http://schemas.microsoft.com/office/drawing/2014/main" id="{A7D2AA05-0D05-396B-7D7A-E08627B1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7" y="1092216"/>
            <a:ext cx="437381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5490-6C1B-C344-1340-2D303DA64C3C}"/>
              </a:ext>
            </a:extLst>
          </p:cNvPr>
          <p:cNvSpPr txBox="1"/>
          <p:nvPr/>
        </p:nvSpPr>
        <p:spPr>
          <a:xfrm>
            <a:off x="416448" y="6393431"/>
            <a:ext cx="732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http://gaia.cs.umass.edu/kurose/carioca_Iphone_association_selected_packets_onlyV2.pcapng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39D75-030F-34BA-6609-CC142745C749}"/>
              </a:ext>
            </a:extLst>
          </p:cNvPr>
          <p:cNvSpPr txBox="1"/>
          <p:nvPr/>
        </p:nvSpPr>
        <p:spPr>
          <a:xfrm>
            <a:off x="472845" y="5133202"/>
            <a:ext cx="597498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 at this point, AES encryption key known on both sides (note: shared secret never actually exchanged!)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20DCA-F82C-49FA-A30E-BE5294533CC3}"/>
              </a:ext>
            </a:extLst>
          </p:cNvPr>
          <p:cNvGrpSpPr/>
          <p:nvPr/>
        </p:nvGrpSpPr>
        <p:grpSpPr>
          <a:xfrm>
            <a:off x="6995341" y="730575"/>
            <a:ext cx="2124236" cy="1220847"/>
            <a:chOff x="1151574" y="2121907"/>
            <a:chExt cx="2124236" cy="1220847"/>
          </a:xfrm>
        </p:grpSpPr>
        <p:grpSp>
          <p:nvGrpSpPr>
            <p:cNvPr id="18" name="Group 356">
              <a:extLst>
                <a:ext uri="{FF2B5EF4-FFF2-40B4-BE49-F238E27FC236}">
                  <a16:creationId xmlns:a16="http://schemas.microsoft.com/office/drawing/2014/main" id="{65E590FF-2004-447C-E21F-6171BC1BFB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24" name="Picture 354" descr="laptop_stylized_small">
                <a:extLst>
                  <a:ext uri="{FF2B5EF4-FFF2-40B4-BE49-F238E27FC236}">
                    <a16:creationId xmlns:a16="http://schemas.microsoft.com/office/drawing/2014/main" id="{47363674-DE99-2E5F-41CE-B9CAF4C23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55" descr="antenna_stylized">
                <a:extLst>
                  <a:ext uri="{FF2B5EF4-FFF2-40B4-BE49-F238E27FC236}">
                    <a16:creationId xmlns:a16="http://schemas.microsoft.com/office/drawing/2014/main" id="{B2494123-28D9-4BC5-DD40-22D6DE46B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1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9E3DE536-FA37-FC06-9431-45D771A0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247E40-F4B7-682E-A086-53BF329A7657}"/>
                </a:ext>
              </a:extLst>
            </p:cNvPr>
            <p:cNvSpPr txBox="1"/>
            <p:nvPr/>
          </p:nvSpPr>
          <p:spPr>
            <a:xfrm>
              <a:off x="1151574" y="212190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D4849E2-7999-914C-8DF6-8B1CB5BA66EF}"/>
              </a:ext>
            </a:extLst>
          </p:cNvPr>
          <p:cNvSpPr txBox="1"/>
          <p:nvPr/>
        </p:nvSpPr>
        <p:spPr>
          <a:xfrm>
            <a:off x="10193317" y="7200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29" name="Group 361">
            <a:extLst>
              <a:ext uri="{FF2B5EF4-FFF2-40B4-BE49-F238E27FC236}">
                <a16:creationId xmlns:a16="http://schemas.microsoft.com/office/drawing/2014/main" id="{C91C6675-C592-3DDF-8DC9-48FBADE72020}"/>
              </a:ext>
            </a:extLst>
          </p:cNvPr>
          <p:cNvGrpSpPr>
            <a:grpSpLocks/>
          </p:cNvGrpSpPr>
          <p:nvPr/>
        </p:nvGrpSpPr>
        <p:grpSpPr bwMode="auto">
          <a:xfrm>
            <a:off x="10293150" y="1089383"/>
            <a:ext cx="886160" cy="886317"/>
            <a:chOff x="2967" y="478"/>
            <a:chExt cx="788" cy="625"/>
          </a:xfrm>
        </p:grpSpPr>
        <p:pic>
          <p:nvPicPr>
            <p:cNvPr id="30" name="Picture 358" descr="access_point_stylized_small">
              <a:extLst>
                <a:ext uri="{FF2B5EF4-FFF2-40B4-BE49-F238E27FC236}">
                  <a16:creationId xmlns:a16="http://schemas.microsoft.com/office/drawing/2014/main" id="{7323542B-EA45-A09C-9E9D-38283A45E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60" descr="antenna_radiation_stylized">
              <a:extLst>
                <a:ext uri="{FF2B5EF4-FFF2-40B4-BE49-F238E27FC236}">
                  <a16:creationId xmlns:a16="http://schemas.microsoft.com/office/drawing/2014/main" id="{41DB6062-F195-3B92-0889-C1F9F86EA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9353A95-EE62-39E3-A75A-870BCEA54C77}"/>
              </a:ext>
            </a:extLst>
          </p:cNvPr>
          <p:cNvSpPr/>
          <p:nvPr/>
        </p:nvSpPr>
        <p:spPr>
          <a:xfrm>
            <a:off x="7234177" y="2323703"/>
            <a:ext cx="3945133" cy="1931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668FB97-4B17-B8B6-63C5-48D210D4E844}"/>
              </a:ext>
            </a:extLst>
          </p:cNvPr>
          <p:cNvGrpSpPr/>
          <p:nvPr/>
        </p:nvGrpSpPr>
        <p:grpSpPr>
          <a:xfrm>
            <a:off x="7353840" y="2323254"/>
            <a:ext cx="3637667" cy="398529"/>
            <a:chOff x="7353840" y="2799504"/>
            <a:chExt cx="3637667" cy="398529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58ACA6AF-0C8C-D83E-7562-46322161F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354C7E-3939-F479-717E-48ED7B226203}"/>
                </a:ext>
              </a:extLst>
            </p:cNvPr>
            <p:cNvGrpSpPr/>
            <p:nvPr/>
          </p:nvGrpSpPr>
          <p:grpSpPr>
            <a:xfrm>
              <a:off x="10364743" y="2828701"/>
              <a:ext cx="301686" cy="369332"/>
              <a:chOff x="6294225" y="4017554"/>
              <a:chExt cx="301686" cy="36933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BADE5B3-A12B-DFB6-81B2-2B150965E2C7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48B2F19-4510-8053-76F8-877F5E0DF438}"/>
                  </a:ext>
                </a:extLst>
              </p:cNvPr>
              <p:cNvSpPr txBox="1"/>
              <p:nvPr/>
            </p:nvSpPr>
            <p:spPr>
              <a:xfrm>
                <a:off x="6294225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4B79CC-EA49-166C-03EB-487A0D483F11}"/>
                </a:ext>
              </a:extLst>
            </p:cNvPr>
            <p:cNvSpPr txBox="1"/>
            <p:nvPr/>
          </p:nvSpPr>
          <p:spPr>
            <a:xfrm>
              <a:off x="7960142" y="2799504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beacon frame (broadcast)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041B6C-8A36-8D22-722A-8EF801CBF67B}"/>
              </a:ext>
            </a:extLst>
          </p:cNvPr>
          <p:cNvGrpSpPr/>
          <p:nvPr/>
        </p:nvGrpSpPr>
        <p:grpSpPr>
          <a:xfrm>
            <a:off x="7461667" y="2673260"/>
            <a:ext cx="3637667" cy="417855"/>
            <a:chOff x="7461667" y="3195810"/>
            <a:chExt cx="3637667" cy="417855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AC304F5-B907-95E2-2E3F-1B43F1B60C3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48D67C8-5649-C168-AD35-2114DFC40D6F}"/>
                </a:ext>
              </a:extLst>
            </p:cNvPr>
            <p:cNvGrpSpPr/>
            <p:nvPr/>
          </p:nvGrpSpPr>
          <p:grpSpPr>
            <a:xfrm>
              <a:off x="7649996" y="3244333"/>
              <a:ext cx="301686" cy="369332"/>
              <a:chOff x="5801816" y="4027135"/>
              <a:chExt cx="301686" cy="36933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BE5C8F1-FFED-5F55-FEA4-3A3F55438D67}"/>
                  </a:ext>
                </a:extLst>
              </p:cNvPr>
              <p:cNvSpPr/>
              <p:nvPr/>
            </p:nvSpPr>
            <p:spPr>
              <a:xfrm>
                <a:off x="581240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D379335-DAE8-E579-2A11-34795CF089F7}"/>
                  </a:ext>
                </a:extLst>
              </p:cNvPr>
              <p:cNvSpPr txBox="1"/>
              <p:nvPr/>
            </p:nvSpPr>
            <p:spPr>
              <a:xfrm>
                <a:off x="5801816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1027CFE-D69E-97C1-292B-DCCB2C0D4BB2}"/>
                </a:ext>
              </a:extLst>
            </p:cNvPr>
            <p:cNvSpPr txBox="1"/>
            <p:nvPr/>
          </p:nvSpPr>
          <p:spPr>
            <a:xfrm>
              <a:off x="8303444" y="3195810"/>
              <a:ext cx="1639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request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BD1F3E-CAD9-C1A4-DB80-E2528F0BADF6}"/>
              </a:ext>
            </a:extLst>
          </p:cNvPr>
          <p:cNvGrpSpPr/>
          <p:nvPr/>
        </p:nvGrpSpPr>
        <p:grpSpPr>
          <a:xfrm>
            <a:off x="7353840" y="3062899"/>
            <a:ext cx="3637667" cy="414523"/>
            <a:chOff x="7353840" y="2792300"/>
            <a:chExt cx="3637667" cy="414523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9C9FCAC7-AB57-F8FB-AA02-B8DF259BD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5E6D4A8-155C-F792-89E2-62BFE2D0537E}"/>
                </a:ext>
              </a:extLst>
            </p:cNvPr>
            <p:cNvGrpSpPr/>
            <p:nvPr/>
          </p:nvGrpSpPr>
          <p:grpSpPr>
            <a:xfrm>
              <a:off x="10364742" y="2837491"/>
              <a:ext cx="301686" cy="369332"/>
              <a:chOff x="6294224" y="4026344"/>
              <a:chExt cx="301686" cy="36933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37FD09A-FEE9-6B68-8499-418ACF9D8E47}"/>
                  </a:ext>
                </a:extLst>
              </p:cNvPr>
              <p:cNvSpPr/>
              <p:nvPr/>
            </p:nvSpPr>
            <p:spPr>
              <a:xfrm>
                <a:off x="6300769" y="40770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F87E6DA-FD88-B072-2086-FD6A6CD365A9}"/>
                  </a:ext>
                </a:extLst>
              </p:cNvPr>
              <p:cNvSpPr txBox="1"/>
              <p:nvPr/>
            </p:nvSpPr>
            <p:spPr>
              <a:xfrm>
                <a:off x="6294224" y="40263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6F21192-6BCF-49F8-FAB5-15D90A7D7038}"/>
                </a:ext>
              </a:extLst>
            </p:cNvPr>
            <p:cNvSpPr txBox="1"/>
            <p:nvPr/>
          </p:nvSpPr>
          <p:spPr>
            <a:xfrm>
              <a:off x="8237974" y="2792300"/>
              <a:ext cx="1768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response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44E3DE-D759-8158-4F6F-C8BD8B85F930}"/>
              </a:ext>
            </a:extLst>
          </p:cNvPr>
          <p:cNvGrpSpPr/>
          <p:nvPr/>
        </p:nvGrpSpPr>
        <p:grpSpPr>
          <a:xfrm>
            <a:off x="7461666" y="3450593"/>
            <a:ext cx="3637667" cy="416691"/>
            <a:chOff x="7461667" y="3196974"/>
            <a:chExt cx="3637667" cy="416691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4F4695E-37E8-54A1-853B-956B233FE97A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0B915CF-B9B7-8129-4E0B-6ECFD9520764}"/>
                </a:ext>
              </a:extLst>
            </p:cNvPr>
            <p:cNvGrpSpPr/>
            <p:nvPr/>
          </p:nvGrpSpPr>
          <p:grpSpPr>
            <a:xfrm>
              <a:off x="7660202" y="3244333"/>
              <a:ext cx="301686" cy="369332"/>
              <a:chOff x="5812022" y="4027135"/>
              <a:chExt cx="301686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D0DDD8A-C814-8537-01B1-5E3312D81094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BC6FBC-808A-243A-4828-FD442CADF355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3EBDE35-100F-C6ED-7074-7638A1D937FD}"/>
                </a:ext>
              </a:extLst>
            </p:cNvPr>
            <p:cNvSpPr txBox="1"/>
            <p:nvPr/>
          </p:nvSpPr>
          <p:spPr>
            <a:xfrm>
              <a:off x="7869640" y="319697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request Open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83D131-7FFB-D2A3-09F9-14BD8A5D9F61}"/>
              </a:ext>
            </a:extLst>
          </p:cNvPr>
          <p:cNvGrpSpPr/>
          <p:nvPr/>
        </p:nvGrpSpPr>
        <p:grpSpPr>
          <a:xfrm>
            <a:off x="7364015" y="3845555"/>
            <a:ext cx="3637667" cy="405866"/>
            <a:chOff x="7479765" y="4321805"/>
            <a:chExt cx="3637667" cy="405866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6A2148F-189F-9915-341F-15239E743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9765" y="4551262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7686339-8BA0-8383-5C0E-91D49F066586}"/>
                </a:ext>
              </a:extLst>
            </p:cNvPr>
            <p:cNvGrpSpPr/>
            <p:nvPr/>
          </p:nvGrpSpPr>
          <p:grpSpPr>
            <a:xfrm>
              <a:off x="10501505" y="4358339"/>
              <a:ext cx="301686" cy="369332"/>
              <a:chOff x="6305062" y="4022909"/>
              <a:chExt cx="301686" cy="36933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6FF26D0-DC6D-E8D5-F54D-F6DB52D41A15}"/>
                  </a:ext>
                </a:extLst>
              </p:cNvPr>
              <p:cNvSpPr/>
              <p:nvPr/>
            </p:nvSpPr>
            <p:spPr>
              <a:xfrm>
                <a:off x="6305062" y="4067224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02CEE65-1300-8512-36EA-46ED1AF43CD4}"/>
                  </a:ext>
                </a:extLst>
              </p:cNvPr>
              <p:cNvSpPr txBox="1"/>
              <p:nvPr/>
            </p:nvSpPr>
            <p:spPr>
              <a:xfrm>
                <a:off x="6305062" y="402290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586998-2C07-E98A-9917-D03DE7FCEFE8}"/>
                </a:ext>
              </a:extLst>
            </p:cNvPr>
            <p:cNvSpPr txBox="1"/>
            <p:nvPr/>
          </p:nvSpPr>
          <p:spPr>
            <a:xfrm>
              <a:off x="7960428" y="4321805"/>
              <a:ext cx="2546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successful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C95F135-4A93-1072-492E-FD8CE74DD7D8}"/>
              </a:ext>
            </a:extLst>
          </p:cNvPr>
          <p:cNvSpPr/>
          <p:nvPr/>
        </p:nvSpPr>
        <p:spPr>
          <a:xfrm>
            <a:off x="7240341" y="4542769"/>
            <a:ext cx="3945133" cy="1668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8396865-087B-CAB1-F167-67DCA9C31A8A}"/>
              </a:ext>
            </a:extLst>
          </p:cNvPr>
          <p:cNvGrpSpPr/>
          <p:nvPr/>
        </p:nvGrpSpPr>
        <p:grpSpPr>
          <a:xfrm>
            <a:off x="7360004" y="4593283"/>
            <a:ext cx="3637667" cy="396983"/>
            <a:chOff x="7353840" y="2801229"/>
            <a:chExt cx="3637667" cy="396983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580D7114-AE10-2995-B024-5CB8014AA1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923908E-4D1F-0948-59F1-74176DD1C371}"/>
                </a:ext>
              </a:extLst>
            </p:cNvPr>
            <p:cNvGrpSpPr/>
            <p:nvPr/>
          </p:nvGrpSpPr>
          <p:grpSpPr>
            <a:xfrm>
              <a:off x="10364927" y="2828880"/>
              <a:ext cx="301686" cy="369332"/>
              <a:chOff x="6294409" y="4017733"/>
              <a:chExt cx="301686" cy="369332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8CCB2FB-F9D4-9E38-EF1B-0BBAABE9CE5D}"/>
                  </a:ext>
                </a:extLst>
              </p:cNvPr>
              <p:cNvSpPr/>
              <p:nvPr/>
            </p:nvSpPr>
            <p:spPr>
              <a:xfrm>
                <a:off x="6301149" y="406301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83A2FC3-8842-1B17-7F8B-AAEC0B50368A}"/>
                  </a:ext>
                </a:extLst>
              </p:cNvPr>
              <p:cNvSpPr txBox="1"/>
              <p:nvPr/>
            </p:nvSpPr>
            <p:spPr>
              <a:xfrm>
                <a:off x="6294409" y="40177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1C57609-B4C6-7620-B7C1-BFD4CAE81D18}"/>
                </a:ext>
              </a:extLst>
            </p:cNvPr>
            <p:cNvSpPr txBox="1"/>
            <p:nvPr/>
          </p:nvSpPr>
          <p:spPr>
            <a:xfrm>
              <a:off x="8056945" y="2801229"/>
              <a:ext cx="2131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DAFD4EF-B5AA-BD09-E640-DBD2104A59F4}"/>
              </a:ext>
            </a:extLst>
          </p:cNvPr>
          <p:cNvGrpSpPr/>
          <p:nvPr/>
        </p:nvGrpSpPr>
        <p:grpSpPr>
          <a:xfrm>
            <a:off x="7467831" y="4950508"/>
            <a:ext cx="3637667" cy="394334"/>
            <a:chOff x="7461667" y="3204754"/>
            <a:chExt cx="3637667" cy="394334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94137F5-F268-4E31-7CE5-F9064BB3AF29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37F4793-BBFA-A656-5935-05ABD594F443}"/>
                </a:ext>
              </a:extLst>
            </p:cNvPr>
            <p:cNvGrpSpPr/>
            <p:nvPr/>
          </p:nvGrpSpPr>
          <p:grpSpPr>
            <a:xfrm>
              <a:off x="7666726" y="3229756"/>
              <a:ext cx="309497" cy="369332"/>
              <a:chOff x="5818546" y="4012558"/>
              <a:chExt cx="309497" cy="369332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32B02B1-2695-F618-6664-7D0F5758A9DA}"/>
                  </a:ext>
                </a:extLst>
              </p:cNvPr>
              <p:cNvSpPr/>
              <p:nvPr/>
            </p:nvSpPr>
            <p:spPr>
              <a:xfrm>
                <a:off x="5818546" y="405437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7DAFBE8-9FE1-6D34-5BB7-D43F1C6A9CA0}"/>
                  </a:ext>
                </a:extLst>
              </p:cNvPr>
              <p:cNvSpPr txBox="1"/>
              <p:nvPr/>
            </p:nvSpPr>
            <p:spPr>
              <a:xfrm>
                <a:off x="5826357" y="401255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94CD71-2864-47DC-2078-D2A96C0C806D}"/>
                </a:ext>
              </a:extLst>
            </p:cNvPr>
            <p:cNvSpPr txBox="1"/>
            <p:nvPr/>
          </p:nvSpPr>
          <p:spPr>
            <a:xfrm>
              <a:off x="7797389" y="320475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reply,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D7F566-D6CD-A600-2EB0-F849D75844AE}"/>
              </a:ext>
            </a:extLst>
          </p:cNvPr>
          <p:cNvGrpSpPr/>
          <p:nvPr/>
        </p:nvGrpSpPr>
        <p:grpSpPr>
          <a:xfrm>
            <a:off x="7360004" y="5336425"/>
            <a:ext cx="3637667" cy="412163"/>
            <a:chOff x="7353840" y="2797522"/>
            <a:chExt cx="3637667" cy="412163"/>
          </a:xfrm>
        </p:grpSpPr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566886F2-F6C5-CDF4-E24D-BB89CB04D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20878F7-E3E1-96CB-E22A-F2B6657C9DD6}"/>
                </a:ext>
              </a:extLst>
            </p:cNvPr>
            <p:cNvGrpSpPr/>
            <p:nvPr/>
          </p:nvGrpSpPr>
          <p:grpSpPr>
            <a:xfrm>
              <a:off x="10366370" y="2840353"/>
              <a:ext cx="301686" cy="369332"/>
              <a:chOff x="6295852" y="4029206"/>
              <a:chExt cx="301686" cy="369332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B89327C-B347-93F9-CA12-D0B94792EC48}"/>
                  </a:ext>
                </a:extLst>
              </p:cNvPr>
              <p:cNvSpPr/>
              <p:nvPr/>
            </p:nvSpPr>
            <p:spPr>
              <a:xfrm>
                <a:off x="6296327" y="407211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9495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FEA89B6-2145-7362-C6AB-364025C44745}"/>
                  </a:ext>
                </a:extLst>
              </p:cNvPr>
              <p:cNvSpPr txBox="1"/>
              <p:nvPr/>
            </p:nvSpPr>
            <p:spPr>
              <a:xfrm>
                <a:off x="6295852" y="402920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A70A2E9-BF2F-EA75-2D0A-F169168D7D36}"/>
                </a:ext>
              </a:extLst>
            </p:cNvPr>
            <p:cNvSpPr txBox="1"/>
            <p:nvPr/>
          </p:nvSpPr>
          <p:spPr>
            <a:xfrm>
              <a:off x="7940502" y="2797522"/>
              <a:ext cx="2357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install key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669458-EFB1-6180-ACCC-6793B596B3C9}"/>
              </a:ext>
            </a:extLst>
          </p:cNvPr>
          <p:cNvGrpSpPr/>
          <p:nvPr/>
        </p:nvGrpSpPr>
        <p:grpSpPr>
          <a:xfrm>
            <a:off x="7467830" y="5727287"/>
            <a:ext cx="3637667" cy="397154"/>
            <a:chOff x="7461667" y="3205364"/>
            <a:chExt cx="3637667" cy="397154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AC7A556-6D5F-A9B0-5235-F2CCA24523C1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15C91BC-3550-3CB3-7B53-0FA0D9322554}"/>
                </a:ext>
              </a:extLst>
            </p:cNvPr>
            <p:cNvGrpSpPr/>
            <p:nvPr/>
          </p:nvGrpSpPr>
          <p:grpSpPr>
            <a:xfrm>
              <a:off x="7674538" y="3233186"/>
              <a:ext cx="301686" cy="369332"/>
              <a:chOff x="5826358" y="4015988"/>
              <a:chExt cx="301686" cy="369332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19E8582-3030-FD30-2DB9-BCA69D64ED15}"/>
                  </a:ext>
                </a:extLst>
              </p:cNvPr>
              <p:cNvSpPr/>
              <p:nvPr/>
            </p:nvSpPr>
            <p:spPr>
              <a:xfrm>
                <a:off x="5829440" y="40606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ECD19E4-BB94-19FA-6BF0-9D1DB7406486}"/>
                  </a:ext>
                </a:extLst>
              </p:cNvPr>
              <p:cNvSpPr txBox="1"/>
              <p:nvPr/>
            </p:nvSpPr>
            <p:spPr>
              <a:xfrm>
                <a:off x="5826358" y="40159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F3E503B-43F9-DB3E-53B7-23B6DCB1F7A5}"/>
                </a:ext>
              </a:extLst>
            </p:cNvPr>
            <p:cNvSpPr txBox="1"/>
            <p:nvPr/>
          </p:nvSpPr>
          <p:spPr>
            <a:xfrm>
              <a:off x="7783624" y="320536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ACK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DF3485C-2D66-D9D0-BE4E-0B4BE565923C}"/>
              </a:ext>
            </a:extLst>
          </p:cNvPr>
          <p:cNvGrpSpPr/>
          <p:nvPr/>
        </p:nvGrpSpPr>
        <p:grpSpPr>
          <a:xfrm>
            <a:off x="416448" y="1251192"/>
            <a:ext cx="6226648" cy="919930"/>
            <a:chOff x="416449" y="1301991"/>
            <a:chExt cx="5968961" cy="6338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819F4B-9511-CD6B-1E19-A647AA4BA946}"/>
                </a:ext>
              </a:extLst>
            </p:cNvPr>
            <p:cNvSpPr txBox="1"/>
            <p:nvPr/>
          </p:nvSpPr>
          <p:spPr>
            <a:xfrm>
              <a:off x="847913" y="1301991"/>
              <a:ext cx="5537497" cy="57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send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EAPOL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message: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WPA2-PSK (aka RSN)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nonce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6 in Wireshark trace*)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A6A16AE-0F31-10A4-E3DD-A76D4EE3FE76}"/>
                </a:ext>
              </a:extLst>
            </p:cNvPr>
            <p:cNvGrpSpPr/>
            <p:nvPr/>
          </p:nvGrpSpPr>
          <p:grpSpPr>
            <a:xfrm>
              <a:off x="416449" y="1474172"/>
              <a:ext cx="407116" cy="461665"/>
              <a:chOff x="5902036" y="77833"/>
              <a:chExt cx="407116" cy="461665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72FFE53-3D1A-3AA4-433F-824A80D532C6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265809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904121A-7A50-0803-F51C-F49C28CD4CB8}"/>
                  </a:ext>
                </a:extLst>
              </p:cNvPr>
              <p:cNvSpPr txBox="1"/>
              <p:nvPr/>
            </p:nvSpPr>
            <p:spPr>
              <a:xfrm flipH="1">
                <a:off x="5943716" y="77833"/>
                <a:ext cx="365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C397B5C-3EE5-3474-86E6-537DED0CDA15}"/>
              </a:ext>
            </a:extLst>
          </p:cNvPr>
          <p:cNvGrpSpPr/>
          <p:nvPr/>
        </p:nvGrpSpPr>
        <p:grpSpPr>
          <a:xfrm>
            <a:off x="428803" y="3115160"/>
            <a:ext cx="6206309" cy="1089529"/>
            <a:chOff x="441503" y="2549435"/>
            <a:chExt cx="6206309" cy="1089529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A3B993D-700C-356A-3A8C-605CDA137E69}"/>
                </a:ext>
              </a:extLst>
            </p:cNvPr>
            <p:cNvSpPr txBox="1"/>
            <p:nvPr/>
          </p:nvSpPr>
          <p:spPr>
            <a:xfrm>
              <a:off x="898547" y="2549435"/>
              <a:ext cx="5749265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checks MIC (verifying client liveness), generates new AES session key using shared secret, MIC, sends to client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8)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BD0A639-9D60-0E11-3183-68DEFD80C8A4}"/>
                </a:ext>
              </a:extLst>
            </p:cNvPr>
            <p:cNvGrpSpPr/>
            <p:nvPr/>
          </p:nvGrpSpPr>
          <p:grpSpPr>
            <a:xfrm>
              <a:off x="441503" y="2872903"/>
              <a:ext cx="387927" cy="461665"/>
              <a:chOff x="5923009" y="69293"/>
              <a:chExt cx="387927" cy="461665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F05BD39D-C2C6-9766-0EDA-EA1B892286D8}"/>
                  </a:ext>
                </a:extLst>
              </p:cNvPr>
              <p:cNvSpPr/>
              <p:nvPr/>
            </p:nvSpPr>
            <p:spPr>
              <a:xfrm>
                <a:off x="5923009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CDCD6D5-23FD-33BC-7900-AAADFFD3C0A8}"/>
                  </a:ext>
                </a:extLst>
              </p:cNvPr>
              <p:cNvSpPr txBox="1"/>
              <p:nvPr/>
            </p:nvSpPr>
            <p:spPr>
              <a:xfrm>
                <a:off x="5949328" y="69293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62B9B4F-2181-BE17-D596-F7AF9BD70B5C}"/>
              </a:ext>
            </a:extLst>
          </p:cNvPr>
          <p:cNvGrpSpPr/>
          <p:nvPr/>
        </p:nvGrpSpPr>
        <p:grpSpPr>
          <a:xfrm>
            <a:off x="416448" y="4283450"/>
            <a:ext cx="6548728" cy="757130"/>
            <a:chOff x="420053" y="3688452"/>
            <a:chExt cx="5976421" cy="757130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D355DFB-96FA-E063-5E03-B70ECCF97DB1}"/>
                </a:ext>
              </a:extLst>
            </p:cNvPr>
            <p:cNvSpPr txBox="1"/>
            <p:nvPr/>
          </p:nvSpPr>
          <p:spPr>
            <a:xfrm>
              <a:off x="858977" y="3688452"/>
              <a:ext cx="553749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verifies MIC, sends ACKs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9),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installs AES session key ...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both sides ready to go!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8CCA412-5ECD-DEC2-55AB-B05D16983D0D}"/>
                </a:ext>
              </a:extLst>
            </p:cNvPr>
            <p:cNvGrpSpPr/>
            <p:nvPr/>
          </p:nvGrpSpPr>
          <p:grpSpPr>
            <a:xfrm>
              <a:off x="420053" y="3788815"/>
              <a:ext cx="387927" cy="461665"/>
              <a:chOff x="5902036" y="58303"/>
              <a:chExt cx="387927" cy="461665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1D0ED90-40C6-63A0-F0A7-9C664507598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0BF3B2AB-1C76-711A-5E8E-E1BFCDDEB83D}"/>
                  </a:ext>
                </a:extLst>
              </p:cNvPr>
              <p:cNvSpPr txBox="1"/>
              <p:nvPr/>
            </p:nvSpPr>
            <p:spPr>
              <a:xfrm>
                <a:off x="5940483" y="58303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661454A-D1B9-D953-B189-DEFB20F636DA}"/>
              </a:ext>
            </a:extLst>
          </p:cNvPr>
          <p:cNvSpPr/>
          <p:nvPr/>
        </p:nvSpPr>
        <p:spPr>
          <a:xfrm>
            <a:off x="7165199" y="2202299"/>
            <a:ext cx="4216722" cy="21631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34577E2-BE61-A113-8421-74327C726AB1}"/>
              </a:ext>
            </a:extLst>
          </p:cNvPr>
          <p:cNvGrpSpPr/>
          <p:nvPr/>
        </p:nvGrpSpPr>
        <p:grpSpPr>
          <a:xfrm>
            <a:off x="430302" y="2160532"/>
            <a:ext cx="7108439" cy="830997"/>
            <a:chOff x="430302" y="1948097"/>
            <a:chExt cx="7108439" cy="830997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FFCF48B-3783-D3E6-C017-DD1C69E68C5A}"/>
                </a:ext>
              </a:extLst>
            </p:cNvPr>
            <p:cNvSpPr txBox="1"/>
            <p:nvPr/>
          </p:nvSpPr>
          <p:spPr>
            <a:xfrm>
              <a:off x="848179" y="1948097"/>
              <a:ext cx="6690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uses shared secret and nonce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generate reply with MIC, also generates, sends nonce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7)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09AC672-608B-BC0A-9215-7AA262B269C9}"/>
                </a:ext>
              </a:extLst>
            </p:cNvPr>
            <p:cNvGrpSpPr/>
            <p:nvPr/>
          </p:nvGrpSpPr>
          <p:grpSpPr>
            <a:xfrm>
              <a:off x="430302" y="2097725"/>
              <a:ext cx="387927" cy="461665"/>
              <a:chOff x="5902036" y="64067"/>
              <a:chExt cx="387927" cy="461665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FF82886-6487-D2B2-5055-D7344DC3B36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611AC8-46AD-8A3D-DFA9-1A08AA9AAC9F}"/>
                  </a:ext>
                </a:extLst>
              </p:cNvPr>
              <p:cNvSpPr txBox="1"/>
              <p:nvPr/>
            </p:nvSpPr>
            <p:spPr>
              <a:xfrm>
                <a:off x="5930234" y="64067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FCC2A30C-E5F9-0EEC-153B-A77457B7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3" y="247199"/>
            <a:ext cx="10515600" cy="894622"/>
          </a:xfrm>
        </p:spPr>
        <p:txBody>
          <a:bodyPr>
            <a:normAutofit/>
          </a:bodyPr>
          <a:lstStyle/>
          <a:p>
            <a:r>
              <a:rPr lang="en-US" dirty="0"/>
              <a:t>WPA2-PSK: phase 2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C4D81E9-59F6-BBF2-C372-67FF17401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4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 6">
            <a:extLst>
              <a:ext uri="{FF2B5EF4-FFF2-40B4-BE49-F238E27FC236}">
                <a16:creationId xmlns:a16="http://schemas.microsoft.com/office/drawing/2014/main" id="{C361E706-F3A3-CF44-AE02-BA0595774CD9}"/>
              </a:ext>
            </a:extLst>
          </p:cNvPr>
          <p:cNvGrpSpPr>
            <a:grpSpLocks/>
          </p:cNvGrpSpPr>
          <p:nvPr/>
        </p:nvGrpSpPr>
        <p:grpSpPr bwMode="auto">
          <a:xfrm>
            <a:off x="8847527" y="1257077"/>
            <a:ext cx="2362200" cy="1166813"/>
            <a:chOff x="3839" y="1737"/>
            <a:chExt cx="1488" cy="735"/>
          </a:xfrm>
        </p:grpSpPr>
        <p:sp>
          <p:nvSpPr>
            <p:cNvPr id="243" name="Freeform 7">
              <a:extLst>
                <a:ext uri="{FF2B5EF4-FFF2-40B4-BE49-F238E27FC236}">
                  <a16:creationId xmlns:a16="http://schemas.microsoft.com/office/drawing/2014/main" id="{393C90C1-E2F5-7E4D-9330-704828EC3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735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4" name="Text Box 8">
              <a:extLst>
                <a:ext uri="{FF2B5EF4-FFF2-40B4-BE49-F238E27FC236}">
                  <a16:creationId xmlns:a16="http://schemas.microsoft.com/office/drawing/2014/main" id="{91AB3FE3-6836-1F44-BEB7-C93EF507C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" y="1988"/>
              <a:ext cx="60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Internet</a:t>
              </a:r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F2388F8D-B2F7-72E6-F8DB-C87C8A8CBBB8}"/>
              </a:ext>
            </a:extLst>
          </p:cNvPr>
          <p:cNvGrpSpPr/>
          <p:nvPr/>
        </p:nvGrpSpPr>
        <p:grpSpPr>
          <a:xfrm flipV="1">
            <a:off x="6386332" y="1613297"/>
            <a:ext cx="2941207" cy="467540"/>
            <a:chOff x="9568492" y="4107866"/>
            <a:chExt cx="933949" cy="933950"/>
          </a:xfrm>
        </p:grpSpPr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91DAE815-5AA4-94F5-3C21-0A1067F63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0672" y="4107866"/>
              <a:ext cx="0" cy="9339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3D3D7EC7-ACA3-561F-87FA-665524672D9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0035467" y="4574841"/>
              <a:ext cx="0" cy="933949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5A45BBA-1141-CF8E-631E-A8100B69B9F9}"/>
              </a:ext>
            </a:extLst>
          </p:cNvPr>
          <p:cNvCxnSpPr>
            <a:cxnSpLocks/>
          </p:cNvCxnSpPr>
          <p:nvPr/>
        </p:nvCxnSpPr>
        <p:spPr>
          <a:xfrm flipV="1">
            <a:off x="6381578" y="1607897"/>
            <a:ext cx="27679" cy="14583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902711-BBBC-2F2C-EDA5-6DC5CDFC2642}"/>
              </a:ext>
            </a:extLst>
          </p:cNvPr>
          <p:cNvGrpSpPr/>
          <p:nvPr/>
        </p:nvGrpSpPr>
        <p:grpSpPr>
          <a:xfrm>
            <a:off x="5971882" y="2877516"/>
            <a:ext cx="833023" cy="434550"/>
            <a:chOff x="3668110" y="2448910"/>
            <a:chExt cx="3794234" cy="216513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354628E-F76C-8458-087B-18BD0BF625B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BA5818B-7895-1489-9CE5-729CB3B7672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18B74DF-B0E5-B440-77DC-AD9A19F782D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1A2908EF-29D0-86B3-11DA-9192CCBDD89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74A78814-4DC9-C8A0-F827-8181B3525AE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D94282B8-0F7C-0AD1-6E16-A6B061740B1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4FBF37B9-6CBE-3153-12D4-617D48CA0212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2248B8-5585-ACB4-1840-345A72B6EBCF}"/>
              </a:ext>
            </a:extLst>
          </p:cNvPr>
          <p:cNvGrpSpPr/>
          <p:nvPr/>
        </p:nvGrpSpPr>
        <p:grpSpPr>
          <a:xfrm>
            <a:off x="5958683" y="1821607"/>
            <a:ext cx="901147" cy="501151"/>
            <a:chOff x="7493876" y="2774731"/>
            <a:chExt cx="1481958" cy="894622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7BB826B-E2EA-AE34-CD9B-8C0EFF67C8B5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C75FA82-4A56-E50E-1BD0-5D76475E812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A96DA-D872-D998-C297-8FE5F18BAC7E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40CA386-F4BA-C80D-0CF2-F38D791CC26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F19AD740-3A31-5EA1-5BD8-4C5A5FBFD8EB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4292E803-0ACB-578B-B6D3-7712E8BE3E77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579DECF-E96C-26F8-CAC4-0AABB76C03CA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35921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802.1x </a:t>
            </a:r>
            <a:r>
              <a:rPr lang="en-US" dirty="0">
                <a:solidFill>
                  <a:srgbClr val="C00000"/>
                </a:solidFill>
              </a:rPr>
              <a:t>Enterprise</a:t>
            </a:r>
            <a:r>
              <a:rPr lang="en-US" dirty="0"/>
              <a:t> Authentication Framework</a:t>
            </a:r>
          </a:p>
        </p:txBody>
      </p:sp>
      <p:sp>
        <p:nvSpPr>
          <p:cNvPr id="128" name="Oval 23">
            <a:extLst>
              <a:ext uri="{FF2B5EF4-FFF2-40B4-BE49-F238E27FC236}">
                <a16:creationId xmlns:a16="http://schemas.microsoft.com/office/drawing/2014/main" id="{6DC7CEC3-9E37-6C43-B01A-57E7BFF18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531124"/>
            <a:ext cx="497682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745610-BECA-EFAF-FA63-A945F871FDA9}"/>
              </a:ext>
            </a:extLst>
          </p:cNvPr>
          <p:cNvCxnSpPr>
            <a:cxnSpLocks/>
          </p:cNvCxnSpPr>
          <p:nvPr/>
        </p:nvCxnSpPr>
        <p:spPr>
          <a:xfrm>
            <a:off x="4046239" y="3044578"/>
            <a:ext cx="36213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Rectangle 304">
            <a:extLst>
              <a:ext uri="{FF2B5EF4-FFF2-40B4-BE49-F238E27FC236}">
                <a16:creationId xmlns:a16="http://schemas.microsoft.com/office/drawing/2014/main" id="{D42ED77C-73ED-7C92-4EDC-1F20D0B45FA9}"/>
              </a:ext>
            </a:extLst>
          </p:cNvPr>
          <p:cNvSpPr/>
          <p:nvPr/>
        </p:nvSpPr>
        <p:spPr>
          <a:xfrm>
            <a:off x="5814827" y="1657479"/>
            <a:ext cx="2293731" cy="2360159"/>
          </a:xfrm>
          <a:prstGeom prst="rect">
            <a:avLst/>
          </a:prstGeom>
          <a:solidFill>
            <a:schemeClr val="bg1">
              <a:alpha val="753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75A6DB-5AC2-8679-2311-659994D45693}"/>
              </a:ext>
            </a:extLst>
          </p:cNvPr>
          <p:cNvGrpSpPr/>
          <p:nvPr/>
        </p:nvGrpSpPr>
        <p:grpSpPr>
          <a:xfrm>
            <a:off x="1033022" y="2645411"/>
            <a:ext cx="2124236" cy="1264908"/>
            <a:chOff x="1033022" y="2645411"/>
            <a:chExt cx="2124236" cy="1264908"/>
          </a:xfrm>
        </p:grpSpPr>
        <p:grpSp>
          <p:nvGrpSpPr>
            <p:cNvPr id="198" name="Group 356">
              <a:extLst>
                <a:ext uri="{FF2B5EF4-FFF2-40B4-BE49-F238E27FC236}">
                  <a16:creationId xmlns:a16="http://schemas.microsoft.com/office/drawing/2014/main" id="{44A62913-19C4-CF45-A43E-AF4966B1C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199" name="Picture 354" descr="laptop_stylized_small">
                <a:extLst>
                  <a:ext uri="{FF2B5EF4-FFF2-40B4-BE49-F238E27FC236}">
                    <a16:creationId xmlns:a16="http://schemas.microsoft.com/office/drawing/2014/main" id="{2C6FC57A-B2AA-024C-AA50-833F87F56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0" name="Picture 355" descr="antenna_stylized">
                <a:extLst>
                  <a:ext uri="{FF2B5EF4-FFF2-40B4-BE49-F238E27FC236}">
                    <a16:creationId xmlns:a16="http://schemas.microsoft.com/office/drawing/2014/main" id="{A7408C9B-0424-4D46-A3CB-20DA2F9659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9" name="Picture 348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1CFB7528-14DD-97A0-D943-4490239F5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F30FDCF5-BD57-9186-7C6B-E75B17E3D1A2}"/>
                </a:ext>
              </a:extLst>
            </p:cNvPr>
            <p:cNvSpPr txBox="1"/>
            <p:nvPr/>
          </p:nvSpPr>
          <p:spPr>
            <a:xfrm>
              <a:off x="1033022" y="354098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353" name="TextBox 352">
            <a:extLst>
              <a:ext uri="{FF2B5EF4-FFF2-40B4-BE49-F238E27FC236}">
                <a16:creationId xmlns:a16="http://schemas.microsoft.com/office/drawing/2014/main" id="{AC409A86-6932-A6E2-1019-87FDAAAADD49}"/>
              </a:ext>
            </a:extLst>
          </p:cNvPr>
          <p:cNvSpPr txBox="1"/>
          <p:nvPr/>
        </p:nvSpPr>
        <p:spPr>
          <a:xfrm>
            <a:off x="3845044" y="354663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8" name="Group 361">
            <a:extLst>
              <a:ext uri="{FF2B5EF4-FFF2-40B4-BE49-F238E27FC236}">
                <a16:creationId xmlns:a16="http://schemas.microsoft.com/office/drawing/2014/main" id="{F0D83CBC-A45C-DB46-B426-BC3CB27E561A}"/>
              </a:ext>
            </a:extLst>
          </p:cNvPr>
          <p:cNvGrpSpPr>
            <a:grpSpLocks/>
          </p:cNvGrpSpPr>
          <p:nvPr/>
        </p:nvGrpSpPr>
        <p:grpSpPr bwMode="auto">
          <a:xfrm>
            <a:off x="3944877" y="2480715"/>
            <a:ext cx="886160" cy="886317"/>
            <a:chOff x="2967" y="478"/>
            <a:chExt cx="788" cy="625"/>
          </a:xfrm>
        </p:grpSpPr>
        <p:pic>
          <p:nvPicPr>
            <p:cNvPr id="139" name="Picture 358" descr="access_point_stylized_small">
              <a:extLst>
                <a:ext uri="{FF2B5EF4-FFF2-40B4-BE49-F238E27FC236}">
                  <a16:creationId xmlns:a16="http://schemas.microsoft.com/office/drawing/2014/main" id="{5FE77BF3-1EFB-E041-BAC1-94C95522F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60" descr="antenna_radiation_stylized">
              <a:extLst>
                <a:ext uri="{FF2B5EF4-FFF2-40B4-BE49-F238E27FC236}">
                  <a16:creationId xmlns:a16="http://schemas.microsoft.com/office/drawing/2014/main" id="{ED27BB04-ED6E-0D4B-8FE8-C96C4F7B9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FA39E9-E404-AD20-E064-FAACDF8B2D0A}"/>
              </a:ext>
            </a:extLst>
          </p:cNvPr>
          <p:cNvGrpSpPr/>
          <p:nvPr/>
        </p:nvGrpSpPr>
        <p:grpSpPr>
          <a:xfrm>
            <a:off x="715369" y="4282018"/>
            <a:ext cx="10992217" cy="1775882"/>
            <a:chOff x="715369" y="4282018"/>
            <a:chExt cx="10992217" cy="1775882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1F47060-CB5C-947B-3452-1427598BD441}"/>
                </a:ext>
              </a:extLst>
            </p:cNvPr>
            <p:cNvSpPr/>
            <p:nvPr/>
          </p:nvSpPr>
          <p:spPr>
            <a:xfrm>
              <a:off x="715369" y="4282018"/>
              <a:ext cx="10992217" cy="177588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6843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CF9694F6-AAA3-2B83-7A43-2803B16C0C36}"/>
                </a:ext>
              </a:extLst>
            </p:cNvPr>
            <p:cNvSpPr txBox="1"/>
            <p:nvPr/>
          </p:nvSpPr>
          <p:spPr>
            <a:xfrm>
              <a:off x="9745171" y="4676907"/>
              <a:ext cx="1738488" cy="98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terminology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0F1230-4313-4AD0-6E5D-CED0189A77F6}"/>
              </a:ext>
            </a:extLst>
          </p:cNvPr>
          <p:cNvGrpSpPr/>
          <p:nvPr/>
        </p:nvGrpSpPr>
        <p:grpSpPr>
          <a:xfrm>
            <a:off x="764356" y="4314676"/>
            <a:ext cx="2212979" cy="1623934"/>
            <a:chOff x="764356" y="4314676"/>
            <a:chExt cx="2212979" cy="1623934"/>
          </a:xfrm>
        </p:grpSpPr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6FDD533C-C5C2-FBFE-925F-653353AE8B44}"/>
                </a:ext>
              </a:extLst>
            </p:cNvPr>
            <p:cNvSpPr txBox="1"/>
            <p:nvPr/>
          </p:nvSpPr>
          <p:spPr>
            <a:xfrm>
              <a:off x="1273180" y="4314676"/>
              <a:ext cx="1291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Supplicant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F84603E9-B3B4-9C78-9258-8F6C0F732031}"/>
                </a:ext>
              </a:extLst>
            </p:cNvPr>
            <p:cNvSpPr txBox="1"/>
            <p:nvPr/>
          </p:nvSpPr>
          <p:spPr>
            <a:xfrm>
              <a:off x="764356" y="4738281"/>
              <a:ext cx="22129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device needing authentication before being allowed network access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B9B60-2F47-15B0-B935-42670EF54883}"/>
              </a:ext>
            </a:extLst>
          </p:cNvPr>
          <p:cNvGrpSpPr/>
          <p:nvPr/>
        </p:nvGrpSpPr>
        <p:grpSpPr>
          <a:xfrm>
            <a:off x="3063390" y="4319972"/>
            <a:ext cx="2892960" cy="1638393"/>
            <a:chOff x="3063390" y="4319972"/>
            <a:chExt cx="2892960" cy="1638393"/>
          </a:xfrm>
        </p:grpSpPr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51F08713-D890-B1E0-61D2-6900F034EE72}"/>
                </a:ext>
              </a:extLst>
            </p:cNvPr>
            <p:cNvSpPr txBox="1"/>
            <p:nvPr/>
          </p:nvSpPr>
          <p:spPr>
            <a:xfrm>
              <a:off x="3597795" y="4319972"/>
              <a:ext cx="1655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Authenticator</a:t>
              </a: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E26EF6A6-5992-0345-A9AC-65851D6412E8}"/>
                </a:ext>
              </a:extLst>
            </p:cNvPr>
            <p:cNvSpPr txBox="1"/>
            <p:nvPr/>
          </p:nvSpPr>
          <p:spPr>
            <a:xfrm>
              <a:off x="3063390" y="4758036"/>
              <a:ext cx="2892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relays messages between client and authentication server to authenticate client, authorize client use of WLAN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063347-6EE2-5804-8083-EC391C659AD6}"/>
              </a:ext>
            </a:extLst>
          </p:cNvPr>
          <p:cNvGrpSpPr/>
          <p:nvPr/>
        </p:nvGrpSpPr>
        <p:grpSpPr>
          <a:xfrm>
            <a:off x="6310517" y="4323189"/>
            <a:ext cx="2640343" cy="1375651"/>
            <a:chOff x="6310517" y="4323189"/>
            <a:chExt cx="2640343" cy="1375651"/>
          </a:xfrm>
        </p:grpSpPr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AD13C96F-EE8A-377D-3E8D-DC3FBBB117BE}"/>
                </a:ext>
              </a:extLst>
            </p:cNvPr>
            <p:cNvSpPr txBox="1"/>
            <p:nvPr/>
          </p:nvSpPr>
          <p:spPr>
            <a:xfrm>
              <a:off x="6454671" y="4323189"/>
              <a:ext cx="2479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F5926AB4-882A-8894-6D0B-5719FB9E1AE8}"/>
                </a:ext>
              </a:extLst>
            </p:cNvPr>
            <p:cNvSpPr txBox="1"/>
            <p:nvPr/>
          </p:nvSpPr>
          <p:spPr>
            <a:xfrm>
              <a:off x="6310517" y="4775510"/>
              <a:ext cx="2640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server with clients’ authentication and access rights information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AF0608F-E454-D5C4-B660-337E33B16C0B}"/>
              </a:ext>
            </a:extLst>
          </p:cNvPr>
          <p:cNvGrpSpPr/>
          <p:nvPr/>
        </p:nvGrpSpPr>
        <p:grpSpPr>
          <a:xfrm>
            <a:off x="2607981" y="2832511"/>
            <a:ext cx="1399085" cy="448177"/>
            <a:chOff x="4549679" y="-749989"/>
            <a:chExt cx="1399085" cy="448177"/>
          </a:xfrm>
        </p:grpSpPr>
        <p:sp>
          <p:nvSpPr>
            <p:cNvPr id="367" name="Left-Right Arrow 366">
              <a:extLst>
                <a:ext uri="{FF2B5EF4-FFF2-40B4-BE49-F238E27FC236}">
                  <a16:creationId xmlns:a16="http://schemas.microsoft.com/office/drawing/2014/main" id="{A7BB26A4-E2FD-F5B5-4C7A-B824A038C906}"/>
                </a:ext>
              </a:extLst>
            </p:cNvPr>
            <p:cNvSpPr/>
            <p:nvPr/>
          </p:nvSpPr>
          <p:spPr>
            <a:xfrm>
              <a:off x="4549679" y="-749989"/>
              <a:ext cx="1399085" cy="448177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1EB05BEF-1D93-CB2A-92C5-80980E6560B7}"/>
                </a:ext>
              </a:extLst>
            </p:cNvPr>
            <p:cNvSpPr txBox="1"/>
            <p:nvPr/>
          </p:nvSpPr>
          <p:spPr>
            <a:xfrm>
              <a:off x="4833548" y="-703689"/>
              <a:ext cx="761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EAPoL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3C8BA948-31E6-FC65-0EF6-0E356876AA48}"/>
              </a:ext>
            </a:extLst>
          </p:cNvPr>
          <p:cNvGrpSpPr/>
          <p:nvPr/>
        </p:nvGrpSpPr>
        <p:grpSpPr>
          <a:xfrm>
            <a:off x="4680382" y="2838070"/>
            <a:ext cx="2679805" cy="430633"/>
            <a:chOff x="4526529" y="-816462"/>
            <a:chExt cx="2679805" cy="430633"/>
          </a:xfrm>
        </p:grpSpPr>
        <p:sp>
          <p:nvSpPr>
            <p:cNvPr id="371" name="Left-Right Arrow 370">
              <a:extLst>
                <a:ext uri="{FF2B5EF4-FFF2-40B4-BE49-F238E27FC236}">
                  <a16:creationId xmlns:a16="http://schemas.microsoft.com/office/drawing/2014/main" id="{0BF5DE22-9DD3-76A7-A1DC-3FCA95C100AC}"/>
                </a:ext>
              </a:extLst>
            </p:cNvPr>
            <p:cNvSpPr/>
            <p:nvPr/>
          </p:nvSpPr>
          <p:spPr>
            <a:xfrm>
              <a:off x="4526529" y="-816462"/>
              <a:ext cx="2679805" cy="430633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03B5A14A-7FFA-708D-39E2-DA4C1008E086}"/>
                </a:ext>
              </a:extLst>
            </p:cNvPr>
            <p:cNvSpPr txBox="1"/>
            <p:nvPr/>
          </p:nvSpPr>
          <p:spPr>
            <a:xfrm>
              <a:off x="5454941" y="-766594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824CD9-A253-7B25-5B2B-1F135C74B31A}"/>
              </a:ext>
            </a:extLst>
          </p:cNvPr>
          <p:cNvGrpSpPr/>
          <p:nvPr/>
        </p:nvGrpSpPr>
        <p:grpSpPr>
          <a:xfrm>
            <a:off x="2552792" y="2420658"/>
            <a:ext cx="4807395" cy="375861"/>
            <a:chOff x="4470919" y="-631373"/>
            <a:chExt cx="4807395" cy="375861"/>
          </a:xfrm>
        </p:grpSpPr>
        <p:sp>
          <p:nvSpPr>
            <p:cNvPr id="4" name="Left-Right Arrow 3">
              <a:extLst>
                <a:ext uri="{FF2B5EF4-FFF2-40B4-BE49-F238E27FC236}">
                  <a16:creationId xmlns:a16="http://schemas.microsoft.com/office/drawing/2014/main" id="{2CABE45D-C019-3C6E-631F-FEB554A8E7D4}"/>
                </a:ext>
              </a:extLst>
            </p:cNvPr>
            <p:cNvSpPr/>
            <p:nvPr/>
          </p:nvSpPr>
          <p:spPr>
            <a:xfrm>
              <a:off x="4470919" y="-631373"/>
              <a:ext cx="4807395" cy="375861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9581AF-03C8-6E87-E307-020166554E1C}"/>
                </a:ext>
              </a:extLst>
            </p:cNvPr>
            <p:cNvSpPr txBox="1"/>
            <p:nvPr/>
          </p:nvSpPr>
          <p:spPr>
            <a:xfrm>
              <a:off x="5733486" y="-617205"/>
              <a:ext cx="162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 method data</a:t>
              </a:r>
            </a:p>
          </p:txBody>
        </p:sp>
      </p:grpSp>
      <p:pic>
        <p:nvPicPr>
          <p:cNvPr id="351" name="Picture 350" descr="A screen shot of a device&#10;&#10;Description automatically generated">
            <a:extLst>
              <a:ext uri="{FF2B5EF4-FFF2-40B4-BE49-F238E27FC236}">
                <a16:creationId xmlns:a16="http://schemas.microsoft.com/office/drawing/2014/main" id="{3B7B9F18-7F75-8FE1-BB3C-B5FAE2E44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48653" y="2328896"/>
            <a:ext cx="437800" cy="1203294"/>
          </a:xfrm>
          <a:prstGeom prst="rect">
            <a:avLst/>
          </a:prstGeom>
        </p:spPr>
      </p:pic>
      <p:sp>
        <p:nvSpPr>
          <p:cNvPr id="354" name="TextBox 353">
            <a:extLst>
              <a:ext uri="{FF2B5EF4-FFF2-40B4-BE49-F238E27FC236}">
                <a16:creationId xmlns:a16="http://schemas.microsoft.com/office/drawing/2014/main" id="{B7D73A5A-3458-EBAA-C669-11A236BC5317}"/>
              </a:ext>
            </a:extLst>
          </p:cNvPr>
          <p:cNvSpPr txBox="1"/>
          <p:nvPr/>
        </p:nvSpPr>
        <p:spPr>
          <a:xfrm>
            <a:off x="6565317" y="3557316"/>
            <a:ext cx="221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BBA739-F95F-F295-76CC-720EC4E88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235921"/>
            <a:ext cx="11290853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802.1x </a:t>
            </a:r>
            <a:r>
              <a:rPr lang="en-US" sz="4000" dirty="0">
                <a:solidFill>
                  <a:srgbClr val="C00000"/>
                </a:solidFill>
              </a:rPr>
              <a:t>Enterprise:</a:t>
            </a:r>
            <a:r>
              <a:rPr lang="en-US" sz="4000" dirty="0"/>
              <a:t> </a:t>
            </a:r>
            <a:r>
              <a:rPr lang="en-US" sz="3600" dirty="0"/>
              <a:t>Extensible Authentication Protocols: EAPs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80842-D6C6-3355-CBC2-56F526E247CD}"/>
              </a:ext>
            </a:extLst>
          </p:cNvPr>
          <p:cNvSpPr txBox="1"/>
          <p:nvPr/>
        </p:nvSpPr>
        <p:spPr>
          <a:xfrm>
            <a:off x="553808" y="1443352"/>
            <a:ext cx="66507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EAP primarily between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(e.g., RADIUS server)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acts mostly as pass through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credentials stored at clients, authentication server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66D270-C2DB-4618-56E4-A50EBD9D1329}"/>
              </a:ext>
            </a:extLst>
          </p:cNvPr>
          <p:cNvGrpSpPr/>
          <p:nvPr/>
        </p:nvGrpSpPr>
        <p:grpSpPr>
          <a:xfrm>
            <a:off x="581104" y="3844625"/>
            <a:ext cx="9749849" cy="2369880"/>
            <a:chOff x="581104" y="3803681"/>
            <a:chExt cx="9749849" cy="23698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62AA5C-FF06-DD35-F3E3-0A5F62CE2F2E}"/>
                </a:ext>
              </a:extLst>
            </p:cNvPr>
            <p:cNvSpPr txBox="1"/>
            <p:nvPr/>
          </p:nvSpPr>
          <p:spPr>
            <a:xfrm>
              <a:off x="581104" y="3803681"/>
              <a:ext cx="6598628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7338" marR="0" lvl="0" indent="-2873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~40 different EAP protocols (!)</a:t>
              </a:r>
            </a:p>
            <a:p>
              <a:pPr marL="693738" marR="0" lvl="1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Differing in credentials: passwords, certificates, SIM cards, tokens ....</a:t>
              </a:r>
            </a:p>
            <a:p>
              <a:pPr marL="693738" marR="0" lvl="1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commonly used : EAP-MD-5, EAP-TLS, EAP-PEAP,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EAP-Fast, and Cisco LEAP. EAP-MD-5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F3C9302-CFBA-4167-8375-380864CBCF24}"/>
                </a:ext>
              </a:extLst>
            </p:cNvPr>
            <p:cNvGrpSpPr/>
            <p:nvPr/>
          </p:nvGrpSpPr>
          <p:grpSpPr>
            <a:xfrm>
              <a:off x="7276505" y="4002930"/>
              <a:ext cx="3054448" cy="2068962"/>
              <a:chOff x="7526253" y="3816975"/>
              <a:chExt cx="3594688" cy="2689822"/>
            </a:xfrm>
          </p:grpSpPr>
          <p:pic>
            <p:nvPicPr>
              <p:cNvPr id="1026" name="Picture 2" descr="RSA SecurID SID700 - hardware token - SID700-6-60-36-10 - Security Tokens -  CDW.com">
                <a:extLst>
                  <a:ext uri="{FF2B5EF4-FFF2-40B4-BE49-F238E27FC236}">
                    <a16:creationId xmlns:a16="http://schemas.microsoft.com/office/drawing/2014/main" id="{A1314F58-6B4D-45C0-495F-B82E59DFC7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6253" y="3816975"/>
                <a:ext cx="1529122" cy="1095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DF78888-5A02-F080-F4D3-30048D9C32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7008" y="5211136"/>
                <a:ext cx="858838" cy="1295661"/>
              </a:xfrm>
              <a:prstGeom prst="rect">
                <a:avLst/>
              </a:prstGeom>
            </p:spPr>
          </p:pic>
          <p:grpSp>
            <p:nvGrpSpPr>
              <p:cNvPr id="15" name="Group 28">
                <a:extLst>
                  <a:ext uri="{FF2B5EF4-FFF2-40B4-BE49-F238E27FC236}">
                    <a16:creationId xmlns:a16="http://schemas.microsoft.com/office/drawing/2014/main" id="{5642B6C0-C587-FE37-6B13-10467AEA75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6543" y="4888721"/>
                <a:ext cx="1133994" cy="1300789"/>
                <a:chOff x="4446" y="2648"/>
                <a:chExt cx="541" cy="730"/>
              </a:xfrm>
            </p:grpSpPr>
            <p:pic>
              <p:nvPicPr>
                <p:cNvPr id="16" name="Picture 29" descr="SO00109_[1]">
                  <a:extLst>
                    <a:ext uri="{FF2B5EF4-FFF2-40B4-BE49-F238E27FC236}">
                      <a16:creationId xmlns:a16="http://schemas.microsoft.com/office/drawing/2014/main" id="{7F783801-1C5E-B6B9-9476-FB5FA01AD9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6" y="2648"/>
                  <a:ext cx="541" cy="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" name="Group 30">
                  <a:extLst>
                    <a:ext uri="{FF2B5EF4-FFF2-40B4-BE49-F238E27FC236}">
                      <a16:creationId xmlns:a16="http://schemas.microsoft.com/office/drawing/2014/main" id="{7FA27509-2106-4303-3FC4-47F686F984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" y="2766"/>
                  <a:ext cx="309" cy="381"/>
                  <a:chOff x="2994" y="2073"/>
                  <a:chExt cx="309" cy="381"/>
                </a:xfrm>
              </p:grpSpPr>
              <p:grpSp>
                <p:nvGrpSpPr>
                  <p:cNvPr id="19" name="Group 31">
                    <a:extLst>
                      <a:ext uri="{FF2B5EF4-FFF2-40B4-BE49-F238E27FC236}">
                        <a16:creationId xmlns:a16="http://schemas.microsoft.com/office/drawing/2014/main" id="{6C1BB7A7-A781-FEA1-5E79-081554A695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4" y="2144"/>
                    <a:ext cx="309" cy="310"/>
                    <a:chOff x="2994" y="2144"/>
                    <a:chExt cx="309" cy="310"/>
                  </a:xfrm>
                </p:grpSpPr>
                <p:sp>
                  <p:nvSpPr>
                    <p:cNvPr id="21" name="Text Box 32">
                      <a:extLst>
                        <a:ext uri="{FF2B5EF4-FFF2-40B4-BE49-F238E27FC236}">
                          <a16:creationId xmlns:a16="http://schemas.microsoft.com/office/drawing/2014/main" id="{DB9589D5-6982-D4B6-984A-502F87CE2FD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94" y="2144"/>
                      <a:ext cx="269" cy="2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K </a:t>
                      </a:r>
                    </a:p>
                  </p:txBody>
                </p:sp>
                <p:sp>
                  <p:nvSpPr>
                    <p:cNvPr id="22" name="Text Box 33">
                      <a:extLst>
                        <a:ext uri="{FF2B5EF4-FFF2-40B4-BE49-F238E27FC236}">
                          <a16:creationId xmlns:a16="http://schemas.microsoft.com/office/drawing/2014/main" id="{49F6595F-4EDA-0613-7B60-C2FA56EAC87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01" y="2241"/>
                      <a:ext cx="202" cy="2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B</a:t>
                      </a:r>
                    </a:p>
                  </p:txBody>
                </p:sp>
              </p:grpSp>
              <p:sp>
                <p:nvSpPr>
                  <p:cNvPr id="20" name="Text Box 34">
                    <a:extLst>
                      <a:ext uri="{FF2B5EF4-FFF2-40B4-BE49-F238E27FC236}">
                        <a16:creationId xmlns:a16="http://schemas.microsoft.com/office/drawing/2014/main" id="{99E2DBF0-1B14-C37B-E1F5-2B0C615E8C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6" y="2073"/>
                    <a:ext cx="192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+</a:t>
                    </a:r>
                  </a:p>
                </p:txBody>
              </p:sp>
            </p:grpSp>
            <p:pic>
              <p:nvPicPr>
                <p:cNvPr id="18" name="Picture 35" descr="BS00768_[1]">
                  <a:extLst>
                    <a:ext uri="{FF2B5EF4-FFF2-40B4-BE49-F238E27FC236}">
                      <a16:creationId xmlns:a16="http://schemas.microsoft.com/office/drawing/2014/main" id="{96F91CA6-5883-DFDC-F087-BBA718536D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 flipV="1">
                  <a:off x="4640" y="3118"/>
                  <a:ext cx="28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8" name="Picture 4" descr="Password Managers - National Cybersecurity Alliance">
                <a:extLst>
                  <a:ext uri="{FF2B5EF4-FFF2-40B4-BE49-F238E27FC236}">
                    <a16:creationId xmlns:a16="http://schemas.microsoft.com/office/drawing/2014/main" id="{D2B4E468-1923-C5F0-C3E2-775FC30D9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0537" y="3995766"/>
                <a:ext cx="1650404" cy="1095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4C36CA-B8E2-FA30-B140-24B45FB1E236}"/>
              </a:ext>
            </a:extLst>
          </p:cNvPr>
          <p:cNvGrpSpPr/>
          <p:nvPr/>
        </p:nvGrpSpPr>
        <p:grpSpPr>
          <a:xfrm>
            <a:off x="7302589" y="1402736"/>
            <a:ext cx="4619486" cy="1490118"/>
            <a:chOff x="6552016" y="2835130"/>
            <a:chExt cx="4619486" cy="1490118"/>
          </a:xfrm>
        </p:grpSpPr>
        <p:pic>
          <p:nvPicPr>
            <p:cNvPr id="24" name="Picture 23" descr="A screen shot of a device&#10;&#10;Description automatically generated">
              <a:extLst>
                <a:ext uri="{FF2B5EF4-FFF2-40B4-BE49-F238E27FC236}">
                  <a16:creationId xmlns:a16="http://schemas.microsoft.com/office/drawing/2014/main" id="{49DE1D88-FF07-5B18-A6E7-C1AA9C25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341167" y="2835130"/>
              <a:ext cx="340277" cy="93525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33E26F-FED4-9261-5035-07F5E1BEB7EC}"/>
                </a:ext>
              </a:extLst>
            </p:cNvPr>
            <p:cNvSpPr txBox="1"/>
            <p:nvPr/>
          </p:nvSpPr>
          <p:spPr>
            <a:xfrm>
              <a:off x="9881830" y="3883973"/>
              <a:ext cx="1289672" cy="441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server</a:t>
              </a:r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F5BBC587-F54C-B4F9-6939-717737C1D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016" y="2955473"/>
              <a:ext cx="3317600" cy="869678"/>
            </a:xfrm>
            <a:prstGeom prst="ellipse">
              <a:avLst/>
            </a:prstGeom>
            <a:solidFill>
              <a:srgbClr val="9CE0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27" name="Group 356">
              <a:extLst>
                <a:ext uri="{FF2B5EF4-FFF2-40B4-BE49-F238E27FC236}">
                  <a16:creationId xmlns:a16="http://schemas.microsoft.com/office/drawing/2014/main" id="{4F0A418B-C7FF-8A03-2BB0-FA4F0410A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3768" y="3095557"/>
              <a:ext cx="687838" cy="603515"/>
              <a:chOff x="403" y="1497"/>
              <a:chExt cx="1154" cy="1014"/>
            </a:xfrm>
          </p:grpSpPr>
          <p:pic>
            <p:nvPicPr>
              <p:cNvPr id="35" name="Picture 354" descr="laptop_stylized_small">
                <a:extLst>
                  <a:ext uri="{FF2B5EF4-FFF2-40B4-BE49-F238E27FC236}">
                    <a16:creationId xmlns:a16="http://schemas.microsoft.com/office/drawing/2014/main" id="{11960952-8A46-FC7E-BA41-666D98EF8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55" descr="antenna_stylized">
                <a:extLst>
                  <a:ext uri="{FF2B5EF4-FFF2-40B4-BE49-F238E27FC236}">
                    <a16:creationId xmlns:a16="http://schemas.microsoft.com/office/drawing/2014/main" id="{67856189-0067-39D2-6A0D-6CBBDD27DF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27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2C566680-0CF4-FED2-F19B-42C0C361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4656" y="3179185"/>
              <a:ext cx="619050" cy="3868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BBD2D5-5DB3-98CF-7882-8430100C97DC}"/>
                </a:ext>
              </a:extLst>
            </p:cNvPr>
            <p:cNvSpPr txBox="1"/>
            <p:nvPr/>
          </p:nvSpPr>
          <p:spPr>
            <a:xfrm>
              <a:off x="6670386" y="3845243"/>
              <a:ext cx="1695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client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8C3803-6775-622E-EA91-36A6604E7801}"/>
                </a:ext>
              </a:extLst>
            </p:cNvPr>
            <p:cNvSpPr txBox="1"/>
            <p:nvPr/>
          </p:nvSpPr>
          <p:spPr>
            <a:xfrm>
              <a:off x="8833060" y="3850614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grpSp>
          <p:nvGrpSpPr>
            <p:cNvPr id="31" name="Group 361">
              <a:extLst>
                <a:ext uri="{FF2B5EF4-FFF2-40B4-BE49-F238E27FC236}">
                  <a16:creationId xmlns:a16="http://schemas.microsoft.com/office/drawing/2014/main" id="{C90A655B-0137-459A-3B76-16FEE374F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74301" y="2953021"/>
              <a:ext cx="820757" cy="767062"/>
              <a:chOff x="2967" y="478"/>
              <a:chExt cx="788" cy="625"/>
            </a:xfrm>
          </p:grpSpPr>
          <p:pic>
            <p:nvPicPr>
              <p:cNvPr id="33" name="Picture 358" descr="access_point_stylized_small">
                <a:extLst>
                  <a:ext uri="{FF2B5EF4-FFF2-40B4-BE49-F238E27FC236}">
                    <a16:creationId xmlns:a16="http://schemas.microsoft.com/office/drawing/2014/main" id="{A730B2F3-AF93-4561-0D9D-A5DB174A43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60" descr="antenna_radiation_stylized">
                <a:extLst>
                  <a:ext uri="{FF2B5EF4-FFF2-40B4-BE49-F238E27FC236}">
                    <a16:creationId xmlns:a16="http://schemas.microsoft.com/office/drawing/2014/main" id="{29A40ECC-6E87-8FEE-A22C-40A6D4B817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168C627-3DF4-1B32-5892-CE78E8FE052C}"/>
                </a:ext>
              </a:extLst>
            </p:cNvPr>
            <p:cNvCxnSpPr/>
            <p:nvPr/>
          </p:nvCxnSpPr>
          <p:spPr>
            <a:xfrm>
              <a:off x="9529156" y="3506177"/>
              <a:ext cx="83930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B1C68E6-719A-DFAC-2A17-AA21872B0DBE}"/>
              </a:ext>
            </a:extLst>
          </p:cNvPr>
          <p:cNvSpPr/>
          <p:nvPr/>
        </p:nvSpPr>
        <p:spPr>
          <a:xfrm>
            <a:off x="9307957" y="1443352"/>
            <a:ext cx="1422796" cy="1277274"/>
          </a:xfrm>
          <a:prstGeom prst="ellipse">
            <a:avLst/>
          </a:prstGeom>
          <a:solidFill>
            <a:schemeClr val="bg1">
              <a:alpha val="729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3F4571-B435-95B5-FF93-B394CF98E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EAP-TTLS: </a:t>
            </a:r>
            <a:r>
              <a:rPr lang="en-US" sz="4400" dirty="0">
                <a:solidFill>
                  <a:srgbClr val="0E00A3"/>
                </a:solidFill>
                <a:effectLst/>
              </a:rPr>
              <a:t>Tunneled Transport Layer Security </a:t>
            </a:r>
            <a:r>
              <a:rPr lang="en-US" sz="2000" dirty="0">
                <a:solidFill>
                  <a:schemeClr val="tx1"/>
                </a:solidFill>
                <a:effectLst/>
              </a:rPr>
              <a:t>[RFC 5281]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1D3EC-72BB-03CF-D982-3022C5C59432}"/>
              </a:ext>
            </a:extLst>
          </p:cNvPr>
          <p:cNvSpPr txBox="1"/>
          <p:nvPr/>
        </p:nvSpPr>
        <p:spPr>
          <a:xfrm>
            <a:off x="1133997" y="1577256"/>
            <a:ext cx="260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“phases”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EAP-TTLS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EE6E46-3A55-2214-9236-79C2E950CD3C}"/>
              </a:ext>
            </a:extLst>
          </p:cNvPr>
          <p:cNvGrpSpPr/>
          <p:nvPr/>
        </p:nvGrpSpPr>
        <p:grpSpPr>
          <a:xfrm>
            <a:off x="518899" y="5333718"/>
            <a:ext cx="8124939" cy="1493176"/>
            <a:chOff x="518899" y="5282918"/>
            <a:chExt cx="8124939" cy="149317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D4EBB7A-AD48-F733-ACEC-2877ACAC7414}"/>
                </a:ext>
              </a:extLst>
            </p:cNvPr>
            <p:cNvSpPr txBox="1"/>
            <p:nvPr/>
          </p:nvSpPr>
          <p:spPr>
            <a:xfrm>
              <a:off x="518899" y="5298766"/>
              <a:ext cx="38012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4-way EAPOL handshake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encrypt local wireless channel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(not for authentication, which is already done in phases 1,2 ) as in WPA2-PSK.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C9ACC07-27AC-72AA-AB43-DEC2FEF5F9F2}"/>
                </a:ext>
              </a:extLst>
            </p:cNvPr>
            <p:cNvGrpSpPr/>
            <p:nvPr/>
          </p:nvGrpSpPr>
          <p:grpSpPr>
            <a:xfrm>
              <a:off x="4339635" y="5282918"/>
              <a:ext cx="4304203" cy="1402933"/>
              <a:chOff x="4339635" y="5155918"/>
              <a:chExt cx="4304203" cy="1402933"/>
            </a:xfrm>
          </p:grpSpPr>
          <p:sp>
            <p:nvSpPr>
              <p:cNvPr id="99" name="Left Brace 98">
                <a:extLst>
                  <a:ext uri="{FF2B5EF4-FFF2-40B4-BE49-F238E27FC236}">
                    <a16:creationId xmlns:a16="http://schemas.microsoft.com/office/drawing/2014/main" id="{9F260BE1-DA56-EB45-AC4E-545DDBAFCFD2}"/>
                  </a:ext>
                </a:extLst>
              </p:cNvPr>
              <p:cNvSpPr/>
              <p:nvPr/>
            </p:nvSpPr>
            <p:spPr>
              <a:xfrm>
                <a:off x="4339635" y="5215077"/>
                <a:ext cx="235087" cy="125221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37C570C-C9CA-5B51-38A3-3563276C064F}"/>
                  </a:ext>
                </a:extLst>
              </p:cNvPr>
              <p:cNvSpPr/>
              <p:nvPr/>
            </p:nvSpPr>
            <p:spPr>
              <a:xfrm>
                <a:off x="4842619" y="5179068"/>
                <a:ext cx="3801219" cy="13561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E7CC5C35-DBD0-07F3-CC11-0EE0427F72DB}"/>
                  </a:ext>
                </a:extLst>
              </p:cNvPr>
              <p:cNvGrpSpPr/>
              <p:nvPr/>
            </p:nvGrpSpPr>
            <p:grpSpPr>
              <a:xfrm>
                <a:off x="4957917" y="5155918"/>
                <a:ext cx="3504969" cy="396804"/>
                <a:chOff x="7353840" y="2801229"/>
                <a:chExt cx="3637667" cy="396804"/>
              </a:xfrm>
            </p:grpSpPr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D4A4CF98-5D31-2D8C-FAA4-414C80105E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53840" y="302697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9DACF671-3F7D-166D-7645-101795AE68B2}"/>
                    </a:ext>
                  </a:extLst>
                </p:cNvPr>
                <p:cNvGrpSpPr/>
                <p:nvPr/>
              </p:nvGrpSpPr>
              <p:grpSpPr>
                <a:xfrm>
                  <a:off x="10364348" y="2828701"/>
                  <a:ext cx="295916" cy="369332"/>
                  <a:chOff x="6293830" y="4017554"/>
                  <a:chExt cx="295916" cy="369332"/>
                </a:xfrm>
              </p:grpSpPr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18EEAFFF-0714-7292-3982-6F165092B6DE}"/>
                      </a:ext>
                    </a:extLst>
                  </p:cNvPr>
                  <p:cNvSpPr/>
                  <p:nvPr/>
                </p:nvSpPr>
                <p:spPr>
                  <a:xfrm>
                    <a:off x="6301149" y="4063011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0996DEC8-CB0D-CF7C-24F7-4FA5ED34756F}"/>
                      </a:ext>
                    </a:extLst>
                  </p:cNvPr>
                  <p:cNvSpPr txBox="1"/>
                  <p:nvPr/>
                </p:nvSpPr>
                <p:spPr>
                  <a:xfrm>
                    <a:off x="6293830" y="4017554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C07C0C81-46E9-F774-4E43-455D0B517DEA}"/>
                    </a:ext>
                  </a:extLst>
                </p:cNvPr>
                <p:cNvSpPr txBox="1"/>
                <p:nvPr/>
              </p:nvSpPr>
              <p:spPr>
                <a:xfrm>
                  <a:off x="7783622" y="2801229"/>
                  <a:ext cx="240483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nonce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7E8087C0-3FE9-378B-8A26-71742CD69D37}"/>
                  </a:ext>
                </a:extLst>
              </p:cNvPr>
              <p:cNvGrpSpPr/>
              <p:nvPr/>
            </p:nvGrpSpPr>
            <p:grpSpPr>
              <a:xfrm>
                <a:off x="5061810" y="5466844"/>
                <a:ext cx="3504969" cy="401607"/>
                <a:chOff x="7461667" y="3204755"/>
                <a:chExt cx="3637667" cy="401607"/>
              </a:xfrm>
            </p:grpSpPr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B389D6E6-3B76-184F-A9F4-C09DAA33A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1667" y="342899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E10A039E-D576-4E43-64CF-DBE33A9023AF}"/>
                    </a:ext>
                  </a:extLst>
                </p:cNvPr>
                <p:cNvGrpSpPr/>
                <p:nvPr/>
              </p:nvGrpSpPr>
              <p:grpSpPr>
                <a:xfrm>
                  <a:off x="7658081" y="3237030"/>
                  <a:ext cx="297242" cy="369332"/>
                  <a:chOff x="5809901" y="4019832"/>
                  <a:chExt cx="297242" cy="369332"/>
                </a:xfrm>
              </p:grpSpPr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E4EC412A-6DE1-5E76-18DA-7E1CED5B9599}"/>
                      </a:ext>
                    </a:extLst>
                  </p:cNvPr>
                  <p:cNvSpPr/>
                  <p:nvPr/>
                </p:nvSpPr>
                <p:spPr>
                  <a:xfrm>
                    <a:off x="5818546" y="4054371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9D7AA845-86A3-9EA4-55EF-00A791C27240}"/>
                      </a:ext>
                    </a:extLst>
                  </p:cNvPr>
                  <p:cNvSpPr txBox="1"/>
                  <p:nvPr/>
                </p:nvSpPr>
                <p:spPr>
                  <a:xfrm>
                    <a:off x="5809901" y="4019832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9BCB3914-C4CA-F47F-AAFB-3236DD6934DC}"/>
                    </a:ext>
                  </a:extLst>
                </p:cNvPr>
                <p:cNvSpPr txBox="1"/>
                <p:nvPr/>
              </p:nvSpPr>
              <p:spPr>
                <a:xfrm>
                  <a:off x="7797388" y="3204755"/>
                  <a:ext cx="2976182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reply, nonce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AFD8D6DB-CBA8-0F53-A1FC-064CA167F3AE}"/>
                  </a:ext>
                </a:extLst>
              </p:cNvPr>
              <p:cNvGrpSpPr/>
              <p:nvPr/>
            </p:nvGrpSpPr>
            <p:grpSpPr>
              <a:xfrm>
                <a:off x="4992642" y="5841186"/>
                <a:ext cx="3504969" cy="405321"/>
                <a:chOff x="7353840" y="2797523"/>
                <a:chExt cx="3637667" cy="405321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C497CC21-0C33-9CF5-53E5-E697E37B4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53840" y="302697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61662B65-F781-C771-5DC4-A5084308F06F}"/>
                    </a:ext>
                  </a:extLst>
                </p:cNvPr>
                <p:cNvGrpSpPr/>
                <p:nvPr/>
              </p:nvGrpSpPr>
              <p:grpSpPr>
                <a:xfrm>
                  <a:off x="10365122" y="2833512"/>
                  <a:ext cx="290320" cy="369332"/>
                  <a:chOff x="6294604" y="4022365"/>
                  <a:chExt cx="290320" cy="369332"/>
                </a:xfrm>
              </p:grpSpPr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D9616555-6609-6292-49D1-B24F5D275276}"/>
                      </a:ext>
                    </a:extLst>
                  </p:cNvPr>
                  <p:cNvSpPr/>
                  <p:nvPr/>
                </p:nvSpPr>
                <p:spPr>
                  <a:xfrm>
                    <a:off x="6296327" y="4072113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2E56F751-56DA-C7F2-FA2D-6BC0A78EBF9E}"/>
                      </a:ext>
                    </a:extLst>
                  </p:cNvPr>
                  <p:cNvSpPr txBox="1"/>
                  <p:nvPr/>
                </p:nvSpPr>
                <p:spPr>
                  <a:xfrm>
                    <a:off x="6294604" y="4022365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E04C9761-31BC-BE90-F600-487C72D73F54}"/>
                    </a:ext>
                  </a:extLst>
                </p:cNvPr>
                <p:cNvSpPr txBox="1"/>
                <p:nvPr/>
              </p:nvSpPr>
              <p:spPr>
                <a:xfrm>
                  <a:off x="7677620" y="2797523"/>
                  <a:ext cx="262020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install key</a:t>
                  </a: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0983D5C-E126-311E-8C54-17910D6B0A02}"/>
                  </a:ext>
                </a:extLst>
              </p:cNvPr>
              <p:cNvGrpSpPr/>
              <p:nvPr/>
            </p:nvGrpSpPr>
            <p:grpSpPr>
              <a:xfrm>
                <a:off x="5061809" y="6151022"/>
                <a:ext cx="3504969" cy="407829"/>
                <a:chOff x="7461667" y="3205364"/>
                <a:chExt cx="3637667" cy="407829"/>
              </a:xfrm>
            </p:grpSpPr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DAFF6ECC-233D-25D9-6AB9-5792B66C0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1667" y="342899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E298667E-DE74-0067-6570-8C3E23EE657E}"/>
                    </a:ext>
                  </a:extLst>
                </p:cNvPr>
                <p:cNvGrpSpPr/>
                <p:nvPr/>
              </p:nvGrpSpPr>
              <p:grpSpPr>
                <a:xfrm>
                  <a:off x="7663926" y="3243861"/>
                  <a:ext cx="302291" cy="369332"/>
                  <a:chOff x="5815746" y="4026663"/>
                  <a:chExt cx="302291" cy="369332"/>
                </a:xfrm>
              </p:grpSpPr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52FC232A-A124-DB03-5DC9-4A46EC244E3E}"/>
                      </a:ext>
                    </a:extLst>
                  </p:cNvPr>
                  <p:cNvSpPr/>
                  <p:nvPr/>
                </p:nvSpPr>
                <p:spPr>
                  <a:xfrm>
                    <a:off x="5829440" y="4060657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6DAA5D5E-E863-B4DC-6A6E-9DA9AFAB239D}"/>
                      </a:ext>
                    </a:extLst>
                  </p:cNvPr>
                  <p:cNvSpPr txBox="1"/>
                  <p:nvPr/>
                </p:nvSpPr>
                <p:spPr>
                  <a:xfrm>
                    <a:off x="5815746" y="4026663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CF575013-2F5E-F571-B249-C25CD1E1B837}"/>
                    </a:ext>
                  </a:extLst>
                </p:cNvPr>
                <p:cNvSpPr txBox="1"/>
                <p:nvPr/>
              </p:nvSpPr>
              <p:spPr>
                <a:xfrm>
                  <a:off x="7783624" y="3205364"/>
                  <a:ext cx="267420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ACK</a:t>
                  </a:r>
                </a:p>
              </p:txBody>
            </p:sp>
          </p:grpSp>
        </p:grpSp>
      </p:grp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121" y="1473002"/>
            <a:ext cx="340277" cy="9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09BCA-322A-27A1-7ED4-7DCC0D8B94FB}"/>
              </a:ext>
            </a:extLst>
          </p:cNvPr>
          <p:cNvSpPr txBox="1"/>
          <p:nvPr/>
        </p:nvSpPr>
        <p:spPr>
          <a:xfrm>
            <a:off x="8647745" y="1153556"/>
            <a:ext cx="344430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(e.g., RADIUS) 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385" y="1592330"/>
            <a:ext cx="460580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5083137" y="1732414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rrow with a black background&#10;&#10;Description automatically generated">
            <a:extLst>
              <a:ext uri="{FF2B5EF4-FFF2-40B4-BE49-F238E27FC236}">
                <a16:creationId xmlns:a16="http://schemas.microsoft.com/office/drawing/2014/main" id="{ACF4B5B6-B1EE-8C0A-8BF2-FF186BEB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025" y="1816042"/>
            <a:ext cx="619050" cy="386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4606259" y="1153086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7865657" y="1160260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7997023" y="1575384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F16575-7883-6FDD-7262-793100C4269F}"/>
              </a:ext>
            </a:extLst>
          </p:cNvPr>
          <p:cNvCxnSpPr>
            <a:cxnSpLocks/>
          </p:cNvCxnSpPr>
          <p:nvPr/>
        </p:nvCxnSpPr>
        <p:spPr>
          <a:xfrm flipV="1">
            <a:off x="8643838" y="2119283"/>
            <a:ext cx="2022283" cy="23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E41471-B9EB-51CE-19DF-451788A88440}"/>
              </a:ext>
            </a:extLst>
          </p:cNvPr>
          <p:cNvGrpSpPr/>
          <p:nvPr/>
        </p:nvGrpSpPr>
        <p:grpSpPr>
          <a:xfrm>
            <a:off x="608171" y="2620488"/>
            <a:ext cx="10398227" cy="1153228"/>
            <a:chOff x="608171" y="2620488"/>
            <a:chExt cx="10398227" cy="1153228"/>
          </a:xfrm>
        </p:grpSpPr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E29DF74B-A58A-09D2-4940-00CC44638072}"/>
                </a:ext>
              </a:extLst>
            </p:cNvPr>
            <p:cNvSpPr/>
            <p:nvPr/>
          </p:nvSpPr>
          <p:spPr>
            <a:xfrm>
              <a:off x="4344065" y="2669397"/>
              <a:ext cx="274639" cy="99327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DD0208A-3B9C-46B2-E8CE-78568DE1B4E7}"/>
                </a:ext>
              </a:extLst>
            </p:cNvPr>
            <p:cNvSpPr txBox="1"/>
            <p:nvPr/>
          </p:nvSpPr>
          <p:spPr>
            <a:xfrm>
              <a:off x="608171" y="2850386"/>
              <a:ext cx="37119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1: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authenticates AS (e.g., via server public key)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TLS tunnel established between client, AS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7920C22-5749-C20D-09C9-1E0C5F4766AF}"/>
                </a:ext>
              </a:extLst>
            </p:cNvPr>
            <p:cNvSpPr/>
            <p:nvPr/>
          </p:nvSpPr>
          <p:spPr>
            <a:xfrm>
              <a:off x="4842619" y="2620488"/>
              <a:ext cx="6163779" cy="1011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6E5807-34D8-1E26-E670-F840C4F874A4}"/>
              </a:ext>
            </a:extLst>
          </p:cNvPr>
          <p:cNvGrpSpPr/>
          <p:nvPr/>
        </p:nvGrpSpPr>
        <p:grpSpPr>
          <a:xfrm>
            <a:off x="720355" y="3954317"/>
            <a:ext cx="10286043" cy="1042713"/>
            <a:chOff x="720355" y="3954317"/>
            <a:chExt cx="10286043" cy="104271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A90089-85CE-BB77-6C4F-A8BA9E670F27}"/>
                </a:ext>
              </a:extLst>
            </p:cNvPr>
            <p:cNvSpPr/>
            <p:nvPr/>
          </p:nvSpPr>
          <p:spPr>
            <a:xfrm>
              <a:off x="4842619" y="3954317"/>
              <a:ext cx="6163779" cy="1042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C653F9-BCC2-BA15-CA59-C0DE38E23DA5}"/>
                </a:ext>
              </a:extLst>
            </p:cNvPr>
            <p:cNvSpPr txBox="1"/>
            <p:nvPr/>
          </p:nvSpPr>
          <p:spPr>
            <a:xfrm>
              <a:off x="720355" y="4021769"/>
              <a:ext cx="3579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2: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authenticates client (e.g., via client password)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within encrypted tunnel, tunnel torn down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5AB92141-97B6-D46A-69E5-B70DB205F151}"/>
                </a:ext>
              </a:extLst>
            </p:cNvPr>
            <p:cNvSpPr/>
            <p:nvPr/>
          </p:nvSpPr>
          <p:spPr>
            <a:xfrm>
              <a:off x="4300083" y="3979036"/>
              <a:ext cx="274639" cy="99327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3CADC2-2B2C-ACBD-A1D5-B0BF8BAE1B57}"/>
              </a:ext>
            </a:extLst>
          </p:cNvPr>
          <p:cNvGrpSpPr/>
          <p:nvPr/>
        </p:nvGrpSpPr>
        <p:grpSpPr>
          <a:xfrm>
            <a:off x="4737100" y="3677425"/>
            <a:ext cx="6395954" cy="224139"/>
            <a:chOff x="4737100" y="3677425"/>
            <a:chExt cx="6395954" cy="22413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D6EA20-F06B-B5E0-DD4F-505E197B6BC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5657" y="3793359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A2ECB52-B1C4-5C26-DCD0-EE2576BD4667}"/>
                </a:ext>
              </a:extLst>
            </p:cNvPr>
            <p:cNvGrpSpPr/>
            <p:nvPr/>
          </p:nvGrpSpPr>
          <p:grpSpPr>
            <a:xfrm>
              <a:off x="4934999" y="3677425"/>
              <a:ext cx="6071399" cy="224139"/>
              <a:chOff x="2441327" y="5185458"/>
              <a:chExt cx="4955827" cy="21942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7CE5D9F-3FA7-DD75-789B-A8F86F197D6F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ADB9C84-860F-7945-89E6-9D7F4B03C0FE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D3C4FCF-CDCE-B99D-0CDD-BB56C796CF9C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8C785B9-B7E9-3D38-825F-D8D61B48C25D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DEDB11D-A4A5-40E3-7571-6E8A7CAE19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100" y="3784789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BCAA42-5388-81EF-A834-07D3CC516814}"/>
              </a:ext>
            </a:extLst>
          </p:cNvPr>
          <p:cNvGrpSpPr/>
          <p:nvPr/>
        </p:nvGrpSpPr>
        <p:grpSpPr>
          <a:xfrm>
            <a:off x="4750475" y="5073227"/>
            <a:ext cx="6395954" cy="224139"/>
            <a:chOff x="4750475" y="5073227"/>
            <a:chExt cx="6395954" cy="22413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C5C3358-4711-77FB-6C33-4D88F0E32535}"/>
                </a:ext>
              </a:extLst>
            </p:cNvPr>
            <p:cNvCxnSpPr>
              <a:cxnSpLocks/>
            </p:cNvCxnSpPr>
            <p:nvPr/>
          </p:nvCxnSpPr>
          <p:spPr>
            <a:xfrm>
              <a:off x="10749032" y="5189161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BF459BC-0C06-E89F-52E8-5567EFA36E72}"/>
                </a:ext>
              </a:extLst>
            </p:cNvPr>
            <p:cNvGrpSpPr/>
            <p:nvPr/>
          </p:nvGrpSpPr>
          <p:grpSpPr>
            <a:xfrm>
              <a:off x="4948374" y="5073227"/>
              <a:ext cx="6071399" cy="224139"/>
              <a:chOff x="2441327" y="5185458"/>
              <a:chExt cx="4955827" cy="21942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E2E0BFD-C86E-3C96-305A-DCE2CEE589B1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44F3541-8DBB-A169-133F-C5E4EB457E44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DB7B8BA-5C15-236D-362B-E5355823E874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F06025-6E36-7168-5F32-7984AA4A1EB7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1BBCB4-A647-36A3-2564-4072265518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0475" y="5180591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DC82E8-B896-A9F0-87F3-E1F01BFF8225}"/>
              </a:ext>
            </a:extLst>
          </p:cNvPr>
          <p:cNvGrpSpPr/>
          <p:nvPr/>
        </p:nvGrpSpPr>
        <p:grpSpPr>
          <a:xfrm>
            <a:off x="5805160" y="1570901"/>
            <a:ext cx="4857052" cy="723417"/>
            <a:chOff x="5805160" y="1570901"/>
            <a:chExt cx="4857052" cy="72341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D3F8F75-5942-CC62-BC39-9AEAE0AB05DD}"/>
                </a:ext>
              </a:extLst>
            </p:cNvPr>
            <p:cNvGrpSpPr/>
            <p:nvPr/>
          </p:nvGrpSpPr>
          <p:grpSpPr>
            <a:xfrm>
              <a:off x="5805160" y="1940569"/>
              <a:ext cx="2214296" cy="353749"/>
              <a:chOff x="4549679" y="-703689"/>
              <a:chExt cx="1399085" cy="353749"/>
            </a:xfrm>
          </p:grpSpPr>
          <p:sp>
            <p:nvSpPr>
              <p:cNvPr id="73" name="Left-Right Arrow 72">
                <a:extLst>
                  <a:ext uri="{FF2B5EF4-FFF2-40B4-BE49-F238E27FC236}">
                    <a16:creationId xmlns:a16="http://schemas.microsoft.com/office/drawing/2014/main" id="{92B511CD-A1AB-0E2B-4F40-F72207D27817}"/>
                  </a:ext>
                </a:extLst>
              </p:cNvPr>
              <p:cNvSpPr/>
              <p:nvPr/>
            </p:nvSpPr>
            <p:spPr>
              <a:xfrm>
                <a:off x="4549679" y="-703189"/>
                <a:ext cx="1399085" cy="353249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0622517-75B2-123D-F3EA-5A1E6119474C}"/>
                  </a:ext>
                </a:extLst>
              </p:cNvPr>
              <p:cNvSpPr txBox="1"/>
              <p:nvPr/>
            </p:nvSpPr>
            <p:spPr>
              <a:xfrm>
                <a:off x="4993126" y="-703689"/>
                <a:ext cx="441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A1A8-5EE3-4025-BAEA-4A597AA191FE}"/>
                </a:ext>
              </a:extLst>
            </p:cNvPr>
            <p:cNvGrpSpPr/>
            <p:nvPr/>
          </p:nvGrpSpPr>
          <p:grpSpPr>
            <a:xfrm>
              <a:off x="8667631" y="1935873"/>
              <a:ext cx="1994581" cy="353749"/>
              <a:chOff x="4549679" y="-703689"/>
              <a:chExt cx="1260260" cy="353749"/>
            </a:xfrm>
          </p:grpSpPr>
          <p:sp>
            <p:nvSpPr>
              <p:cNvPr id="76" name="Left-Right Arrow 75">
                <a:extLst>
                  <a:ext uri="{FF2B5EF4-FFF2-40B4-BE49-F238E27FC236}">
                    <a16:creationId xmlns:a16="http://schemas.microsoft.com/office/drawing/2014/main" id="{6CDB8C92-C70D-E5FC-8E80-CDB88953BF5B}"/>
                  </a:ext>
                </a:extLst>
              </p:cNvPr>
              <p:cNvSpPr/>
              <p:nvPr/>
            </p:nvSpPr>
            <p:spPr>
              <a:xfrm>
                <a:off x="4549679" y="-703189"/>
                <a:ext cx="1260260" cy="353249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C78FF12-A6EE-95DA-C372-1A963F2F9E9D}"/>
                  </a:ext>
                </a:extLst>
              </p:cNvPr>
              <p:cNvSpPr txBox="1"/>
              <p:nvPr/>
            </p:nvSpPr>
            <p:spPr>
              <a:xfrm>
                <a:off x="4955185" y="-703689"/>
                <a:ext cx="517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RADIUS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6CF08-5790-FB3A-6084-97686989E493}"/>
                </a:ext>
              </a:extLst>
            </p:cNvPr>
            <p:cNvGrpSpPr/>
            <p:nvPr/>
          </p:nvGrpSpPr>
          <p:grpSpPr>
            <a:xfrm>
              <a:off x="5834827" y="1570901"/>
              <a:ext cx="4827385" cy="353749"/>
              <a:chOff x="4549679" y="-703689"/>
              <a:chExt cx="1260260" cy="353749"/>
            </a:xfrm>
          </p:grpSpPr>
          <p:sp>
            <p:nvSpPr>
              <p:cNvPr id="79" name="Left-Right Arrow 78">
                <a:extLst>
                  <a:ext uri="{FF2B5EF4-FFF2-40B4-BE49-F238E27FC236}">
                    <a16:creationId xmlns:a16="http://schemas.microsoft.com/office/drawing/2014/main" id="{E10D0F13-4503-E385-7C2D-64F3573F125A}"/>
                  </a:ext>
                </a:extLst>
              </p:cNvPr>
              <p:cNvSpPr/>
              <p:nvPr/>
            </p:nvSpPr>
            <p:spPr>
              <a:xfrm>
                <a:off x="4549679" y="-703189"/>
                <a:ext cx="1260260" cy="353249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7D468C7-7FBC-7418-3C2A-63871E6A6B18}"/>
                  </a:ext>
                </a:extLst>
              </p:cNvPr>
              <p:cNvSpPr txBox="1"/>
              <p:nvPr/>
            </p:nvSpPr>
            <p:spPr>
              <a:xfrm>
                <a:off x="4975356" y="-703689"/>
                <a:ext cx="4774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Method data</a:t>
                </a:r>
              </a:p>
            </p:txBody>
          </p:sp>
        </p:grpSp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D4A0975-5F1F-773C-9E28-3DF20E5D6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31454</TotalTime>
  <Words>10718</Words>
  <Application>Microsoft Macintosh PowerPoint</Application>
  <PresentationFormat>Widescreen</PresentationFormat>
  <Paragraphs>2355</Paragraphs>
  <Slides>123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123</vt:i4>
      </vt:variant>
    </vt:vector>
  </HeadingPairs>
  <TitlesOfParts>
    <vt:vector size="136" baseType="lpstr">
      <vt:lpstr>Arial Unicode MS</vt:lpstr>
      <vt:lpstr>ＭＳ Ｐゴシック</vt:lpstr>
      <vt:lpstr>Aptos</vt:lpstr>
      <vt:lpstr>Arial</vt:lpstr>
      <vt:lpstr>Calibri</vt:lpstr>
      <vt:lpstr>Calibri Light</vt:lpstr>
      <vt:lpstr>Courier New</vt:lpstr>
      <vt:lpstr>Gill Sans MT</vt:lpstr>
      <vt:lpstr>Times New Roman</vt:lpstr>
      <vt:lpstr>Wingdings</vt:lpstr>
      <vt:lpstr>ZapfDingbats</vt:lpstr>
      <vt:lpstr>Office Theme</vt:lpstr>
      <vt:lpstr>1_Office Theme</vt:lpstr>
      <vt:lpstr>PowerPoint Presentation</vt:lpstr>
      <vt:lpstr>Security: overview</vt:lpstr>
      <vt:lpstr>Chapter 8 outline</vt:lpstr>
      <vt:lpstr>What is network security?</vt:lpstr>
      <vt:lpstr>Friends and enemies: Alice, Bob, Trudy</vt:lpstr>
      <vt:lpstr>Friends and enemies: Alice, Bob, Trudy</vt:lpstr>
      <vt:lpstr>There are bad guys (and girls) out there!</vt:lpstr>
      <vt:lpstr>Chapter 8 outline</vt:lpstr>
      <vt:lpstr>The language of cryptography</vt:lpstr>
      <vt:lpstr>Breaking an encryption scheme</vt:lpstr>
      <vt:lpstr>Symmetric key cryptography</vt:lpstr>
      <vt:lpstr>Simple encryption scheme</vt:lpstr>
      <vt:lpstr>A more sophisticated encryption approach</vt:lpstr>
      <vt:lpstr>Symmetric key crypto: DES</vt:lpstr>
      <vt:lpstr>AES: Advanced Encryption Standard</vt:lpstr>
      <vt:lpstr>Public Key Cryptography</vt:lpstr>
      <vt:lpstr>Public Key Cryptography</vt:lpstr>
      <vt:lpstr>Public key encryption algorithms</vt:lpstr>
      <vt:lpstr>Prerequisite: modular arithmetic</vt:lpstr>
      <vt:lpstr>RSA: getting ready</vt:lpstr>
      <vt:lpstr>RSA: Creating public/private key pair</vt:lpstr>
      <vt:lpstr>RSA: encryption, decryption</vt:lpstr>
      <vt:lpstr>RSA example:</vt:lpstr>
      <vt:lpstr>Why does RSA work?</vt:lpstr>
      <vt:lpstr>RSA: another important property</vt:lpstr>
      <vt:lpstr>PowerPoint Presentation</vt:lpstr>
      <vt:lpstr>Why is RSA secure?</vt:lpstr>
      <vt:lpstr>RSA in practice: session keys</vt:lpstr>
      <vt:lpstr>Using Public-Key Cryptography</vt:lpstr>
      <vt:lpstr>Chapter 8 outline</vt:lpstr>
      <vt:lpstr>Authentication</vt:lpstr>
      <vt:lpstr>Authentication</vt:lpstr>
      <vt:lpstr>Authentication: another try</vt:lpstr>
      <vt:lpstr>Authentication: another try</vt:lpstr>
      <vt:lpstr>Authentication: a third try</vt:lpstr>
      <vt:lpstr>Authentication: a third try</vt:lpstr>
      <vt:lpstr>Authentication: a modified third try</vt:lpstr>
      <vt:lpstr>Authentication: a modified third try</vt:lpstr>
      <vt:lpstr>Authentication: a fourth try</vt:lpstr>
      <vt:lpstr>Authentication: ap5.0</vt:lpstr>
      <vt:lpstr>Authentication: ap5.0 – there’s still a flaw!</vt:lpstr>
      <vt:lpstr>Chapter 8 outline</vt:lpstr>
      <vt:lpstr>Digital signatures </vt:lpstr>
      <vt:lpstr>Digital signatures </vt:lpstr>
      <vt:lpstr>Message digests</vt:lpstr>
      <vt:lpstr>Internet checksum: poor crypto hash function</vt:lpstr>
      <vt:lpstr>Digital signature = signed message digest</vt:lpstr>
      <vt:lpstr>Hash function algorithms</vt:lpstr>
      <vt:lpstr>Authentication: ap5.0 – let’s fix it!!</vt:lpstr>
      <vt:lpstr>Need for certified public keys</vt:lpstr>
      <vt:lpstr>Public key Certification Authorities (CA)</vt:lpstr>
      <vt:lpstr>Public key Certification Authorities (CA)</vt:lpstr>
      <vt:lpstr>Chapter 8 outline</vt:lpstr>
      <vt:lpstr>Using Public-Key Cryptography to Agree on a Shared Key </vt:lpstr>
      <vt:lpstr>Using Public-Key Cryptography to Agree on a Shared Key </vt:lpstr>
      <vt:lpstr>Chapter 8 outline</vt:lpstr>
      <vt:lpstr>Secure e-mail: confidentiality </vt:lpstr>
      <vt:lpstr>Secure e-mail: confidentiality (more) </vt:lpstr>
      <vt:lpstr>Secure e-mail: integrity, authentication</vt:lpstr>
      <vt:lpstr>Secure e-mail: integrity, authentication</vt:lpstr>
      <vt:lpstr>Chapter 8 outline</vt:lpstr>
      <vt:lpstr>Transport-layer security (TLS)</vt:lpstr>
      <vt:lpstr>Transport-layer security (TLS)</vt:lpstr>
      <vt:lpstr>Transport-layer security: what’s needed?</vt:lpstr>
      <vt:lpstr>t-tls: initial handshake</vt:lpstr>
      <vt:lpstr>t-tls: cryptographic keys</vt:lpstr>
      <vt:lpstr>t-tls: encrypting data</vt:lpstr>
      <vt:lpstr>t-tls: encrypting data (more)</vt:lpstr>
      <vt:lpstr>t-tls: connection close</vt:lpstr>
      <vt:lpstr>Transport-layer security (TLS)</vt:lpstr>
      <vt:lpstr>TLS: 1.3 cipher suite</vt:lpstr>
      <vt:lpstr>TLS 1.3 handshake: 1 RTT</vt:lpstr>
      <vt:lpstr>TLS 1.3 handshake: 0 RTT</vt:lpstr>
      <vt:lpstr>Chapter 8 outline</vt:lpstr>
      <vt:lpstr>IP Sec</vt:lpstr>
      <vt:lpstr>Two IPsec protocols</vt:lpstr>
      <vt:lpstr>Security associations (SAs) </vt:lpstr>
      <vt:lpstr>IPsec datagram</vt:lpstr>
      <vt:lpstr>ESP tunnel mode: actions</vt:lpstr>
      <vt:lpstr>IPsec sequence numbers</vt:lpstr>
      <vt:lpstr>Security Policy Database (SPD)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8 outline</vt:lpstr>
      <vt:lpstr>PowerPoint Presentation</vt:lpstr>
      <vt:lpstr>PowerPoint Presentation</vt:lpstr>
      <vt:lpstr>PowerPoint Presentation</vt:lpstr>
      <vt:lpstr>WiFi security standards: personal, enterprise</vt:lpstr>
      <vt:lpstr>WiFi security: infrastructure</vt:lpstr>
      <vt:lpstr>WPA2-PSK (pre-shard key)</vt:lpstr>
      <vt:lpstr>WPA2-PSK: phase 1</vt:lpstr>
      <vt:lpstr>WPA2-PSK: phase 2 - 4-way EAPOL handshake</vt:lpstr>
      <vt:lpstr>WPA2-PSK: phase 2</vt:lpstr>
      <vt:lpstr>802.1x Enterprise Authentication Framework</vt:lpstr>
      <vt:lpstr>802.1x Enterprise: Extensible Authentication Protocols: EAPs</vt:lpstr>
      <vt:lpstr>EAP-TTLS: Tunneled Transport Layer Security [RFC 5281] </vt:lpstr>
      <vt:lpstr>EAP-TTLS: message exchange phase 1 (simplified details)</vt:lpstr>
      <vt:lpstr>EAP-TTLS: message exchange phase 2 (simplified details)</vt:lpstr>
      <vt:lpstr>Local Authentication Server may use proxies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8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Kurose</dc:creator>
  <cp:lastModifiedBy>Jim Kurose</cp:lastModifiedBy>
  <cp:revision>1079</cp:revision>
  <dcterms:created xsi:type="dcterms:W3CDTF">2020-01-18T07:24:59Z</dcterms:created>
  <dcterms:modified xsi:type="dcterms:W3CDTF">2025-07-23T16:24:50Z</dcterms:modified>
</cp:coreProperties>
</file>