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91"/>
  </p:notesMasterIdLst>
  <p:sldIdLst>
    <p:sldId id="960" r:id="rId2"/>
    <p:sldId id="956" r:id="rId3"/>
    <p:sldId id="957" r:id="rId4"/>
    <p:sldId id="958" r:id="rId5"/>
    <p:sldId id="959" r:id="rId6"/>
    <p:sldId id="961" r:id="rId7"/>
    <p:sldId id="962" r:id="rId8"/>
    <p:sldId id="963" r:id="rId9"/>
    <p:sldId id="964" r:id="rId10"/>
    <p:sldId id="965" r:id="rId11"/>
    <p:sldId id="966" r:id="rId12"/>
    <p:sldId id="967" r:id="rId13"/>
    <p:sldId id="969" r:id="rId14"/>
    <p:sldId id="970" r:id="rId15"/>
    <p:sldId id="974" r:id="rId16"/>
    <p:sldId id="973" r:id="rId17"/>
    <p:sldId id="981" r:id="rId18"/>
    <p:sldId id="976" r:id="rId19"/>
    <p:sldId id="975" r:id="rId20"/>
    <p:sldId id="1195" r:id="rId21"/>
    <p:sldId id="977" r:id="rId22"/>
    <p:sldId id="978" r:id="rId23"/>
    <p:sldId id="979" r:id="rId24"/>
    <p:sldId id="980" r:id="rId25"/>
    <p:sldId id="968" r:id="rId26"/>
    <p:sldId id="982" r:id="rId27"/>
    <p:sldId id="985" r:id="rId28"/>
    <p:sldId id="1201" r:id="rId29"/>
    <p:sldId id="1202" r:id="rId30"/>
    <p:sldId id="983" r:id="rId31"/>
    <p:sldId id="1193" r:id="rId32"/>
    <p:sldId id="1194" r:id="rId33"/>
    <p:sldId id="986" r:id="rId34"/>
    <p:sldId id="987" r:id="rId35"/>
    <p:sldId id="988" r:id="rId36"/>
    <p:sldId id="989" r:id="rId37"/>
    <p:sldId id="991" r:id="rId38"/>
    <p:sldId id="992" r:id="rId39"/>
    <p:sldId id="995" r:id="rId40"/>
    <p:sldId id="994" r:id="rId41"/>
    <p:sldId id="996" r:id="rId42"/>
    <p:sldId id="997" r:id="rId43"/>
    <p:sldId id="998" r:id="rId44"/>
    <p:sldId id="999" r:id="rId45"/>
    <p:sldId id="1000" r:id="rId46"/>
    <p:sldId id="1002" r:id="rId47"/>
    <p:sldId id="1003" r:id="rId48"/>
    <p:sldId id="1004" r:id="rId49"/>
    <p:sldId id="1005" r:id="rId50"/>
    <p:sldId id="1006" r:id="rId51"/>
    <p:sldId id="1007" r:id="rId52"/>
    <p:sldId id="1008" r:id="rId53"/>
    <p:sldId id="1009" r:id="rId54"/>
    <p:sldId id="1010" r:id="rId55"/>
    <p:sldId id="1011" r:id="rId56"/>
    <p:sldId id="1012" r:id="rId57"/>
    <p:sldId id="1013" r:id="rId58"/>
    <p:sldId id="1014" r:id="rId59"/>
    <p:sldId id="1015" r:id="rId60"/>
    <p:sldId id="1217" r:id="rId61"/>
    <p:sldId id="1017" r:id="rId62"/>
    <p:sldId id="1021" r:id="rId63"/>
    <p:sldId id="1022" r:id="rId64"/>
    <p:sldId id="1020" r:id="rId65"/>
    <p:sldId id="1206" r:id="rId66"/>
    <p:sldId id="1023" r:id="rId67"/>
    <p:sldId id="1025" r:id="rId68"/>
    <p:sldId id="1026" r:id="rId69"/>
    <p:sldId id="1027" r:id="rId70"/>
    <p:sldId id="1028" r:id="rId71"/>
    <p:sldId id="1029" r:id="rId72"/>
    <p:sldId id="1208" r:id="rId73"/>
    <p:sldId id="1209" r:id="rId74"/>
    <p:sldId id="1216" r:id="rId75"/>
    <p:sldId id="1228" r:id="rId76"/>
    <p:sldId id="1252" r:id="rId77"/>
    <p:sldId id="1030" r:id="rId78"/>
    <p:sldId id="1031" r:id="rId79"/>
    <p:sldId id="1032" r:id="rId80"/>
    <p:sldId id="1033" r:id="rId81"/>
    <p:sldId id="1034" r:id="rId82"/>
    <p:sldId id="1036" r:id="rId83"/>
    <p:sldId id="1035" r:id="rId84"/>
    <p:sldId id="1037" r:id="rId85"/>
    <p:sldId id="1038" r:id="rId86"/>
    <p:sldId id="1040" r:id="rId87"/>
    <p:sldId id="1253" r:id="rId88"/>
    <p:sldId id="1212" r:id="rId89"/>
    <p:sldId id="1039" r:id="rId9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59BD4"/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7147"/>
    <p:restoredTop sz="91438"/>
  </p:normalViewPr>
  <p:slideViewPr>
    <p:cSldViewPr snapToGrid="0" snapToObjects="1">
      <p:cViewPr varScale="1">
        <p:scale>
          <a:sx n="107" d="100"/>
          <a:sy n="107" d="100"/>
        </p:scale>
        <p:origin x="192" y="352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tableStyles" Target="tableStyle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2/23/26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Version 9.0:  updated to 9</a:t>
            </a:r>
            <a:r>
              <a:rPr lang="en-US" baseline="30000" dirty="0"/>
              <a:t>th</a:t>
            </a:r>
            <a:r>
              <a:rPr lang="en-US" dirty="0"/>
              <a:t> Edition, June 2025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266125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866398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0922602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8.png"/><Relationship Id="rId18" Type="http://schemas.openxmlformats.org/officeDocument/2006/relationships/image" Target="../media/image12.png"/><Relationship Id="rId3" Type="http://schemas.openxmlformats.org/officeDocument/2006/relationships/image" Target="../media/image19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6.png"/><Relationship Id="rId17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3.png"/><Relationship Id="rId20" Type="http://schemas.openxmlformats.org/officeDocument/2006/relationships/image" Target="../media/image1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.png"/><Relationship Id="rId11" Type="http://schemas.openxmlformats.org/officeDocument/2006/relationships/image" Target="../media/image21.png"/><Relationship Id="rId5" Type="http://schemas.openxmlformats.org/officeDocument/2006/relationships/image" Target="../media/image3.png"/><Relationship Id="rId15" Type="http://schemas.openxmlformats.org/officeDocument/2006/relationships/image" Target="../media/image22.png"/><Relationship Id="rId23" Type="http://schemas.openxmlformats.org/officeDocument/2006/relationships/image" Target="../media/image9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5.png"/><Relationship Id="rId9" Type="http://schemas.openxmlformats.org/officeDocument/2006/relationships/image" Target="../media/image17.png"/><Relationship Id="rId14" Type="http://schemas.openxmlformats.org/officeDocument/2006/relationships/image" Target="../media/image13.png"/><Relationship Id="rId22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3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3.png"/><Relationship Id="rId4" Type="http://schemas.openxmlformats.org/officeDocument/2006/relationships/image" Target="../media/image49.em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image" Target="../media/image4.png"/><Relationship Id="rId7" Type="http://schemas.openxmlformats.org/officeDocument/2006/relationships/image" Target="../media/image5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2.png"/><Relationship Id="rId11" Type="http://schemas.openxmlformats.org/officeDocument/2006/relationships/image" Target="../media/image56.png"/><Relationship Id="rId5" Type="http://schemas.openxmlformats.org/officeDocument/2006/relationships/image" Target="../media/image51.png"/><Relationship Id="rId10" Type="http://schemas.openxmlformats.org/officeDocument/2006/relationships/image" Target="../media/image55.png"/><Relationship Id="rId4" Type="http://schemas.openxmlformats.org/officeDocument/2006/relationships/image" Target="../media/image50.png"/><Relationship Id="rId9" Type="http://schemas.openxmlformats.org/officeDocument/2006/relationships/image" Target="../media/image43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13" Type="http://schemas.openxmlformats.org/officeDocument/2006/relationships/image" Target="../media/image3.png"/><Relationship Id="rId3" Type="http://schemas.openxmlformats.org/officeDocument/2006/relationships/image" Target="../media/image4.png"/><Relationship Id="rId7" Type="http://schemas.openxmlformats.org/officeDocument/2006/relationships/image" Target="../media/image59.png"/><Relationship Id="rId12" Type="http://schemas.openxmlformats.org/officeDocument/2006/relationships/image" Target="../media/image62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65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8.png"/><Relationship Id="rId11" Type="http://schemas.openxmlformats.org/officeDocument/2006/relationships/image" Target="../media/image61.png"/><Relationship Id="rId5" Type="http://schemas.openxmlformats.org/officeDocument/2006/relationships/image" Target="../media/image57.png"/><Relationship Id="rId15" Type="http://schemas.openxmlformats.org/officeDocument/2006/relationships/image" Target="../media/image64.png"/><Relationship Id="rId10" Type="http://schemas.openxmlformats.org/officeDocument/2006/relationships/image" Target="../media/image60.png"/><Relationship Id="rId4" Type="http://schemas.openxmlformats.org/officeDocument/2006/relationships/image" Target="../media/image50.png"/><Relationship Id="rId9" Type="http://schemas.openxmlformats.org/officeDocument/2006/relationships/image" Target="../media/image56.png"/><Relationship Id="rId14" Type="http://schemas.openxmlformats.org/officeDocument/2006/relationships/image" Target="../media/image63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image" Target="../media/image4.png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7.png"/><Relationship Id="rId11" Type="http://schemas.openxmlformats.org/officeDocument/2006/relationships/image" Target="../media/image72.png"/><Relationship Id="rId5" Type="http://schemas.openxmlformats.org/officeDocument/2006/relationships/image" Target="../media/image66.png"/><Relationship Id="rId10" Type="http://schemas.openxmlformats.org/officeDocument/2006/relationships/image" Target="../media/image71.png"/><Relationship Id="rId4" Type="http://schemas.openxmlformats.org/officeDocument/2006/relationships/image" Target="../media/image50.png"/><Relationship Id="rId9" Type="http://schemas.openxmlformats.org/officeDocument/2006/relationships/image" Target="../media/image70.png"/><Relationship Id="rId14" Type="http://schemas.openxmlformats.org/officeDocument/2006/relationships/image" Target="../media/image4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5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24" Type="http://schemas.openxmlformats.org/officeDocument/2006/relationships/image" Target="../media/image75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14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7.e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jpe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9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1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4.png"/><Relationship Id="rId4" Type="http://schemas.openxmlformats.org/officeDocument/2006/relationships/image" Target="../media/image83.jp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13" Type="http://schemas.openxmlformats.org/officeDocument/2006/relationships/image" Target="../media/image13.png"/><Relationship Id="rId18" Type="http://schemas.openxmlformats.org/officeDocument/2006/relationships/image" Target="../media/image18.png"/><Relationship Id="rId3" Type="http://schemas.openxmlformats.org/officeDocument/2006/relationships/image" Target="../media/image3.png"/><Relationship Id="rId21" Type="http://schemas.openxmlformats.org/officeDocument/2006/relationships/image" Target="../media/image21.png"/><Relationship Id="rId7" Type="http://schemas.openxmlformats.org/officeDocument/2006/relationships/image" Target="../media/image7.png"/><Relationship Id="rId12" Type="http://schemas.openxmlformats.org/officeDocument/2006/relationships/image" Target="../media/image12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20" Type="http://schemas.openxmlformats.org/officeDocument/2006/relationships/image" Target="../media/image2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11" Type="http://schemas.openxmlformats.org/officeDocument/2006/relationships/image" Target="../media/image11.png"/><Relationship Id="rId24" Type="http://schemas.openxmlformats.org/officeDocument/2006/relationships/image" Target="../media/image24.png"/><Relationship Id="rId5" Type="http://schemas.openxmlformats.org/officeDocument/2006/relationships/image" Target="../media/image5.png"/><Relationship Id="rId15" Type="http://schemas.openxmlformats.org/officeDocument/2006/relationships/image" Target="../media/image15.png"/><Relationship Id="rId23" Type="http://schemas.openxmlformats.org/officeDocument/2006/relationships/image" Target="../media/image23.png"/><Relationship Id="rId10" Type="http://schemas.openxmlformats.org/officeDocument/2006/relationships/image" Target="../media/image10.png"/><Relationship Id="rId19" Type="http://schemas.openxmlformats.org/officeDocument/2006/relationships/image" Target="../media/image19.png"/><Relationship Id="rId4" Type="http://schemas.openxmlformats.org/officeDocument/2006/relationships/image" Target="../media/image4.png"/><Relationship Id="rId9" Type="http://schemas.openxmlformats.org/officeDocument/2006/relationships/image" Target="../media/image9.png"/><Relationship Id="rId14" Type="http://schemas.openxmlformats.org/officeDocument/2006/relationships/image" Target="../media/image14.png"/><Relationship Id="rId22" Type="http://schemas.openxmlformats.org/officeDocument/2006/relationships/image" Target="../media/image22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7.emf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0.png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2.jpeg"/><Relationship Id="rId4" Type="http://schemas.openxmlformats.org/officeDocument/2006/relationships/image" Target="../media/image91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13" Type="http://schemas.openxmlformats.org/officeDocument/2006/relationships/image" Target="../media/image8.png"/><Relationship Id="rId18" Type="http://schemas.openxmlformats.org/officeDocument/2006/relationships/image" Target="../media/image4.png"/><Relationship Id="rId3" Type="http://schemas.openxmlformats.org/officeDocument/2006/relationships/image" Target="../media/image10.png"/><Relationship Id="rId21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15.png"/><Relationship Id="rId17" Type="http://schemas.openxmlformats.org/officeDocument/2006/relationships/image" Target="../media/image17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1.png"/><Relationship Id="rId20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6.png"/><Relationship Id="rId11" Type="http://schemas.openxmlformats.org/officeDocument/2006/relationships/image" Target="../media/image12.png"/><Relationship Id="rId5" Type="http://schemas.openxmlformats.org/officeDocument/2006/relationships/image" Target="../media/image21.png"/><Relationship Id="rId15" Type="http://schemas.openxmlformats.org/officeDocument/2006/relationships/image" Target="../media/image3.png"/><Relationship Id="rId23" Type="http://schemas.openxmlformats.org/officeDocument/2006/relationships/image" Target="../media/image7.png"/><Relationship Id="rId10" Type="http://schemas.openxmlformats.org/officeDocument/2006/relationships/image" Target="../media/image24.png"/><Relationship Id="rId19" Type="http://schemas.openxmlformats.org/officeDocument/2006/relationships/image" Target="../media/image19.png"/><Relationship Id="rId4" Type="http://schemas.openxmlformats.org/officeDocument/2006/relationships/image" Target="../media/image20.png"/><Relationship Id="rId9" Type="http://schemas.openxmlformats.org/officeDocument/2006/relationships/image" Target="../media/image23.png"/><Relationship Id="rId14" Type="http://schemas.openxmlformats.org/officeDocument/2006/relationships/image" Target="../media/image9.png"/><Relationship Id="rId22" Type="http://schemas.openxmlformats.org/officeDocument/2006/relationships/image" Target="../media/image5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13" Type="http://schemas.openxmlformats.org/officeDocument/2006/relationships/image" Target="../media/image34.png"/><Relationship Id="rId18" Type="http://schemas.openxmlformats.org/officeDocument/2006/relationships/image" Target="../media/image39.jpeg"/><Relationship Id="rId3" Type="http://schemas.openxmlformats.org/officeDocument/2006/relationships/image" Target="../media/image25.png"/><Relationship Id="rId21" Type="http://schemas.openxmlformats.org/officeDocument/2006/relationships/image" Target="../media/image42.png"/><Relationship Id="rId7" Type="http://schemas.openxmlformats.org/officeDocument/2006/relationships/image" Target="../media/image29.jpeg"/><Relationship Id="rId12" Type="http://schemas.openxmlformats.org/officeDocument/2006/relationships/image" Target="../media/image33.png"/><Relationship Id="rId17" Type="http://schemas.openxmlformats.org/officeDocument/2006/relationships/image" Target="../media/image38.jpe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37.png"/><Relationship Id="rId20" Type="http://schemas.openxmlformats.org/officeDocument/2006/relationships/image" Target="../media/image41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.png"/><Relationship Id="rId11" Type="http://schemas.openxmlformats.org/officeDocument/2006/relationships/image" Target="../media/image32.png"/><Relationship Id="rId5" Type="http://schemas.openxmlformats.org/officeDocument/2006/relationships/image" Target="../media/image27.png"/><Relationship Id="rId15" Type="http://schemas.openxmlformats.org/officeDocument/2006/relationships/image" Target="../media/image36.png"/><Relationship Id="rId10" Type="http://schemas.openxmlformats.org/officeDocument/2006/relationships/image" Target="../media/image31.emf"/><Relationship Id="rId19" Type="http://schemas.openxmlformats.org/officeDocument/2006/relationships/image" Target="../media/image40.png"/><Relationship Id="rId4" Type="http://schemas.openxmlformats.org/officeDocument/2006/relationships/image" Target="../media/image26.jpeg"/><Relationship Id="rId9" Type="http://schemas.openxmlformats.org/officeDocument/2006/relationships/image" Target="../media/image30.png"/><Relationship Id="rId14" Type="http://schemas.openxmlformats.org/officeDocument/2006/relationships/image" Target="../media/image35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4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3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7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13" Type="http://schemas.openxmlformats.org/officeDocument/2006/relationships/image" Target="../media/image22.png"/><Relationship Id="rId18" Type="http://schemas.openxmlformats.org/officeDocument/2006/relationships/image" Target="../media/image15.png"/><Relationship Id="rId3" Type="http://schemas.openxmlformats.org/officeDocument/2006/relationships/image" Target="../media/image5.png"/><Relationship Id="rId21" Type="http://schemas.openxmlformats.org/officeDocument/2006/relationships/image" Target="../media/image9.png"/><Relationship Id="rId7" Type="http://schemas.openxmlformats.org/officeDocument/2006/relationships/image" Target="../media/image17.png"/><Relationship Id="rId12" Type="http://schemas.openxmlformats.org/officeDocument/2006/relationships/image" Target="../media/image13.png"/><Relationship Id="rId17" Type="http://schemas.openxmlformats.org/officeDocument/2006/relationships/image" Target="../media/image14.png"/><Relationship Id="rId2" Type="http://schemas.openxmlformats.org/officeDocument/2006/relationships/image" Target="../media/image19.png"/><Relationship Id="rId16" Type="http://schemas.openxmlformats.org/officeDocument/2006/relationships/image" Target="../media/image12.png"/><Relationship Id="rId20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11" Type="http://schemas.openxmlformats.org/officeDocument/2006/relationships/image" Target="../media/image18.png"/><Relationship Id="rId5" Type="http://schemas.openxmlformats.org/officeDocument/2006/relationships/image" Target="../media/image10.png"/><Relationship Id="rId15" Type="http://schemas.openxmlformats.org/officeDocument/2006/relationships/image" Target="../media/image24.png"/><Relationship Id="rId10" Type="http://schemas.openxmlformats.org/officeDocument/2006/relationships/image" Target="../media/image16.png"/><Relationship Id="rId19" Type="http://schemas.openxmlformats.org/officeDocument/2006/relationships/image" Target="../media/image7.png"/><Relationship Id="rId4" Type="http://schemas.openxmlformats.org/officeDocument/2006/relationships/image" Target="../media/image3.png"/><Relationship Id="rId9" Type="http://schemas.openxmlformats.org/officeDocument/2006/relationships/image" Target="../media/image21.png"/><Relationship Id="rId14" Type="http://schemas.openxmlformats.org/officeDocument/2006/relationships/image" Target="../media/image23.png"/><Relationship Id="rId22" Type="http://schemas.openxmlformats.org/officeDocument/2006/relationships/image" Target="../media/image4.png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9.jpeg"/><Relationship Id="rId4" Type="http://schemas.openxmlformats.org/officeDocument/2006/relationships/image" Target="../media/image98.e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8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8.emf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emf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101.jpeg"/><Relationship Id="rId7" Type="http://schemas.openxmlformats.org/officeDocument/2006/relationships/image" Target="../media/image105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102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7" Type="http://schemas.openxmlformats.org/officeDocument/2006/relationships/image" Target="../media/image105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43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1.png"/><Relationship Id="rId5" Type="http://schemas.openxmlformats.org/officeDocument/2006/relationships/image" Target="../media/image110.png"/><Relationship Id="rId4" Type="http://schemas.openxmlformats.org/officeDocument/2006/relationships/image" Target="../media/image4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CC80C3A-FA40-BD44-901E-27B4E4B22B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9A9F684E-5DD1-6543-95D2-8EB5E7619B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25035" y="561975"/>
            <a:ext cx="4487863" cy="172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Chapter 1</a:t>
            </a:r>
            <a:br>
              <a:rPr lang="en-US" altLang="en-US" sz="6000" b="1" dirty="0">
                <a:solidFill>
                  <a:srgbClr val="000099"/>
                </a:solidFill>
                <a:latin typeface="+mj-lt"/>
              </a:rPr>
            </a:br>
            <a:r>
              <a:rPr lang="en-US" altLang="en-US" sz="5400" b="1" dirty="0">
                <a:solidFill>
                  <a:srgbClr val="000099"/>
                </a:solidFill>
                <a:latin typeface="+mj-lt"/>
              </a:rPr>
              <a:t>Introduction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8A719B73-7005-5F48-AB23-FCC253DE1B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0014" y="2647662"/>
            <a:ext cx="5378450" cy="16296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r>
              <a:rPr lang="en-US" altLang="en-US" sz="1800" dirty="0">
                <a:latin typeface="+mn-lt"/>
              </a:rPr>
              <a:t>A note on the use of these PowerPoint slides:</a:t>
            </a:r>
          </a:p>
          <a:p>
            <a:r>
              <a:rPr lang="en-US" altLang="en-US" sz="1400" dirty="0">
                <a:latin typeface="+mn-lt"/>
              </a:rPr>
              <a:t>We’</a:t>
            </a:r>
            <a:r>
              <a:rPr lang="en-US" altLang="ja-JP" sz="1400" dirty="0">
                <a:latin typeface="+mn-lt"/>
              </a:rPr>
              <a:t>re making these slides freely available to all (faculty, students, readers). They’re in PowerPoint form so you see the animations; and can add, modify, and delete slides  (including this one) and slide content to suit your needs. They obviously represent a </a:t>
            </a:r>
            <a:r>
              <a:rPr lang="en-US" altLang="ja-JP" sz="1400" i="1" dirty="0">
                <a:latin typeface="+mn-lt"/>
              </a:rPr>
              <a:t>lot</a:t>
            </a:r>
            <a:r>
              <a:rPr lang="en-US" altLang="ja-JP" sz="1400" dirty="0">
                <a:latin typeface="+mn-lt"/>
              </a:rPr>
              <a:t> of work on our part. In return for use, we only ask the following:</a:t>
            </a:r>
          </a:p>
          <a:p>
            <a:pPr>
              <a:lnSpc>
                <a:spcPct val="85000"/>
              </a:lnSpc>
            </a:pPr>
            <a:endParaRPr lang="en-US" altLang="en-US" sz="1400" dirty="0"/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BD221538-7929-D34F-8387-EA57F966E1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5035" y="3894603"/>
            <a:ext cx="5378450" cy="26361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73038" indent="-17303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85000"/>
              </a:lnSpc>
            </a:pPr>
            <a:endParaRPr lang="en-US" altLang="en-US" sz="1400" dirty="0">
              <a:latin typeface="Gill Sans MT" panose="020B0502020104020203" pitchFamily="34" charset="77"/>
            </a:endParaRP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use these slides (e.g., in a class) that you mention their source (after all, we’</a:t>
            </a:r>
            <a:r>
              <a:rPr lang="en-US" altLang="ja-JP" sz="1400" dirty="0">
                <a:latin typeface="+mn-lt"/>
                <a:cs typeface="Calibri" panose="020F0502020204030204" pitchFamily="34" charset="0"/>
              </a:rPr>
              <a:t>d like people to use our book!)</a:t>
            </a:r>
          </a:p>
          <a:p>
            <a:pPr marL="290513" indent="-168275">
              <a:buClr>
                <a:srgbClr val="0000A8"/>
              </a:buClr>
              <a:buSzPct val="75000"/>
              <a:buFont typeface="Wingdings" pitchFamily="2" charset="2"/>
              <a:buChar char="§"/>
            </a:pPr>
            <a:r>
              <a:rPr lang="en-US" altLang="en-US" sz="1400" dirty="0">
                <a:latin typeface="+mn-lt"/>
                <a:cs typeface="Calibri" panose="020F0502020204030204" pitchFamily="34" charset="0"/>
              </a:rPr>
              <a:t>If you post any slides on a www site, that you note that they are adapted from (or perhaps identical to) our slides, and note our copyright of this material.</a:t>
            </a:r>
          </a:p>
          <a:p>
            <a:pPr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For a revision history, see the slide note for this page. </a:t>
            </a: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endParaRPr lang="en-US" altLang="en-US" sz="1400" dirty="0">
              <a:latin typeface="+mn-lt"/>
            </a:endParaRPr>
          </a:p>
          <a:p>
            <a:pPr marL="15875" indent="0">
              <a:lnSpc>
                <a:spcPct val="85000"/>
              </a:lnSpc>
              <a:buClr>
                <a:schemeClr val="accent2"/>
              </a:buClr>
              <a:buFont typeface="Wingdings" pitchFamily="2" charset="2"/>
              <a:buNone/>
            </a:pPr>
            <a:r>
              <a:rPr lang="en-US" altLang="en-US" sz="1400" dirty="0">
                <a:latin typeface="+mn-lt"/>
              </a:rPr>
              <a:t>Thanks and enjoy!  JFK/KWR</a:t>
            </a:r>
          </a:p>
          <a:p>
            <a:pPr>
              <a:lnSpc>
                <a:spcPct val="85000"/>
              </a:lnSpc>
            </a:pPr>
            <a:endParaRPr lang="en-US" altLang="en-US" sz="1400" dirty="0">
              <a:latin typeface="+mn-lt"/>
            </a:endParaRP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All material copyright 1996-2025</a:t>
            </a:r>
          </a:p>
          <a:p>
            <a:pPr>
              <a:lnSpc>
                <a:spcPct val="85000"/>
              </a:lnSpc>
            </a:pPr>
            <a:r>
              <a:rPr lang="en-US" altLang="en-US" sz="1400" dirty="0">
                <a:latin typeface="+mn-lt"/>
              </a:rPr>
              <a:t>     J.F Kurose and K.W. Ross, All Rights Reserved</a:t>
            </a:r>
            <a:endParaRPr lang="en-US" altLang="en-US" sz="1200" dirty="0">
              <a:latin typeface="+mn-lt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F486BED-0E6D-424B-9246-93E87D8EC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1312" y="4289908"/>
            <a:ext cx="3981504" cy="286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lnSpc>
                <a:spcPct val="85000"/>
              </a:lnSpc>
            </a:pPr>
            <a:r>
              <a:rPr lang="en-US" altLang="en-US" sz="2800" i="1" dirty="0">
                <a:solidFill>
                  <a:srgbClr val="0000A3"/>
                </a:solidFill>
                <a:latin typeface="+mn-lt"/>
              </a:rPr>
              <a:t>Computer Networking: A Top-Down Approach </a:t>
            </a:r>
            <a:br>
              <a:rPr lang="en-US" altLang="en-US" sz="2800" dirty="0">
                <a:solidFill>
                  <a:srgbClr val="008000"/>
                </a:solidFill>
                <a:latin typeface="+mn-lt"/>
              </a:rPr>
            </a:br>
            <a:r>
              <a:rPr lang="en-US" altLang="en-US" sz="1800" dirty="0">
                <a:latin typeface="+mn-lt"/>
              </a:rPr>
              <a:t>9</a:t>
            </a:r>
            <a:r>
              <a:rPr lang="en-US" altLang="en-US" sz="1800" baseline="30000" dirty="0">
                <a:latin typeface="+mn-lt"/>
              </a:rPr>
              <a:t>th</a:t>
            </a:r>
            <a:r>
              <a:rPr lang="en-US" altLang="en-US" sz="1800" dirty="0">
                <a:latin typeface="+mn-lt"/>
              </a:rPr>
              <a:t> edition 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Jim Kurose, Keith Ross</a:t>
            </a:r>
            <a:br>
              <a:rPr lang="en-US" altLang="en-US" sz="1800" dirty="0">
                <a:latin typeface="+mn-lt"/>
              </a:rPr>
            </a:br>
            <a:r>
              <a:rPr lang="en-US" altLang="en-US" sz="1800" dirty="0">
                <a:latin typeface="+mn-lt"/>
              </a:rPr>
              <a:t>Pearson, 2025</a:t>
            </a:r>
            <a:endParaRPr lang="en-US" altLang="en-US" sz="2000" dirty="0">
              <a:latin typeface="+mn-lt"/>
            </a:endParaRPr>
          </a:p>
        </p:txBody>
      </p:sp>
      <p:pic>
        <p:nvPicPr>
          <p:cNvPr id="4" name="Picture 3" descr="A book cover with a bridge&#10;&#10;Description automatically generated">
            <a:extLst>
              <a:ext uri="{FF2B5EF4-FFF2-40B4-BE49-F238E27FC236}">
                <a16:creationId xmlns:a16="http://schemas.microsoft.com/office/drawing/2014/main" id="{B610F142-3ED9-6CD1-4942-4402DA2C7E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981312" y="561975"/>
            <a:ext cx="3180957" cy="394306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31482551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dedicated downstream transmission rate 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dedicated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9131300" imgH="6438900" progId="MS_ClipArt_Gallery.2">
                  <p:embed/>
                </p:oleObj>
              </mc:Choice>
              <mc:Fallback>
                <p:oleObj name="Clip" r:id="rId3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78CC757-CFCE-166B-DE21-372415E0BFC4}"/>
              </a:ext>
            </a:extLst>
          </p:cNvPr>
          <p:cNvGrpSpPr/>
          <p:nvPr/>
        </p:nvGrpSpPr>
        <p:grpSpPr>
          <a:xfrm>
            <a:off x="1055076" y="3732975"/>
            <a:ext cx="3313139" cy="2488926"/>
            <a:chOff x="1055076" y="3732975"/>
            <a:chExt cx="3313139" cy="248892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039D00C4-7734-6C11-E770-3FC306893B9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7C69705-405E-C279-BF6F-F00D4BD4BF61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100’s Mbps (4G/5G)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691DE90-DBDB-8B33-E7A2-7FC326B08078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F941A81-CCA5-95EA-E70F-D265D20EC6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463E0280-FAC7-B58E-AB17-067535BB9C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168046" y="3721507"/>
            <a:ext cx="11812578" cy="1870075"/>
            <a:chOff x="-1979433" y="3008897"/>
            <a:chExt cx="11812578" cy="1870075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954383" y="3008897"/>
              <a:ext cx="10718812" cy="1870075"/>
              <a:chOff x="-2234" y="1954"/>
              <a:chExt cx="6752" cy="1178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67" y="1954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-2234" y="2880"/>
                <a:ext cx="6752" cy="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sz="2000" dirty="0">
                    <a:solidFill>
                      <a:srgbClr val="FF0000"/>
                    </a:solidFill>
                  </a:rPr>
                  <a:t>Binomial formula </a:t>
                </a:r>
                <a:r>
                  <a:rPr lang="en-US" sz="2000" dirty="0"/>
                  <a:t>used to find the sum of probabilities for k = 11 to 35:</a:t>
                </a: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-1979433" y="3505251"/>
              <a:ext cx="11812578" cy="82313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 lnSpcReduction="10000"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  <p:pic>
        <p:nvPicPr>
          <p:cNvPr id="18" name="Picture 17" descr="A black text on a white background&#10;&#10;AI-generated content may be incorrect.">
            <a:extLst>
              <a:ext uri="{FF2B5EF4-FFF2-40B4-BE49-F238E27FC236}">
                <a16:creationId xmlns:a16="http://schemas.microsoft.com/office/drawing/2014/main" id="{6EDBECF4-31AC-900C-78D8-125A9ABA8985}"/>
              </a:ext>
            </a:extLst>
          </p:cNvPr>
          <p:cNvPicPr>
            <a:picLocks noChangeAspect="1"/>
          </p:cNvPicPr>
          <p:nvPr/>
        </p:nvPicPr>
        <p:blipFill>
          <a:blip r:embed="rId4"/>
          <a:srcRect t="1927"/>
          <a:stretch>
            <a:fillRect/>
          </a:stretch>
        </p:blipFill>
        <p:spPr>
          <a:xfrm>
            <a:off x="5927947" y="5739309"/>
            <a:ext cx="5622448" cy="833464"/>
          </a:xfrm>
          <a:prstGeom prst="rect">
            <a:avLst/>
          </a:prstGeom>
        </p:spPr>
      </p:pic>
      <p:pic>
        <p:nvPicPr>
          <p:cNvPr id="1026" name="Picture 2">
            <a:extLst>
              <a:ext uri="{FF2B5EF4-FFF2-40B4-BE49-F238E27FC236}">
                <a16:creationId xmlns:a16="http://schemas.microsoft.com/office/drawing/2014/main" id="{CA97E84A-8342-3DF3-25B0-647DECDF5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2710" y="5609625"/>
            <a:ext cx="3811979" cy="10928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38201" y="1872030"/>
            <a:ext cx="5493152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/>
              <a:t>Circuit Switching or Circuit Switched network</a:t>
            </a:r>
          </a:p>
          <a:p>
            <a:r>
              <a:rPr lang="en-US" sz="2400" dirty="0"/>
              <a:t>reserves channels before data transfer</a:t>
            </a:r>
          </a:p>
          <a:p>
            <a:r>
              <a:rPr lang="en-US" sz="2400" dirty="0"/>
              <a:t>idle reserved resources can't be used by any other ongoing communication</a:t>
            </a:r>
          </a:p>
          <a:p>
            <a:r>
              <a:rPr lang="en-US" sz="2400" dirty="0"/>
              <a:t>no waiting at the switches</a:t>
            </a:r>
          </a:p>
          <a:p>
            <a:r>
              <a:rPr lang="en-US" sz="2400" dirty="0"/>
              <a:t>not efficient</a:t>
            </a:r>
          </a:p>
          <a:p>
            <a:r>
              <a:rPr lang="en-US" sz="2400" dirty="0"/>
              <a:t>suitable for real-time services</a:t>
            </a:r>
          </a:p>
          <a:p>
            <a:r>
              <a:rPr lang="en-US" sz="2400" dirty="0"/>
              <a:t>connection-oriented</a:t>
            </a:r>
          </a:p>
          <a:p>
            <a:r>
              <a:rPr lang="en-US" sz="2400" dirty="0"/>
              <a:t>supports less users simultaneously</a:t>
            </a:r>
          </a:p>
          <a:p>
            <a:r>
              <a:rPr lang="en-US" sz="2400" dirty="0"/>
              <a:t>allocates dedicated transmission rate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42881097-57C8-CC2C-E14D-ED373D872A23}"/>
              </a:ext>
            </a:extLst>
          </p:cNvPr>
          <p:cNvSpPr txBox="1">
            <a:spLocks noChangeArrowheads="1"/>
          </p:cNvSpPr>
          <p:nvPr/>
        </p:nvSpPr>
        <p:spPr>
          <a:xfrm>
            <a:off x="6199208" y="1870496"/>
            <a:ext cx="562568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b="1" dirty="0"/>
              <a:t>Packet Switching or Packet Switched network</a:t>
            </a:r>
          </a:p>
          <a:p>
            <a:r>
              <a:rPr lang="en-US" sz="2400" dirty="0"/>
              <a:t>channels not reserved before data transfer</a:t>
            </a:r>
          </a:p>
          <a:p>
            <a:r>
              <a:rPr lang="en-US" sz="2400" dirty="0"/>
              <a:t>the idle resources can be used by any other ongoing communication</a:t>
            </a:r>
          </a:p>
          <a:p>
            <a:r>
              <a:rPr lang="en-US" sz="2400" dirty="0"/>
              <a:t>waiting at the switches if data rate is more than the link </a:t>
            </a:r>
            <a:r>
              <a:rPr lang="en-US" sz="2400" dirty="0" err="1"/>
              <a:t>tx</a:t>
            </a:r>
            <a:r>
              <a:rPr lang="en-US" sz="2400" dirty="0"/>
              <a:t> capacity</a:t>
            </a:r>
          </a:p>
          <a:p>
            <a:r>
              <a:rPr lang="en-US" sz="2400" dirty="0"/>
              <a:t>efficient</a:t>
            </a:r>
          </a:p>
          <a:p>
            <a:r>
              <a:rPr lang="en-US" sz="2400" dirty="0"/>
              <a:t>not suitable for real-time services</a:t>
            </a:r>
          </a:p>
          <a:p>
            <a:r>
              <a:rPr lang="en-US" sz="2400" dirty="0"/>
              <a:t>connectionless</a:t>
            </a:r>
          </a:p>
          <a:p>
            <a:r>
              <a:rPr lang="en-US" sz="2400" dirty="0"/>
              <a:t>supports more users simultaneously</a:t>
            </a:r>
          </a:p>
          <a:p>
            <a:r>
              <a:rPr lang="en-US" sz="2400" dirty="0"/>
              <a:t>allocates variable </a:t>
            </a:r>
            <a:r>
              <a:rPr lang="en-US" sz="2400" dirty="0" err="1"/>
              <a:t>tx</a:t>
            </a:r>
            <a:r>
              <a:rPr lang="en-US" sz="2400" dirty="0"/>
              <a:t> rate based on demand</a:t>
            </a:r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3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3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3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r:id="rId8" imgW="1434415" imgH="3873016" progId="">
                      <p:embed/>
                    </p:oleObj>
                  </mc:Choice>
                  <mc:Fallback>
                    <p:oleObj r:id="rId8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89C574C-4F83-547C-CC5A-0BEE9DB1AF99}"/>
              </a:ext>
            </a:extLst>
          </p:cNvPr>
          <p:cNvGrpSpPr/>
          <p:nvPr/>
        </p:nvGrpSpPr>
        <p:grpSpPr>
          <a:xfrm>
            <a:off x="5244182" y="1499729"/>
            <a:ext cx="4175678" cy="5120549"/>
            <a:chOff x="5244182" y="1499729"/>
            <a:chExt cx="4175678" cy="51205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174E644-1BC5-AD41-8B98-2AEBAB53347E}"/>
                </a:ext>
              </a:extLst>
            </p:cNvPr>
            <p:cNvGrpSpPr/>
            <p:nvPr/>
          </p:nvGrpSpPr>
          <p:grpSpPr>
            <a:xfrm>
              <a:off x="5244182" y="1499729"/>
              <a:ext cx="4175678" cy="4332246"/>
              <a:chOff x="5244182" y="1499729"/>
              <a:chExt cx="4175678" cy="433224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1948532-9530-1146-897B-DCFADC27A92F}"/>
                  </a:ext>
                </a:extLst>
              </p:cNvPr>
              <p:cNvGrpSpPr/>
              <p:nvPr/>
            </p:nvGrpSpPr>
            <p:grpSpPr>
              <a:xfrm>
                <a:off x="5244182" y="1499729"/>
                <a:ext cx="2735863" cy="1090838"/>
                <a:chOff x="616980" y="5292729"/>
                <a:chExt cx="3127445" cy="1207904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ACDED42E-CC7D-9245-8E47-BC40291CA6D2}"/>
                    </a:ext>
                  </a:extLst>
                </p:cNvPr>
                <p:cNvGrpSpPr/>
                <p:nvPr/>
              </p:nvGrpSpPr>
              <p:grpSpPr>
                <a:xfrm>
                  <a:off x="616980" y="5292729"/>
                  <a:ext cx="3127445" cy="821190"/>
                  <a:chOff x="842590" y="5420084"/>
                  <a:chExt cx="3127445" cy="821190"/>
                </a:xfrm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grpSpPr>
              <p:pic>
                <p:nvPicPr>
                  <p:cNvPr id="29" name="Picture 28">
                    <a:extLst>
                      <a:ext uri="{FF2B5EF4-FFF2-40B4-BE49-F238E27FC236}">
                        <a16:creationId xmlns:a16="http://schemas.microsoft.com/office/drawing/2014/main" id="{CD3E45EE-DA47-FB4C-AC41-27292F878C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2590" y="5420084"/>
                    <a:ext cx="2016478" cy="821190"/>
                  </a:xfrm>
                  <a:prstGeom prst="rect">
                    <a:avLst/>
                  </a:prstGeom>
                </p:spPr>
              </p:pic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30103B98-660D-084B-8321-DBA525F85D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4905"/>
                  <a:stretch/>
                </p:blipFill>
                <p:spPr>
                  <a:xfrm>
                    <a:off x="2859067" y="5420084"/>
                    <a:ext cx="1110968" cy="82119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" name="Text Box 8">
                  <a:extLst>
                    <a:ext uri="{FF2B5EF4-FFF2-40B4-BE49-F238E27FC236}">
                      <a16:creationId xmlns:a16="http://schemas.microsoft.com/office/drawing/2014/main" id="{353FBC48-20B8-084C-B54B-2A578BE3B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08562" y="6125746"/>
                  <a:ext cx="2301691" cy="3748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Pacemaker &amp; Monitor</a:t>
                  </a: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AEF889B5-5851-5746-AB08-1839209EA393}"/>
                  </a:ext>
                </a:extLst>
              </p:cNvPr>
              <p:cNvGrpSpPr/>
              <p:nvPr/>
            </p:nvGrpSpPr>
            <p:grpSpPr>
              <a:xfrm>
                <a:off x="7868239" y="4103350"/>
                <a:ext cx="1551621" cy="942784"/>
                <a:chOff x="7868239" y="4103350"/>
                <a:chExt cx="1551621" cy="942784"/>
              </a:xfrm>
            </p:grpSpPr>
            <p:pic>
              <p:nvPicPr>
                <p:cNvPr id="34" name="Picture 33">
                  <a:extLst>
                    <a:ext uri="{FF2B5EF4-FFF2-40B4-BE49-F238E27FC236}">
                      <a16:creationId xmlns:a16="http://schemas.microsoft.com/office/drawing/2014/main" id="{4397B6CC-7ACF-AB44-AEEB-6942A1959F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868239" y="4103350"/>
                  <a:ext cx="1551621" cy="663838"/>
                </a:xfrm>
                <a:prstGeom prst="rect">
                  <a:avLst/>
                </a:prstGeom>
              </p:spPr>
            </p:pic>
            <p:sp>
              <p:nvSpPr>
                <p:cNvPr id="35" name="Text Box 10">
                  <a:extLst>
                    <a:ext uri="{FF2B5EF4-FFF2-40B4-BE49-F238E27FC236}">
                      <a16:creationId xmlns:a16="http://schemas.microsoft.com/office/drawing/2014/main" id="{D5046EF2-BE9A-5947-80CD-08C169F54D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306583" y="4707580"/>
                  <a:ext cx="1079719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AR devices</a:t>
                  </a: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D68E62D-EDDE-DB4E-9E02-B0DBDFB7F0C8}"/>
                  </a:ext>
                </a:extLst>
              </p:cNvPr>
              <p:cNvGrpSpPr/>
              <p:nvPr/>
            </p:nvGrpSpPr>
            <p:grpSpPr>
              <a:xfrm>
                <a:off x="7377679" y="4648280"/>
                <a:ext cx="875312" cy="1183695"/>
                <a:chOff x="7377679" y="4648280"/>
                <a:chExt cx="875312" cy="1183695"/>
              </a:xfrm>
            </p:grpSpPr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D4B1D193-AA5A-2B4F-A43C-A5DB01A465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377679" y="4648280"/>
                  <a:ext cx="875312" cy="864670"/>
                </a:xfrm>
                <a:prstGeom prst="rect">
                  <a:avLst/>
                </a:prstGeom>
              </p:spPr>
            </p:pic>
            <p:sp>
              <p:nvSpPr>
                <p:cNvPr id="33" name="Text Box 10">
                  <a:extLst>
                    <a:ext uri="{FF2B5EF4-FFF2-40B4-BE49-F238E27FC236}">
                      <a16:creationId xmlns:a16="http://schemas.microsoft.com/office/drawing/2014/main" id="{10243502-70F1-454C-B91D-F4CBAD87D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24415" y="5493421"/>
                  <a:ext cx="62869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Fitbit</a:t>
                  </a:r>
                </a:p>
              </p:txBody>
            </p:sp>
          </p:grp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7D6ABF0F-78CB-57F0-08E4-84DCCB8C9A84}"/>
                </a:ext>
              </a:extLst>
            </p:cNvPr>
            <p:cNvGrpSpPr/>
            <p:nvPr/>
          </p:nvGrpSpPr>
          <p:grpSpPr>
            <a:xfrm>
              <a:off x="7863991" y="4977554"/>
              <a:ext cx="1548356" cy="1642724"/>
              <a:chOff x="7863991" y="4977554"/>
              <a:chExt cx="1548356" cy="1642724"/>
            </a:xfrm>
          </p:grpSpPr>
          <p:pic>
            <p:nvPicPr>
              <p:cNvPr id="36" name="Picture 35" descr="A picture containing person, underpants&#10;&#10;Description automatically generated">
                <a:extLst>
                  <a:ext uri="{FF2B5EF4-FFF2-40B4-BE49-F238E27FC236}">
                    <a16:creationId xmlns:a16="http://schemas.microsoft.com/office/drawing/2014/main" id="{394DB1E6-C608-C475-07AA-E19EA2E4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8368402" y="4977554"/>
                <a:ext cx="1043945" cy="1642724"/>
              </a:xfrm>
              <a:prstGeom prst="rect">
                <a:avLst/>
              </a:prstGeom>
            </p:spPr>
          </p:pic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9648DBA-4CDA-5C83-4CCB-96317A6EB4D4}"/>
                  </a:ext>
                </a:extLst>
              </p:cNvPr>
              <p:cNvSpPr txBox="1"/>
              <p:nvPr/>
            </p:nvSpPr>
            <p:spPr>
              <a:xfrm>
                <a:off x="7863991" y="6241851"/>
                <a:ext cx="7950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diapers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EA1C84-623D-EB7C-87D7-44BE84A802ED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593BC96A-40B4-E33A-94F4-5EDB860DAD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27C7B7E-6A6E-AC7D-69FC-9DE1CDB6D8A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Zoom,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0228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52CF90F-9743-E81E-ED70-17299E6920AF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9FE74B26-CE04-B70B-A1DA-1D5AEB21999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F3966F7-250B-9BBD-D3B5-D5685E5C829D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Internet not originally designed with (much) security in mind</a:t>
            </a:r>
          </a:p>
          <a:p>
            <a:pPr marL="682625" lvl="1" indent="-225425"/>
            <a:r>
              <a:rPr lang="en-US" altLang="en-US" sz="2800" i="1" dirty="0">
                <a:ea typeface="Arial" panose="020B0604020202020204" pitchFamily="34" charset="0"/>
              </a:rPr>
              <a:t>original vision:</a:t>
            </a:r>
            <a:r>
              <a:rPr lang="en-US" altLang="en-US" sz="2800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a group of mutually trusting users attached to a transparent network” </a:t>
            </a:r>
            <a:r>
              <a:rPr lang="en-US" altLang="ja-JP" sz="2800" dirty="0">
                <a:ea typeface="ＭＳ Ｐゴシック" panose="020B0600070205080204" pitchFamily="34" charset="-128"/>
                <a:sym typeface="Wingdings" pitchFamily="2" charset="2"/>
              </a:rPr>
              <a:t></a:t>
            </a:r>
            <a:endParaRPr lang="en-US" altLang="ja-JP" sz="2800" dirty="0">
              <a:ea typeface="ＭＳ Ｐゴシック" panose="020B0600070205080204" pitchFamily="34" charset="-128"/>
            </a:endParaRP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Internet protocol designers playing </a:t>
            </a:r>
            <a:r>
              <a:rPr lang="en-US" altLang="en-US" sz="2800" dirty="0">
                <a:ea typeface="ＭＳ Ｐゴシック" panose="020B0600070205080204" pitchFamily="34" charset="-128"/>
              </a:rPr>
              <a:t>“</a:t>
            </a:r>
            <a:r>
              <a:rPr lang="en-US" altLang="ja-JP" sz="2800" dirty="0">
                <a:ea typeface="ＭＳ Ｐゴシック" panose="020B0600070205080204" pitchFamily="34" charset="-128"/>
              </a:rPr>
              <a:t>catch-up”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security considerations in all layers!</a:t>
            </a:r>
          </a:p>
          <a:p>
            <a:pPr marL="287338" indent="-287338"/>
            <a:r>
              <a:rPr lang="en-US" altLang="en-US" sz="32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 now need to think about: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bad guys can attack computer networks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we can defend networks against attacks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09B4D160-850D-7046-9248-6D0533F708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723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1C649A9-F9AC-A04F-FD16-61749D6965D2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AD1C13E1-E923-DCB8-3A39-FA831D69057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25F00F45-87CA-A6B6-3DB5-7E18015B545B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1D42A72-5DFC-29B4-01CA-01ABF8F40951}"/>
              </a:ext>
            </a:extLst>
          </p:cNvPr>
          <p:cNvGrpSpPr/>
          <p:nvPr/>
        </p:nvGrpSpPr>
        <p:grpSpPr>
          <a:xfrm>
            <a:off x="8080171" y="1371943"/>
            <a:ext cx="3313139" cy="2488926"/>
            <a:chOff x="1055076" y="3732975"/>
            <a:chExt cx="3313139" cy="2488926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2697A856-BA7A-DC22-7A4B-BC9EAA6C6C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55076" y="3781578"/>
              <a:ext cx="3313139" cy="2440323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C50FCD7C-E056-BC04-A658-20CEAF01C803}"/>
                </a:ext>
              </a:extLst>
            </p:cNvPr>
            <p:cNvSpPr/>
            <p:nvPr/>
          </p:nvSpPr>
          <p:spPr>
            <a:xfrm>
              <a:off x="1055076" y="3732975"/>
              <a:ext cx="3313139" cy="244549"/>
            </a:xfrm>
            <a:prstGeom prst="rect">
              <a:avLst/>
            </a:prstGeom>
            <a:solidFill>
              <a:srgbClr val="559BD4"/>
            </a:solidFill>
            <a:ln>
              <a:noFill/>
            </a:ln>
            <a:effectLst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pic>
        <p:nvPicPr>
          <p:cNvPr id="4" name="Picture 3" descr="Cartoon child with pigtails and purple bows&#10;&#10;Description automatically generated">
            <a:extLst>
              <a:ext uri="{FF2B5EF4-FFF2-40B4-BE49-F238E27FC236}">
                <a16:creationId xmlns:a16="http://schemas.microsoft.com/office/drawing/2014/main" id="{9D2E193C-E930-9E65-94A0-83DE1457A3F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49014" y="2218454"/>
            <a:ext cx="935365" cy="782151"/>
          </a:xfrm>
          <a:prstGeom prst="rect">
            <a:avLst/>
          </a:prstGeom>
        </p:spPr>
      </p:pic>
      <p:pic>
        <p:nvPicPr>
          <p:cNvPr id="5" name="Picture 4" descr="A cartoon of a person with a green bow tie&#10;&#10;Description automatically generated">
            <a:extLst>
              <a:ext uri="{FF2B5EF4-FFF2-40B4-BE49-F238E27FC236}">
                <a16:creationId xmlns:a16="http://schemas.microsoft.com/office/drawing/2014/main" id="{B9790119-4615-6456-1AC8-B0CD25AEC08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634464" y="2702025"/>
            <a:ext cx="1020860" cy="850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ADDB9D9-BD9A-9433-6EE8-BBAD2AE8CE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More </a:t>
            </a:r>
            <a:r>
              <a:rPr lang="en-US"/>
              <a:t>than seven OSI layers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0F3C6CB-6B95-D2C8-A849-39834911A7F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42CA1FE0-5DC9-DCDD-99E5-C4CAF3401D7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52608" y="1700206"/>
            <a:ext cx="3748715" cy="43891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902408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5511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8473</TotalTime>
  <Words>7503</Words>
  <Application>Microsoft Macintosh PowerPoint</Application>
  <PresentationFormat>Widescreen</PresentationFormat>
  <Paragraphs>2433</Paragraphs>
  <Slides>89</Slides>
  <Notes>86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89</vt:i4>
      </vt:variant>
    </vt:vector>
  </HeadingPairs>
  <TitlesOfParts>
    <vt:vector size="99" baseType="lpstr">
      <vt:lpstr>ＭＳ Ｐゴシック</vt:lpstr>
      <vt:lpstr>Arial</vt:lpstr>
      <vt:lpstr>Calibri</vt:lpstr>
      <vt:lpstr>Comic Sans MS</vt:lpstr>
      <vt:lpstr>Gill Sans MT</vt:lpstr>
      <vt:lpstr>Times New Roman</vt:lpstr>
      <vt:lpstr>Wingdings</vt:lpstr>
      <vt:lpstr>ZapfDingbats</vt:lpstr>
      <vt:lpstr>Office Theme</vt:lpstr>
      <vt:lpstr>Clip</vt:lpstr>
      <vt:lpstr>PowerPoint Presentation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cable-based access</vt:lpstr>
      <vt:lpstr>Access networks: cable-based access</vt:lpstr>
      <vt:lpstr>Access networks: digital subscriber line (DSL)</vt:lpstr>
      <vt:lpstr>Access networks: home networks</vt:lpstr>
      <vt:lpstr>Wireless access networks</vt:lpstr>
      <vt:lpstr>Access networks: enterprise networks</vt:lpstr>
      <vt:lpstr>Access networks: data center networks</vt:lpstr>
      <vt:lpstr>Host: sends packets of data</vt:lpstr>
      <vt:lpstr>Links: physical media</vt:lpstr>
      <vt:lpstr>Links: physical media</vt:lpstr>
      <vt:lpstr>Links: physical media</vt:lpstr>
      <vt:lpstr>Chapter 1: roadmap</vt:lpstr>
      <vt:lpstr>The network core</vt:lpstr>
      <vt:lpstr>Two key network-core functions</vt:lpstr>
      <vt:lpstr>PowerPoint Presentation</vt:lpstr>
      <vt:lpstr>PowerPoint Presentation</vt:lpstr>
      <vt:lpstr>Packet-switching: store-and-forward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More than seven OSI layers</vt:lpstr>
      <vt:lpstr>Services, Layering and Encapsulation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Talukder, Sajedul</cp:lastModifiedBy>
  <cp:revision>188</cp:revision>
  <dcterms:created xsi:type="dcterms:W3CDTF">2020-01-18T07:24:59Z</dcterms:created>
  <dcterms:modified xsi:type="dcterms:W3CDTF">2026-02-23T20:36:41Z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b73649dc-6fee-4eb8-a128-734c3c842ea8_Enabled">
    <vt:lpwstr>true</vt:lpwstr>
  </property>
  <property fmtid="{D5CDD505-2E9C-101B-9397-08002B2CF9AE}" pid="3" name="MSIP_Label_b73649dc-6fee-4eb8-a128-734c3c842ea8_SetDate">
    <vt:lpwstr>2025-08-27T18:16:14Z</vt:lpwstr>
  </property>
  <property fmtid="{D5CDD505-2E9C-101B-9397-08002B2CF9AE}" pid="4" name="MSIP_Label_b73649dc-6fee-4eb8-a128-734c3c842ea8_Method">
    <vt:lpwstr>Standard</vt:lpwstr>
  </property>
  <property fmtid="{D5CDD505-2E9C-101B-9397-08002B2CF9AE}" pid="5" name="MSIP_Label_b73649dc-6fee-4eb8-a128-734c3c842ea8_Name">
    <vt:lpwstr>defa4170-0d19-0005-0004-bc88714345d2</vt:lpwstr>
  </property>
  <property fmtid="{D5CDD505-2E9C-101B-9397-08002B2CF9AE}" pid="6" name="MSIP_Label_b73649dc-6fee-4eb8-a128-734c3c842ea8_SiteId">
    <vt:lpwstr>857c21d2-1a16-43a4-90cf-d57f3fab9d2f</vt:lpwstr>
  </property>
  <property fmtid="{D5CDD505-2E9C-101B-9397-08002B2CF9AE}" pid="7" name="MSIP_Label_b73649dc-6fee-4eb8-a128-734c3c842ea8_ActionId">
    <vt:lpwstr>b2a1b256-c92f-4ea6-84d9-2040fdb3ed75</vt:lpwstr>
  </property>
  <property fmtid="{D5CDD505-2E9C-101B-9397-08002B2CF9AE}" pid="8" name="MSIP_Label_b73649dc-6fee-4eb8-a128-734c3c842ea8_ContentBits">
    <vt:lpwstr>0</vt:lpwstr>
  </property>
  <property fmtid="{D5CDD505-2E9C-101B-9397-08002B2CF9AE}" pid="9" name="MSIP_Label_b73649dc-6fee-4eb8-a128-734c3c842ea8_Tag">
    <vt:lpwstr>50, 3, 0, 1</vt:lpwstr>
  </property>
</Properties>
</file>