
<file path=[Content_Types].xml><?xml version="1.0" encoding="utf-8"?>
<Types xmlns="http://schemas.openxmlformats.org/package/2006/content-types">
  <Default Extension="bin" ContentType="audio/unknown"/>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29"/>
  </p:notesMasterIdLst>
  <p:sldIdLst>
    <p:sldId id="1252"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089" r:id="rId47"/>
    <p:sldId id="1095" r:id="rId48"/>
    <p:sldId id="1093" r:id="rId49"/>
    <p:sldId id="1208" r:id="rId50"/>
    <p:sldId id="1214" r:id="rId51"/>
    <p:sldId id="1097" r:id="rId52"/>
    <p:sldId id="1100" r:id="rId53"/>
    <p:sldId id="1098" r:id="rId54"/>
    <p:sldId id="1099" r:id="rId55"/>
    <p:sldId id="1160" r:id="rId56"/>
    <p:sldId id="1186" r:id="rId57"/>
    <p:sldId id="1187" r:id="rId58"/>
    <p:sldId id="1188" r:id="rId59"/>
    <p:sldId id="1253" r:id="rId60"/>
    <p:sldId id="1049" r:id="rId61"/>
    <p:sldId id="1101" r:id="rId62"/>
    <p:sldId id="1102" r:id="rId63"/>
    <p:sldId id="1103" r:id="rId64"/>
    <p:sldId id="1104" r:id="rId65"/>
    <p:sldId id="1209" r:id="rId66"/>
    <p:sldId id="1108" r:id="rId67"/>
    <p:sldId id="1109" r:id="rId68"/>
    <p:sldId id="1110" r:id="rId69"/>
    <p:sldId id="1050" r:id="rId70"/>
    <p:sldId id="1112" r:id="rId71"/>
    <p:sldId id="1113" r:id="rId72"/>
    <p:sldId id="1212" r:id="rId73"/>
    <p:sldId id="1114" r:id="rId74"/>
    <p:sldId id="1115" r:id="rId75"/>
    <p:sldId id="1213" r:id="rId76"/>
    <p:sldId id="1116" r:id="rId77"/>
    <p:sldId id="1125" r:id="rId78"/>
    <p:sldId id="1117" r:id="rId79"/>
    <p:sldId id="1118" r:id="rId80"/>
    <p:sldId id="406" r:id="rId81"/>
    <p:sldId id="482" r:id="rId82"/>
    <p:sldId id="402" r:id="rId83"/>
    <p:sldId id="403" r:id="rId84"/>
    <p:sldId id="414" r:id="rId85"/>
    <p:sldId id="1119" r:id="rId86"/>
    <p:sldId id="1120" r:id="rId87"/>
    <p:sldId id="1254" r:id="rId88"/>
    <p:sldId id="1121" r:id="rId89"/>
    <p:sldId id="1122" r:id="rId90"/>
    <p:sldId id="1123" r:id="rId91"/>
    <p:sldId id="1124" r:id="rId92"/>
    <p:sldId id="1052" r:id="rId93"/>
    <p:sldId id="1135" r:id="rId94"/>
    <p:sldId id="1136" r:id="rId95"/>
    <p:sldId id="1137" r:id="rId96"/>
    <p:sldId id="1138" r:id="rId97"/>
    <p:sldId id="1161" r:id="rId98"/>
    <p:sldId id="1142" r:id="rId99"/>
    <p:sldId id="1143" r:id="rId100"/>
    <p:sldId id="1139" r:id="rId101"/>
    <p:sldId id="1140" r:id="rId102"/>
    <p:sldId id="1144" r:id="rId103"/>
    <p:sldId id="1146" r:id="rId104"/>
    <p:sldId id="1215" r:id="rId105"/>
    <p:sldId id="533" r:id="rId106"/>
    <p:sldId id="534" r:id="rId107"/>
    <p:sldId id="1053" r:id="rId108"/>
    <p:sldId id="1148" r:id="rId109"/>
    <p:sldId id="1149" r:id="rId110"/>
    <p:sldId id="1150" r:id="rId111"/>
    <p:sldId id="1151" r:id="rId112"/>
    <p:sldId id="1152" r:id="rId113"/>
    <p:sldId id="1153" r:id="rId114"/>
    <p:sldId id="1154" r:id="rId115"/>
    <p:sldId id="1155" r:id="rId116"/>
    <p:sldId id="1156" r:id="rId117"/>
    <p:sldId id="1157" r:id="rId118"/>
    <p:sldId id="1158" r:id="rId119"/>
    <p:sldId id="1159" r:id="rId120"/>
    <p:sldId id="1048" r:id="rId121"/>
    <p:sldId id="1216" r:id="rId122"/>
    <p:sldId id="1242" r:id="rId123"/>
    <p:sldId id="1251" r:id="rId124"/>
    <p:sldId id="1217" r:id="rId125"/>
    <p:sldId id="1106" r:id="rId126"/>
    <p:sldId id="1145" r:id="rId127"/>
    <p:sldId id="1147" r:id="rId12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373"/>
    <p:restoredTop sz="79589"/>
  </p:normalViewPr>
  <p:slideViewPr>
    <p:cSldViewPr snapToGrid="0" snapToObjects="1">
      <p:cViewPr varScale="1">
        <p:scale>
          <a:sx n="100" d="100"/>
          <a:sy n="100" d="100"/>
        </p:scale>
        <p:origin x="952" y="160"/>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63" Type="http://schemas.openxmlformats.org/officeDocument/2006/relationships/slide" Target="slides/slide60.xml"/><Relationship Id="rId84" Type="http://schemas.openxmlformats.org/officeDocument/2006/relationships/slide" Target="slides/slide81.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slide" Target="slides/slide125.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notesMaster" Target="notesMasters/notesMaster1.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presProps" Target="presProps.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viewProps" Target="viewProps.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theme" Target="theme/theme1.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 Id="rId47" Type="http://schemas.openxmlformats.org/officeDocument/2006/relationships/slide" Target="slides/slide44.xml"/><Relationship Id="rId68" Type="http://schemas.openxmlformats.org/officeDocument/2006/relationships/slide" Target="slides/slide65.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2/18/26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7.01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dirty="0"/>
          </a:p>
        </p:txBody>
      </p:sp>
    </p:spTree>
    <p:extLst>
      <p:ext uri="{BB962C8B-B14F-4D97-AF65-F5344CB8AC3E}">
        <p14:creationId xmlns:p14="http://schemas.microsoft.com/office/powerpoint/2010/main" val="306184487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going to be something new for some students.   Interruption-driven programming, timeout.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6774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04128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 bit about real-world examples for timeout at the end.</a:t>
            </a:r>
          </a:p>
          <a:p>
            <a:endParaRPr lang="en-US" dirty="0"/>
          </a:p>
          <a:p>
            <a:r>
              <a:rPr lang="en-US" dirty="0"/>
              <a:t>Question:  settimeout(10), then what happens in the next iteration?  Will .accept() have timeout?</a:t>
            </a:r>
          </a:p>
          <a:p>
            <a:endParaRPr lang="en-US" dirty="0"/>
          </a:p>
          <a:p>
            <a:r>
              <a:rPr lang="en-US" dirty="0"/>
              <a:t>Non-blocking:</a:t>
            </a:r>
          </a:p>
          <a:p>
            <a:r>
              <a:rPr lang="en-US" dirty="0"/>
              <a:t>https://www.scottklement.com/rpg/socktut/nonblocking.html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018771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Retired this slide, since telnet isn’t really used anymore, and few non https: mail servers around anymore....</a:t>
            </a:r>
          </a:p>
        </p:txBody>
      </p:sp>
      <p:sp>
        <p:nvSpPr>
          <p:cNvPr id="4" name="Slide Number Placeholder 3"/>
          <p:cNvSpPr>
            <a:spLocks noGrp="1"/>
          </p:cNvSpPr>
          <p:nvPr>
            <p:ph type="sldNum" sz="quarter" idx="5"/>
          </p:nvPr>
        </p:nvSpPr>
        <p:spPr/>
        <p:txBody>
          <a:bodyPr/>
          <a:lstStyle/>
          <a:p>
            <a:fld id="{3D91EEAC-CFEF-9647-876F-EABC6B8338D7}" type="slidenum">
              <a:rPr lang="en-US" smtClean="0"/>
              <a:t>123</a:t>
            </a:fld>
            <a:endParaRPr lang="en-US" dirty="0"/>
          </a:p>
        </p:txBody>
      </p:sp>
    </p:spTree>
    <p:extLst>
      <p:ext uri="{BB962C8B-B14F-4D97-AF65-F5344CB8AC3E}">
        <p14:creationId xmlns:p14="http://schemas.microsoft.com/office/powerpoint/2010/main" val="226122168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124</a:t>
            </a:fld>
            <a:endParaRPr lang="en-US" dirty="0"/>
          </a:p>
        </p:txBody>
      </p:sp>
    </p:spTree>
    <p:extLst>
      <p:ext uri="{BB962C8B-B14F-4D97-AF65-F5344CB8AC3E}">
        <p14:creationId xmlns:p14="http://schemas.microsoft.com/office/powerpoint/2010/main" val="380396792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slide retired, since there’s the new Netflix example which is visually better</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125</a:t>
            </a:fld>
            <a:endParaRPr lang="en-US" dirty="0"/>
          </a:p>
        </p:txBody>
      </p:sp>
    </p:spTree>
    <p:extLst>
      <p:ext uri="{BB962C8B-B14F-4D97-AF65-F5344CB8AC3E}">
        <p14:creationId xmlns:p14="http://schemas.microsoft.com/office/powerpoint/2010/main" val="9646770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CEA37-0427-E7AD-92BC-35BEE996A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84AB3-FBDF-30BB-7ABC-074C3AB876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DE13C-A25C-2820-AF6D-890ED74BECD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2398914-5B44-51D1-D542-8D6B31235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38416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D6EF2C-975F-8C97-E621-51531E435CD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53F5AF-8DC3-7F03-8513-45E66502412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CBAA6A-6F3A-3625-E187-2038A597FD6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2DDCCE2-1034-DC39-DE30-04B6BA6D435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915130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103</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104</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105</a:t>
            </a:fld>
            <a:endParaRPr lang="en-US" dirty="0"/>
          </a:p>
        </p:txBody>
      </p:sp>
    </p:spTree>
    <p:extLst>
      <p:ext uri="{BB962C8B-B14F-4D97-AF65-F5344CB8AC3E}">
        <p14:creationId xmlns:p14="http://schemas.microsoft.com/office/powerpoint/2010/main" val="24879403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489051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63077046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2/18/26</a:t>
            </a:fld>
            <a:endParaRPr lang="en-US" dirty="0"/>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dirty="0"/>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96.xml"/><Relationship Id="rId1" Type="http://schemas.openxmlformats.org/officeDocument/2006/relationships/slideLayout" Target="../slideLayouts/slideLayout6.xml"/><Relationship Id="rId4" Type="http://schemas.openxmlformats.org/officeDocument/2006/relationships/image" Target="../media/image69.png"/></Relationships>
</file>

<file path=ppt/slides/_rels/slide10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74.jpeg"/><Relationship Id="rId2" Type="http://schemas.openxmlformats.org/officeDocument/2006/relationships/notesSlide" Target="../notesSlides/notesSlide97.xml"/><Relationship Id="rId1" Type="http://schemas.openxmlformats.org/officeDocument/2006/relationships/slideLayout" Target="../slideLayouts/slideLayout6.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71.png"/></Relationships>
</file>

<file path=ppt/slides/_rels/slide104.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98.xml"/><Relationship Id="rId1" Type="http://schemas.openxmlformats.org/officeDocument/2006/relationships/slideLayout" Target="../slideLayouts/slideLayout6.xml"/><Relationship Id="rId5" Type="http://schemas.openxmlformats.org/officeDocument/2006/relationships/image" Target="../media/image73.png"/><Relationship Id="rId4" Type="http://schemas.openxmlformats.org/officeDocument/2006/relationships/image" Target="../media/image72.png"/></Relationships>
</file>

<file path=ppt/slides/_rels/slide10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9.xml"/><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20.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4.xml"/></Relationships>
</file>

<file path=ppt/slides/_rels/slide1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12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8.xml"/><Relationship Id="rId1" Type="http://schemas.openxmlformats.org/officeDocument/2006/relationships/slideLayout" Target="../slideLayouts/slideLayout2.xml"/><Relationship Id="rId4" Type="http://schemas.openxmlformats.org/officeDocument/2006/relationships/image" Target="../media/image77.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4.xml"/><Relationship Id="rId1" Type="http://schemas.openxmlformats.org/officeDocument/2006/relationships/slideLayout" Target="../slideLayouts/slideLayout8.xml"/><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7.xml"/><Relationship Id="rId1" Type="http://schemas.openxmlformats.org/officeDocument/2006/relationships/slideLayout" Target="../slideLayouts/slideLayout6.xml"/><Relationship Id="rId4" Type="http://schemas.openxmlformats.org/officeDocument/2006/relationships/image" Target="../media/image41.png"/></Relationships>
</file>

<file path=ppt/slides/_rels/slide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2.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6.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70.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8" Type="http://schemas.openxmlformats.org/officeDocument/2006/relationships/image" Target="../media/image53.emf"/><Relationship Id="rId3" Type="http://schemas.openxmlformats.org/officeDocument/2006/relationships/image" Target="../media/image48.emf"/><Relationship Id="rId7" Type="http://schemas.openxmlformats.org/officeDocument/2006/relationships/image" Target="../media/image52.emf"/><Relationship Id="rId2" Type="http://schemas.openxmlformats.org/officeDocument/2006/relationships/image" Target="../media/image47.png"/><Relationship Id="rId1" Type="http://schemas.openxmlformats.org/officeDocument/2006/relationships/slideLayout" Target="../slideLayouts/slideLayout2.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 Id="rId9" Type="http://schemas.openxmlformats.org/officeDocument/2006/relationships/image" Target="../media/image54.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hyperlink" Target="http://www.bankofamerica.com/" TargetMode="Externa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5.xml"/><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86.xml"/><Relationship Id="rId1" Type="http://schemas.openxmlformats.org/officeDocument/2006/relationships/slideLayout" Target="../slideLayouts/slideLayout7.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92.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89.xml"/><Relationship Id="rId1" Type="http://schemas.openxmlformats.org/officeDocument/2006/relationships/slideLayout" Target="../slideLayouts/slideLayout6.xml"/><Relationship Id="rId4" Type="http://schemas.openxmlformats.org/officeDocument/2006/relationships/image" Target="../media/image64.jpeg"/></Relationships>
</file>

<file path=ppt/slides/_rels/slide95.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90.xml"/><Relationship Id="rId1" Type="http://schemas.openxmlformats.org/officeDocument/2006/relationships/slideLayout" Target="../slideLayouts/slideLayout6.xml"/><Relationship Id="rId4" Type="http://schemas.openxmlformats.org/officeDocument/2006/relationships/image" Target="../media/image64.jpeg"/></Relationships>
</file>

<file path=ppt/slides/_rels/slide96.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94.xml"/><Relationship Id="rId1" Type="http://schemas.openxmlformats.org/officeDocument/2006/relationships/slideLayout" Target="../slideLayouts/slideLayout6.xml"/><Relationship Id="rId4" Type="http://schemas.openxmlformats.org/officeDocument/2006/relationships/image" Target="../media/image6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105</a:t>
            </a:fld>
            <a:endParaRPr lang="en-US" dirty="0"/>
          </a:p>
        </p:txBody>
      </p:sp>
      <p:grpSp>
        <p:nvGrpSpPr>
          <p:cNvPr id="2" name="Group 1">
            <a:extLst>
              <a:ext uri="{FF2B5EF4-FFF2-40B4-BE49-F238E27FC236}">
                <a16:creationId xmlns:a16="http://schemas.microsoft.com/office/drawing/2014/main" id="{3622308C-3BC1-3863-92F6-379AD8D92098}"/>
              </a:ext>
            </a:extLst>
          </p:cNvPr>
          <p:cNvGrpSpPr/>
          <p:nvPr/>
        </p:nvGrpSpPr>
        <p:grpSpPr>
          <a:xfrm>
            <a:off x="6670622" y="4079749"/>
            <a:ext cx="3129661" cy="2488926"/>
            <a:chOff x="1055076" y="3732975"/>
            <a:chExt cx="3313139" cy="2488926"/>
          </a:xfrm>
        </p:grpSpPr>
        <p:pic>
          <p:nvPicPr>
            <p:cNvPr id="4" name="Picture 3">
              <a:extLst>
                <a:ext uri="{FF2B5EF4-FFF2-40B4-BE49-F238E27FC236}">
                  <a16:creationId xmlns:a16="http://schemas.microsoft.com/office/drawing/2014/main" id="{4DAB91D3-E0A7-77F7-7607-4A2223A1018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BA39848-CE10-187B-B287-42577722F39A}"/>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1540999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106</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109</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112</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113</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114</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115</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116</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659878" y="1562903"/>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838200" y="2241127"/>
            <a:ext cx="8517400" cy="3676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600"/>
              </a:spcBef>
              <a:spcAft>
                <a:spcPts val="0"/>
              </a:spcAft>
              <a:buClr>
                <a:srgbClr val="3333CC"/>
              </a:buClr>
              <a:buSzTx/>
              <a:buFontTx/>
              <a:buNone/>
              <a:tabLst/>
              <a:defRPr/>
            </a:pPr>
            <a:r>
              <a:rPr lang="en-US" altLang="en-US" sz="3200" dirty="0">
                <a:solidFill>
                  <a:srgbClr val="CC0000"/>
                </a:solidFill>
                <a:latin typeface="+mn-lt"/>
              </a:rPr>
              <a:t>Important</a:t>
            </a:r>
            <a:r>
              <a:rPr kumimoji="0" lang="en-US" altLang="en-US" sz="3200" b="0" i="0" u="none" strike="noStrike" kern="1200" cap="none" spc="0" normalizeH="0" baseline="0" noProof="0" dirty="0">
                <a:ln>
                  <a:noFill/>
                </a:ln>
                <a:solidFill>
                  <a:srgbClr val="CC0000"/>
                </a:solidFill>
                <a:effectLst/>
                <a:uLnTx/>
                <a:uFillTx/>
                <a:latin typeface="+mn-lt"/>
              </a:rPr>
              <a:t> themes:</a:t>
            </a:r>
            <a:r>
              <a:rPr kumimoji="0" lang="en-US" altLang="en-US" sz="3200" b="0" i="0" u="none" strike="noStrike" kern="1200" cap="none" spc="0" normalizeH="0" baseline="0" noProof="0" dirty="0">
                <a:ln>
                  <a:noFill/>
                </a:ln>
                <a:solidFill>
                  <a:srgbClr val="FF3300"/>
                </a:solidFill>
                <a:effectLst/>
                <a:uLnTx/>
                <a:uFillTx/>
                <a:latin typeface="+mn-lt"/>
              </a:rPr>
              <a:t> </a:t>
            </a:r>
          </a:p>
          <a:p>
            <a:pPr marL="349250" indent="-219075">
              <a:spcBef>
                <a:spcPts val="600"/>
              </a:spcBef>
              <a:buClr>
                <a:srgbClr val="000099"/>
              </a:buClr>
              <a:buSzPct val="100000"/>
              <a:buFont typeface="Wingdings" pitchFamily="2" charset="2"/>
              <a:buChar char="§"/>
              <a:defRPr/>
            </a:pPr>
            <a:r>
              <a:rPr lang="en-US" altLang="en-US" sz="2800" dirty="0">
                <a:latin typeface="+mn-lt"/>
              </a:rPr>
              <a:t>typical client/server request/reply message exchange</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centralized vs. decentralized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stateless vs. stateful</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scalability</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reliable vs. unreliable message transfer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mn-lt"/>
              </a:rPr>
              <a:t>“complexity at network edge”</a:t>
            </a:r>
            <a:endParaRPr kumimoji="0" lang="en-US" altLang="en-US" sz="2800" b="0" i="0" u="none" strike="noStrike" kern="1200" cap="none" spc="0" normalizeH="0" baseline="0" noProof="0" dirty="0">
              <a:ln>
                <a:noFill/>
              </a:ln>
              <a:solidFill>
                <a:srgbClr val="000000"/>
              </a:solidFill>
              <a:effectLst/>
              <a:uLnTx/>
              <a:uFillTx/>
              <a:latin typeface="+mn-lt"/>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117</a:t>
            </a:fld>
            <a:endParaRPr lang="en-US" dirty="0"/>
          </a:p>
        </p:txBody>
      </p:sp>
      <p:grpSp>
        <p:nvGrpSpPr>
          <p:cNvPr id="2" name="Group 1">
            <a:extLst>
              <a:ext uri="{FF2B5EF4-FFF2-40B4-BE49-F238E27FC236}">
                <a16:creationId xmlns:a16="http://schemas.microsoft.com/office/drawing/2014/main" id="{4DEDB909-5F48-BBBB-5780-16D1071A5F5C}"/>
              </a:ext>
            </a:extLst>
          </p:cNvPr>
          <p:cNvGrpSpPr/>
          <p:nvPr/>
        </p:nvGrpSpPr>
        <p:grpSpPr>
          <a:xfrm>
            <a:off x="8127081" y="3821979"/>
            <a:ext cx="3370375" cy="2095798"/>
            <a:chOff x="1055076" y="3732975"/>
            <a:chExt cx="3313139" cy="2488926"/>
          </a:xfrm>
        </p:grpSpPr>
        <p:pic>
          <p:nvPicPr>
            <p:cNvPr id="3" name="Picture 2">
              <a:extLst>
                <a:ext uri="{FF2B5EF4-FFF2-40B4-BE49-F238E27FC236}">
                  <a16:creationId xmlns:a16="http://schemas.microsoft.com/office/drawing/2014/main" id="{33E34486-AF79-6929-E9CE-AA28666F1E88}"/>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4" name="Rectangle 3">
              <a:extLst>
                <a:ext uri="{FF2B5EF4-FFF2-40B4-BE49-F238E27FC236}">
                  <a16:creationId xmlns:a16="http://schemas.microsoft.com/office/drawing/2014/main" id="{1EDE1F57-8CC3-0315-A6CF-AD1627F3BC4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118</a:t>
            </a:fld>
            <a:endParaRPr lang="en-US" dirty="0"/>
          </a:p>
        </p:txBody>
      </p:sp>
      <p:sp>
        <p:nvSpPr>
          <p:cNvPr id="13" name="Title 1">
            <a:extLst>
              <a:ext uri="{FF2B5EF4-FFF2-40B4-BE49-F238E27FC236}">
                <a16:creationId xmlns:a16="http://schemas.microsoft.com/office/drawing/2014/main" id="{136324E8-804D-814E-80CA-306D385C9365}"/>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2 slides</a:t>
            </a:r>
            <a:endParaRPr lang="en-US" sz="4400" dirty="0"/>
          </a:p>
        </p:txBody>
      </p:sp>
      <p:sp>
        <p:nvSpPr>
          <p:cNvPr id="2" name="TextBox 1">
            <a:extLst>
              <a:ext uri="{FF2B5EF4-FFF2-40B4-BE49-F238E27FC236}">
                <a16:creationId xmlns:a16="http://schemas.microsoft.com/office/drawing/2014/main" id="{3B470194-81F7-ADFC-7634-E7B1FE3A2C17}"/>
              </a:ext>
            </a:extLst>
          </p:cNvPr>
          <p:cNvSpPr txBox="1"/>
          <p:nvPr/>
        </p:nvSpPr>
        <p:spPr>
          <a:xfrm>
            <a:off x="1858782" y="4421036"/>
            <a:ext cx="9773586" cy="1477328"/>
          </a:xfrm>
          <a:prstGeom prst="rect">
            <a:avLst/>
          </a:prstGeom>
          <a:noFill/>
        </p:spPr>
        <p:txBody>
          <a:bodyPr wrap="square" rtlCol="0">
            <a:spAutoFit/>
          </a:bodyPr>
          <a:lstStyle/>
          <a:p>
            <a:r>
              <a:rPr lang="en-US" b="1" dirty="0"/>
              <a:t>JFK note: </a:t>
            </a:r>
            <a:r>
              <a:rPr lang="en-US" dirty="0"/>
              <a:t>the timeout slides are important IMHO if one is doing a programming assignment (especially an RDT programming assignment in Chapter 3), since students will need to use timers in their code, and the TRY/EXCEPT is really the easiest way to do this.  I introduce this here in Chapter 2 with the socket programming assignment since it teaches something (how to handle exceptions/timeouts), and lets students learn/practice that before doing the RDT programming assignment, which is harder</a:t>
            </a:r>
          </a:p>
        </p:txBody>
      </p:sp>
    </p:spTree>
    <p:extLst>
      <p:ext uri="{BB962C8B-B14F-4D97-AF65-F5344CB8AC3E}">
        <p14:creationId xmlns:p14="http://schemas.microsoft.com/office/powerpoint/2010/main" val="395037012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8FC9A2C5-401D-BA8A-47E5-8FE088C3DD1B}"/>
              </a:ext>
            </a:extLst>
          </p:cNvPr>
          <p:cNvGrpSpPr/>
          <p:nvPr/>
        </p:nvGrpSpPr>
        <p:grpSpPr>
          <a:xfrm>
            <a:off x="9321127" y="4329416"/>
            <a:ext cx="2119679" cy="2033431"/>
            <a:chOff x="9321127" y="4683372"/>
            <a:chExt cx="2119679" cy="2033431"/>
          </a:xfrm>
        </p:grpSpPr>
        <p:grpSp>
          <p:nvGrpSpPr>
            <p:cNvPr id="47" name="Group 92">
              <a:extLst>
                <a:ext uri="{FF2B5EF4-FFF2-40B4-BE49-F238E27FC236}">
                  <a16:creationId xmlns:a16="http://schemas.microsoft.com/office/drawing/2014/main" id="{93F53F69-A099-28FB-E470-09E5A543E717}"/>
                </a:ext>
              </a:extLst>
            </p:cNvPr>
            <p:cNvGrpSpPr>
              <a:grpSpLocks/>
            </p:cNvGrpSpPr>
            <p:nvPr/>
          </p:nvGrpSpPr>
          <p:grpSpPr bwMode="auto">
            <a:xfrm>
              <a:off x="10132704" y="4817788"/>
              <a:ext cx="1308102" cy="527050"/>
              <a:chOff x="2846" y="2348"/>
              <a:chExt cx="824" cy="332"/>
            </a:xfrm>
          </p:grpSpPr>
          <p:pic>
            <p:nvPicPr>
              <p:cNvPr id="48" name="Picture 87" descr="alarm_clock_ringing">
                <a:extLst>
                  <a:ext uri="{FF2B5EF4-FFF2-40B4-BE49-F238E27FC236}">
                    <a16:creationId xmlns:a16="http://schemas.microsoft.com/office/drawing/2014/main" id="{D58739BD-BB5C-E965-261F-F5A4F9CBE6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91">
                <a:extLst>
                  <a:ext uri="{FF2B5EF4-FFF2-40B4-BE49-F238E27FC236}">
                    <a16:creationId xmlns:a16="http://schemas.microsoft.com/office/drawing/2014/main" id="{F0D582BA-68E2-7AC8-6811-9FF8EB858739}"/>
                  </a:ext>
                </a:extLst>
              </p:cNvPr>
              <p:cNvSpPr txBox="1">
                <a:spLocks noChangeArrowheads="1"/>
              </p:cNvSpPr>
              <p:nvPr/>
            </p:nvSpPr>
            <p:spPr bwMode="auto">
              <a:xfrm>
                <a:off x="3065" y="2491"/>
                <a:ext cx="605" cy="1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sp>
          <p:nvSpPr>
            <p:cNvPr id="20" name="Rounded Rectangle 19">
              <a:extLst>
                <a:ext uri="{FF2B5EF4-FFF2-40B4-BE49-F238E27FC236}">
                  <a16:creationId xmlns:a16="http://schemas.microsoft.com/office/drawing/2014/main" id="{1637B945-AF7D-9567-2430-7021FFA80FE1}"/>
                </a:ext>
              </a:extLst>
            </p:cNvPr>
            <p:cNvSpPr/>
            <p:nvPr/>
          </p:nvSpPr>
          <p:spPr>
            <a:xfrm>
              <a:off x="9321127" y="5434414"/>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timeout</a:t>
              </a:r>
            </a:p>
          </p:txBody>
        </p:sp>
        <p:cxnSp>
          <p:nvCxnSpPr>
            <p:cNvPr id="36" name="Elbow Connector 35">
              <a:extLst>
                <a:ext uri="{FF2B5EF4-FFF2-40B4-BE49-F238E27FC236}">
                  <a16:creationId xmlns:a16="http://schemas.microsoft.com/office/drawing/2014/main" id="{43CE0F49-9C3D-C195-0081-6A2420BA169A}"/>
                </a:ext>
              </a:extLst>
            </p:cNvPr>
            <p:cNvCxnSpPr>
              <a:cxnSpLocks/>
              <a:endCxn id="20" idx="0"/>
            </p:cNvCxnSpPr>
            <p:nvPr/>
          </p:nvCxnSpPr>
          <p:spPr>
            <a:xfrm rot="16200000" flipH="1">
              <a:off x="9312329" y="4721528"/>
              <a:ext cx="751042" cy="674730"/>
            </a:xfrm>
            <a:prstGeom prst="bentConnector3">
              <a:avLst>
                <a:gd name="adj1" fmla="val 2224"/>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BB34C9E-28F0-1925-F0ED-A4DD6415C1D7}"/>
                </a:ext>
              </a:extLst>
            </p:cNvPr>
            <p:cNvSpPr txBox="1"/>
            <p:nvPr/>
          </p:nvSpPr>
          <p:spPr>
            <a:xfrm>
              <a:off x="9791016" y="61320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42" name="Straight Arrow Connector 41">
              <a:extLst>
                <a:ext uri="{FF2B5EF4-FFF2-40B4-BE49-F238E27FC236}">
                  <a16:creationId xmlns:a16="http://schemas.microsoft.com/office/drawing/2014/main" id="{28413ABF-1372-8936-16CA-665F40157A3B}"/>
                </a:ext>
              </a:extLst>
            </p:cNvPr>
            <p:cNvCxnSpPr>
              <a:cxnSpLocks/>
              <a:stCxn id="20" idx="2"/>
            </p:cNvCxnSpPr>
            <p:nvPr/>
          </p:nvCxnSpPr>
          <p:spPr>
            <a:xfrm>
              <a:off x="10025215" y="6019630"/>
              <a:ext cx="0" cy="3117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701492E-B23C-5E3F-4947-245FFDDCF531}"/>
              </a:ext>
            </a:extLst>
          </p:cNvPr>
          <p:cNvGrpSpPr/>
          <p:nvPr/>
        </p:nvGrpSpPr>
        <p:grpSpPr>
          <a:xfrm>
            <a:off x="9326880" y="3740748"/>
            <a:ext cx="2113926" cy="654568"/>
            <a:chOff x="9326880" y="4094704"/>
            <a:chExt cx="2113926" cy="654568"/>
          </a:xfrm>
        </p:grpSpPr>
        <p:grpSp>
          <p:nvGrpSpPr>
            <p:cNvPr id="663" name="Group 662">
              <a:extLst>
                <a:ext uri="{FF2B5EF4-FFF2-40B4-BE49-F238E27FC236}">
                  <a16:creationId xmlns:a16="http://schemas.microsoft.com/office/drawing/2014/main" id="{2A07C271-2D61-7479-7CAB-E4E7B48E93CE}"/>
                </a:ext>
              </a:extLst>
            </p:cNvPr>
            <p:cNvGrpSpPr/>
            <p:nvPr/>
          </p:nvGrpSpPr>
          <p:grpSpPr>
            <a:xfrm>
              <a:off x="9326880" y="4164497"/>
              <a:ext cx="1858277" cy="584775"/>
              <a:chOff x="8308864" y="5012428"/>
              <a:chExt cx="1858277" cy="584775"/>
            </a:xfrm>
          </p:grpSpPr>
          <p:cxnSp>
            <p:nvCxnSpPr>
              <p:cNvPr id="18" name="Straight Arrow Connector 17">
                <a:extLst>
                  <a:ext uri="{FF2B5EF4-FFF2-40B4-BE49-F238E27FC236}">
                    <a16:creationId xmlns:a16="http://schemas.microsoft.com/office/drawing/2014/main" id="{3BA449D7-FFF2-4A72-3CC5-05D3EF1CC894}"/>
                  </a:ext>
                </a:extLst>
              </p:cNvPr>
              <p:cNvCxnSpPr>
                <a:cxnSpLocks/>
              </p:cNvCxnSpPr>
              <p:nvPr/>
            </p:nvCxnSpPr>
            <p:spPr>
              <a:xfrm>
                <a:off x="8308864" y="5387340"/>
                <a:ext cx="1371600"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B42F45FB-AC8F-648D-B0CD-C5645AE4021B}"/>
                  </a:ext>
                </a:extLst>
              </p:cNvPr>
              <p:cNvSpPr txBox="1"/>
              <p:nvPr/>
            </p:nvSpPr>
            <p:spPr>
              <a:xfrm>
                <a:off x="9698743" y="50124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9" name="TextBox 18">
              <a:extLst>
                <a:ext uri="{FF2B5EF4-FFF2-40B4-BE49-F238E27FC236}">
                  <a16:creationId xmlns:a16="http://schemas.microsoft.com/office/drawing/2014/main" id="{6F1F199D-864F-D20C-99FE-F8BE55D4B2E4}"/>
                </a:ext>
              </a:extLst>
            </p:cNvPr>
            <p:cNvSpPr txBox="1"/>
            <p:nvPr/>
          </p:nvSpPr>
          <p:spPr>
            <a:xfrm>
              <a:off x="9551314" y="4094704"/>
              <a:ext cx="188949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waiting for multiple events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Rectangle 3">
            <a:extLst>
              <a:ext uri="{FF2B5EF4-FFF2-40B4-BE49-F238E27FC236}">
                <a16:creationId xmlns:a16="http://schemas.microsoft.com/office/drawing/2014/main" id="{F5F9ED71-6561-B59D-1ED6-74880EE90FB6}"/>
              </a:ext>
            </a:extLst>
          </p:cNvPr>
          <p:cNvSpPr>
            <a:spLocks noGrp="1" noChangeArrowheads="1"/>
          </p:cNvSpPr>
          <p:nvPr>
            <p:ph sz="half" idx="1"/>
          </p:nvPr>
        </p:nvSpPr>
        <p:spPr>
          <a:xfrm>
            <a:off x="943130" y="1644456"/>
            <a:ext cx="10639863" cy="2028134"/>
          </a:xfrm>
        </p:spPr>
        <p:txBody>
          <a:bodyPr>
            <a:normAutofit fontScale="92500" lnSpcReduction="10000"/>
          </a:bodyPr>
          <a:lstStyle/>
          <a:p>
            <a:pPr marL="287338" indent="-287338">
              <a:buFont typeface="Wingdings" charset="2"/>
              <a:buChar char="§"/>
              <a:defRPr/>
            </a:pPr>
            <a:r>
              <a:rPr lang="en-US" dirty="0"/>
              <a:t>sometimes a program must </a:t>
            </a:r>
            <a:r>
              <a:rPr lang="en-US" dirty="0">
                <a:solidFill>
                  <a:srgbClr val="CC0000"/>
                </a:solidFill>
              </a:rPr>
              <a:t>wait for one of several events</a:t>
            </a:r>
            <a:r>
              <a:rPr lang="en-US" dirty="0"/>
              <a:t> to happen, e.g.,:</a:t>
            </a:r>
            <a:endParaRPr lang="en-US" sz="2000" dirty="0"/>
          </a:p>
          <a:p>
            <a:pPr marL="630238" lvl="1" indent="-287338">
              <a:buFont typeface="Wingdings" charset="2"/>
              <a:buChar char="§"/>
              <a:defRPr/>
            </a:pPr>
            <a:r>
              <a:rPr lang="en-US" dirty="0"/>
              <a:t>wait for either (i) a reply from another end of the socket, or (ii) timeout: </a:t>
            </a:r>
            <a:r>
              <a:rPr lang="en-US" dirty="0">
                <a:solidFill>
                  <a:srgbClr val="0000A3"/>
                </a:solidFill>
              </a:rPr>
              <a:t>timer</a:t>
            </a:r>
          </a:p>
          <a:p>
            <a:pPr marL="630238" lvl="1" indent="-287338">
              <a:buFont typeface="Wingdings" charset="2"/>
              <a:buChar char="§"/>
              <a:defRPr/>
            </a:pPr>
            <a:r>
              <a:rPr lang="en-US" dirty="0"/>
              <a:t>wait for replies from several different open sockets: </a:t>
            </a:r>
            <a:r>
              <a:rPr lang="en-US" dirty="0">
                <a:solidFill>
                  <a:srgbClr val="0000A3"/>
                </a:solidFill>
              </a:rPr>
              <a:t>select(), multithreading</a:t>
            </a:r>
          </a:p>
          <a:p>
            <a:pPr marL="287338" indent="-287338">
              <a:buFont typeface="Wingdings" charset="2"/>
              <a:buChar char="§"/>
              <a:defRPr/>
            </a:pPr>
            <a:r>
              <a:rPr lang="en-US" sz="2400" dirty="0"/>
              <a:t>timeouts are used extensively in networking </a:t>
            </a:r>
          </a:p>
          <a:p>
            <a:pPr marL="287338" indent="-287338">
              <a:buFont typeface="Wingdings" charset="2"/>
              <a:buChar char="§"/>
              <a:defRPr/>
            </a:pPr>
            <a:r>
              <a:rPr lang="en-US" sz="2400" dirty="0"/>
              <a:t>using timeouts with Python socket:</a:t>
            </a:r>
          </a:p>
          <a:p>
            <a:pPr marL="287338" indent="-287338">
              <a:buFont typeface="Wingdings" charset="2"/>
              <a:buChar char="§"/>
              <a:defRPr/>
            </a:pPr>
            <a:endParaRPr lang="en-US" dirty="0"/>
          </a:p>
        </p:txBody>
      </p:sp>
      <p:sp>
        <p:nvSpPr>
          <p:cNvPr id="9" name="Rounded Rectangle 8">
            <a:extLst>
              <a:ext uri="{FF2B5EF4-FFF2-40B4-BE49-F238E27FC236}">
                <a16:creationId xmlns:a16="http://schemas.microsoft.com/office/drawing/2014/main" id="{CA457FA4-BAAE-1956-DB07-A2A2D20BE947}"/>
              </a:ext>
            </a:extLst>
          </p:cNvPr>
          <p:cNvSpPr/>
          <p:nvPr/>
        </p:nvSpPr>
        <p:spPr>
          <a:xfrm>
            <a:off x="1093634" y="391319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socket()</a:t>
            </a:r>
          </a:p>
        </p:txBody>
      </p:sp>
      <p:grpSp>
        <p:nvGrpSpPr>
          <p:cNvPr id="657" name="Group 656">
            <a:extLst>
              <a:ext uri="{FF2B5EF4-FFF2-40B4-BE49-F238E27FC236}">
                <a16:creationId xmlns:a16="http://schemas.microsoft.com/office/drawing/2014/main" id="{D53ED452-1D91-8365-86E3-FBDC1725E44C}"/>
              </a:ext>
            </a:extLst>
          </p:cNvPr>
          <p:cNvGrpSpPr/>
          <p:nvPr/>
        </p:nvGrpSpPr>
        <p:grpSpPr>
          <a:xfrm>
            <a:off x="2501810" y="3913192"/>
            <a:ext cx="1689194" cy="585216"/>
            <a:chOff x="3195550" y="5094766"/>
            <a:chExt cx="1689194" cy="585216"/>
          </a:xfrm>
        </p:grpSpPr>
        <p:sp>
          <p:nvSpPr>
            <p:cNvPr id="10" name="Rounded Rectangle 9">
              <a:extLst>
                <a:ext uri="{FF2B5EF4-FFF2-40B4-BE49-F238E27FC236}">
                  <a16:creationId xmlns:a16="http://schemas.microsoft.com/office/drawing/2014/main" id="{EF6511DB-ABA1-B8B3-2B31-6DE71D286EB8}"/>
                </a:ext>
              </a:extLst>
            </p:cNvPr>
            <p:cNvSpPr/>
            <p:nvPr/>
          </p:nvSpPr>
          <p:spPr>
            <a:xfrm>
              <a:off x="3476568" y="5094766"/>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connect()</a:t>
              </a:r>
            </a:p>
          </p:txBody>
        </p:sp>
        <p:cxnSp>
          <p:nvCxnSpPr>
            <p:cNvPr id="15" name="Straight Arrow Connector 14">
              <a:extLst>
                <a:ext uri="{FF2B5EF4-FFF2-40B4-BE49-F238E27FC236}">
                  <a16:creationId xmlns:a16="http://schemas.microsoft.com/office/drawing/2014/main" id="{141A29C7-C8B1-4553-0885-5F957F8BE47E}"/>
                </a:ext>
              </a:extLst>
            </p:cNvPr>
            <p:cNvCxnSpPr>
              <a:cxnSpLocks/>
              <a:stCxn id="9" idx="3"/>
              <a:endCxn id="10" idx="1"/>
            </p:cNvCxnSpPr>
            <p:nvPr/>
          </p:nvCxnSpPr>
          <p:spPr>
            <a:xfrm>
              <a:off x="3195550" y="5387374"/>
              <a:ext cx="28101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E4677394-E79E-6D5D-4983-F90183AAABA6}"/>
              </a:ext>
            </a:extLst>
          </p:cNvPr>
          <p:cNvGrpSpPr/>
          <p:nvPr/>
        </p:nvGrpSpPr>
        <p:grpSpPr>
          <a:xfrm>
            <a:off x="4191004" y="3916382"/>
            <a:ext cx="1714735" cy="585216"/>
            <a:chOff x="4970761" y="5092335"/>
            <a:chExt cx="1714735" cy="585216"/>
          </a:xfrm>
        </p:grpSpPr>
        <p:sp>
          <p:nvSpPr>
            <p:cNvPr id="11" name="Rounded Rectangle 10">
              <a:extLst>
                <a:ext uri="{FF2B5EF4-FFF2-40B4-BE49-F238E27FC236}">
                  <a16:creationId xmlns:a16="http://schemas.microsoft.com/office/drawing/2014/main" id="{5EBE706C-55C0-8AE4-2C7A-F91D92BE6209}"/>
                </a:ext>
              </a:extLst>
            </p:cNvPr>
            <p:cNvSpPr/>
            <p:nvPr/>
          </p:nvSpPr>
          <p:spPr>
            <a:xfrm>
              <a:off x="5277320" y="5092335"/>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a:t>
              </a:r>
            </a:p>
          </p:txBody>
        </p:sp>
        <p:cxnSp>
          <p:nvCxnSpPr>
            <p:cNvPr id="16" name="Straight Arrow Connector 15">
              <a:extLst>
                <a:ext uri="{FF2B5EF4-FFF2-40B4-BE49-F238E27FC236}">
                  <a16:creationId xmlns:a16="http://schemas.microsoft.com/office/drawing/2014/main" id="{A8729C34-56E6-8CEE-6EBF-D5611F7ACEBC}"/>
                </a:ext>
              </a:extLst>
            </p:cNvPr>
            <p:cNvCxnSpPr>
              <a:cxnSpLocks/>
              <a:stCxn id="10" idx="3"/>
              <a:endCxn id="11" idx="1"/>
            </p:cNvCxnSpPr>
            <p:nvPr/>
          </p:nvCxnSpPr>
          <p:spPr>
            <a:xfrm>
              <a:off x="4970761" y="5381753"/>
              <a:ext cx="306559" cy="31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31D27139-7014-294D-44F1-39A7A64CDC79}"/>
              </a:ext>
            </a:extLst>
          </p:cNvPr>
          <p:cNvGrpSpPr/>
          <p:nvPr/>
        </p:nvGrpSpPr>
        <p:grpSpPr>
          <a:xfrm>
            <a:off x="7627941" y="3916362"/>
            <a:ext cx="1749846" cy="585216"/>
            <a:chOff x="6736402" y="5085622"/>
            <a:chExt cx="1749846" cy="585216"/>
          </a:xfrm>
        </p:grpSpPr>
        <p:sp>
          <p:nvSpPr>
            <p:cNvPr id="12" name="Rounded Rectangle 11">
              <a:extLst>
                <a:ext uri="{FF2B5EF4-FFF2-40B4-BE49-F238E27FC236}">
                  <a16:creationId xmlns:a16="http://schemas.microsoft.com/office/drawing/2014/main" id="{B3FC058A-5DF2-4F66-2C77-AF57E98AA0F0}"/>
                </a:ext>
              </a:extLst>
            </p:cNvPr>
            <p:cNvSpPr/>
            <p:nvPr/>
          </p:nvSpPr>
          <p:spPr>
            <a:xfrm>
              <a:off x="7078072" y="508562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recv()</a:t>
              </a:r>
            </a:p>
          </p:txBody>
        </p:sp>
        <p:cxnSp>
          <p:nvCxnSpPr>
            <p:cNvPr id="17" name="Straight Arrow Connector 16">
              <a:extLst>
                <a:ext uri="{FF2B5EF4-FFF2-40B4-BE49-F238E27FC236}">
                  <a16:creationId xmlns:a16="http://schemas.microsoft.com/office/drawing/2014/main" id="{BCB8331D-9779-EEFB-937A-105F8F747417}"/>
                </a:ext>
              </a:extLst>
            </p:cNvPr>
            <p:cNvCxnSpPr>
              <a:cxnSpLocks/>
              <a:stCxn id="7" idx="3"/>
              <a:endCxn id="12" idx="1"/>
            </p:cNvCxnSpPr>
            <p:nvPr/>
          </p:nvCxnSpPr>
          <p:spPr>
            <a:xfrm flipV="1">
              <a:off x="6736402" y="5378230"/>
              <a:ext cx="341670" cy="392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87E6C144-052E-2FCA-A1EF-9CF18163E4D9}"/>
              </a:ext>
            </a:extLst>
          </p:cNvPr>
          <p:cNvSpPr txBox="1"/>
          <p:nvPr/>
        </p:nvSpPr>
        <p:spPr>
          <a:xfrm>
            <a:off x="13219033" y="4894239"/>
            <a:ext cx="171245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throw exception</a:t>
            </a:r>
          </a:p>
        </p:txBody>
      </p:sp>
      <p:sp>
        <p:nvSpPr>
          <p:cNvPr id="3" name="TextBox 2">
            <a:extLst>
              <a:ext uri="{FF2B5EF4-FFF2-40B4-BE49-F238E27FC236}">
                <a16:creationId xmlns:a16="http://schemas.microsoft.com/office/drawing/2014/main" id="{7276AEAF-D1E8-C2A2-EB78-79246E17C02C}"/>
              </a:ext>
            </a:extLst>
          </p:cNvPr>
          <p:cNvSpPr txBox="1"/>
          <p:nvPr/>
        </p:nvSpPr>
        <p:spPr>
          <a:xfrm>
            <a:off x="321864" y="7020373"/>
            <a:ext cx="64764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Show example: connect wordle client to random port, it will freeze. </a:t>
            </a:r>
          </a:p>
        </p:txBody>
      </p:sp>
      <p:grpSp>
        <p:nvGrpSpPr>
          <p:cNvPr id="6" name="Group 5">
            <a:extLst>
              <a:ext uri="{FF2B5EF4-FFF2-40B4-BE49-F238E27FC236}">
                <a16:creationId xmlns:a16="http://schemas.microsoft.com/office/drawing/2014/main" id="{AFA4CAB5-225D-5F0E-FEE5-5F401E0466D7}"/>
              </a:ext>
            </a:extLst>
          </p:cNvPr>
          <p:cNvGrpSpPr/>
          <p:nvPr/>
        </p:nvGrpSpPr>
        <p:grpSpPr>
          <a:xfrm>
            <a:off x="5905739" y="3920286"/>
            <a:ext cx="1722202" cy="585216"/>
            <a:chOff x="6764046" y="5092187"/>
            <a:chExt cx="1722202" cy="585216"/>
          </a:xfrm>
        </p:grpSpPr>
        <p:sp>
          <p:nvSpPr>
            <p:cNvPr id="7" name="Rounded Rectangle 6">
              <a:extLst>
                <a:ext uri="{FF2B5EF4-FFF2-40B4-BE49-F238E27FC236}">
                  <a16:creationId xmlns:a16="http://schemas.microsoft.com/office/drawing/2014/main" id="{D0CF3567-27A4-6AEC-1161-6C985E83D607}"/>
                </a:ext>
              </a:extLst>
            </p:cNvPr>
            <p:cNvSpPr/>
            <p:nvPr/>
          </p:nvSpPr>
          <p:spPr>
            <a:xfrm>
              <a:off x="7078072" y="5092187"/>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settimeout()</a:t>
              </a:r>
            </a:p>
          </p:txBody>
        </p:sp>
        <p:cxnSp>
          <p:nvCxnSpPr>
            <p:cNvPr id="8" name="Straight Arrow Connector 7">
              <a:extLst>
                <a:ext uri="{FF2B5EF4-FFF2-40B4-BE49-F238E27FC236}">
                  <a16:creationId xmlns:a16="http://schemas.microsoft.com/office/drawing/2014/main" id="{FBA4D986-87B1-4E8E-1E63-9093AB40C171}"/>
                </a:ext>
              </a:extLst>
            </p:cNvPr>
            <p:cNvCxnSpPr>
              <a:cxnSpLocks/>
              <a:stCxn id="11" idx="3"/>
              <a:endCxn id="7" idx="1"/>
            </p:cNvCxnSpPr>
            <p:nvPr/>
          </p:nvCxnSpPr>
          <p:spPr>
            <a:xfrm>
              <a:off x="6764046" y="5380891"/>
              <a:ext cx="314026" cy="39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D5DE7281-2F14-0F5A-6DFA-4C657BFEF5CF}"/>
              </a:ext>
            </a:extLst>
          </p:cNvPr>
          <p:cNvSpPr txBox="1"/>
          <p:nvPr/>
        </p:nvSpPr>
        <p:spPr>
          <a:xfrm>
            <a:off x="7069659" y="7882296"/>
            <a:ext cx="1795620"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exception</a:t>
            </a:r>
          </a:p>
        </p:txBody>
      </p:sp>
    </p:spTree>
    <p:extLst>
      <p:ext uri="{BB962C8B-B14F-4D97-AF65-F5344CB8AC3E}">
        <p14:creationId xmlns:p14="http://schemas.microsoft.com/office/powerpoint/2010/main" val="488813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7"/>
                                        </p:tgtEl>
                                        <p:attrNameLst>
                                          <p:attrName>style.visibility</p:attrName>
                                        </p:attrNameLst>
                                      </p:cBhvr>
                                      <p:to>
                                        <p:strVal val="visible"/>
                                      </p:to>
                                    </p:set>
                                    <p:animEffect transition="in" filter="dissolve">
                                      <p:cBhvr>
                                        <p:cTn id="12" dur="500"/>
                                        <p:tgtEl>
                                          <p:spTgt spid="6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58"/>
                                        </p:tgtEl>
                                        <p:attrNameLst>
                                          <p:attrName>style.visibility</p:attrName>
                                        </p:attrNameLst>
                                      </p:cBhvr>
                                      <p:to>
                                        <p:strVal val="visible"/>
                                      </p:to>
                                    </p:set>
                                    <p:animEffect transition="in" filter="dissolve">
                                      <p:cBhvr>
                                        <p:cTn id="17" dur="500"/>
                                        <p:tgtEl>
                                          <p:spTgt spid="65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59"/>
                                        </p:tgtEl>
                                        <p:attrNameLst>
                                          <p:attrName>style.visibility</p:attrName>
                                        </p:attrNameLst>
                                      </p:cBhvr>
                                      <p:to>
                                        <p:strVal val="visible"/>
                                      </p:to>
                                    </p:set>
                                    <p:animEffect transition="in" filter="dissolve">
                                      <p:cBhvr>
                                        <p:cTn id="27" dur="500"/>
                                        <p:tgtEl>
                                          <p:spTgt spid="65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dissolv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Line 25">
            <a:extLst>
              <a:ext uri="{FF2B5EF4-FFF2-40B4-BE49-F238E27FC236}">
                <a16:creationId xmlns:a16="http://schemas.microsoft.com/office/drawing/2014/main" id="{C8B17E67-5A89-99E1-F4AC-BF62D60F03A9}"/>
              </a:ext>
            </a:extLst>
          </p:cNvPr>
          <p:cNvSpPr>
            <a:spLocks noChangeShapeType="1"/>
          </p:cNvSpPr>
          <p:nvPr/>
        </p:nvSpPr>
        <p:spPr bwMode="auto">
          <a:xfrm>
            <a:off x="1143000" y="2340705"/>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3150F8C-4B1D-4875-9E51-6FF0B2674A1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A93E685-17A4-FC9E-DBF4-FCEEAC1F7FFF}"/>
              </a:ext>
            </a:extLst>
          </p:cNvPr>
          <p:cNvSpPr txBox="1"/>
          <p:nvPr/>
        </p:nvSpPr>
        <p:spPr>
          <a:xfrm>
            <a:off x="980117" y="2577803"/>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9" name="Oval 8">
            <a:extLst>
              <a:ext uri="{FF2B5EF4-FFF2-40B4-BE49-F238E27FC236}">
                <a16:creationId xmlns:a16="http://schemas.microsoft.com/office/drawing/2014/main" id="{A272C691-D8C3-38F9-9C3A-C7DD4926F134}"/>
              </a:ext>
            </a:extLst>
          </p:cNvPr>
          <p:cNvSpPr/>
          <p:nvPr/>
        </p:nvSpPr>
        <p:spPr>
          <a:xfrm>
            <a:off x="1737840"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BA16A193-6C10-D1E9-3328-1736030156ED}"/>
              </a:ext>
            </a:extLst>
          </p:cNvPr>
          <p:cNvGrpSpPr/>
          <p:nvPr/>
        </p:nvGrpSpPr>
        <p:grpSpPr>
          <a:xfrm>
            <a:off x="3143404" y="1678625"/>
            <a:ext cx="1582770" cy="1279362"/>
            <a:chOff x="3143404" y="1678625"/>
            <a:chExt cx="1582770" cy="1279362"/>
          </a:xfrm>
        </p:grpSpPr>
        <p:sp>
          <p:nvSpPr>
            <p:cNvPr id="7" name="TextBox 6">
              <a:extLst>
                <a:ext uri="{FF2B5EF4-FFF2-40B4-BE49-F238E27FC236}">
                  <a16:creationId xmlns:a16="http://schemas.microsoft.com/office/drawing/2014/main" id="{EA38D4AC-68C7-46B3-2C76-079B007BC9F8}"/>
                </a:ext>
              </a:extLst>
            </p:cNvPr>
            <p:cNvSpPr txBox="1"/>
            <p:nvPr/>
          </p:nvSpPr>
          <p:spPr>
            <a:xfrm>
              <a:off x="3143404" y="2557877"/>
              <a:ext cx="111900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10" name="Oval 9">
              <a:extLst>
                <a:ext uri="{FF2B5EF4-FFF2-40B4-BE49-F238E27FC236}">
                  <a16:creationId xmlns:a16="http://schemas.microsoft.com/office/drawing/2014/main" id="{182EF0B9-5356-0131-EBF2-EA304817B01D}"/>
                </a:ext>
              </a:extLst>
            </p:cNvPr>
            <p:cNvSpPr/>
            <p:nvPr/>
          </p:nvSpPr>
          <p:spPr>
            <a:xfrm>
              <a:off x="3402009"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A1986B28-DC36-9FBC-0416-2551B103F140}"/>
                </a:ext>
              </a:extLst>
            </p:cNvPr>
            <p:cNvSpPr txBox="1"/>
            <p:nvPr/>
          </p:nvSpPr>
          <p:spPr>
            <a:xfrm>
              <a:off x="3384717" y="1678625"/>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36" name="Group 35">
            <a:extLst>
              <a:ext uri="{FF2B5EF4-FFF2-40B4-BE49-F238E27FC236}">
                <a16:creationId xmlns:a16="http://schemas.microsoft.com/office/drawing/2014/main" id="{36597F89-B705-2D33-6320-CA6E3386B792}"/>
              </a:ext>
            </a:extLst>
          </p:cNvPr>
          <p:cNvGrpSpPr/>
          <p:nvPr/>
        </p:nvGrpSpPr>
        <p:grpSpPr>
          <a:xfrm>
            <a:off x="8955387" y="1637453"/>
            <a:ext cx="2398413" cy="1525484"/>
            <a:chOff x="8955387" y="1637453"/>
            <a:chExt cx="2398413" cy="1525484"/>
          </a:xfrm>
        </p:grpSpPr>
        <p:sp>
          <p:nvSpPr>
            <p:cNvPr id="8" name="TextBox 7">
              <a:extLst>
                <a:ext uri="{FF2B5EF4-FFF2-40B4-BE49-F238E27FC236}">
                  <a16:creationId xmlns:a16="http://schemas.microsoft.com/office/drawing/2014/main" id="{E4A867EB-5ADA-2AEC-6AAB-723D6EA274DF}"/>
                </a:ext>
              </a:extLst>
            </p:cNvPr>
            <p:cNvSpPr txBox="1"/>
            <p:nvPr/>
          </p:nvSpPr>
          <p:spPr>
            <a:xfrm>
              <a:off x="8955387" y="2516606"/>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11" name="Oval 10">
              <a:extLst>
                <a:ext uri="{FF2B5EF4-FFF2-40B4-BE49-F238E27FC236}">
                  <a16:creationId xmlns:a16="http://schemas.microsoft.com/office/drawing/2014/main" id="{84B1B365-E58D-2A67-B93A-0983D2A237DE}"/>
                </a:ext>
              </a:extLst>
            </p:cNvPr>
            <p:cNvSpPr/>
            <p:nvPr/>
          </p:nvSpPr>
          <p:spPr>
            <a:xfrm>
              <a:off x="9916950" y="2160350"/>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15" name="Picture 87" descr="alarm_clock_ringing">
              <a:extLst>
                <a:ext uri="{FF2B5EF4-FFF2-40B4-BE49-F238E27FC236}">
                  <a16:creationId xmlns:a16="http://schemas.microsoft.com/office/drawing/2014/main" id="{995D0104-5C8E-1A66-F2EF-D23E1D5480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9626" y="1637453"/>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91">
              <a:extLst>
                <a:ext uri="{FF2B5EF4-FFF2-40B4-BE49-F238E27FC236}">
                  <a16:creationId xmlns:a16="http://schemas.microsoft.com/office/drawing/2014/main" id="{BE4C5224-021E-C8EF-40C2-6351ED166D0D}"/>
                </a:ext>
              </a:extLst>
            </p:cNvPr>
            <p:cNvSpPr txBox="1">
              <a:spLocks noChangeArrowheads="1"/>
            </p:cNvSpPr>
            <p:nvPr/>
          </p:nvSpPr>
          <p:spPr bwMode="auto">
            <a:xfrm>
              <a:off x="10091075" y="1798567"/>
              <a:ext cx="960439" cy="3000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grpSp>
        <p:nvGrpSpPr>
          <p:cNvPr id="37" name="Group 36">
            <a:extLst>
              <a:ext uri="{FF2B5EF4-FFF2-40B4-BE49-F238E27FC236}">
                <a16:creationId xmlns:a16="http://schemas.microsoft.com/office/drawing/2014/main" id="{0973C3E2-6216-9C20-15AB-66E20BA7012F}"/>
              </a:ext>
            </a:extLst>
          </p:cNvPr>
          <p:cNvGrpSpPr/>
          <p:nvPr/>
        </p:nvGrpSpPr>
        <p:grpSpPr>
          <a:xfrm>
            <a:off x="996446" y="4267853"/>
            <a:ext cx="10357354" cy="821371"/>
            <a:chOff x="996446" y="4267853"/>
            <a:chExt cx="10357354" cy="821371"/>
          </a:xfrm>
        </p:grpSpPr>
        <p:sp>
          <p:nvSpPr>
            <p:cNvPr id="17" name="Line 25">
              <a:extLst>
                <a:ext uri="{FF2B5EF4-FFF2-40B4-BE49-F238E27FC236}">
                  <a16:creationId xmlns:a16="http://schemas.microsoft.com/office/drawing/2014/main" id="{BDDA05EA-9AA0-97AF-7ED8-EA251663153D}"/>
                </a:ext>
              </a:extLst>
            </p:cNvPr>
            <p:cNvSpPr>
              <a:spLocks noChangeShapeType="1"/>
            </p:cNvSpPr>
            <p:nvPr/>
          </p:nvSpPr>
          <p:spPr bwMode="auto">
            <a:xfrm>
              <a:off x="1143000" y="4452016"/>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BA27198-F672-7911-BF43-58C614E3B906}"/>
                </a:ext>
              </a:extLst>
            </p:cNvPr>
            <p:cNvSpPr txBox="1"/>
            <p:nvPr/>
          </p:nvSpPr>
          <p:spPr>
            <a:xfrm>
              <a:off x="996446" y="4689114"/>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1" name="Oval 20">
              <a:extLst>
                <a:ext uri="{FF2B5EF4-FFF2-40B4-BE49-F238E27FC236}">
                  <a16:creationId xmlns:a16="http://schemas.microsoft.com/office/drawing/2014/main" id="{6F3DA307-1508-EAE6-2738-BC9D7595DCEA}"/>
                </a:ext>
              </a:extLst>
            </p:cNvPr>
            <p:cNvSpPr/>
            <p:nvPr/>
          </p:nvSpPr>
          <p:spPr>
            <a:xfrm>
              <a:off x="1737840"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E3096885-715D-76A0-3182-1B6A668AE1B1}"/>
              </a:ext>
            </a:extLst>
          </p:cNvPr>
          <p:cNvGrpSpPr/>
          <p:nvPr/>
        </p:nvGrpSpPr>
        <p:grpSpPr>
          <a:xfrm>
            <a:off x="2953611" y="3876924"/>
            <a:ext cx="1341457" cy="1192374"/>
            <a:chOff x="2953611" y="3876924"/>
            <a:chExt cx="1341457" cy="1192374"/>
          </a:xfrm>
        </p:grpSpPr>
        <p:sp>
          <p:nvSpPr>
            <p:cNvPr id="19" name="TextBox 18">
              <a:extLst>
                <a:ext uri="{FF2B5EF4-FFF2-40B4-BE49-F238E27FC236}">
                  <a16:creationId xmlns:a16="http://schemas.microsoft.com/office/drawing/2014/main" id="{C2E7240D-61C1-7804-79F3-D65716FF9C3F}"/>
                </a:ext>
              </a:extLst>
            </p:cNvPr>
            <p:cNvSpPr txBox="1"/>
            <p:nvPr/>
          </p:nvSpPr>
          <p:spPr>
            <a:xfrm>
              <a:off x="3176063" y="4669188"/>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2" name="Oval 21">
              <a:extLst>
                <a:ext uri="{FF2B5EF4-FFF2-40B4-BE49-F238E27FC236}">
                  <a16:creationId xmlns:a16="http://schemas.microsoft.com/office/drawing/2014/main" id="{F0009779-8D38-E854-A7C6-29CF7408AEBD}"/>
                </a:ext>
              </a:extLst>
            </p:cNvPr>
            <p:cNvSpPr/>
            <p:nvPr/>
          </p:nvSpPr>
          <p:spPr>
            <a:xfrm>
              <a:off x="3402009"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FAA9E51-8B12-691E-D8D6-8889908518AF}"/>
                </a:ext>
              </a:extLst>
            </p:cNvPr>
            <p:cNvSpPr txBox="1"/>
            <p:nvPr/>
          </p:nvSpPr>
          <p:spPr>
            <a:xfrm>
              <a:off x="2953611" y="387692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2" name="Group 41">
            <a:extLst>
              <a:ext uri="{FF2B5EF4-FFF2-40B4-BE49-F238E27FC236}">
                <a16:creationId xmlns:a16="http://schemas.microsoft.com/office/drawing/2014/main" id="{23F359B8-EDE5-1CCA-2439-DF7D8D9185AF}"/>
              </a:ext>
            </a:extLst>
          </p:cNvPr>
          <p:cNvGrpSpPr/>
          <p:nvPr/>
        </p:nvGrpSpPr>
        <p:grpSpPr>
          <a:xfrm>
            <a:off x="4446123" y="3623736"/>
            <a:ext cx="1889492" cy="1002257"/>
            <a:chOff x="4446123" y="3623736"/>
            <a:chExt cx="1889492" cy="1002257"/>
          </a:xfrm>
        </p:grpSpPr>
        <p:sp>
          <p:nvSpPr>
            <p:cNvPr id="26" name="Oval 25">
              <a:extLst>
                <a:ext uri="{FF2B5EF4-FFF2-40B4-BE49-F238E27FC236}">
                  <a16:creationId xmlns:a16="http://schemas.microsoft.com/office/drawing/2014/main" id="{78F19865-1DBF-B031-6785-462B30B681D3}"/>
                </a:ext>
              </a:extLst>
            </p:cNvPr>
            <p:cNvSpPr/>
            <p:nvPr/>
          </p:nvSpPr>
          <p:spPr>
            <a:xfrm>
              <a:off x="5087068"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C5BC3E8-54CE-9B18-EA79-66605E6BEAD4}"/>
                </a:ext>
              </a:extLst>
            </p:cNvPr>
            <p:cNvSpPr txBox="1"/>
            <p:nvPr/>
          </p:nvSpPr>
          <p:spPr>
            <a:xfrm>
              <a:off x="4446123" y="3623736"/>
              <a:ext cx="188949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&amp; timer stop!</a:t>
              </a:r>
            </a:p>
          </p:txBody>
        </p:sp>
      </p:grpSp>
      <p:grpSp>
        <p:nvGrpSpPr>
          <p:cNvPr id="43" name="Group 42">
            <a:extLst>
              <a:ext uri="{FF2B5EF4-FFF2-40B4-BE49-F238E27FC236}">
                <a16:creationId xmlns:a16="http://schemas.microsoft.com/office/drawing/2014/main" id="{FFCCA15A-9CB6-C4E2-8350-444F579EB36E}"/>
              </a:ext>
            </a:extLst>
          </p:cNvPr>
          <p:cNvGrpSpPr/>
          <p:nvPr/>
        </p:nvGrpSpPr>
        <p:grpSpPr>
          <a:xfrm>
            <a:off x="6059118" y="3916704"/>
            <a:ext cx="1341457" cy="1141035"/>
            <a:chOff x="6059118" y="3916704"/>
            <a:chExt cx="1341457" cy="1141035"/>
          </a:xfrm>
        </p:grpSpPr>
        <p:sp>
          <p:nvSpPr>
            <p:cNvPr id="27" name="TextBox 26">
              <a:extLst>
                <a:ext uri="{FF2B5EF4-FFF2-40B4-BE49-F238E27FC236}">
                  <a16:creationId xmlns:a16="http://schemas.microsoft.com/office/drawing/2014/main" id="{7F10FD2D-B5AE-6162-A76C-9AA5C1D460DB}"/>
                </a:ext>
              </a:extLst>
            </p:cNvPr>
            <p:cNvSpPr txBox="1"/>
            <p:nvPr/>
          </p:nvSpPr>
          <p:spPr>
            <a:xfrm>
              <a:off x="6235414" y="4657629"/>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9" name="Oval 28">
              <a:extLst>
                <a:ext uri="{FF2B5EF4-FFF2-40B4-BE49-F238E27FC236}">
                  <a16:creationId xmlns:a16="http://schemas.microsoft.com/office/drawing/2014/main" id="{499F3F03-7B05-6F57-E777-BFF28E7FBBF3}"/>
                </a:ext>
              </a:extLst>
            </p:cNvPr>
            <p:cNvSpPr/>
            <p:nvPr/>
          </p:nvSpPr>
          <p:spPr>
            <a:xfrm>
              <a:off x="6480410" y="4265835"/>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A0D417-C180-AD79-A729-D17A0441414B}"/>
                </a:ext>
              </a:extLst>
            </p:cNvPr>
            <p:cNvSpPr txBox="1"/>
            <p:nvPr/>
          </p:nvSpPr>
          <p:spPr>
            <a:xfrm>
              <a:off x="6059118" y="391670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5" name="Group 44">
            <a:extLst>
              <a:ext uri="{FF2B5EF4-FFF2-40B4-BE49-F238E27FC236}">
                <a16:creationId xmlns:a16="http://schemas.microsoft.com/office/drawing/2014/main" id="{ED39D156-0CAE-2F35-3E5C-C3C2F2BA7A78}"/>
              </a:ext>
            </a:extLst>
          </p:cNvPr>
          <p:cNvGrpSpPr/>
          <p:nvPr/>
        </p:nvGrpSpPr>
        <p:grpSpPr>
          <a:xfrm>
            <a:off x="9598373" y="3733597"/>
            <a:ext cx="2398413" cy="1626302"/>
            <a:chOff x="9598373" y="3733597"/>
            <a:chExt cx="2398413" cy="1626302"/>
          </a:xfrm>
        </p:grpSpPr>
        <p:sp>
          <p:nvSpPr>
            <p:cNvPr id="20" name="TextBox 19">
              <a:extLst>
                <a:ext uri="{FF2B5EF4-FFF2-40B4-BE49-F238E27FC236}">
                  <a16:creationId xmlns:a16="http://schemas.microsoft.com/office/drawing/2014/main" id="{090F8558-EAE8-1617-DAD8-C54085A7E0D4}"/>
                </a:ext>
              </a:extLst>
            </p:cNvPr>
            <p:cNvSpPr txBox="1"/>
            <p:nvPr/>
          </p:nvSpPr>
          <p:spPr>
            <a:xfrm>
              <a:off x="9598373" y="4713568"/>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23" name="Oval 22">
              <a:extLst>
                <a:ext uri="{FF2B5EF4-FFF2-40B4-BE49-F238E27FC236}">
                  <a16:creationId xmlns:a16="http://schemas.microsoft.com/office/drawing/2014/main" id="{5EF4BCC2-519B-ED34-44C2-EAE862913159}"/>
                </a:ext>
              </a:extLst>
            </p:cNvPr>
            <p:cNvSpPr/>
            <p:nvPr/>
          </p:nvSpPr>
          <p:spPr>
            <a:xfrm>
              <a:off x="10488450" y="4271661"/>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 Box 91">
              <a:extLst>
                <a:ext uri="{FF2B5EF4-FFF2-40B4-BE49-F238E27FC236}">
                  <a16:creationId xmlns:a16="http://schemas.microsoft.com/office/drawing/2014/main" id="{517F7020-185F-C4E9-8EF5-00AC412006B1}"/>
                </a:ext>
              </a:extLst>
            </p:cNvPr>
            <p:cNvSpPr txBox="1">
              <a:spLocks noChangeArrowheads="1"/>
            </p:cNvSpPr>
            <p:nvPr/>
          </p:nvSpPr>
          <p:spPr bwMode="auto">
            <a:xfrm>
              <a:off x="10773945" y="3886420"/>
              <a:ext cx="960439" cy="3000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pic>
          <p:nvPicPr>
            <p:cNvPr id="32" name="Picture 87" descr="alarm_clock_ringing">
              <a:extLst>
                <a:ext uri="{FF2B5EF4-FFF2-40B4-BE49-F238E27FC236}">
                  <a16:creationId xmlns:a16="http://schemas.microsoft.com/office/drawing/2014/main" id="{F1D65421-BC2F-E4CF-A03D-D9EA6B0BDF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97476" y="3733597"/>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Rounded Rectangular Callout 38">
            <a:extLst>
              <a:ext uri="{FF2B5EF4-FFF2-40B4-BE49-F238E27FC236}">
                <a16:creationId xmlns:a16="http://schemas.microsoft.com/office/drawing/2014/main" id="{CFB62DD4-4669-291F-177D-95873E674B90}"/>
              </a:ext>
            </a:extLst>
          </p:cNvPr>
          <p:cNvSpPr/>
          <p:nvPr/>
        </p:nvSpPr>
        <p:spPr>
          <a:xfrm>
            <a:off x="1570895" y="5720359"/>
            <a:ext cx="8655774" cy="730631"/>
          </a:xfrm>
          <a:prstGeom prst="wedgeRoundRectCallout">
            <a:avLst>
              <a:gd name="adj1" fmla="val -41685"/>
              <a:gd name="adj2" fmla="val -131854"/>
              <a:gd name="adj3" fmla="val 16667"/>
            </a:avLst>
          </a:prstGeom>
          <a:ln w="34925">
            <a:solidFill>
              <a:srgbClr val="CC00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Set a timeout on all future socket operations of that specific socket! </a:t>
            </a:r>
          </a:p>
        </p:txBody>
      </p:sp>
      <p:grpSp>
        <p:nvGrpSpPr>
          <p:cNvPr id="35" name="Group 34">
            <a:extLst>
              <a:ext uri="{FF2B5EF4-FFF2-40B4-BE49-F238E27FC236}">
                <a16:creationId xmlns:a16="http://schemas.microsoft.com/office/drawing/2014/main" id="{BDDC1186-9CE2-403B-E783-B674FC13F2F1}"/>
              </a:ext>
            </a:extLst>
          </p:cNvPr>
          <p:cNvGrpSpPr/>
          <p:nvPr/>
        </p:nvGrpSpPr>
        <p:grpSpPr>
          <a:xfrm>
            <a:off x="3889531" y="1713789"/>
            <a:ext cx="5887562" cy="560973"/>
            <a:chOff x="3889531" y="1713789"/>
            <a:chExt cx="5887562" cy="560973"/>
          </a:xfrm>
        </p:grpSpPr>
        <p:sp>
          <p:nvSpPr>
            <p:cNvPr id="12" name="TextBox 11">
              <a:extLst>
                <a:ext uri="{FF2B5EF4-FFF2-40B4-BE49-F238E27FC236}">
                  <a16:creationId xmlns:a16="http://schemas.microsoft.com/office/drawing/2014/main" id="{0AA50C2F-309F-AB78-0560-CC16D507778C}"/>
                </a:ext>
              </a:extLst>
            </p:cNvPr>
            <p:cNvSpPr txBox="1"/>
            <p:nvPr/>
          </p:nvSpPr>
          <p:spPr>
            <a:xfrm>
              <a:off x="5533981" y="1713789"/>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30 secs</a:t>
              </a:r>
            </a:p>
          </p:txBody>
        </p:sp>
        <p:sp>
          <p:nvSpPr>
            <p:cNvPr id="40" name="Right Brace 39">
              <a:extLst>
                <a:ext uri="{FF2B5EF4-FFF2-40B4-BE49-F238E27FC236}">
                  <a16:creationId xmlns:a16="http://schemas.microsoft.com/office/drawing/2014/main" id="{E040FF53-7C34-443A-EA92-A406119E1E2E}"/>
                </a:ext>
              </a:extLst>
            </p:cNvPr>
            <p:cNvSpPr/>
            <p:nvPr/>
          </p:nvSpPr>
          <p:spPr>
            <a:xfrm rot="16200000">
              <a:off x="6717838" y="-784492"/>
              <a:ext cx="230947" cy="588756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22153B2A-A8C9-899E-D598-0DF3F658C494}"/>
              </a:ext>
            </a:extLst>
          </p:cNvPr>
          <p:cNvGrpSpPr/>
          <p:nvPr/>
        </p:nvGrpSpPr>
        <p:grpSpPr>
          <a:xfrm>
            <a:off x="6905671" y="3735288"/>
            <a:ext cx="3481022" cy="614857"/>
            <a:chOff x="6905671" y="3735288"/>
            <a:chExt cx="3481022" cy="614857"/>
          </a:xfrm>
        </p:grpSpPr>
        <p:sp>
          <p:nvSpPr>
            <p:cNvPr id="31" name="TextBox 30">
              <a:extLst>
                <a:ext uri="{FF2B5EF4-FFF2-40B4-BE49-F238E27FC236}">
                  <a16:creationId xmlns:a16="http://schemas.microsoft.com/office/drawing/2014/main" id="{90909FD9-D1FA-43B5-2168-09FA646BD2F6}"/>
                </a:ext>
              </a:extLst>
            </p:cNvPr>
            <p:cNvSpPr txBox="1"/>
            <p:nvPr/>
          </p:nvSpPr>
          <p:spPr>
            <a:xfrm>
              <a:off x="7483289" y="3735288"/>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10 secs</a:t>
              </a:r>
            </a:p>
          </p:txBody>
        </p:sp>
        <p:sp>
          <p:nvSpPr>
            <p:cNvPr id="41" name="Right Brace 40">
              <a:extLst>
                <a:ext uri="{FF2B5EF4-FFF2-40B4-BE49-F238E27FC236}">
                  <a16:creationId xmlns:a16="http://schemas.microsoft.com/office/drawing/2014/main" id="{1105B5E2-3D12-65DB-8652-E9AA6190CEEB}"/>
                </a:ext>
              </a:extLst>
            </p:cNvPr>
            <p:cNvSpPr/>
            <p:nvPr/>
          </p:nvSpPr>
          <p:spPr>
            <a:xfrm rot="16200000">
              <a:off x="8528260" y="2491713"/>
              <a:ext cx="235843" cy="348102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 name="Title 1">
            <a:extLst>
              <a:ext uri="{FF2B5EF4-FFF2-40B4-BE49-F238E27FC236}">
                <a16:creationId xmlns:a16="http://schemas.microsoft.com/office/drawing/2014/main" id="{E38AAB5C-53D2-FA7B-A32A-85D30051936B}"/>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How Python socket.settimeout() works?</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Tree>
    <p:extLst>
      <p:ext uri="{BB962C8B-B14F-4D97-AF65-F5344CB8AC3E}">
        <p14:creationId xmlns:p14="http://schemas.microsoft.com/office/powerpoint/2010/main" val="132109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dissolv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dissolve">
                                      <p:cBhvr>
                                        <p:cTn id="32" dur="500"/>
                                        <p:tgtEl>
                                          <p:spTgt spid="4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dissolve">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dissolv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477D59B0-E780-89C7-3054-E1B616C46084}"/>
              </a:ext>
            </a:extLst>
          </p:cNvPr>
          <p:cNvSpPr>
            <a:spLocks noGrp="1"/>
          </p:cNvSpPr>
          <p:nvPr>
            <p:ph idx="1"/>
          </p:nvPr>
        </p:nvSpPr>
        <p:spPr>
          <a:xfrm>
            <a:off x="838200" y="1501534"/>
            <a:ext cx="10515600" cy="4351338"/>
          </a:xfrm>
        </p:spPr>
        <p:txBody>
          <a:bodyPr/>
          <a:lstStyle/>
          <a:p>
            <a:pPr marL="0" indent="0">
              <a:buNone/>
            </a:pPr>
            <a:r>
              <a:rPr lang="en-US" dirty="0"/>
              <a:t>Execute a block of code, and handle “exceptions” that may occur when executing that block of code</a:t>
            </a:r>
          </a:p>
        </p:txBody>
      </p:sp>
      <p:sp>
        <p:nvSpPr>
          <p:cNvPr id="6" name="Title 1">
            <a:extLst>
              <a:ext uri="{FF2B5EF4-FFF2-40B4-BE49-F238E27FC236}">
                <a16:creationId xmlns:a16="http://schemas.microsoft.com/office/drawing/2014/main" id="{921B03A0-6528-D029-4F8B-6FEAC62C3554}"/>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Python try-except block</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
        <p:nvSpPr>
          <p:cNvPr id="8" name="TextBox 7">
            <a:extLst>
              <a:ext uri="{FF2B5EF4-FFF2-40B4-BE49-F238E27FC236}">
                <a16:creationId xmlns:a16="http://schemas.microsoft.com/office/drawing/2014/main" id="{8E1435F2-1751-7025-EF65-D043D56BE4B1}"/>
              </a:ext>
            </a:extLst>
          </p:cNvPr>
          <p:cNvSpPr txBox="1"/>
          <p:nvPr/>
        </p:nvSpPr>
        <p:spPr>
          <a:xfrm>
            <a:off x="925976" y="2349661"/>
            <a:ext cx="3398559" cy="1974067"/>
          </a:xfrm>
          <a:prstGeom prst="rect">
            <a:avLst/>
          </a:prstGeom>
          <a:noFill/>
        </p:spPr>
        <p:txBody>
          <a:bodyPr wrap="non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try:</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&lt;do something&gt;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except &lt;exception&gt;: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&lt;handle the exception&gt;</a:t>
            </a:r>
          </a:p>
        </p:txBody>
      </p:sp>
      <p:sp>
        <p:nvSpPr>
          <p:cNvPr id="10" name="TextBox 9">
            <a:extLst>
              <a:ext uri="{FF2B5EF4-FFF2-40B4-BE49-F238E27FC236}">
                <a16:creationId xmlns:a16="http://schemas.microsoft.com/office/drawing/2014/main" id="{04652243-8ADA-9FFA-9F74-0AF7D7E8753E}"/>
              </a:ext>
            </a:extLst>
          </p:cNvPr>
          <p:cNvSpPr txBox="1"/>
          <p:nvPr/>
        </p:nvSpPr>
        <p:spPr>
          <a:xfrm>
            <a:off x="4577199" y="2774696"/>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Executing 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may cause exception(s) to catch. If an exception is raised, execution  jumps from jumps directly into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a:t>
            </a:r>
          </a:p>
        </p:txBody>
      </p:sp>
      <p:sp>
        <p:nvSpPr>
          <p:cNvPr id="11" name="TextBox 10">
            <a:extLst>
              <a:ext uri="{FF2B5EF4-FFF2-40B4-BE49-F238E27FC236}">
                <a16:creationId xmlns:a16="http://schemas.microsoft.com/office/drawing/2014/main" id="{4647B4F5-917E-0946-A3DF-205D4A9DBDD9}"/>
              </a:ext>
            </a:extLst>
          </p:cNvPr>
          <p:cNvSpPr txBox="1"/>
          <p:nvPr/>
        </p:nvSpPr>
        <p:spPr>
          <a:xfrm>
            <a:off x="4667627" y="3752520"/>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 only executed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if an </a:t>
            </a:r>
            <a:r>
              <a:rPr kumimoji="0" lang="en-US" sz="1800" b="0" i="1" u="none" strike="noStrike" kern="1200" cap="none" spc="0" normalizeH="0" baseline="0" noProof="0" dirty="0">
                <a:ln>
                  <a:noFill/>
                </a:ln>
                <a:solidFill>
                  <a:srgbClr val="CC0000"/>
                </a:solidFill>
                <a:effectLst/>
                <a:uLnTx/>
                <a:uFillTx/>
                <a:latin typeface="Calibri" panose="020F0502020204030204"/>
                <a:ea typeface="+mn-ea"/>
                <a:cs typeface="+mn-cs"/>
              </a:rPr>
              <a:t>&lt;exception&gt;</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 occurred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the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(note: except block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required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 a try block)</a:t>
            </a:r>
          </a:p>
        </p:txBody>
      </p:sp>
      <p:sp>
        <p:nvSpPr>
          <p:cNvPr id="12" name="Left Brace 11">
            <a:extLst>
              <a:ext uri="{FF2B5EF4-FFF2-40B4-BE49-F238E27FC236}">
                <a16:creationId xmlns:a16="http://schemas.microsoft.com/office/drawing/2014/main" id="{3C3DDE57-B4DE-9F2E-58B4-CC9FCED7492B}"/>
              </a:ext>
            </a:extLst>
          </p:cNvPr>
          <p:cNvSpPr/>
          <p:nvPr/>
        </p:nvSpPr>
        <p:spPr>
          <a:xfrm>
            <a:off x="4488128" y="3803680"/>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eft Brace 12">
            <a:extLst>
              <a:ext uri="{FF2B5EF4-FFF2-40B4-BE49-F238E27FC236}">
                <a16:creationId xmlns:a16="http://schemas.microsoft.com/office/drawing/2014/main" id="{834B7FAC-F650-A2F9-77D4-B96B6C917DDE}"/>
              </a:ext>
            </a:extLst>
          </p:cNvPr>
          <p:cNvSpPr/>
          <p:nvPr/>
        </p:nvSpPr>
        <p:spPr>
          <a:xfrm>
            <a:off x="4412303" y="2825856"/>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590304"/>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dirty="0">
                <a:solidFill>
                  <a:srgbClr val="C00000"/>
                </a:solidFill>
                <a:ea typeface="ＭＳ Ｐゴシック" panose="020B0600070205080204" pitchFamily="34" charset="-128"/>
                <a:cs typeface="+mn-cs"/>
              </a:rPr>
              <a:t>socket timeouts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9E0B3A-6E1D-33DD-B4C3-FEFE580E9C3C}"/>
              </a:ext>
            </a:extLst>
          </p:cNvPr>
          <p:cNvGrpSpPr/>
          <p:nvPr/>
        </p:nvGrpSpPr>
        <p:grpSpPr>
          <a:xfrm>
            <a:off x="5406160" y="1309918"/>
            <a:ext cx="6352756" cy="5006915"/>
            <a:chOff x="5406160" y="1309918"/>
            <a:chExt cx="6352756" cy="5006915"/>
          </a:xfrm>
        </p:grpSpPr>
        <p:sp>
          <p:nvSpPr>
            <p:cNvPr id="5" name="TextBox 1">
              <a:extLst>
                <a:ext uri="{FF2B5EF4-FFF2-40B4-BE49-F238E27FC236}">
                  <a16:creationId xmlns:a16="http://schemas.microsoft.com/office/drawing/2014/main" id="{78BFC306-359D-5D2E-17CD-D24F11D82E95}"/>
                </a:ext>
              </a:extLst>
            </p:cNvPr>
            <p:cNvSpPr txBox="1">
              <a:spLocks noChangeArrowheads="1"/>
            </p:cNvSpPr>
            <p:nvPr/>
          </p:nvSpPr>
          <p:spPr bwMode="auto">
            <a:xfrm>
              <a:off x="5406160" y="1792518"/>
              <a:ext cx="6352756"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counter = 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counter &lt;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connectionSocket.settimeout(10)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wolf_location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send_hunter(wolf_location) # a villager function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connectionSocket.send('hunter 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except timeout: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counter +=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TextBox 2">
              <a:extLst>
                <a:ext uri="{FF2B5EF4-FFF2-40B4-BE49-F238E27FC236}">
                  <a16:creationId xmlns:a16="http://schemas.microsoft.com/office/drawing/2014/main" id="{E3284415-84EE-F12A-B596-E5D2245B0F87}"/>
                </a:ext>
              </a:extLst>
            </p:cNvPr>
            <p:cNvSpPr txBox="1">
              <a:spLocks noChangeArrowheads="1"/>
            </p:cNvSpPr>
            <p:nvPr/>
          </p:nvSpPr>
          <p:spPr bwMode="auto">
            <a:xfrm>
              <a:off x="5571148" y="1309918"/>
              <a:ext cx="421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 (Villagers)</a:t>
              </a:r>
            </a:p>
          </p:txBody>
        </p:sp>
      </p:grpSp>
      <p:grpSp>
        <p:nvGrpSpPr>
          <p:cNvPr id="7" name="Group 47">
            <a:extLst>
              <a:ext uri="{FF2B5EF4-FFF2-40B4-BE49-F238E27FC236}">
                <a16:creationId xmlns:a16="http://schemas.microsoft.com/office/drawing/2014/main" id="{81091F01-E028-6E04-3BDA-E9218EF02941}"/>
              </a:ext>
            </a:extLst>
          </p:cNvPr>
          <p:cNvGrpSpPr>
            <a:grpSpLocks/>
          </p:cNvGrpSpPr>
          <p:nvPr/>
        </p:nvGrpSpPr>
        <p:grpSpPr bwMode="auto">
          <a:xfrm>
            <a:off x="2081759" y="3801772"/>
            <a:ext cx="3485382" cy="584775"/>
            <a:chOff x="-796660" y="2582793"/>
            <a:chExt cx="3485832" cy="584044"/>
          </a:xfrm>
        </p:grpSpPr>
        <p:sp>
          <p:nvSpPr>
            <p:cNvPr id="8" name="TextBox 31">
              <a:extLst>
                <a:ext uri="{FF2B5EF4-FFF2-40B4-BE49-F238E27FC236}">
                  <a16:creationId xmlns:a16="http://schemas.microsoft.com/office/drawing/2014/main" id="{19BA9B9F-82D1-D7AA-7AD3-4B9BD9EA0C58}"/>
                </a:ext>
              </a:extLst>
            </p:cNvPr>
            <p:cNvSpPr txBox="1">
              <a:spLocks noChangeArrowheads="1"/>
            </p:cNvSpPr>
            <p:nvPr/>
          </p:nvSpPr>
          <p:spPr bwMode="auto">
            <a:xfrm>
              <a:off x="-796660" y="2582793"/>
              <a:ext cx="2898914"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set a 10-seconds timeout on all future socket operations </a:t>
              </a:r>
            </a:p>
          </p:txBody>
        </p:sp>
        <p:cxnSp>
          <p:nvCxnSpPr>
            <p:cNvPr id="9" name="Straight Connector 32">
              <a:extLst>
                <a:ext uri="{FF2B5EF4-FFF2-40B4-BE49-F238E27FC236}">
                  <a16:creationId xmlns:a16="http://schemas.microsoft.com/office/drawing/2014/main" id="{AF673A42-8171-692D-9D72-3998DA8B2AE4}"/>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 name="Group 47">
            <a:extLst>
              <a:ext uri="{FF2B5EF4-FFF2-40B4-BE49-F238E27FC236}">
                <a16:creationId xmlns:a16="http://schemas.microsoft.com/office/drawing/2014/main" id="{B8443CA7-4434-6A5B-8132-6C3BAE460129}"/>
              </a:ext>
            </a:extLst>
          </p:cNvPr>
          <p:cNvGrpSpPr>
            <a:grpSpLocks/>
          </p:cNvGrpSpPr>
          <p:nvPr/>
        </p:nvGrpSpPr>
        <p:grpSpPr bwMode="auto">
          <a:xfrm>
            <a:off x="1826792" y="5650433"/>
            <a:ext cx="3740349" cy="338554"/>
            <a:chOff x="-1052482" y="3006031"/>
            <a:chExt cx="3741636" cy="337708"/>
          </a:xfrm>
        </p:grpSpPr>
        <p:sp>
          <p:nvSpPr>
            <p:cNvPr id="12" name="TextBox 11">
              <a:extLst>
                <a:ext uri="{FF2B5EF4-FFF2-40B4-BE49-F238E27FC236}">
                  <a16:creationId xmlns:a16="http://schemas.microsoft.com/office/drawing/2014/main" id="{05F415E2-E12E-9D9C-2F95-B067904DEC19}"/>
                </a:ext>
              </a:extLst>
            </p:cNvPr>
            <p:cNvSpPr txBox="1">
              <a:spLocks noChangeArrowheads="1"/>
            </p:cNvSpPr>
            <p:nvPr/>
          </p:nvSpPr>
          <p:spPr bwMode="auto">
            <a:xfrm>
              <a:off x="-1052482" y="3006031"/>
              <a:ext cx="3372184"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catch socket timeout exception </a:t>
              </a:r>
            </a:p>
          </p:txBody>
        </p:sp>
        <p:cxnSp>
          <p:nvCxnSpPr>
            <p:cNvPr id="13" name="Straight Connector 12">
              <a:extLst>
                <a:ext uri="{FF2B5EF4-FFF2-40B4-BE49-F238E27FC236}">
                  <a16:creationId xmlns:a16="http://schemas.microsoft.com/office/drawing/2014/main" id="{714FF7E6-7D09-9985-08F5-3DC87DC9C922}"/>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4" name="Group 47">
            <a:extLst>
              <a:ext uri="{FF2B5EF4-FFF2-40B4-BE49-F238E27FC236}">
                <a16:creationId xmlns:a16="http://schemas.microsoft.com/office/drawing/2014/main" id="{92C50A01-8CC8-E41B-5B89-3F7494E5ADB7}"/>
              </a:ext>
            </a:extLst>
          </p:cNvPr>
          <p:cNvGrpSpPr>
            <a:grpSpLocks/>
          </p:cNvGrpSpPr>
          <p:nvPr/>
        </p:nvGrpSpPr>
        <p:grpSpPr bwMode="auto">
          <a:xfrm>
            <a:off x="945274" y="4531396"/>
            <a:ext cx="4623492" cy="830997"/>
            <a:chOff x="-1934920" y="2758537"/>
            <a:chExt cx="4624092" cy="829958"/>
          </a:xfrm>
        </p:grpSpPr>
        <p:sp>
          <p:nvSpPr>
            <p:cNvPr id="15" name="TextBox 31">
              <a:extLst>
                <a:ext uri="{FF2B5EF4-FFF2-40B4-BE49-F238E27FC236}">
                  <a16:creationId xmlns:a16="http://schemas.microsoft.com/office/drawing/2014/main" id="{DA0F88B2-B215-E010-DDFD-099B54AB3D0D}"/>
                </a:ext>
              </a:extLst>
            </p:cNvPr>
            <p:cNvSpPr txBox="1">
              <a:spLocks noChangeArrowheads="1"/>
            </p:cNvSpPr>
            <p:nvPr/>
          </p:nvSpPr>
          <p:spPr bwMode="auto">
            <a:xfrm>
              <a:off x="-1934920" y="2758537"/>
              <a:ext cx="3877172" cy="82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timer starts when recv() is called and will </a:t>
              </a:r>
              <a:b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b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raise timeout exception if there is no message within 10 seconds.</a:t>
              </a:r>
            </a:p>
          </p:txBody>
        </p:sp>
        <p:cxnSp>
          <p:nvCxnSpPr>
            <p:cNvPr id="16" name="Straight Connector 32">
              <a:extLst>
                <a:ext uri="{FF2B5EF4-FFF2-40B4-BE49-F238E27FC236}">
                  <a16:creationId xmlns:a16="http://schemas.microsoft.com/office/drawing/2014/main" id="{778374B3-E903-E872-2AAC-54F29A88B0C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D3903B4D-B024-1F79-8345-E98D422FB58F}"/>
              </a:ext>
            </a:extLst>
          </p:cNvPr>
          <p:cNvGrpSpPr/>
          <p:nvPr/>
        </p:nvGrpSpPr>
        <p:grpSpPr>
          <a:xfrm>
            <a:off x="407047" y="6933055"/>
            <a:ext cx="4660490" cy="1525145"/>
            <a:chOff x="5928853" y="4654689"/>
            <a:chExt cx="4660490" cy="1525145"/>
          </a:xfrm>
        </p:grpSpPr>
        <p:sp>
          <p:nvSpPr>
            <p:cNvPr id="3" name="Rectangle 2">
              <a:extLst>
                <a:ext uri="{FF2B5EF4-FFF2-40B4-BE49-F238E27FC236}">
                  <a16:creationId xmlns:a16="http://schemas.microsoft.com/office/drawing/2014/main" id="{E8E6AF2B-70E9-62BF-F8C4-2A1774D2B154}"/>
                </a:ext>
              </a:extLst>
            </p:cNvPr>
            <p:cNvSpPr/>
            <p:nvPr/>
          </p:nvSpPr>
          <p:spPr>
            <a:xfrm>
              <a:off x="5928853" y="4896465"/>
              <a:ext cx="4660490" cy="1283369"/>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 Box 6">
              <a:extLst>
                <a:ext uri="{FF2B5EF4-FFF2-40B4-BE49-F238E27FC236}">
                  <a16:creationId xmlns:a16="http://schemas.microsoft.com/office/drawing/2014/main" id="{D03D271E-C921-5797-77AC-10F79B26EEB4}"/>
                </a:ext>
              </a:extLst>
            </p:cNvPr>
            <p:cNvSpPr txBox="1">
              <a:spLocks noChangeArrowheads="1"/>
            </p:cNvSpPr>
            <p:nvPr/>
          </p:nvSpPr>
          <p:spPr bwMode="auto">
            <a:xfrm>
              <a:off x="6031144" y="5144863"/>
              <a:ext cx="4491141"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 settimeout(None).  settimeout(0) will result in changing the socket to non-blocking mode.</a:t>
              </a:r>
            </a:p>
          </p:txBody>
        </p:sp>
        <p:grpSp>
          <p:nvGrpSpPr>
            <p:cNvPr id="10" name="Group 8">
              <a:extLst>
                <a:ext uri="{FF2B5EF4-FFF2-40B4-BE49-F238E27FC236}">
                  <a16:creationId xmlns:a16="http://schemas.microsoft.com/office/drawing/2014/main" id="{42E7C50D-ECC0-A023-0BB4-C5B841A992D7}"/>
                </a:ext>
              </a:extLst>
            </p:cNvPr>
            <p:cNvGrpSpPr>
              <a:grpSpLocks/>
            </p:cNvGrpSpPr>
            <p:nvPr/>
          </p:nvGrpSpPr>
          <p:grpSpPr bwMode="auto">
            <a:xfrm>
              <a:off x="6053940" y="4654689"/>
              <a:ext cx="3876669" cy="476251"/>
              <a:chOff x="-250" y="3795"/>
              <a:chExt cx="2442" cy="300"/>
            </a:xfrm>
          </p:grpSpPr>
          <p:sp>
            <p:nvSpPr>
              <p:cNvPr id="17" name="Rectangle 9">
                <a:extLst>
                  <a:ext uri="{FF2B5EF4-FFF2-40B4-BE49-F238E27FC236}">
                    <a16:creationId xmlns:a16="http://schemas.microsoft.com/office/drawing/2014/main" id="{5BC84BB2-A6C4-5479-EB5B-5634BC0E6866}"/>
                  </a:ext>
                </a:extLst>
              </p:cNvPr>
              <p:cNvSpPr>
                <a:spLocks noChangeArrowheads="1"/>
              </p:cNvSpPr>
              <p:nvPr/>
            </p:nvSpPr>
            <p:spPr bwMode="auto">
              <a:xfrm>
                <a:off x="96" y="3843"/>
                <a:ext cx="116" cy="25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0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10">
                <a:extLst>
                  <a:ext uri="{FF2B5EF4-FFF2-40B4-BE49-F238E27FC236}">
                    <a16:creationId xmlns:a16="http://schemas.microsoft.com/office/drawing/2014/main" id="{1C4EC6AB-2887-7376-1476-1D27BCA57BF8}"/>
                  </a:ext>
                </a:extLst>
              </p:cNvPr>
              <p:cNvSpPr txBox="1">
                <a:spLocks noChangeArrowheads="1"/>
              </p:cNvSpPr>
              <p:nvPr/>
            </p:nvSpPr>
            <p:spPr bwMode="auto">
              <a:xfrm>
                <a:off x="-250" y="3795"/>
                <a:ext cx="2442" cy="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to remove settimeout()?</a:t>
                </a:r>
              </a:p>
            </p:txBody>
          </p:sp>
        </p:grpSp>
      </p:grpSp>
      <p:grpSp>
        <p:nvGrpSpPr>
          <p:cNvPr id="27" name="Group 26">
            <a:extLst>
              <a:ext uri="{FF2B5EF4-FFF2-40B4-BE49-F238E27FC236}">
                <a16:creationId xmlns:a16="http://schemas.microsoft.com/office/drawing/2014/main" id="{14CC59B4-CBB2-E9F1-9795-A617D31755AA}"/>
              </a:ext>
            </a:extLst>
          </p:cNvPr>
          <p:cNvGrpSpPr/>
          <p:nvPr/>
        </p:nvGrpSpPr>
        <p:grpSpPr>
          <a:xfrm>
            <a:off x="387284" y="1127116"/>
            <a:ext cx="4452422" cy="2594487"/>
            <a:chOff x="387284" y="1121887"/>
            <a:chExt cx="4452422" cy="2594487"/>
          </a:xfrm>
        </p:grpSpPr>
        <p:grpSp>
          <p:nvGrpSpPr>
            <p:cNvPr id="20" name="Group 19">
              <a:extLst>
                <a:ext uri="{FF2B5EF4-FFF2-40B4-BE49-F238E27FC236}">
                  <a16:creationId xmlns:a16="http://schemas.microsoft.com/office/drawing/2014/main" id="{72910DB2-90BF-1EF4-8396-31F93DD3A199}"/>
                </a:ext>
              </a:extLst>
            </p:cNvPr>
            <p:cNvGrpSpPr/>
            <p:nvPr/>
          </p:nvGrpSpPr>
          <p:grpSpPr>
            <a:xfrm>
              <a:off x="387284" y="1145894"/>
              <a:ext cx="4452422" cy="2570480"/>
              <a:chOff x="6013233" y="4746687"/>
              <a:chExt cx="4452422" cy="1945077"/>
            </a:xfrm>
          </p:grpSpPr>
          <p:sp>
            <p:nvSpPr>
              <p:cNvPr id="21" name="Rectangle 20">
                <a:extLst>
                  <a:ext uri="{FF2B5EF4-FFF2-40B4-BE49-F238E27FC236}">
                    <a16:creationId xmlns:a16="http://schemas.microsoft.com/office/drawing/2014/main" id="{FEDFD96B-2156-2FEE-018F-EC5FC178CB92}"/>
                  </a:ext>
                </a:extLst>
              </p:cNvPr>
              <p:cNvSpPr/>
              <p:nvPr/>
            </p:nvSpPr>
            <p:spPr>
              <a:xfrm>
                <a:off x="6013233" y="4896464"/>
                <a:ext cx="4452422" cy="1795300"/>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 Box 6">
                <a:extLst>
                  <a:ext uri="{FF2B5EF4-FFF2-40B4-BE49-F238E27FC236}">
                    <a16:creationId xmlns:a16="http://schemas.microsoft.com/office/drawing/2014/main" id="{6AF14F12-F928-1738-6490-5907854B07F4}"/>
                  </a:ext>
                </a:extLst>
              </p:cNvPr>
              <p:cNvSpPr txBox="1">
                <a:spLocks noChangeArrowheads="1"/>
              </p:cNvSpPr>
              <p:nvPr/>
            </p:nvSpPr>
            <p:spPr bwMode="auto">
              <a:xfrm>
                <a:off x="6191477" y="5016566"/>
                <a:ext cx="4217998" cy="165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 shepherd boy tends his master’s sheep.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If he sees a wolf, he can send a message to villagers for help using a TCP socket.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 boy found it fun to connect to the server without sending any messages. But the villagers don’t think so.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they decided that if the boy connects to the server and doesn’t send the wolf location </a:t>
                </a:r>
                <a:r>
                  <a:rPr kumimoji="0" lang="en-US" altLang="en-US" sz="1600" b="1" i="0" u="none" strike="noStrike" kern="1200" cap="none" spc="0" normalizeH="0" baseline="0" noProof="0" dirty="0">
                    <a:ln>
                      <a:noFill/>
                    </a:ln>
                    <a:solidFill>
                      <a:srgbClr val="002060"/>
                    </a:solidFill>
                    <a:effectLst/>
                    <a:uLnTx/>
                    <a:uFillTx/>
                    <a:latin typeface="Calibri" panose="020F0502020204030204"/>
                    <a:ea typeface="ＭＳ Ｐゴシック" panose="020B0600070205080204" pitchFamily="34" charset="-128"/>
                    <a:cs typeface="+mn-cs"/>
                  </a:rPr>
                  <a:t>within 10 seconds for three times</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they will </a:t>
                </a:r>
                <a:r>
                  <a:rPr kumimoji="0" lang="en-US" altLang="en-US" sz="16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stop listening</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him forever and ever.</a:t>
                </a:r>
              </a:p>
            </p:txBody>
          </p:sp>
          <p:sp>
            <p:nvSpPr>
              <p:cNvPr id="26" name="Text Box 10">
                <a:extLst>
                  <a:ext uri="{FF2B5EF4-FFF2-40B4-BE49-F238E27FC236}">
                    <a16:creationId xmlns:a16="http://schemas.microsoft.com/office/drawing/2014/main" id="{E5DB9E53-4CB0-2F89-D0C5-90E8102D72FA}"/>
                  </a:ext>
                </a:extLst>
              </p:cNvPr>
              <p:cNvSpPr txBox="1">
                <a:spLocks noChangeArrowheads="1"/>
              </p:cNvSpPr>
              <p:nvPr/>
            </p:nvSpPr>
            <p:spPr bwMode="auto">
              <a:xfrm>
                <a:off x="6059534" y="4746687"/>
                <a:ext cx="1482646" cy="3263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Toy Example:</a:t>
                </a:r>
              </a:p>
            </p:txBody>
          </p:sp>
        </p:grpSp>
        <p:pic>
          <p:nvPicPr>
            <p:cNvPr id="1030" name="Picture 6">
              <a:extLst>
                <a:ext uri="{FF2B5EF4-FFF2-40B4-BE49-F238E27FC236}">
                  <a16:creationId xmlns:a16="http://schemas.microsoft.com/office/drawing/2014/main" id="{7A9EF232-FAF8-E94F-A0F6-88CE63AD2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7637" y="1121887"/>
              <a:ext cx="539484" cy="5394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048025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123</a:t>
            </a:fld>
            <a:endParaRPr lang="en-US"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hamburger.edu </a:t>
            </a:r>
          </a:p>
          <a:p>
            <a:pPr>
              <a:spcBef>
                <a:spcPct val="0"/>
              </a:spcBef>
              <a:buClrTx/>
              <a:buSzTx/>
              <a:buFontTx/>
              <a:buNone/>
            </a:pPr>
            <a:r>
              <a:rPr lang="en-US" altLang="en-US" sz="2200" b="1" dirty="0">
                <a:latin typeface="Courier New" panose="02070309020205020404" pitchFamily="49" charset="0"/>
              </a:rPr>
              <a:t>     C: HELO crepes.fr </a:t>
            </a:r>
          </a:p>
          <a:p>
            <a:pPr>
              <a:spcBef>
                <a:spcPct val="0"/>
              </a:spcBef>
              <a:buClrTx/>
              <a:buSzTx/>
              <a:buFontTx/>
              <a:buNone/>
            </a:pPr>
            <a:r>
              <a:rPr lang="en-US" altLang="en-US" sz="2200" b="1" dirty="0">
                <a:latin typeface="Courier New" panose="02070309020205020404" pitchFamily="49" charset="0"/>
              </a:rPr>
              <a:t>     S: 250  Hello crepes.fr, pleased to meet you </a:t>
            </a:r>
          </a:p>
          <a:p>
            <a:pPr>
              <a:spcBef>
                <a:spcPct val="0"/>
              </a:spcBef>
              <a:buClrTx/>
              <a:buSzTx/>
              <a:buFontTx/>
              <a:buNone/>
            </a:pPr>
            <a:r>
              <a:rPr lang="en-US" altLang="en-US" sz="2200" b="1" dirty="0">
                <a:latin typeface="Courier New" panose="02070309020205020404" pitchFamily="49" charset="0"/>
              </a:rPr>
              <a:t>     C: MAIL FROM: &lt;alice@crepes.fr&gt; </a:t>
            </a:r>
          </a:p>
          <a:p>
            <a:pPr>
              <a:spcBef>
                <a:spcPct val="0"/>
              </a:spcBef>
              <a:buClrTx/>
              <a:buSzTx/>
              <a:buFontTx/>
              <a:buNone/>
            </a:pPr>
            <a:r>
              <a:rPr lang="en-US" altLang="en-US" sz="2200" b="1" dirty="0">
                <a:latin typeface="Courier New" panose="02070309020205020404" pitchFamily="49" charset="0"/>
              </a:rPr>
              <a:t>     S: 250 alice@crepes.fr... Sender ok </a:t>
            </a:r>
          </a:p>
          <a:p>
            <a:pPr>
              <a:spcBef>
                <a:spcPct val="0"/>
              </a:spcBef>
              <a:buClrTx/>
              <a:buSzTx/>
              <a:buFontTx/>
              <a:buNone/>
            </a:pPr>
            <a:r>
              <a:rPr lang="en-US" altLang="en-US" sz="2200" b="1" dirty="0">
                <a:latin typeface="Courier New" panose="02070309020205020404" pitchFamily="49" charset="0"/>
              </a:rPr>
              <a:t>     C: RCPT TO: &lt;bob@hamburger.edu&gt; </a:t>
            </a:r>
          </a:p>
          <a:p>
            <a:pPr>
              <a:spcBef>
                <a:spcPct val="0"/>
              </a:spcBef>
              <a:buClrTx/>
              <a:buSzTx/>
              <a:buFontTx/>
              <a:buNone/>
            </a:pPr>
            <a:r>
              <a:rPr lang="en-US" altLang="en-US" sz="2200" b="1" dirty="0">
                <a:latin typeface="Courier New" panose="02070309020205020404" pitchFamily="49" charset="0"/>
              </a:rPr>
              <a:t>     S: 250 bob@hamburger.edu ... Recipient ok </a:t>
            </a:r>
          </a:p>
          <a:p>
            <a:pPr>
              <a:spcBef>
                <a:spcPct val="0"/>
              </a:spcBef>
              <a:buClrTx/>
              <a:buSzTx/>
              <a:buFontTx/>
              <a:buNone/>
            </a:pPr>
            <a:r>
              <a:rPr lang="en-US" altLang="en-US" sz="2200" b="1" dirty="0">
                <a:latin typeface="Courier New" panose="02070309020205020404" pitchFamily="49" charset="0"/>
              </a:rPr>
              <a:t>     C: DATA </a:t>
            </a:r>
          </a:p>
          <a:p>
            <a:pPr>
              <a:spcBef>
                <a:spcPct val="0"/>
              </a:spcBef>
              <a:buClrTx/>
              <a:buSzTx/>
              <a:buFontTx/>
              <a:buNone/>
            </a:pPr>
            <a:r>
              <a:rPr lang="en-US" altLang="en-US" sz="2200" b="1" dirty="0">
                <a:latin typeface="Courier New" panose="02070309020205020404" pitchFamily="49" charset="0"/>
              </a:rPr>
              <a:t>     S: 354 Enter mail, end with "." on a line by itself </a:t>
            </a:r>
          </a:p>
          <a:p>
            <a:pPr>
              <a:spcBef>
                <a:spcPct val="0"/>
              </a:spcBef>
              <a:buClrTx/>
              <a:buSzTx/>
              <a:buFontTx/>
              <a:buNone/>
            </a:pPr>
            <a:r>
              <a:rPr lang="en-US" altLang="en-US" sz="2200" b="1" dirty="0">
                <a:latin typeface="Courier New" panose="02070309020205020404" pitchFamily="49" charset="0"/>
              </a:rPr>
              <a:t>     C: Do you like ketchup? </a:t>
            </a:r>
          </a:p>
          <a:p>
            <a:pPr>
              <a:spcBef>
                <a:spcPct val="0"/>
              </a:spcBef>
              <a:buClrTx/>
              <a:buSzTx/>
              <a:buFontTx/>
              <a:buNone/>
            </a:pPr>
            <a:r>
              <a:rPr lang="en-US" altLang="en-US" sz="2200" b="1" dirty="0">
                <a:latin typeface="Courier New" panose="02070309020205020404" pitchFamily="49" charset="0"/>
              </a:rPr>
              <a:t>     C: How about pickles? </a:t>
            </a:r>
          </a:p>
          <a:p>
            <a:pPr>
              <a:spcBef>
                <a:spcPct val="0"/>
              </a:spcBef>
              <a:buClrTx/>
              <a:buSzTx/>
              <a:buFontTx/>
              <a:buNone/>
            </a:pPr>
            <a:r>
              <a:rPr lang="en-US" altLang="en-US" sz="2200" b="1" dirty="0">
                <a:latin typeface="Courier New" panose="02070309020205020404" pitchFamily="49" charset="0"/>
              </a:rPr>
              <a:t>     C: . </a:t>
            </a:r>
          </a:p>
          <a:p>
            <a:pPr>
              <a:spcBef>
                <a:spcPct val="0"/>
              </a:spcBef>
              <a:buClrTx/>
              <a:buSzTx/>
              <a:buFontTx/>
              <a:buNone/>
            </a:pPr>
            <a:r>
              <a:rPr lang="en-US" altLang="en-US" sz="2200" b="1" dirty="0">
                <a:latin typeface="Courier New" panose="02070309020205020404" pitchFamily="49" charset="0"/>
              </a:rPr>
              <a:t>     S: 250 Message accepted for delivery </a:t>
            </a:r>
          </a:p>
          <a:p>
            <a:pPr>
              <a:spcBef>
                <a:spcPct val="0"/>
              </a:spcBef>
              <a:buClrTx/>
              <a:buSzTx/>
              <a:buFontTx/>
              <a:buNone/>
            </a:pPr>
            <a:r>
              <a:rPr lang="en-US" altLang="en-US" sz="2200" b="1" dirty="0">
                <a:latin typeface="Courier New" panose="02070309020205020404" pitchFamily="49" charset="0"/>
              </a:rPr>
              <a:t>     C: QUIT </a:t>
            </a:r>
          </a:p>
          <a:p>
            <a:pPr>
              <a:spcBef>
                <a:spcPct val="0"/>
              </a:spcBef>
              <a:buClrTx/>
              <a:buSzTx/>
              <a:buFontTx/>
              <a:buNone/>
            </a:pPr>
            <a:r>
              <a:rPr lang="en-US" altLang="en-US" sz="2200" b="1" dirty="0">
                <a:latin typeface="Courier New" panose="02070309020205020404" pitchFamily="49" charset="0"/>
              </a:rPr>
              <a:t>     S: 221 hamburger.edu closing connection</a:t>
            </a:r>
            <a:endParaRPr lang="en-US" altLang="en-US" sz="2200" dirty="0">
              <a:latin typeface="Times New Roman" panose="02020603050405020304" pitchFamily="18" charset="0"/>
            </a:endParaRPr>
          </a:p>
        </p:txBody>
      </p:sp>
    </p:spTree>
    <p:extLst>
      <p:ext uri="{BB962C8B-B14F-4D97-AF65-F5344CB8AC3E}">
        <p14:creationId xmlns:p14="http://schemas.microsoft.com/office/powerpoint/2010/main" val="4217894959"/>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netcinema.com</a:t>
            </a:r>
            <a:endParaRPr lang="en-US" altLang="en-US" sz="1800" i="1" dirty="0">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KingCDN.com</a:t>
            </a:r>
            <a:endParaRPr lang="en-US" altLang="en-US" sz="1800" i="1" dirty="0">
              <a:solidFill>
                <a:srgbClr val="000000"/>
              </a:solidFill>
              <a:latin typeface="Arial Narrow" panose="020B0604020202020204" pitchFamily="34" charset="0"/>
              <a:cs typeface="Arial"/>
            </a:endParaRPr>
          </a:p>
        </p:txBody>
      </p:sp>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http://netcinema.com/6Y7B23V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232643" y="5809738"/>
            <a:ext cx="1670650" cy="558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netcinema’s</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netcinema’s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http://KingCDN.com/NetC6y&amp;B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dirty="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00974"/>
            <a:ext cx="1770070"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dirty="0">
                <a:latin typeface="+mn-lt"/>
                <a:ea typeface="ＭＳ Ｐゴシック" charset="0"/>
              </a:rPr>
              <a:t>Bob (client) requests video </a:t>
            </a:r>
            <a:r>
              <a:rPr lang="en-US" sz="2400" dirty="0">
                <a:latin typeface="+mn-lt"/>
                <a:ea typeface="ＭＳ Ｐゴシック" charset="0"/>
              </a:rPr>
              <a:t>http://netcinema.com</a:t>
            </a:r>
            <a:r>
              <a:rPr lang="en-US" sz="2800" dirty="0">
                <a:latin typeface="+mn-lt"/>
                <a:ea typeface="ＭＳ Ｐゴシック" charset="0"/>
              </a:rPr>
              <a:t>/</a:t>
            </a:r>
            <a:r>
              <a:rPr lang="en-US" sz="2400" dirty="0">
                <a:latin typeface="+mn-lt"/>
                <a:ea typeface="ＭＳ Ｐゴシック" charset="0"/>
              </a:rPr>
              <a:t>6Y7B23V</a:t>
            </a:r>
          </a:p>
          <a:p>
            <a:pPr marL="457200" indent="-230188">
              <a:buClr>
                <a:srgbClr val="0000A3"/>
              </a:buClr>
              <a:buFont typeface="Wingdings" charset="2"/>
              <a:buChar char="§"/>
              <a:defRPr/>
            </a:pPr>
            <a:r>
              <a:rPr lang="en-US" dirty="0">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124</a:t>
            </a:fld>
            <a:endParaRPr lang="en-US" dirty="0"/>
          </a:p>
        </p:txBody>
      </p:sp>
      <p:pic>
        <p:nvPicPr>
          <p:cNvPr id="2" name="Picture 1" descr="A cartoon of a person with a green bow tie&#10;&#10;Description automatically generated">
            <a:extLst>
              <a:ext uri="{FF2B5EF4-FFF2-40B4-BE49-F238E27FC236}">
                <a16:creationId xmlns:a16="http://schemas.microsoft.com/office/drawing/2014/main" id="{5176CDF6-2E1A-2B6C-6A6E-0D7E5093A566}"/>
              </a:ext>
            </a:extLst>
          </p:cNvPr>
          <p:cNvPicPr>
            <a:picLocks noChangeAspect="1"/>
          </p:cNvPicPr>
          <p:nvPr/>
        </p:nvPicPr>
        <p:blipFill>
          <a:blip r:embed="rId4"/>
          <a:stretch>
            <a:fillRect/>
          </a:stretch>
        </p:blipFill>
        <p:spPr>
          <a:xfrm>
            <a:off x="6853869" y="2098126"/>
            <a:ext cx="855059" cy="712537"/>
          </a:xfrm>
          <a:prstGeom prst="rect">
            <a:avLst/>
          </a:prstGeom>
        </p:spPr>
      </p:pic>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dirty="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dirty="0">
                <a:latin typeface="Arial Narrow" panose="020B0604020202020204" pitchFamily="34" charset="0"/>
              </a:rPr>
              <a:t>Netflix registration,</a:t>
            </a:r>
          </a:p>
          <a:p>
            <a:pPr algn="ctr">
              <a:lnSpc>
                <a:spcPts val="1600"/>
              </a:lnSpc>
            </a:pPr>
            <a:r>
              <a:rPr lang="en-US" altLang="en-US" sz="1800" dirty="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dirty="0"/>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dirty="0">
                <a:latin typeface="Calibri" panose="020F0502020204030204" pitchFamily="34" charset="0"/>
                <a:cs typeface="Calibri" panose="020F0502020204030204" pitchFamily="34" charset="0"/>
              </a:rPr>
              <a:t>Bob browses</a:t>
            </a:r>
          </a:p>
          <a:p>
            <a:pPr>
              <a:lnSpc>
                <a:spcPct val="85000"/>
              </a:lnSpc>
            </a:pPr>
            <a:r>
              <a:rPr lang="en-US" altLang="en-US" dirty="0">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dirty="0">
                <a:latin typeface="+mn-lt"/>
              </a:rPr>
              <a:t>Manifest file, requested</a:t>
            </a:r>
          </a:p>
          <a:p>
            <a:pPr>
              <a:lnSpc>
                <a:spcPct val="90000"/>
              </a:lnSpc>
            </a:pPr>
            <a:r>
              <a:rPr lang="en-US" altLang="en-US" dirty="0">
                <a:latin typeface="+mn-lt"/>
              </a:rPr>
              <a:t>returned for </a:t>
            </a:r>
          </a:p>
          <a:p>
            <a:pPr>
              <a:lnSpc>
                <a:spcPct val="90000"/>
              </a:lnSpc>
            </a:pPr>
            <a:r>
              <a:rPr lang="en-US" altLang="en-US" dirty="0">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dirty="0">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dirty="0">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125</a:t>
            </a:fld>
            <a:endParaRPr lang="en-US" dirty="0"/>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7678C80D-64D1-299A-EEAA-651AA06838EC}"/>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A888B69-5FBF-72D1-C23E-E871C67D0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48229B71-E65C-C3F5-EED7-7D152243B3EF}"/>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grpSp>
        <p:nvGrpSpPr>
          <p:cNvPr id="2" name="Group 1">
            <a:extLst>
              <a:ext uri="{FF2B5EF4-FFF2-40B4-BE49-F238E27FC236}">
                <a16:creationId xmlns:a16="http://schemas.microsoft.com/office/drawing/2014/main" id="{9FDFE827-5196-3991-8F2B-0A802892356A}"/>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F56F9EFE-A1B4-4816-391B-F77C8E94719F}"/>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0772240-C9BB-5CCD-82C0-554DBD4F278B}"/>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9522144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media</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a:t>
            </a:r>
            <a:endParaRPr lang="en-US" altLang="en-US" sz="3200" dirty="0">
              <a:solidFill>
                <a:prstClr val="black"/>
              </a:solidFill>
              <a:latin typeface="Calibri" panose="020F0502020204030204"/>
              <a:ea typeface="ＭＳ Ｐゴシック" panose="020B0600070205080204" pitchFamily="34" charset="-128"/>
            </a:endParaRP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Effect transition="in" filter="dissolve">
                                      <p:cBhvr>
                                        <p:cTn id="35" dur="500"/>
                                        <p:tgtEl>
                                          <p:spTgt spid="6">
                                            <p:txEl>
                                              <p:pRg st="1" end="1"/>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6">
                                            <p:txEl>
                                              <p:pRg st="2" end="2"/>
                                            </p:txEl>
                                          </p:spTgt>
                                        </p:tgtEl>
                                        <p:attrNameLst>
                                          <p:attrName>style.visibility</p:attrName>
                                        </p:attrNameLst>
                                      </p:cBhvr>
                                      <p:to>
                                        <p:strVal val="visible"/>
                                      </p:to>
                                    </p:set>
                                    <p:animEffect transition="in" filter="dissolve">
                                      <p:cBhvr>
                                        <p:cTn id="38" dur="500"/>
                                        <p:tgtEl>
                                          <p:spTgt spid="6">
                                            <p:txEl>
                                              <p:pRg st="2" end="2"/>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6">
                                            <p:txEl>
                                              <p:pRg st="3" end="3"/>
                                            </p:txEl>
                                          </p:spTgt>
                                        </p:tgtEl>
                                        <p:attrNameLst>
                                          <p:attrName>style.visibility</p:attrName>
                                        </p:attrNameLst>
                                      </p:cBhvr>
                                      <p:to>
                                        <p:strVal val="visible"/>
                                      </p:to>
                                    </p:set>
                                    <p:animEffect transition="in" filter="dissolve">
                                      <p:cBhvr>
                                        <p:cTn id="41" dur="500"/>
                                        <p:tgtEl>
                                          <p:spTgt spid="6">
                                            <p:txEl>
                                              <p:pRg st="3" end="3"/>
                                            </p:txEl>
                                          </p:spTgt>
                                        </p:tgtEl>
                                      </p:cBhvr>
                                    </p:animEffect>
                                  </p:childTnLst>
                                </p:cTn>
                              </p:par>
                              <p:par>
                                <p:cTn id="42" presetID="9" presetClass="entr" presetSubtype="0" fill="hold" nodeType="withEffect">
                                  <p:stCondLst>
                                    <p:cond delay="0"/>
                                  </p:stCondLst>
                                  <p:childTnLst>
                                    <p:set>
                                      <p:cBhvr>
                                        <p:cTn id="43" dur="1" fill="hold">
                                          <p:stCondLst>
                                            <p:cond delay="0"/>
                                          </p:stCondLst>
                                        </p:cTn>
                                        <p:tgtEl>
                                          <p:spTgt spid="6">
                                            <p:txEl>
                                              <p:pRg st="4" end="4"/>
                                            </p:txEl>
                                          </p:spTgt>
                                        </p:tgtEl>
                                        <p:attrNameLst>
                                          <p:attrName>style.visibility</p:attrName>
                                        </p:attrNameLst>
                                      </p:cBhvr>
                                      <p:to>
                                        <p:strVal val="visible"/>
                                      </p:to>
                                    </p:set>
                                    <p:animEffect transition="in" filter="dissolve">
                                      <p:cBhvr>
                                        <p:cTn id="44" dur="500"/>
                                        <p:tgtEl>
                                          <p:spTgt spid="6">
                                            <p:txEl>
                                              <p:pRg st="4" end="4"/>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463550" marR="0" lvl="1" indent="0" algn="l" defTabSz="914400" rtl="0" eaLnBrk="1" fontAlgn="auto" latinLnBrk="0" hangingPunct="1">
              <a:lnSpc>
                <a:spcPct val="90000"/>
              </a:lnSpc>
              <a:spcBef>
                <a:spcPts val="500"/>
              </a:spcBef>
              <a:spcAft>
                <a:spcPts val="0"/>
              </a:spcAft>
              <a:buClr>
                <a:srgbClr val="0000A8"/>
              </a:buClr>
              <a:buSz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2D45E64-73D5-972F-8481-162C41B721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54</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we’ll study in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8968FAEE-FB54-5FEA-168C-D9FB29701B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Slide Number Placeholder 2">
            <a:extLst>
              <a:ext uri="{FF2B5EF4-FFF2-40B4-BE49-F238E27FC236}">
                <a16:creationId xmlns:a16="http://schemas.microsoft.com/office/drawing/2014/main" id="{F2889FA4-13D4-2540-379E-9BD3E291CBC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
        <p:nvSpPr>
          <p:cNvPr id="7" name="Text Box 110">
            <a:extLst>
              <a:ext uri="{FF2B5EF4-FFF2-40B4-BE49-F238E27FC236}">
                <a16:creationId xmlns:a16="http://schemas.microsoft.com/office/drawing/2014/main" id="{5BA0FA05-7701-A014-3C28-F64D74104A78}"/>
              </a:ext>
            </a:extLst>
          </p:cNvPr>
          <p:cNvSpPr txBox="1">
            <a:spLocks noChangeArrowheads="1"/>
          </p:cNvSpPr>
          <p:nvPr/>
        </p:nvSpPr>
        <p:spPr bwMode="auto">
          <a:xfrm>
            <a:off x="6399414" y="2548749"/>
            <a:ext cx="169950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1RTT handshake</a:t>
            </a:r>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A638B-299C-E414-341C-DBE9C47694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D516F5D-DD6B-8EB2-DE83-0A1E850B5AE6}"/>
              </a:ext>
            </a:extLst>
          </p:cNvPr>
          <p:cNvSpPr>
            <a:spLocks noGrp="1"/>
          </p:cNvSpPr>
          <p:nvPr>
            <p:ph type="title"/>
          </p:nvPr>
        </p:nvSpPr>
        <p:spPr/>
        <p:txBody>
          <a:bodyPr>
            <a:normAutofit/>
          </a:bodyPr>
          <a:lstStyle/>
          <a:p>
            <a:r>
              <a:rPr lang="en-US" sz="4800" dirty="0"/>
              <a:t>QUIC: 0-RTT Connection establishment</a:t>
            </a:r>
            <a:endParaRPr lang="en-US" sz="4400" b="0" dirty="0"/>
          </a:p>
        </p:txBody>
      </p:sp>
      <p:sp>
        <p:nvSpPr>
          <p:cNvPr id="150" name="Line 25">
            <a:extLst>
              <a:ext uri="{FF2B5EF4-FFF2-40B4-BE49-F238E27FC236}">
                <a16:creationId xmlns:a16="http://schemas.microsoft.com/office/drawing/2014/main" id="{4DDCDF20-1721-F4BA-BB85-DF11B6757385}"/>
              </a:ext>
            </a:extLst>
          </p:cNvPr>
          <p:cNvSpPr>
            <a:spLocks noChangeShapeType="1"/>
          </p:cNvSpPr>
          <p:nvPr/>
        </p:nvSpPr>
        <p:spPr bwMode="auto">
          <a:xfrm>
            <a:off x="8046851" y="2406249"/>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1C61EF22-EAB2-8307-987F-BF1A78702DE8}"/>
              </a:ext>
            </a:extLst>
          </p:cNvPr>
          <p:cNvSpPr>
            <a:spLocks noChangeShapeType="1"/>
          </p:cNvSpPr>
          <p:nvPr/>
        </p:nvSpPr>
        <p:spPr bwMode="auto">
          <a:xfrm flipH="1">
            <a:off x="9545533" y="2479275"/>
            <a:ext cx="30079" cy="1772119"/>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72DFFDB4-A3F5-10DB-0960-26583EF6572F}"/>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F23C491F-020E-A257-98BE-BA6CD395C666}"/>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156B4474-CFE6-753B-F73B-0CFE2A78F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1810589-F9D7-DF59-0146-CD3D08DC255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A9E79D9B-004F-1995-0841-538194CB7B04}"/>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C82F1AD0-DF91-2FAC-8AD3-86293C0092B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50A13B8B-F4DB-4187-4DE2-027D37CBC55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5CA29F88-798E-CCA9-B03C-6F1F3DB725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1DE0ED22-0510-B5AF-5E2F-1FDBBDF0850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7FC164C9-8546-73F2-5303-4778B077CD4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1309B7A1-BBA3-30B3-F959-68741B1BDA8C}"/>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862D6675-4FE8-38BB-2547-ABE640A3995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56C9108B-D630-632C-D9FC-FB87008889B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0F9A1DB7-1A4A-0CED-E567-764C285D715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E9DFED65-78D1-5F9F-B080-F9B9287712C6}"/>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333FB8F-AC47-844D-FD97-1E5A43578379}"/>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1F2BAC79-423D-429C-DA92-3775E13F4DD1}"/>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35D8D5C4-84A8-5D1B-8CEF-02B5A29DA74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E82E2362-F006-2A30-D6F0-38DC41D4BE2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03A04C55-0C31-2B91-87D1-65304FD6381B}"/>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4984E658-560A-B98C-B817-B33CAEDB353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019D2D9A-B0E4-7723-7ABE-4BFB5C4BFCC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7E76309-D7E2-EEF2-81A4-F212D10C8F0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92CDE4A5-9E83-0D12-3928-2E6D5D3CCB7E}"/>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77732AD8-CD66-82F4-AE75-F900F5CED79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5FDAB56F-6711-3C91-FACC-C4C739E4AD5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8D32BCC1-EA1F-4888-4468-81E33FC45D81}"/>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260A5B6-DD46-A39E-767B-9178929D1D1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0C3E3319-9236-9096-94D3-146A1F70A7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27A83113-94EC-778D-DEA1-B380AB44102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CE2E1055-3D43-7CF5-FA3A-C6ED036080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E2892A49-E9F9-7026-7723-B58BE2E56461}"/>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5D9893E7-3F52-6AD2-0580-48C4757D81E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3FC2E39A-8E2C-DFEC-1736-2C8A7CC43E8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ECB9272B-B573-15F4-6D54-1C923585151B}"/>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9D0B5709-BDBD-46C8-0F89-AB1D753AAA14}"/>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DC88872C-BBBB-8F6E-31C6-77610F50DBF9}"/>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3A995F45-881B-04B2-4C25-729037796D6F}"/>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799683DE-F701-C08D-85C4-97A7F69183F1}"/>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A86EA23F-38F9-6F4C-C60F-F46C39446CFD}"/>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0" name="Group 39">
            <a:extLst>
              <a:ext uri="{FF2B5EF4-FFF2-40B4-BE49-F238E27FC236}">
                <a16:creationId xmlns:a16="http://schemas.microsoft.com/office/drawing/2014/main" id="{C2D8A3F6-2F35-73E3-9D3E-A4B2C5CCADCC}"/>
              </a:ext>
            </a:extLst>
          </p:cNvPr>
          <p:cNvGrpSpPr/>
          <p:nvPr/>
        </p:nvGrpSpPr>
        <p:grpSpPr>
          <a:xfrm>
            <a:off x="8086648" y="4597944"/>
            <a:ext cx="1477637" cy="1874799"/>
            <a:chOff x="8086648" y="4597944"/>
            <a:chExt cx="1477637" cy="1874799"/>
          </a:xfrm>
        </p:grpSpPr>
        <p:sp>
          <p:nvSpPr>
            <p:cNvPr id="7" name="Line 25">
              <a:extLst>
                <a:ext uri="{FF2B5EF4-FFF2-40B4-BE49-F238E27FC236}">
                  <a16:creationId xmlns:a16="http://schemas.microsoft.com/office/drawing/2014/main" id="{A284797A-E967-AC08-DDE8-C60D655BBB6A}"/>
                </a:ext>
              </a:extLst>
            </p:cNvPr>
            <p:cNvSpPr>
              <a:spLocks noChangeShapeType="1"/>
            </p:cNvSpPr>
            <p:nvPr/>
          </p:nvSpPr>
          <p:spPr bwMode="auto">
            <a:xfrm>
              <a:off x="8086648" y="4597944"/>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8" name="Line 25">
              <a:extLst>
                <a:ext uri="{FF2B5EF4-FFF2-40B4-BE49-F238E27FC236}">
                  <a16:creationId xmlns:a16="http://schemas.microsoft.com/office/drawing/2014/main" id="{BC06DF10-8B26-397F-C400-CC5F137B88D4}"/>
                </a:ext>
              </a:extLst>
            </p:cNvPr>
            <p:cNvSpPr>
              <a:spLocks noChangeShapeType="1"/>
            </p:cNvSpPr>
            <p:nvPr/>
          </p:nvSpPr>
          <p:spPr bwMode="auto">
            <a:xfrm>
              <a:off x="9552015" y="4627598"/>
              <a:ext cx="12270" cy="1845145"/>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 name="Slide Number Placeholder 2">
            <a:extLst>
              <a:ext uri="{FF2B5EF4-FFF2-40B4-BE49-F238E27FC236}">
                <a16:creationId xmlns:a16="http://schemas.microsoft.com/office/drawing/2014/main" id="{899270D5-4B78-0C2E-2A95-D361876C417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grpSp>
        <p:nvGrpSpPr>
          <p:cNvPr id="27" name="Group 26">
            <a:extLst>
              <a:ext uri="{FF2B5EF4-FFF2-40B4-BE49-F238E27FC236}">
                <a16:creationId xmlns:a16="http://schemas.microsoft.com/office/drawing/2014/main" id="{528E75F2-4312-5DD9-EF03-0F5CF0A238B0}"/>
              </a:ext>
            </a:extLst>
          </p:cNvPr>
          <p:cNvGrpSpPr/>
          <p:nvPr/>
        </p:nvGrpSpPr>
        <p:grpSpPr>
          <a:xfrm>
            <a:off x="4848307" y="2616837"/>
            <a:ext cx="4163327" cy="762645"/>
            <a:chOff x="4848307" y="2616837"/>
            <a:chExt cx="4163327" cy="762645"/>
          </a:xfrm>
        </p:grpSpPr>
        <p:pic>
          <p:nvPicPr>
            <p:cNvPr id="11" name="Picture 10" descr="A white rectangular object with black lines&#10;&#10;Description automatically generated">
              <a:extLst>
                <a:ext uri="{FF2B5EF4-FFF2-40B4-BE49-F238E27FC236}">
                  <a16:creationId xmlns:a16="http://schemas.microsoft.com/office/drawing/2014/main" id="{C0DBBB44-E4A1-205F-47C3-190C9E22261B}"/>
                </a:ext>
              </a:extLst>
            </p:cNvPr>
            <p:cNvPicPr>
              <a:picLocks noChangeAspect="1"/>
            </p:cNvPicPr>
            <p:nvPr/>
          </p:nvPicPr>
          <p:blipFill>
            <a:blip r:embed="rId4"/>
            <a:stretch>
              <a:fillRect/>
            </a:stretch>
          </p:blipFill>
          <p:spPr>
            <a:xfrm rot="19615010">
              <a:off x="8558379" y="2819623"/>
              <a:ext cx="453255" cy="402541"/>
            </a:xfrm>
            <a:prstGeom prst="rect">
              <a:avLst/>
            </a:prstGeom>
          </p:spPr>
        </p:pic>
        <p:sp>
          <p:nvSpPr>
            <p:cNvPr id="12" name="TextBox 11">
              <a:extLst>
                <a:ext uri="{FF2B5EF4-FFF2-40B4-BE49-F238E27FC236}">
                  <a16:creationId xmlns:a16="http://schemas.microsoft.com/office/drawing/2014/main" id="{08C34F64-260E-D147-FC27-946B82E7A992}"/>
                </a:ext>
              </a:extLst>
            </p:cNvPr>
            <p:cNvSpPr txBox="1"/>
            <p:nvPr/>
          </p:nvSpPr>
          <p:spPr>
            <a:xfrm>
              <a:off x="4848307" y="2616837"/>
              <a:ext cx="1978771" cy="762645"/>
            </a:xfrm>
            <a:prstGeom prst="rect">
              <a:avLst/>
            </a:prstGeom>
            <a:noFill/>
          </p:spPr>
          <p:txBody>
            <a:bodyPr wrap="square" rtlCol="0">
              <a:spAutoFit/>
            </a:bodyPr>
            <a:lstStyle/>
            <a:p>
              <a:pPr algn="ctr">
                <a:lnSpc>
                  <a:spcPct val="80000"/>
                </a:lnSpc>
              </a:pPr>
              <a:r>
                <a:rPr lang="en-US" dirty="0"/>
                <a:t>TLS  session ticket sent by server, cached at client</a:t>
              </a:r>
            </a:p>
          </p:txBody>
        </p:sp>
        <p:cxnSp>
          <p:nvCxnSpPr>
            <p:cNvPr id="16" name="Straight Connector 15">
              <a:extLst>
                <a:ext uri="{FF2B5EF4-FFF2-40B4-BE49-F238E27FC236}">
                  <a16:creationId xmlns:a16="http://schemas.microsoft.com/office/drawing/2014/main" id="{6276F477-257E-E147-7699-C02E1EA9F677}"/>
                </a:ext>
              </a:extLst>
            </p:cNvPr>
            <p:cNvCxnSpPr>
              <a:cxnSpLocks/>
            </p:cNvCxnSpPr>
            <p:nvPr/>
          </p:nvCxnSpPr>
          <p:spPr>
            <a:xfrm flipV="1">
              <a:off x="6591170" y="2989811"/>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BAB2E53-1232-067A-40AF-4850EF6AF96A}"/>
              </a:ext>
            </a:extLst>
          </p:cNvPr>
          <p:cNvGrpSpPr/>
          <p:nvPr/>
        </p:nvGrpSpPr>
        <p:grpSpPr>
          <a:xfrm>
            <a:off x="4765292" y="3672464"/>
            <a:ext cx="3164488" cy="660598"/>
            <a:chOff x="4765292" y="3672464"/>
            <a:chExt cx="3164488" cy="660598"/>
          </a:xfrm>
        </p:grpSpPr>
        <p:sp>
          <p:nvSpPr>
            <p:cNvPr id="9" name="TextBox 8">
              <a:extLst>
                <a:ext uri="{FF2B5EF4-FFF2-40B4-BE49-F238E27FC236}">
                  <a16:creationId xmlns:a16="http://schemas.microsoft.com/office/drawing/2014/main" id="{B93D5B20-3671-A7BB-8ABB-7CCC699BCB7F}"/>
                </a:ext>
              </a:extLst>
            </p:cNvPr>
            <p:cNvSpPr txBox="1"/>
            <p:nvPr/>
          </p:nvSpPr>
          <p:spPr>
            <a:xfrm>
              <a:off x="4765292" y="3672464"/>
              <a:ext cx="1966501" cy="660598"/>
            </a:xfrm>
            <a:prstGeom prst="rect">
              <a:avLst/>
            </a:prstGeom>
            <a:noFill/>
          </p:spPr>
          <p:txBody>
            <a:bodyPr wrap="square" rtlCol="0">
              <a:spAutoFit/>
            </a:bodyPr>
            <a:lstStyle/>
            <a:p>
              <a:pPr algn="ctr"/>
              <a:r>
                <a:rPr lang="en-US" i="1" dirty="0"/>
                <a:t>end of first QUIC connection </a:t>
              </a:r>
            </a:p>
          </p:txBody>
        </p:sp>
        <p:cxnSp>
          <p:nvCxnSpPr>
            <p:cNvPr id="22" name="Straight Connector 21">
              <a:extLst>
                <a:ext uri="{FF2B5EF4-FFF2-40B4-BE49-F238E27FC236}">
                  <a16:creationId xmlns:a16="http://schemas.microsoft.com/office/drawing/2014/main" id="{F112DD96-5A3B-C49D-E481-37CFB286F535}"/>
                </a:ext>
              </a:extLst>
            </p:cNvPr>
            <p:cNvCxnSpPr>
              <a:cxnSpLocks/>
            </p:cNvCxnSpPr>
            <p:nvPr/>
          </p:nvCxnSpPr>
          <p:spPr>
            <a:xfrm flipV="1">
              <a:off x="5978930" y="3998463"/>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19" name="Picture 18" descr="A white rectangular object with black lines&#10;&#10;Description automatically generated">
            <a:extLst>
              <a:ext uri="{FF2B5EF4-FFF2-40B4-BE49-F238E27FC236}">
                <a16:creationId xmlns:a16="http://schemas.microsoft.com/office/drawing/2014/main" id="{254F5D0D-9EAD-9641-2537-22AFEC566970}"/>
              </a:ext>
            </a:extLst>
          </p:cNvPr>
          <p:cNvPicPr>
            <a:picLocks noChangeAspect="1"/>
          </p:cNvPicPr>
          <p:nvPr/>
        </p:nvPicPr>
        <p:blipFill>
          <a:blip r:embed="rId4"/>
          <a:stretch>
            <a:fillRect/>
          </a:stretch>
        </p:blipFill>
        <p:spPr>
          <a:xfrm rot="19615010">
            <a:off x="7591798" y="3080205"/>
            <a:ext cx="453255" cy="402541"/>
          </a:xfrm>
          <a:prstGeom prst="rect">
            <a:avLst/>
          </a:prstGeom>
        </p:spPr>
      </p:pic>
      <p:grpSp>
        <p:nvGrpSpPr>
          <p:cNvPr id="29" name="Group 28">
            <a:extLst>
              <a:ext uri="{FF2B5EF4-FFF2-40B4-BE49-F238E27FC236}">
                <a16:creationId xmlns:a16="http://schemas.microsoft.com/office/drawing/2014/main" id="{81D6EA82-1C87-1CE9-1059-E88642BD8C55}"/>
              </a:ext>
            </a:extLst>
          </p:cNvPr>
          <p:cNvGrpSpPr/>
          <p:nvPr/>
        </p:nvGrpSpPr>
        <p:grpSpPr>
          <a:xfrm>
            <a:off x="4899325" y="4351713"/>
            <a:ext cx="3164488" cy="660598"/>
            <a:chOff x="4899325" y="4351713"/>
            <a:chExt cx="3164488" cy="660598"/>
          </a:xfrm>
        </p:grpSpPr>
        <p:sp>
          <p:nvSpPr>
            <p:cNvPr id="23" name="TextBox 22">
              <a:extLst>
                <a:ext uri="{FF2B5EF4-FFF2-40B4-BE49-F238E27FC236}">
                  <a16:creationId xmlns:a16="http://schemas.microsoft.com/office/drawing/2014/main" id="{5E9D90FA-C79C-8C9F-468D-2C17EF954BC8}"/>
                </a:ext>
              </a:extLst>
            </p:cNvPr>
            <p:cNvSpPr txBox="1"/>
            <p:nvPr/>
          </p:nvSpPr>
          <p:spPr>
            <a:xfrm>
              <a:off x="4899325" y="4351713"/>
              <a:ext cx="1966501" cy="660598"/>
            </a:xfrm>
            <a:prstGeom prst="rect">
              <a:avLst/>
            </a:prstGeom>
            <a:noFill/>
          </p:spPr>
          <p:txBody>
            <a:bodyPr wrap="square" rtlCol="0">
              <a:spAutoFit/>
            </a:bodyPr>
            <a:lstStyle/>
            <a:p>
              <a:pPr algn="ctr"/>
              <a:r>
                <a:rPr lang="en-US" i="1" dirty="0"/>
                <a:t>start of second QUIC connection </a:t>
              </a:r>
            </a:p>
          </p:txBody>
        </p:sp>
        <p:cxnSp>
          <p:nvCxnSpPr>
            <p:cNvPr id="24" name="Straight Connector 23">
              <a:extLst>
                <a:ext uri="{FF2B5EF4-FFF2-40B4-BE49-F238E27FC236}">
                  <a16:creationId xmlns:a16="http://schemas.microsoft.com/office/drawing/2014/main" id="{A98A3C3B-B992-6036-057C-FC796A634286}"/>
                </a:ext>
              </a:extLst>
            </p:cNvPr>
            <p:cNvCxnSpPr>
              <a:cxnSpLocks/>
            </p:cNvCxnSpPr>
            <p:nvPr/>
          </p:nvCxnSpPr>
          <p:spPr>
            <a:xfrm flipV="1">
              <a:off x="6112963" y="4677712"/>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E3F43068-DD36-2255-81E5-877706B0C900}"/>
              </a:ext>
            </a:extLst>
          </p:cNvPr>
          <p:cNvGrpSpPr/>
          <p:nvPr/>
        </p:nvGrpSpPr>
        <p:grpSpPr>
          <a:xfrm>
            <a:off x="659981" y="4251394"/>
            <a:ext cx="8925410" cy="2093745"/>
            <a:chOff x="659981" y="4251394"/>
            <a:chExt cx="8925410" cy="2093745"/>
          </a:xfrm>
        </p:grpSpPr>
        <p:sp>
          <p:nvSpPr>
            <p:cNvPr id="198" name="Content Placeholder 3">
              <a:extLst>
                <a:ext uri="{FF2B5EF4-FFF2-40B4-BE49-F238E27FC236}">
                  <a16:creationId xmlns:a16="http://schemas.microsoft.com/office/drawing/2014/main" id="{F5B7BF91-3606-0BBD-C39B-CE25157509EA}"/>
                </a:ext>
              </a:extLst>
            </p:cNvPr>
            <p:cNvSpPr txBox="1">
              <a:spLocks/>
            </p:cNvSpPr>
            <p:nvPr/>
          </p:nvSpPr>
          <p:spPr>
            <a:xfrm>
              <a:off x="659981" y="4251394"/>
              <a:ext cx="4254995" cy="209374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uses</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last session ticket for encryption, authentication for new connection</a:t>
              </a:r>
            </a:p>
            <a:p>
              <a:pPr marL="641350" indent="-223838">
                <a:defRPr/>
              </a:pP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0 RTT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handshake delay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F97A0ADA-1B02-BD9E-4C11-F823D2BC5FC1}"/>
                </a:ext>
              </a:extLst>
            </p:cNvPr>
            <p:cNvGrpSpPr/>
            <p:nvPr/>
          </p:nvGrpSpPr>
          <p:grpSpPr>
            <a:xfrm>
              <a:off x="7681761" y="4985061"/>
              <a:ext cx="1903630" cy="538559"/>
              <a:chOff x="7681761" y="4826037"/>
              <a:chExt cx="1903630" cy="538559"/>
            </a:xfrm>
          </p:grpSpPr>
          <p:sp>
            <p:nvSpPr>
              <p:cNvPr id="21" name="Line 104">
                <a:extLst>
                  <a:ext uri="{FF2B5EF4-FFF2-40B4-BE49-F238E27FC236}">
                    <a16:creationId xmlns:a16="http://schemas.microsoft.com/office/drawing/2014/main" id="{6F0731A0-058E-B2D6-D15B-3D61A79D9F8B}"/>
                  </a:ext>
                </a:extLst>
              </p:cNvPr>
              <p:cNvSpPr>
                <a:spLocks noChangeShapeType="1"/>
              </p:cNvSpPr>
              <p:nvPr/>
            </p:nvSpPr>
            <p:spPr bwMode="auto">
              <a:xfrm>
                <a:off x="8105841" y="504868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 name="TextBox 24">
                <a:extLst>
                  <a:ext uri="{FF2B5EF4-FFF2-40B4-BE49-F238E27FC236}">
                    <a16:creationId xmlns:a16="http://schemas.microsoft.com/office/drawing/2014/main" id="{4993FB8A-0CB2-BAB3-1C65-4BAC0E65D071}"/>
                  </a:ext>
                </a:extLst>
              </p:cNvPr>
              <p:cNvSpPr txBox="1"/>
              <p:nvPr/>
            </p:nvSpPr>
            <p:spPr>
              <a:xfrm>
                <a:off x="8518517" y="4995264"/>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pic>
            <p:nvPicPr>
              <p:cNvPr id="26" name="Picture 25" descr="A white rectangular object with black lines&#10;&#10;Description automatically generated">
                <a:extLst>
                  <a:ext uri="{FF2B5EF4-FFF2-40B4-BE49-F238E27FC236}">
                    <a16:creationId xmlns:a16="http://schemas.microsoft.com/office/drawing/2014/main" id="{9B23612C-9216-2A44-D5F7-0ABA9158530F}"/>
                  </a:ext>
                </a:extLst>
              </p:cNvPr>
              <p:cNvPicPr>
                <a:picLocks noChangeAspect="1"/>
              </p:cNvPicPr>
              <p:nvPr/>
            </p:nvPicPr>
            <p:blipFill>
              <a:blip r:embed="rId4"/>
              <a:stretch>
                <a:fillRect/>
              </a:stretch>
            </p:blipFill>
            <p:spPr>
              <a:xfrm rot="19615010">
                <a:off x="7681761" y="4826037"/>
                <a:ext cx="453255" cy="402541"/>
              </a:xfrm>
              <a:prstGeom prst="rect">
                <a:avLst/>
              </a:prstGeom>
            </p:spPr>
          </p:pic>
        </p:grpSp>
        <p:cxnSp>
          <p:nvCxnSpPr>
            <p:cNvPr id="32" name="Straight Connector 31">
              <a:extLst>
                <a:ext uri="{FF2B5EF4-FFF2-40B4-BE49-F238E27FC236}">
                  <a16:creationId xmlns:a16="http://schemas.microsoft.com/office/drawing/2014/main" id="{B5D72C77-888C-C4FD-1FAD-69BAF28989B5}"/>
                </a:ext>
              </a:extLst>
            </p:cNvPr>
            <p:cNvCxnSpPr>
              <a:cxnSpLocks/>
            </p:cNvCxnSpPr>
            <p:nvPr/>
          </p:nvCxnSpPr>
          <p:spPr>
            <a:xfrm>
              <a:off x="4373217" y="5174316"/>
              <a:ext cx="327964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84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dissolve">
                                      <p:cBhvr>
                                        <p:cTn id="22" dur="500"/>
                                        <p:tgtEl>
                                          <p:spTgt spid="29"/>
                                        </p:tgtEl>
                                      </p:cBhvr>
                                    </p:animEffect>
                                  </p:childTnLst>
                                </p:cTn>
                              </p:par>
                              <p:par>
                                <p:cTn id="23" presetID="9" presetClass="entr" presetSubtype="0" fill="hold"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dissolv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58</a:t>
            </a:fld>
            <a:endParaRPr lang="en-US" dirty="0"/>
          </a:p>
        </p:txBody>
      </p:sp>
      <p:grpSp>
        <p:nvGrpSpPr>
          <p:cNvPr id="2" name="Group 1">
            <a:extLst>
              <a:ext uri="{FF2B5EF4-FFF2-40B4-BE49-F238E27FC236}">
                <a16:creationId xmlns:a16="http://schemas.microsoft.com/office/drawing/2014/main" id="{FD339CFC-496F-2B33-38F5-0318904BADCD}"/>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8C50841B-A09E-237D-E762-5648F1B7CB7E}"/>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FB5E5C93-1628-B1E5-FF40-91A44E243DDC}"/>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96310058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pic>
        <p:nvPicPr>
          <p:cNvPr id="2" name="Picture 1" descr="Cartoon child with pigtails and purple bows&#10;&#10;Description automatically generated">
            <a:extLst>
              <a:ext uri="{FF2B5EF4-FFF2-40B4-BE49-F238E27FC236}">
                <a16:creationId xmlns:a16="http://schemas.microsoft.com/office/drawing/2014/main" id="{0F4809C8-C2BF-15DD-A423-439213090932}"/>
              </a:ext>
            </a:extLst>
          </p:cNvPr>
          <p:cNvPicPr>
            <a:picLocks noChangeAspect="1"/>
          </p:cNvPicPr>
          <p:nvPr/>
        </p:nvPicPr>
        <p:blipFill>
          <a:blip r:embed="rId4"/>
          <a:stretch>
            <a:fillRect/>
          </a:stretch>
        </p:blipFill>
        <p:spPr>
          <a:xfrm>
            <a:off x="1279735" y="5081182"/>
            <a:ext cx="935365" cy="782151"/>
          </a:xfrm>
          <a:prstGeom prst="rect">
            <a:avLst/>
          </a:prstGeom>
        </p:spPr>
      </p:pic>
      <p:pic>
        <p:nvPicPr>
          <p:cNvPr id="3" name="Picture 2" descr="A cartoon of a person with a green bow tie&#10;&#10;Description automatically generated">
            <a:extLst>
              <a:ext uri="{FF2B5EF4-FFF2-40B4-BE49-F238E27FC236}">
                <a16:creationId xmlns:a16="http://schemas.microsoft.com/office/drawing/2014/main" id="{C7D0FE14-C2F8-1269-7026-FDA9051829AA}"/>
              </a:ext>
            </a:extLst>
          </p:cNvPr>
          <p:cNvPicPr>
            <a:picLocks noChangeAspect="1"/>
          </p:cNvPicPr>
          <p:nvPr/>
        </p:nvPicPr>
        <p:blipFill>
          <a:blip r:embed="rId5"/>
          <a:stretch>
            <a:fillRect/>
          </a:stretch>
        </p:blipFill>
        <p:spPr>
          <a:xfrm>
            <a:off x="8768442" y="5061401"/>
            <a:ext cx="1020860" cy="850702"/>
          </a:xfrm>
          <a:prstGeom prst="rect">
            <a:avLst/>
          </a:prstGeom>
        </p:spPr>
      </p:pic>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63</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64</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65</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66</a:t>
            </a:fld>
            <a:endParaRPr lang="en-US" dirty="0"/>
          </a:p>
        </p:txBody>
      </p:sp>
      <p:pic>
        <p:nvPicPr>
          <p:cNvPr id="3" name="Picture 2" descr="Cartoon child with pigtails and purple bows&#10;&#10;Description automatically generated">
            <a:extLst>
              <a:ext uri="{FF2B5EF4-FFF2-40B4-BE49-F238E27FC236}">
                <a16:creationId xmlns:a16="http://schemas.microsoft.com/office/drawing/2014/main" id="{29762C02-5326-6038-2AB2-489CED6858A9}"/>
              </a:ext>
            </a:extLst>
          </p:cNvPr>
          <p:cNvPicPr>
            <a:picLocks noChangeAspect="1"/>
          </p:cNvPicPr>
          <p:nvPr/>
        </p:nvPicPr>
        <p:blipFill>
          <a:blip r:embed="rId4"/>
          <a:stretch>
            <a:fillRect/>
          </a:stretch>
        </p:blipFill>
        <p:spPr>
          <a:xfrm>
            <a:off x="1638307" y="1580166"/>
            <a:ext cx="935365" cy="782151"/>
          </a:xfrm>
          <a:prstGeom prst="rect">
            <a:avLst/>
          </a:prstGeom>
        </p:spPr>
      </p:pic>
      <p:pic>
        <p:nvPicPr>
          <p:cNvPr id="4" name="Picture 3" descr="A cartoon of a person with a green bow tie&#10;&#10;Description automatically generated">
            <a:extLst>
              <a:ext uri="{FF2B5EF4-FFF2-40B4-BE49-F238E27FC236}">
                <a16:creationId xmlns:a16="http://schemas.microsoft.com/office/drawing/2014/main" id="{D2758BD8-647B-A13A-A407-6EA8F9A29AAC}"/>
              </a:ext>
            </a:extLst>
          </p:cNvPr>
          <p:cNvPicPr>
            <a:picLocks noChangeAspect="1"/>
          </p:cNvPicPr>
          <p:nvPr/>
        </p:nvPicPr>
        <p:blipFill>
          <a:blip r:embed="rId5"/>
          <a:stretch>
            <a:fillRect/>
          </a:stretch>
        </p:blipFill>
        <p:spPr>
          <a:xfrm>
            <a:off x="9453881" y="1669222"/>
            <a:ext cx="1020860" cy="850702"/>
          </a:xfrm>
          <a:prstGeom prst="rect">
            <a:avLst/>
          </a:prstGeom>
        </p:spPr>
      </p:pic>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67</a:t>
            </a:fld>
            <a:endParaRPr lang="en-US" dirty="0"/>
          </a:p>
        </p:txBody>
      </p:sp>
      <p:grpSp>
        <p:nvGrpSpPr>
          <p:cNvPr id="2" name="Group 1">
            <a:extLst>
              <a:ext uri="{FF2B5EF4-FFF2-40B4-BE49-F238E27FC236}">
                <a16:creationId xmlns:a16="http://schemas.microsoft.com/office/drawing/2014/main" id="{CD541EC0-5B2C-A77B-F3AC-CA0375AFA58B}"/>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6BF2C2A9-FA94-A43C-2AA1-163E4224BD87}"/>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A004417E-C69E-5294-CC26-411492DA54B2}"/>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31564807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05963" y="1180296"/>
            <a:ext cx="6156745"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7334007" y="5609479"/>
            <a:ext cx="4118478" cy="11987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altLang="en-US"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13 logical root name “</a:t>
            </a:r>
            <a:r>
              <a:rPr kumimoji="0" lang="en-US" altLang="ja-JP"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servers” worldwide;  each “server,” replicated many times</a:t>
            </a:r>
            <a:endParaRPr kumimoji="0" lang="en-US" altLang="ja-JP" sz="1800"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EA66C62D-6941-0B64-EFFD-AEF5C75DF639}"/>
              </a:ext>
            </a:extLst>
          </p:cNvPr>
          <p:cNvPicPr>
            <a:picLocks noChangeAspect="1"/>
          </p:cNvPicPr>
          <p:nvPr/>
        </p:nvPicPr>
        <p:blipFill>
          <a:blip r:embed="rId3"/>
          <a:stretch>
            <a:fillRect/>
          </a:stretch>
        </p:blipFill>
        <p:spPr>
          <a:xfrm>
            <a:off x="890657" y="3761628"/>
            <a:ext cx="6289632" cy="2807047"/>
          </a:xfrm>
          <a:prstGeom prst="rect">
            <a:avLst/>
          </a:prstGeom>
        </p:spPr>
      </p:pic>
      <p:sp>
        <p:nvSpPr>
          <p:cNvPr id="4" name="Rectangle 3">
            <a:extLst>
              <a:ext uri="{FF2B5EF4-FFF2-40B4-BE49-F238E27FC236}">
                <a16:creationId xmlns:a16="http://schemas.microsoft.com/office/drawing/2014/main" id="{E99CF6E7-9C3C-00A8-8BCC-10E139488B96}"/>
              </a:ext>
            </a:extLst>
          </p:cNvPr>
          <p:cNvSpPr txBox="1">
            <a:spLocks noChangeArrowheads="1"/>
          </p:cNvSpPr>
          <p:nvPr/>
        </p:nvSpPr>
        <p:spPr>
          <a:xfrm>
            <a:off x="6882627" y="1165583"/>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88925">
              <a:defRPr/>
            </a:pPr>
            <a:r>
              <a:rPr lang="en-US" dirty="0">
                <a:solidFill>
                  <a:prstClr val="black"/>
                </a:solidFill>
              </a:rPr>
              <a:t>ICANN (Internet Corporation for Assigned Names and Numbers)</a:t>
            </a:r>
            <a:r>
              <a:rPr lang="en-US" dirty="0">
                <a:solidFill>
                  <a:prstClr val="black"/>
                </a:solidFill>
                <a:ea typeface="ＭＳ Ｐゴシック" panose="020B0600070205080204" pitchFamily="34" charset="-128"/>
              </a:rPr>
              <a:t> manages root DNS domain</a:t>
            </a:r>
            <a:endParaRPr lang="en-US" dirty="0">
              <a:solidFill>
                <a:prstClr val="black"/>
              </a:solidFill>
            </a:endParaRP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0" end="0"/>
                                            </p:txEl>
                                          </p:spTgt>
                                        </p:tgtEl>
                                        <p:attrNameLst>
                                          <p:attrName>style.visibility</p:attrName>
                                        </p:attrNameLst>
                                      </p:cBhvr>
                                      <p:to>
                                        <p:strVal val="visible"/>
                                      </p:to>
                                    </p:set>
                                    <p:animEffect transition="in" filter="dissolve">
                                      <p:cBhvr>
                                        <p:cTn id="21" dur="500"/>
                                        <p:tgtEl>
                                          <p:spTgt spid="4">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
                                            <p:txEl>
                                              <p:pRg st="1" end="1"/>
                                            </p:txEl>
                                          </p:spTgt>
                                        </p:tgtEl>
                                        <p:attrNameLst>
                                          <p:attrName>style.visibility</p:attrName>
                                        </p:attrNameLst>
                                      </p:cBhvr>
                                      <p:to>
                                        <p:strVal val="visible"/>
                                      </p:to>
                                    </p:set>
                                    <p:animEffect transition="in" filter="dissolve">
                                      <p:cBhvr>
                                        <p:cTn id="26"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P spid="4"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93872" y="136525"/>
            <a:ext cx="10204255" cy="937943"/>
          </a:xfrm>
        </p:spPr>
        <p:txBody>
          <a:bodyPr/>
          <a:lstStyle/>
          <a:p>
            <a:r>
              <a:rPr lang="en-US" dirty="0"/>
              <a:t>Basic Domain Name Resolution</a:t>
            </a:r>
          </a:p>
        </p:txBody>
      </p:sp>
      <p:sp>
        <p:nvSpPr>
          <p:cNvPr id="4" name="Content Placeholder 3"/>
          <p:cNvSpPr>
            <a:spLocks noGrp="1"/>
          </p:cNvSpPr>
          <p:nvPr>
            <p:ph sz="quarter" idx="1"/>
          </p:nvPr>
        </p:nvSpPr>
        <p:spPr>
          <a:xfrm>
            <a:off x="1149544" y="1433512"/>
            <a:ext cx="8991600" cy="5105400"/>
          </a:xfrm>
        </p:spPr>
        <p:txBody>
          <a:bodyPr>
            <a:normAutofit/>
          </a:bodyPr>
          <a:lstStyle/>
          <a:p>
            <a:r>
              <a:rPr lang="en-US" altLang="en-US" dirty="0"/>
              <a:t>Translates domain names into IP addresses</a:t>
            </a:r>
            <a:endParaRPr lang="en-US" dirty="0"/>
          </a:p>
          <a:p>
            <a:r>
              <a:rPr lang="en-US" dirty="0"/>
              <a:t>Every host knows a local DNS server</a:t>
            </a:r>
          </a:p>
          <a:p>
            <a:pPr lvl="1"/>
            <a:r>
              <a:rPr lang="en-US" dirty="0"/>
              <a:t>Sends all queries to the local DNS server</a:t>
            </a:r>
          </a:p>
          <a:p>
            <a:r>
              <a:rPr lang="en-US" dirty="0"/>
              <a:t>If the local DNS can answer the query, then you’re done</a:t>
            </a:r>
          </a:p>
          <a:p>
            <a:pPr marL="880110" lvl="1" indent="-514350">
              <a:buFont typeface="+mj-lt"/>
              <a:buAutoNum type="arabicPeriod"/>
            </a:pPr>
            <a:r>
              <a:rPr lang="en-US" dirty="0"/>
              <a:t>Local server is also the authoritative server for that name</a:t>
            </a:r>
          </a:p>
          <a:p>
            <a:pPr marL="880110" lvl="1" indent="-514350">
              <a:buFont typeface="+mj-lt"/>
              <a:buAutoNum type="arabicPeriod"/>
            </a:pPr>
            <a:r>
              <a:rPr lang="en-US" dirty="0"/>
              <a:t>Local server has cached the record for that name</a:t>
            </a:r>
          </a:p>
          <a:p>
            <a:r>
              <a:rPr lang="en-US" dirty="0"/>
              <a:t>Otherwise, go down the hierarchy and search for the authoritative name server (root)</a:t>
            </a:r>
          </a:p>
          <a:p>
            <a:pPr lvl="1"/>
            <a:r>
              <a:rPr lang="en-US" dirty="0"/>
              <a:t>Every local DNS server knows the root servers</a:t>
            </a:r>
          </a:p>
          <a:p>
            <a:pPr lvl="1"/>
            <a:r>
              <a:rPr lang="en-US" dirty="0"/>
              <a:t>Use cache to skip steps if possible</a:t>
            </a:r>
          </a:p>
          <a:p>
            <a:pPr lvl="2"/>
            <a:r>
              <a:rPr lang="en-US" dirty="0"/>
              <a:t>e.g. skip the root and go directly to .</a:t>
            </a:r>
            <a:r>
              <a:rPr lang="en-US" dirty="0" err="1"/>
              <a:t>edu</a:t>
            </a:r>
            <a:r>
              <a:rPr lang="en-US" dirty="0"/>
              <a:t> if the root file is cached </a:t>
            </a:r>
          </a:p>
        </p:txBody>
      </p:sp>
    </p:spTree>
    <p:extLst>
      <p:ext uri="{BB962C8B-B14F-4D97-AF65-F5344CB8AC3E}">
        <p14:creationId xmlns:p14="http://schemas.microsoft.com/office/powerpoint/2010/main" val="40735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3" end="3"/>
                                            </p:txEl>
                                          </p:spTgt>
                                        </p:tgtEl>
                                        <p:attrNameLst>
                                          <p:attrName>style.visibility</p:attrName>
                                        </p:attrNameLst>
                                      </p:cBhvr>
                                      <p:to>
                                        <p:strVal val="visible"/>
                                      </p:to>
                                    </p:set>
                                    <p:animEffect transition="in" filter="fade">
                                      <p:cBhvr>
                                        <p:cTn id="7" dur="500"/>
                                        <p:tgtEl>
                                          <p:spTgt spid="4">
                                            <p:txEl>
                                              <p:pRg st="3" end="3"/>
                                            </p:txEl>
                                          </p:spTgt>
                                        </p:tgtEl>
                                      </p:cBhvr>
                                    </p:animEffect>
                                    <p:anim calcmode="lin" valueType="num">
                                      <p:cBhvr>
                                        <p:cTn id="8"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9" dur="500" fill="hold"/>
                                        <p:tgtEl>
                                          <p:spTgt spid="4">
                                            <p:txEl>
                                              <p:pRg st="3" end="3"/>
                                            </p:txEl>
                                          </p:spTgt>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4">
                                            <p:txEl>
                                              <p:pRg st="4" end="4"/>
                                            </p:txEl>
                                          </p:spTgt>
                                        </p:tgtEl>
                                        <p:attrNameLst>
                                          <p:attrName>style.visibility</p:attrName>
                                        </p:attrNameLst>
                                      </p:cBhvr>
                                      <p:to>
                                        <p:strVal val="visible"/>
                                      </p:to>
                                    </p:set>
                                    <p:animEffect transition="in" filter="fade">
                                      <p:cBhvr>
                                        <p:cTn id="12" dur="500"/>
                                        <p:tgtEl>
                                          <p:spTgt spid="4">
                                            <p:txEl>
                                              <p:pRg st="4" end="4"/>
                                            </p:txEl>
                                          </p:spTgt>
                                        </p:tgtEl>
                                      </p:cBhvr>
                                    </p:animEffect>
                                    <p:anim calcmode="lin" valueType="num">
                                      <p:cBhvr>
                                        <p:cTn id="13"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14" dur="500" fill="hold"/>
                                        <p:tgtEl>
                                          <p:spTgt spid="4">
                                            <p:txEl>
                                              <p:pRg st="4" end="4"/>
                                            </p:txEl>
                                          </p:spTgt>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animEffect transition="in" filter="fade">
                                      <p:cBhvr>
                                        <p:cTn id="17" dur="500"/>
                                        <p:tgtEl>
                                          <p:spTgt spid="4">
                                            <p:txEl>
                                              <p:pRg st="5" end="5"/>
                                            </p:txEl>
                                          </p:spTgt>
                                        </p:tgtEl>
                                      </p:cBhvr>
                                    </p:animEffect>
                                    <p:anim calcmode="lin" valueType="num">
                                      <p:cBhvr>
                                        <p:cTn id="18"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19" dur="5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4">
                                            <p:txEl>
                                              <p:pRg st="6" end="6"/>
                                            </p:txEl>
                                          </p:spTgt>
                                        </p:tgtEl>
                                        <p:attrNameLst>
                                          <p:attrName>style.visibility</p:attrName>
                                        </p:attrNameLst>
                                      </p:cBhvr>
                                      <p:to>
                                        <p:strVal val="visible"/>
                                      </p:to>
                                    </p:set>
                                    <p:animEffect transition="in" filter="fade">
                                      <p:cBhvr>
                                        <p:cTn id="24" dur="500"/>
                                        <p:tgtEl>
                                          <p:spTgt spid="4">
                                            <p:txEl>
                                              <p:pRg st="6" end="6"/>
                                            </p:txEl>
                                          </p:spTgt>
                                        </p:tgtEl>
                                      </p:cBhvr>
                                    </p:animEffect>
                                    <p:anim calcmode="lin" valueType="num">
                                      <p:cBhvr>
                                        <p:cTn id="25"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26" dur="500" fill="hold"/>
                                        <p:tgtEl>
                                          <p:spTgt spid="4">
                                            <p:txEl>
                                              <p:pRg st="6" end="6"/>
                                            </p:txEl>
                                          </p:spTgt>
                                        </p:tgtEl>
                                        <p:attrNameLst>
                                          <p:attrName>ppt_y</p:attrName>
                                        </p:attrNameLst>
                                      </p:cBhvr>
                                      <p:tavLst>
                                        <p:tav tm="0">
                                          <p:val>
                                            <p:strVal val="#ppt_y+.1"/>
                                          </p:val>
                                        </p:tav>
                                        <p:tav tm="100000">
                                          <p:val>
                                            <p:strVal val="#ppt_y"/>
                                          </p:val>
                                        </p:tav>
                                      </p:tavLst>
                                    </p:anim>
                                  </p:childTnLst>
                                </p:cTn>
                              </p:par>
                              <p:par>
                                <p:cTn id="27" presetID="42" presetClass="entr" presetSubtype="0" fill="hold" nodeType="withEffect">
                                  <p:stCondLst>
                                    <p:cond delay="0"/>
                                  </p:stCondLst>
                                  <p:childTnLst>
                                    <p:set>
                                      <p:cBhvr>
                                        <p:cTn id="28" dur="1" fill="hold">
                                          <p:stCondLst>
                                            <p:cond delay="0"/>
                                          </p:stCondLst>
                                        </p:cTn>
                                        <p:tgtEl>
                                          <p:spTgt spid="4">
                                            <p:txEl>
                                              <p:pRg st="7" end="7"/>
                                            </p:txEl>
                                          </p:spTgt>
                                        </p:tgtEl>
                                        <p:attrNameLst>
                                          <p:attrName>style.visibility</p:attrName>
                                        </p:attrNameLst>
                                      </p:cBhvr>
                                      <p:to>
                                        <p:strVal val="visible"/>
                                      </p:to>
                                    </p:set>
                                    <p:animEffect transition="in" filter="fade">
                                      <p:cBhvr>
                                        <p:cTn id="29" dur="500"/>
                                        <p:tgtEl>
                                          <p:spTgt spid="4">
                                            <p:txEl>
                                              <p:pRg st="7" end="7"/>
                                            </p:txEl>
                                          </p:spTgt>
                                        </p:tgtEl>
                                      </p:cBhvr>
                                    </p:animEffect>
                                    <p:anim calcmode="lin" valueType="num">
                                      <p:cBhvr>
                                        <p:cTn id="30" dur="500" fill="hold"/>
                                        <p:tgtEl>
                                          <p:spTgt spid="4">
                                            <p:txEl>
                                              <p:pRg st="7" end="7"/>
                                            </p:txEl>
                                          </p:spTgt>
                                        </p:tgtEl>
                                        <p:attrNameLst>
                                          <p:attrName>ppt_x</p:attrName>
                                        </p:attrNameLst>
                                      </p:cBhvr>
                                      <p:tavLst>
                                        <p:tav tm="0">
                                          <p:val>
                                            <p:strVal val="#ppt_x"/>
                                          </p:val>
                                        </p:tav>
                                        <p:tav tm="100000">
                                          <p:val>
                                            <p:strVal val="#ppt_x"/>
                                          </p:val>
                                        </p:tav>
                                      </p:tavLst>
                                    </p:anim>
                                    <p:anim calcmode="lin" valueType="num">
                                      <p:cBhvr>
                                        <p:cTn id="31" dur="500" fill="hold"/>
                                        <p:tgtEl>
                                          <p:spTgt spid="4">
                                            <p:txEl>
                                              <p:pRg st="7" end="7"/>
                                            </p:txEl>
                                          </p:spTgt>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4">
                                            <p:txEl>
                                              <p:pRg st="8" end="8"/>
                                            </p:txEl>
                                          </p:spTgt>
                                        </p:tgtEl>
                                        <p:attrNameLst>
                                          <p:attrName>style.visibility</p:attrName>
                                        </p:attrNameLst>
                                      </p:cBhvr>
                                      <p:to>
                                        <p:strVal val="visible"/>
                                      </p:to>
                                    </p:set>
                                    <p:animEffect transition="in" filter="fade">
                                      <p:cBhvr>
                                        <p:cTn id="34" dur="500"/>
                                        <p:tgtEl>
                                          <p:spTgt spid="4">
                                            <p:txEl>
                                              <p:pRg st="8" end="8"/>
                                            </p:txEl>
                                          </p:spTgt>
                                        </p:tgtEl>
                                      </p:cBhvr>
                                    </p:animEffect>
                                    <p:anim calcmode="lin" valueType="num">
                                      <p:cBhvr>
                                        <p:cTn id="35" dur="500" fill="hold"/>
                                        <p:tgtEl>
                                          <p:spTgt spid="4">
                                            <p:txEl>
                                              <p:pRg st="8" end="8"/>
                                            </p:txEl>
                                          </p:spTgt>
                                        </p:tgtEl>
                                        <p:attrNameLst>
                                          <p:attrName>ppt_x</p:attrName>
                                        </p:attrNameLst>
                                      </p:cBhvr>
                                      <p:tavLst>
                                        <p:tav tm="0">
                                          <p:val>
                                            <p:strVal val="#ppt_x"/>
                                          </p:val>
                                        </p:tav>
                                        <p:tav tm="100000">
                                          <p:val>
                                            <p:strVal val="#ppt_x"/>
                                          </p:val>
                                        </p:tav>
                                      </p:tavLst>
                                    </p:anim>
                                    <p:anim calcmode="lin" valueType="num">
                                      <p:cBhvr>
                                        <p:cTn id="36" dur="500" fill="hold"/>
                                        <p:tgtEl>
                                          <p:spTgt spid="4">
                                            <p:txEl>
                                              <p:pRg st="8" end="8"/>
                                            </p:txEl>
                                          </p:spTgt>
                                        </p:tgtEl>
                                        <p:attrNameLst>
                                          <p:attrName>ppt_y</p:attrName>
                                        </p:attrNameLst>
                                      </p:cBhvr>
                                      <p:tavLst>
                                        <p:tav tm="0">
                                          <p:val>
                                            <p:strVal val="#ppt_y+.1"/>
                                          </p:val>
                                        </p:tav>
                                        <p:tav tm="100000">
                                          <p:val>
                                            <p:strVal val="#ppt_y"/>
                                          </p:val>
                                        </p:tav>
                                      </p:tavLst>
                                    </p:anim>
                                  </p:childTnLst>
                                </p:cTn>
                              </p:par>
                              <p:par>
                                <p:cTn id="37" presetID="42" presetClass="entr" presetSubtype="0" fill="hold" nodeType="withEffect">
                                  <p:stCondLst>
                                    <p:cond delay="0"/>
                                  </p:stCondLst>
                                  <p:childTnLst>
                                    <p:set>
                                      <p:cBhvr>
                                        <p:cTn id="38" dur="1" fill="hold">
                                          <p:stCondLst>
                                            <p:cond delay="0"/>
                                          </p:stCondLst>
                                        </p:cTn>
                                        <p:tgtEl>
                                          <p:spTgt spid="4">
                                            <p:txEl>
                                              <p:pRg st="9" end="9"/>
                                            </p:txEl>
                                          </p:spTgt>
                                        </p:tgtEl>
                                        <p:attrNameLst>
                                          <p:attrName>style.visibility</p:attrName>
                                        </p:attrNameLst>
                                      </p:cBhvr>
                                      <p:to>
                                        <p:strVal val="visible"/>
                                      </p:to>
                                    </p:set>
                                    <p:animEffect transition="in" filter="fade">
                                      <p:cBhvr>
                                        <p:cTn id="39" dur="500"/>
                                        <p:tgtEl>
                                          <p:spTgt spid="4">
                                            <p:txEl>
                                              <p:pRg st="9" end="9"/>
                                            </p:txEl>
                                          </p:spTgt>
                                        </p:tgtEl>
                                      </p:cBhvr>
                                    </p:animEffect>
                                    <p:anim calcmode="lin" valueType="num">
                                      <p:cBhvr>
                                        <p:cTn id="40" dur="500" fill="hold"/>
                                        <p:tgtEl>
                                          <p:spTgt spid="4">
                                            <p:txEl>
                                              <p:pRg st="9" end="9"/>
                                            </p:txEl>
                                          </p:spTgt>
                                        </p:tgtEl>
                                        <p:attrNameLst>
                                          <p:attrName>ppt_x</p:attrName>
                                        </p:attrNameLst>
                                      </p:cBhvr>
                                      <p:tavLst>
                                        <p:tav tm="0">
                                          <p:val>
                                            <p:strVal val="#ppt_x"/>
                                          </p:val>
                                        </p:tav>
                                        <p:tav tm="100000">
                                          <p:val>
                                            <p:strVal val="#ppt_x"/>
                                          </p:val>
                                        </p:tav>
                                      </p:tavLst>
                                    </p:anim>
                                    <p:anim calcmode="lin" valueType="num">
                                      <p:cBhvr>
                                        <p:cTn id="41" dur="500" fill="hold"/>
                                        <p:tgtEl>
                                          <p:spTgt spid="4">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64" name="Rectangle 40">
            <a:extLst>
              <a:ext uri="{FF2B5EF4-FFF2-40B4-BE49-F238E27FC236}">
                <a16:creationId xmlns:a16="http://schemas.microsoft.com/office/drawing/2014/main" id="{8C43C078-DC19-4048-AEB2-706FF1691D32}"/>
              </a:ext>
            </a:extLst>
          </p:cNvPr>
          <p:cNvSpPr>
            <a:spLocks noGrp="1" noChangeArrowheads="1"/>
          </p:cNvSpPr>
          <p:nvPr>
            <p:ph type="title"/>
          </p:nvPr>
        </p:nvSpPr>
        <p:spPr/>
        <p:txBody>
          <a:bodyPr/>
          <a:lstStyle/>
          <a:p>
            <a:r>
              <a:rPr lang="en-US" altLang="en-US" dirty="0"/>
              <a:t>DNS </a:t>
            </a:r>
            <a:r>
              <a:rPr lang="en-US" dirty="0"/>
              <a:t>Resolution</a:t>
            </a:r>
            <a:endParaRPr lang="en-US" altLang="en-US" dirty="0"/>
          </a:p>
        </p:txBody>
      </p:sp>
      <p:pic>
        <p:nvPicPr>
          <p:cNvPr id="25" name="Picture 12">
            <a:extLst>
              <a:ext uri="{FF2B5EF4-FFF2-40B4-BE49-F238E27FC236}">
                <a16:creationId xmlns:a16="http://schemas.microsoft.com/office/drawing/2014/main" id="{9FE0B011-5673-EE48-B195-196B5245060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9856" y="2613964"/>
            <a:ext cx="6662058" cy="1596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14">
            <a:extLst>
              <a:ext uri="{FF2B5EF4-FFF2-40B4-BE49-F238E27FC236}">
                <a16:creationId xmlns:a16="http://schemas.microsoft.com/office/drawing/2014/main" id="{0B2610AE-80D8-4D42-B5C8-1E73A6F42A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9511" y="1733550"/>
            <a:ext cx="608883" cy="1159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 name="Picture 16">
            <a:extLst>
              <a:ext uri="{FF2B5EF4-FFF2-40B4-BE49-F238E27FC236}">
                <a16:creationId xmlns:a16="http://schemas.microsoft.com/office/drawing/2014/main" id="{FD141A20-DB71-1641-92F2-05E925D852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4997" y="2746172"/>
            <a:ext cx="730397" cy="495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 name="Picture 17">
            <a:extLst>
              <a:ext uri="{FF2B5EF4-FFF2-40B4-BE49-F238E27FC236}">
                <a16:creationId xmlns:a16="http://schemas.microsoft.com/office/drawing/2014/main" id="{CA56194F-EC6D-764B-A589-80839A4AA25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9557" y="3986887"/>
            <a:ext cx="2973096" cy="5796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 name="Picture 18">
            <a:extLst>
              <a:ext uri="{FF2B5EF4-FFF2-40B4-BE49-F238E27FC236}">
                <a16:creationId xmlns:a16="http://schemas.microsoft.com/office/drawing/2014/main" id="{3BD71FC9-780A-4A46-9712-830ED33BF55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25771" y="3869208"/>
            <a:ext cx="3916139" cy="10445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19">
            <a:extLst>
              <a:ext uri="{FF2B5EF4-FFF2-40B4-BE49-F238E27FC236}">
                <a16:creationId xmlns:a16="http://schemas.microsoft.com/office/drawing/2014/main" id="{863D657D-0B38-3043-B84A-F2D46A6F1E2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59714" y="3660002"/>
            <a:ext cx="829455" cy="5767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20">
            <a:extLst>
              <a:ext uri="{FF2B5EF4-FFF2-40B4-BE49-F238E27FC236}">
                <a16:creationId xmlns:a16="http://schemas.microsoft.com/office/drawing/2014/main" id="{01BD2823-CB40-FC4B-9417-C3FC08F0E70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7426" y="3969456"/>
            <a:ext cx="1201918" cy="1154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10">
            <a:extLst>
              <a:ext uri="{FF2B5EF4-FFF2-40B4-BE49-F238E27FC236}">
                <a16:creationId xmlns:a16="http://schemas.microsoft.com/office/drawing/2014/main" id="{E56090A9-5196-3A45-9E7F-CD7DC2DC05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277100" y="1577813"/>
            <a:ext cx="4914900" cy="37023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6" name="Elbow Connector 5">
            <a:extLst>
              <a:ext uri="{FF2B5EF4-FFF2-40B4-BE49-F238E27FC236}">
                <a16:creationId xmlns:a16="http://schemas.microsoft.com/office/drawing/2014/main" id="{C18F47EB-1755-2A45-9618-7D575C2A0148}"/>
              </a:ext>
            </a:extLst>
          </p:cNvPr>
          <p:cNvCxnSpPr>
            <a:cxnSpLocks/>
          </p:cNvCxnSpPr>
          <p:nvPr/>
        </p:nvCxnSpPr>
        <p:spPr>
          <a:xfrm flipV="1">
            <a:off x="6760029" y="1877786"/>
            <a:ext cx="2579914" cy="1015123"/>
          </a:xfrm>
          <a:prstGeom prst="bentConnector3">
            <a:avLst>
              <a:gd name="adj1" fmla="val 6329"/>
            </a:avLst>
          </a:prstGeom>
          <a:ln>
            <a:tailEnd type="triangle"/>
          </a:ln>
        </p:spPr>
        <p:style>
          <a:lnRef idx="3">
            <a:schemeClr val="accent2"/>
          </a:lnRef>
          <a:fillRef idx="0">
            <a:schemeClr val="accent2"/>
          </a:fillRef>
          <a:effectRef idx="2">
            <a:schemeClr val="accent2"/>
          </a:effectRef>
          <a:fontRef idx="minor">
            <a:schemeClr val="tx1"/>
          </a:fontRef>
        </p:style>
      </p:cxnSp>
      <p:sp>
        <p:nvSpPr>
          <p:cNvPr id="12" name="TextBox 11">
            <a:extLst>
              <a:ext uri="{FF2B5EF4-FFF2-40B4-BE49-F238E27FC236}">
                <a16:creationId xmlns:a16="http://schemas.microsoft.com/office/drawing/2014/main" id="{69F7F2B7-D5FE-9B4C-9D03-C31C5FEE80A0}"/>
              </a:ext>
            </a:extLst>
          </p:cNvPr>
          <p:cNvSpPr txBox="1"/>
          <p:nvPr/>
        </p:nvSpPr>
        <p:spPr>
          <a:xfrm>
            <a:off x="3837215" y="4753253"/>
            <a:ext cx="1293944" cy="369332"/>
          </a:xfrm>
          <a:prstGeom prst="rect">
            <a:avLst/>
          </a:prstGeom>
          <a:noFill/>
        </p:spPr>
        <p:txBody>
          <a:bodyPr wrap="none" rtlCol="0">
            <a:spAutoFit/>
          </a:bodyPr>
          <a:lstStyle/>
          <a:p>
            <a:r>
              <a:rPr lang="en-US" dirty="0"/>
              <a:t>242.66.45.4</a:t>
            </a:r>
          </a:p>
        </p:txBody>
      </p:sp>
    </p:spTree>
    <p:extLst>
      <p:ext uri="{BB962C8B-B14F-4D97-AF65-F5344CB8AC3E}">
        <p14:creationId xmlns:p14="http://schemas.microsoft.com/office/powerpoint/2010/main" val="64672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down)">
                                      <p:cBhvr>
                                        <p:cTn id="7"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loud 4"/>
          <p:cNvSpPr/>
          <p:nvPr/>
        </p:nvSpPr>
        <p:spPr>
          <a:xfrm>
            <a:off x="3505200" y="1915892"/>
            <a:ext cx="4821466" cy="2111148"/>
          </a:xfrm>
          <a:prstGeom prst="cloud">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t>Northeastern</a:t>
            </a:r>
          </a:p>
        </p:txBody>
      </p:sp>
      <p:sp>
        <p:nvSpPr>
          <p:cNvPr id="2" name="Title 1"/>
          <p:cNvSpPr>
            <a:spLocks noGrp="1"/>
          </p:cNvSpPr>
          <p:nvPr>
            <p:ph type="title"/>
          </p:nvPr>
        </p:nvSpPr>
        <p:spPr/>
        <p:txBody>
          <a:bodyPr/>
          <a:lstStyle/>
          <a:p>
            <a:r>
              <a:rPr lang="en-US" dirty="0"/>
              <a:t>Local Name Servers</a:t>
            </a:r>
          </a:p>
        </p:txBody>
      </p:sp>
      <p:sp>
        <p:nvSpPr>
          <p:cNvPr id="3" name="Slide Number Placeholder 2"/>
          <p:cNvSpPr>
            <a:spLocks noGrp="1"/>
          </p:cNvSpPr>
          <p:nvPr>
            <p:ph type="sldNum" sz="quarter" idx="12"/>
          </p:nvPr>
        </p:nvSpPr>
        <p:spPr>
          <a:xfrm>
            <a:off x="8610600" y="6356350"/>
            <a:ext cx="2743200" cy="365125"/>
          </a:xfrm>
          <a:prstGeom prst="rect">
            <a:avLst/>
          </a:prstGeom>
        </p:spPr>
        <p:txBody>
          <a:bodyPr vert="horz" lIns="91440" tIns="45720" rIns="91440" bIns="45720" rtlCol="0" anchor="ctr">
            <a:normAutofit/>
          </a:bodyPr>
          <a:lstStyle>
            <a:defPPr>
              <a:defRPr lang="en-US"/>
            </a:defPPr>
            <a:lvl1pPr marL="0" algn="r" defTabSz="457200" rtl="0" eaLnBrk="1" latinLnBrk="0" hangingPunct="1">
              <a:defRPr sz="1200"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4FAB73BC-B049-4115-A692-8D63A059BFB8}" type="slidenum">
              <a:rPr lang="en-US" smtClean="0"/>
              <a:pPr/>
              <a:t>80</a:t>
            </a:fld>
            <a:endParaRPr lang="en-US" dirty="0"/>
          </a:p>
        </p:txBody>
      </p:sp>
      <p:sp>
        <p:nvSpPr>
          <p:cNvPr id="4" name="Content Placeholder 3"/>
          <p:cNvSpPr>
            <a:spLocks noGrp="1"/>
          </p:cNvSpPr>
          <p:nvPr>
            <p:ph sz="quarter" idx="1"/>
          </p:nvPr>
        </p:nvSpPr>
        <p:spPr>
          <a:xfrm>
            <a:off x="1611084" y="4103241"/>
            <a:ext cx="8991600" cy="2754763"/>
          </a:xfrm>
        </p:spPr>
        <p:txBody>
          <a:bodyPr>
            <a:normAutofit/>
          </a:bodyPr>
          <a:lstStyle/>
          <a:p>
            <a:r>
              <a:rPr lang="en-US" dirty="0"/>
              <a:t>Each ISP/company has a local, default name server</a:t>
            </a:r>
          </a:p>
          <a:p>
            <a:r>
              <a:rPr lang="en-US" dirty="0"/>
              <a:t>Often configured via DHCP</a:t>
            </a:r>
          </a:p>
          <a:p>
            <a:r>
              <a:rPr lang="en-US" dirty="0"/>
              <a:t>Hosts begin DNS queries by contacting the local name server</a:t>
            </a:r>
          </a:p>
          <a:p>
            <a:r>
              <a:rPr lang="en-US" dirty="0"/>
              <a:t>Frequently cache query results</a:t>
            </a:r>
          </a:p>
        </p:txBody>
      </p:sp>
      <p:pic>
        <p:nvPicPr>
          <p:cNvPr id="1026" name="Picture 2" descr="D:\Pictures\Server_icons_lnx\Icons\128X128\black_server.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70798" y="1915893"/>
            <a:ext cx="826861" cy="826861"/>
          </a:xfrm>
          <a:prstGeom prst="rect">
            <a:avLst/>
          </a:prstGeom>
          <a:noFill/>
          <a:extLst>
            <a:ext uri="{909E8E84-426E-40dd-AFC4-6F175D3DCCD1}">
              <a14:hiddenFill xmlns="" xmlns:a14="http://schemas.microsoft.com/office/drawing/2010/main">
                <a:solidFill>
                  <a:srgbClr val="FFFFFF"/>
                </a:solidFill>
              </a14:hiddenFill>
            </a:ext>
          </a:extLst>
        </p:spPr>
      </p:pic>
      <p:pic>
        <p:nvPicPr>
          <p:cNvPr id="6" name="Picture 2" descr="D:\Pictures\Server_icons_lnx\Icons\128X128\black_server.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43937" y="2405977"/>
            <a:ext cx="826861" cy="826861"/>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2" descr="D:\Pictures\Server_icons_lnx\Icons\128X128\black_server.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70798" y="3200180"/>
            <a:ext cx="826861" cy="826861"/>
          </a:xfrm>
          <a:prstGeom prst="rect">
            <a:avLst/>
          </a:prstGeom>
          <a:noFill/>
          <a:extLst>
            <a:ext uri="{909E8E84-426E-40dd-AFC4-6F175D3DCCD1}">
              <a14:hiddenFill xmlns="" xmlns:a14="http://schemas.microsoft.com/office/drawing/2010/main">
                <a:solidFill>
                  <a:srgbClr val="FFFFFF"/>
                </a:solidFill>
              </a14:hiddenFill>
            </a:ext>
          </a:extLst>
        </p:spPr>
      </p:pic>
      <p:pic>
        <p:nvPicPr>
          <p:cNvPr id="1027" name="Picture 3" descr="D:\Pictures\Server_icons_lnx\Icons\128X128\data_serve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34642" y="2275122"/>
            <a:ext cx="1219200" cy="1219200"/>
          </a:xfrm>
          <a:prstGeom prst="rect">
            <a:avLst/>
          </a:prstGeom>
          <a:noFill/>
          <a:extLst>
            <a:ext uri="{909E8E84-426E-40dd-AFC4-6F175D3DCCD1}">
              <a14:hiddenFill xmlns="" xmlns:a14="http://schemas.microsoft.com/office/drawing/2010/main">
                <a:solidFill>
                  <a:srgbClr val="FFFFFF"/>
                </a:solidFill>
              </a14:hiddenFill>
            </a:ext>
          </a:extLst>
        </p:spPr>
      </p:pic>
      <p:sp>
        <p:nvSpPr>
          <p:cNvPr id="10" name="Up Arrow 9"/>
          <p:cNvSpPr/>
          <p:nvPr/>
        </p:nvSpPr>
        <p:spPr>
          <a:xfrm rot="4760621">
            <a:off x="5629371" y="2588361"/>
            <a:ext cx="553978" cy="1861157"/>
          </a:xfrm>
          <a:prstGeom prst="upArrow">
            <a:avLst/>
          </a:prstGeom>
          <a:solidFill>
            <a:schemeClr val="accent2"/>
          </a:solidFill>
          <a:ln w="38100">
            <a:solidFill>
              <a:schemeClr val="accent2">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1" name="Group 10"/>
          <p:cNvGrpSpPr/>
          <p:nvPr/>
        </p:nvGrpSpPr>
        <p:grpSpPr>
          <a:xfrm flipH="1">
            <a:off x="5483449" y="1067101"/>
            <a:ext cx="2410731" cy="1005472"/>
            <a:chOff x="1219200" y="4876799"/>
            <a:chExt cx="5181605" cy="1384995"/>
          </a:xfrm>
        </p:grpSpPr>
        <p:sp>
          <p:nvSpPr>
            <p:cNvPr id="12" name="Rectangular Callout 11"/>
            <p:cNvSpPr/>
            <p:nvPr/>
          </p:nvSpPr>
          <p:spPr>
            <a:xfrm>
              <a:off x="1219200" y="4876799"/>
              <a:ext cx="5181603" cy="1384995"/>
            </a:xfrm>
            <a:prstGeom prst="wedgeRectCallout">
              <a:avLst>
                <a:gd name="adj1" fmla="val 25142"/>
                <a:gd name="adj2" fmla="val 159567"/>
              </a:avLst>
            </a:prstGeom>
            <a:solidFill>
              <a:srgbClr val="DA1F28"/>
            </a:solidFill>
            <a:ln w="38100" cap="flat" cmpd="sng" algn="ctr">
              <a:solidFill>
                <a:srgbClr val="DA1F28">
                  <a:lumMod val="50000"/>
                </a:srgbClr>
              </a:solidFill>
              <a:prstDash val="solid"/>
            </a:ln>
            <a:effectLst/>
          </p:spPr>
          <p:txBody>
            <a:bodyPr rtlCol="0" anchor="ctr"/>
            <a:lstStyle/>
            <a:p>
              <a:pPr algn="ctr" defTabSz="914400">
                <a:defRPr/>
              </a:pPr>
              <a:endParaRPr lang="en-US" kern="0">
                <a:solidFill>
                  <a:sysClr val="window" lastClr="FFFFFF"/>
                </a:solidFill>
                <a:latin typeface="Tw Cen MT"/>
              </a:endParaRPr>
            </a:p>
          </p:txBody>
        </p:sp>
        <p:sp>
          <p:nvSpPr>
            <p:cNvPr id="13" name="TextBox 12"/>
            <p:cNvSpPr txBox="1"/>
            <p:nvPr/>
          </p:nvSpPr>
          <p:spPr>
            <a:xfrm>
              <a:off x="1219203" y="4876799"/>
              <a:ext cx="5181602" cy="1314242"/>
            </a:xfrm>
            <a:prstGeom prst="rect">
              <a:avLst/>
            </a:prstGeom>
            <a:noFill/>
          </p:spPr>
          <p:txBody>
            <a:bodyPr wrap="square" rtlCol="0">
              <a:spAutoFit/>
            </a:bodyPr>
            <a:lstStyle/>
            <a:p>
              <a:pPr algn="ctr" defTabSz="914400">
                <a:defRPr/>
              </a:pPr>
              <a:r>
                <a:rPr lang="en-US" sz="2800" kern="0" dirty="0">
                  <a:solidFill>
                    <a:sysClr val="window" lastClr="FFFFFF"/>
                  </a:solidFill>
                </a:rPr>
                <a:t>Where is google.com?</a:t>
              </a:r>
            </a:p>
          </p:txBody>
        </p:sp>
      </p:grpSp>
      <p:sp>
        <p:nvSpPr>
          <p:cNvPr id="14" name="Up Arrow 13"/>
          <p:cNvSpPr/>
          <p:nvPr/>
        </p:nvSpPr>
        <p:spPr>
          <a:xfrm rot="5400000">
            <a:off x="8729450" y="2087271"/>
            <a:ext cx="553978" cy="1594902"/>
          </a:xfrm>
          <a:prstGeom prst="upArrow">
            <a:avLst/>
          </a:prstGeom>
          <a:solidFill>
            <a:schemeClr val="accent2"/>
          </a:solidFill>
          <a:ln w="38100">
            <a:solidFill>
              <a:schemeClr val="accent2">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48620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anim calcmode="lin" valueType="num">
                                      <p:cBhvr>
                                        <p:cTn id="12" dur="500" fill="hold"/>
                                        <p:tgtEl>
                                          <p:spTgt spid="11"/>
                                        </p:tgtEl>
                                        <p:attrNameLst>
                                          <p:attrName>ppt_x</p:attrName>
                                        </p:attrNameLst>
                                      </p:cBhvr>
                                      <p:tavLst>
                                        <p:tav tm="0">
                                          <p:val>
                                            <p:strVal val="#ppt_x"/>
                                          </p:val>
                                        </p:tav>
                                        <p:tav tm="100000">
                                          <p:val>
                                            <p:strVal val="#ppt_x"/>
                                          </p:val>
                                        </p:tav>
                                      </p:tavLst>
                                    </p:anim>
                                    <p:anim calcmode="lin" valueType="num">
                                      <p:cBhvr>
                                        <p:cTn id="13" dur="5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left)">
                                      <p:cBhvr>
                                        <p:cTn id="18"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85913" y="56893"/>
            <a:ext cx="10204255" cy="937943"/>
          </a:xfrm>
        </p:spPr>
        <p:txBody>
          <a:bodyPr/>
          <a:lstStyle/>
          <a:p>
            <a:r>
              <a:rPr lang="en-US" dirty="0"/>
              <a:t>Authoritative Name Servers</a:t>
            </a:r>
          </a:p>
        </p:txBody>
      </p:sp>
      <p:sp>
        <p:nvSpPr>
          <p:cNvPr id="4" name="Content Placeholder 3"/>
          <p:cNvSpPr>
            <a:spLocks noGrp="1"/>
          </p:cNvSpPr>
          <p:nvPr>
            <p:ph sz="quarter" idx="1"/>
          </p:nvPr>
        </p:nvSpPr>
        <p:spPr>
          <a:xfrm>
            <a:off x="1676400" y="5900059"/>
            <a:ext cx="8839200" cy="859971"/>
          </a:xfrm>
        </p:spPr>
        <p:txBody>
          <a:bodyPr/>
          <a:lstStyle/>
          <a:p>
            <a:r>
              <a:rPr lang="en-US" dirty="0"/>
              <a:t>Stores the </a:t>
            </a:r>
            <a:r>
              <a:rPr lang="en-US" dirty="0" err="1"/>
              <a:t>name</a:t>
            </a:r>
            <a:r>
              <a:rPr lang="en-US" dirty="0" err="1">
                <a:sym typeface="Wingdings" pitchFamily="2" charset="2"/>
              </a:rPr>
              <a:t>IP</a:t>
            </a:r>
            <a:r>
              <a:rPr lang="en-US" dirty="0">
                <a:sym typeface="Wingdings" pitchFamily="2" charset="2"/>
              </a:rPr>
              <a:t> mapping for a given host</a:t>
            </a:r>
            <a:endParaRPr lang="en-US" dirty="0"/>
          </a:p>
        </p:txBody>
      </p:sp>
      <p:sp>
        <p:nvSpPr>
          <p:cNvPr id="5" name="Cloud 4"/>
          <p:cNvSpPr/>
          <p:nvPr/>
        </p:nvSpPr>
        <p:spPr>
          <a:xfrm>
            <a:off x="7241031" y="2703386"/>
            <a:ext cx="3119218" cy="2111148"/>
          </a:xfrm>
          <a:prstGeom prst="cloud">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t>Northeastern</a:t>
            </a:r>
          </a:p>
        </p:txBody>
      </p:sp>
      <p:pic>
        <p:nvPicPr>
          <p:cNvPr id="6" name="Picture 2" descr="D:\Pictures\Server_icons_lnx\Icons\128X128\black_server.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533389" y="2436951"/>
            <a:ext cx="826861" cy="826861"/>
          </a:xfrm>
          <a:prstGeom prst="rect">
            <a:avLst/>
          </a:prstGeom>
          <a:noFill/>
          <a:extLst>
            <a:ext uri="{909E8E84-426E-40dd-AFC4-6F175D3DCCD1}">
              <a14:hiddenFill xmlns="" xmlns:a14="http://schemas.microsoft.com/office/drawing/2010/main">
                <a:solidFill>
                  <a:srgbClr val="FFFFFF"/>
                </a:solidFill>
              </a14:hiddenFill>
            </a:ext>
          </a:extLst>
        </p:spPr>
      </p:pic>
      <p:pic>
        <p:nvPicPr>
          <p:cNvPr id="7" name="Picture 3" descr="D:\Pictures\Server_icons_lnx\Icons\128X128\data_serve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93323" y="3073420"/>
            <a:ext cx="838208" cy="838208"/>
          </a:xfrm>
          <a:prstGeom prst="rect">
            <a:avLst/>
          </a:prstGeom>
          <a:noFill/>
          <a:extLst>
            <a:ext uri="{909E8E84-426E-40dd-AFC4-6F175D3DCCD1}">
              <a14:hiddenFill xmlns="" xmlns:a14="http://schemas.microsoft.com/office/drawing/2010/main">
                <a:solidFill>
                  <a:srgbClr val="FFFFFF"/>
                </a:solidFill>
              </a14:hiddenFill>
            </a:ext>
          </a:extLst>
        </p:spPr>
      </p:pic>
      <p:grpSp>
        <p:nvGrpSpPr>
          <p:cNvPr id="8" name="Group 7"/>
          <p:cNvGrpSpPr/>
          <p:nvPr/>
        </p:nvGrpSpPr>
        <p:grpSpPr>
          <a:xfrm flipH="1">
            <a:off x="1776162" y="1839990"/>
            <a:ext cx="2632552" cy="1005472"/>
            <a:chOff x="1219200" y="4876799"/>
            <a:chExt cx="5181605" cy="1384995"/>
          </a:xfrm>
        </p:grpSpPr>
        <p:sp>
          <p:nvSpPr>
            <p:cNvPr id="9" name="Rectangular Callout 8"/>
            <p:cNvSpPr/>
            <p:nvPr/>
          </p:nvSpPr>
          <p:spPr>
            <a:xfrm>
              <a:off x="1219200" y="4876799"/>
              <a:ext cx="5181603" cy="1384995"/>
            </a:xfrm>
            <a:prstGeom prst="wedgeRectCallout">
              <a:avLst>
                <a:gd name="adj1" fmla="val 33826"/>
                <a:gd name="adj2" fmla="val 85947"/>
              </a:avLst>
            </a:prstGeom>
            <a:solidFill>
              <a:srgbClr val="DA1F28"/>
            </a:solidFill>
            <a:ln w="38100" cap="flat" cmpd="sng" algn="ctr">
              <a:solidFill>
                <a:srgbClr val="DA1F28">
                  <a:lumMod val="50000"/>
                </a:srgbClr>
              </a:solidFill>
              <a:prstDash val="solid"/>
            </a:ln>
            <a:effectLst/>
          </p:spPr>
          <p:txBody>
            <a:bodyPr rtlCol="0" anchor="ctr"/>
            <a:lstStyle/>
            <a:p>
              <a:pPr algn="ctr" defTabSz="914400">
                <a:defRPr/>
              </a:pPr>
              <a:endParaRPr lang="en-US" kern="0">
                <a:solidFill>
                  <a:sysClr val="window" lastClr="FFFFFF"/>
                </a:solidFill>
                <a:latin typeface="Tw Cen MT"/>
              </a:endParaRPr>
            </a:p>
          </p:txBody>
        </p:sp>
        <p:sp>
          <p:nvSpPr>
            <p:cNvPr id="10" name="TextBox 9"/>
            <p:cNvSpPr txBox="1"/>
            <p:nvPr/>
          </p:nvSpPr>
          <p:spPr>
            <a:xfrm>
              <a:off x="1219202" y="4876799"/>
              <a:ext cx="5181603" cy="1314242"/>
            </a:xfrm>
            <a:prstGeom prst="rect">
              <a:avLst/>
            </a:prstGeom>
            <a:noFill/>
          </p:spPr>
          <p:txBody>
            <a:bodyPr wrap="square" rtlCol="0">
              <a:spAutoFit/>
            </a:bodyPr>
            <a:lstStyle/>
            <a:p>
              <a:pPr algn="ctr" defTabSz="914400">
                <a:defRPr/>
              </a:pPr>
              <a:r>
                <a:rPr lang="en-US" sz="2800" kern="0" dirty="0">
                  <a:solidFill>
                    <a:sysClr val="window" lastClr="FFFFFF"/>
                  </a:solidFill>
                </a:rPr>
                <a:t>Where is www.neu.edu?</a:t>
              </a:r>
            </a:p>
          </p:txBody>
        </p:sp>
      </p:grpSp>
      <p:sp>
        <p:nvSpPr>
          <p:cNvPr id="11" name="Up Arrow 10"/>
          <p:cNvSpPr/>
          <p:nvPr/>
        </p:nvSpPr>
        <p:spPr>
          <a:xfrm rot="5400000">
            <a:off x="2157825" y="3059986"/>
            <a:ext cx="553978" cy="843971"/>
          </a:xfrm>
          <a:prstGeom prst="upArrow">
            <a:avLst/>
          </a:prstGeom>
          <a:solidFill>
            <a:schemeClr val="accent2"/>
          </a:solidFill>
          <a:ln w="38100">
            <a:solidFill>
              <a:schemeClr val="accent2">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12" name="Picture 3" descr="D:\Pictures\Server_icons_lnx\Icons\128X128\data_serve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1528" y="3062867"/>
            <a:ext cx="838208" cy="838208"/>
          </a:xfrm>
          <a:prstGeom prst="rect">
            <a:avLst/>
          </a:prstGeom>
          <a:noFill/>
          <a:extLst>
            <a:ext uri="{909E8E84-426E-40dd-AFC4-6F175D3DCCD1}">
              <a14:hiddenFill xmlns="" xmlns:a14="http://schemas.microsoft.com/office/drawing/2010/main">
                <a:solidFill>
                  <a:srgbClr val="FFFFFF"/>
                </a:solidFill>
              </a14:hiddenFill>
            </a:ext>
          </a:extLst>
        </p:spPr>
      </p:pic>
      <p:pic>
        <p:nvPicPr>
          <p:cNvPr id="13" name="Picture 3" descr="D:\Pictures\Server_icons_lnx\Icons\128X128\data_server.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49421" y="3073420"/>
            <a:ext cx="838208" cy="838208"/>
          </a:xfrm>
          <a:prstGeom prst="rect">
            <a:avLst/>
          </a:prstGeom>
          <a:noFill/>
          <a:extLst>
            <a:ext uri="{909E8E84-426E-40dd-AFC4-6F175D3DCCD1}">
              <a14:hiddenFill xmlns="" xmlns:a14="http://schemas.microsoft.com/office/drawing/2010/main">
                <a:solidFill>
                  <a:srgbClr val="FFFFFF"/>
                </a:solidFill>
              </a14:hiddenFill>
            </a:ext>
          </a:extLst>
        </p:spPr>
      </p:pic>
      <p:sp>
        <p:nvSpPr>
          <p:cNvPr id="14" name="Up Arrow 13"/>
          <p:cNvSpPr/>
          <p:nvPr/>
        </p:nvSpPr>
        <p:spPr>
          <a:xfrm rot="5400000">
            <a:off x="4028675" y="3070540"/>
            <a:ext cx="553978" cy="843971"/>
          </a:xfrm>
          <a:prstGeom prst="upArrow">
            <a:avLst/>
          </a:prstGeom>
          <a:solidFill>
            <a:schemeClr val="accent2"/>
          </a:solidFill>
          <a:ln w="38100">
            <a:solidFill>
              <a:schemeClr val="accent2">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Up Arrow 14"/>
          <p:cNvSpPr/>
          <p:nvPr/>
        </p:nvSpPr>
        <p:spPr>
          <a:xfrm rot="5400000">
            <a:off x="5894348" y="3059986"/>
            <a:ext cx="553978" cy="843971"/>
          </a:xfrm>
          <a:prstGeom prst="upArrow">
            <a:avLst/>
          </a:prstGeom>
          <a:solidFill>
            <a:schemeClr val="accent2"/>
          </a:solidFill>
          <a:ln w="38100">
            <a:solidFill>
              <a:schemeClr val="accent2">
                <a:lumMod val="5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TextBox 15"/>
          <p:cNvSpPr txBox="1"/>
          <p:nvPr/>
        </p:nvSpPr>
        <p:spPr>
          <a:xfrm>
            <a:off x="3014886" y="3989528"/>
            <a:ext cx="771493" cy="461665"/>
          </a:xfrm>
          <a:prstGeom prst="rect">
            <a:avLst/>
          </a:prstGeom>
          <a:noFill/>
        </p:spPr>
        <p:txBody>
          <a:bodyPr wrap="none" rtlCol="0">
            <a:spAutoFit/>
          </a:bodyPr>
          <a:lstStyle/>
          <a:p>
            <a:pPr algn="ctr"/>
            <a:r>
              <a:rPr lang="en-US" sz="2400" dirty="0"/>
              <a:t>Root</a:t>
            </a:r>
          </a:p>
        </p:txBody>
      </p:sp>
      <p:sp>
        <p:nvSpPr>
          <p:cNvPr id="17" name="TextBox 16"/>
          <p:cNvSpPr txBox="1"/>
          <p:nvPr/>
        </p:nvSpPr>
        <p:spPr>
          <a:xfrm>
            <a:off x="4906834" y="3989528"/>
            <a:ext cx="662361" cy="461665"/>
          </a:xfrm>
          <a:prstGeom prst="rect">
            <a:avLst/>
          </a:prstGeom>
          <a:noFill/>
        </p:spPr>
        <p:txBody>
          <a:bodyPr wrap="none" rtlCol="0">
            <a:spAutoFit/>
          </a:bodyPr>
          <a:lstStyle/>
          <a:p>
            <a:pPr algn="ctr"/>
            <a:r>
              <a:rPr lang="en-US" sz="2400" dirty="0" err="1"/>
              <a:t>edu</a:t>
            </a:r>
            <a:endParaRPr lang="en-US" sz="2400" dirty="0"/>
          </a:p>
        </p:txBody>
      </p:sp>
      <p:sp>
        <p:nvSpPr>
          <p:cNvPr id="18" name="TextBox 17"/>
          <p:cNvSpPr txBox="1"/>
          <p:nvPr/>
        </p:nvSpPr>
        <p:spPr>
          <a:xfrm>
            <a:off x="6681247" y="3989528"/>
            <a:ext cx="662361" cy="461665"/>
          </a:xfrm>
          <a:prstGeom prst="rect">
            <a:avLst/>
          </a:prstGeom>
          <a:noFill/>
        </p:spPr>
        <p:txBody>
          <a:bodyPr wrap="none" rtlCol="0">
            <a:spAutoFit/>
          </a:bodyPr>
          <a:lstStyle/>
          <a:p>
            <a:pPr algn="ctr"/>
            <a:r>
              <a:rPr lang="en-US" sz="2400" dirty="0" err="1"/>
              <a:t>neu</a:t>
            </a:r>
            <a:endParaRPr lang="en-US" sz="2400" dirty="0"/>
          </a:p>
        </p:txBody>
      </p:sp>
      <p:sp>
        <p:nvSpPr>
          <p:cNvPr id="19" name="TextBox 18"/>
          <p:cNvSpPr txBox="1"/>
          <p:nvPr/>
        </p:nvSpPr>
        <p:spPr>
          <a:xfrm>
            <a:off x="8565623" y="1975286"/>
            <a:ext cx="1935530" cy="461665"/>
          </a:xfrm>
          <a:prstGeom prst="rect">
            <a:avLst/>
          </a:prstGeom>
          <a:noFill/>
        </p:spPr>
        <p:txBody>
          <a:bodyPr wrap="none" rtlCol="0">
            <a:spAutoFit/>
          </a:bodyPr>
          <a:lstStyle/>
          <a:p>
            <a:pPr algn="ctr"/>
            <a:r>
              <a:rPr lang="en-US" sz="2400" dirty="0"/>
              <a:t>www.neu.edu</a:t>
            </a:r>
          </a:p>
        </p:txBody>
      </p:sp>
      <p:cxnSp>
        <p:nvCxnSpPr>
          <p:cNvPr id="22" name="Straight Connector 21"/>
          <p:cNvCxnSpPr/>
          <p:nvPr/>
        </p:nvCxnSpPr>
        <p:spPr>
          <a:xfrm flipV="1">
            <a:off x="7543800" y="2850381"/>
            <a:ext cx="1894114" cy="631590"/>
          </a:xfrm>
          <a:prstGeom prst="line">
            <a:avLst/>
          </a:prstGeom>
          <a:ln w="7620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6" name="Up Arrow Callout 25"/>
          <p:cNvSpPr/>
          <p:nvPr/>
        </p:nvSpPr>
        <p:spPr>
          <a:xfrm>
            <a:off x="6204853" y="4440306"/>
            <a:ext cx="1905000" cy="1296469"/>
          </a:xfrm>
          <a:prstGeom prst="upArrowCallou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t>Authority for ‘neu.edu’</a:t>
            </a:r>
          </a:p>
        </p:txBody>
      </p:sp>
      <p:grpSp>
        <p:nvGrpSpPr>
          <p:cNvPr id="27" name="Group 26"/>
          <p:cNvGrpSpPr/>
          <p:nvPr/>
        </p:nvGrpSpPr>
        <p:grpSpPr>
          <a:xfrm flipH="1">
            <a:off x="4943905" y="1611390"/>
            <a:ext cx="2632552" cy="1005472"/>
            <a:chOff x="1219200" y="4876799"/>
            <a:chExt cx="5181605" cy="1384995"/>
          </a:xfrm>
        </p:grpSpPr>
        <p:sp>
          <p:nvSpPr>
            <p:cNvPr id="28" name="Rectangular Callout 27"/>
            <p:cNvSpPr/>
            <p:nvPr/>
          </p:nvSpPr>
          <p:spPr>
            <a:xfrm>
              <a:off x="1219200" y="4876799"/>
              <a:ext cx="5181603" cy="1384995"/>
            </a:xfrm>
            <a:prstGeom prst="wedgeRectCallout">
              <a:avLst>
                <a:gd name="adj1" fmla="val -32748"/>
                <a:gd name="adj2" fmla="val 93526"/>
              </a:avLst>
            </a:prstGeom>
            <a:solidFill>
              <a:srgbClr val="DA1F28"/>
            </a:solidFill>
            <a:ln w="38100" cap="flat" cmpd="sng" algn="ctr">
              <a:solidFill>
                <a:srgbClr val="DA1F28">
                  <a:lumMod val="50000"/>
                </a:srgbClr>
              </a:solidFill>
              <a:prstDash val="solid"/>
            </a:ln>
            <a:effectLst/>
          </p:spPr>
          <p:txBody>
            <a:bodyPr rtlCol="0" anchor="ctr"/>
            <a:lstStyle/>
            <a:p>
              <a:pPr algn="ctr" defTabSz="914400">
                <a:defRPr/>
              </a:pPr>
              <a:endParaRPr lang="en-US" kern="0">
                <a:solidFill>
                  <a:sysClr val="window" lastClr="FFFFFF"/>
                </a:solidFill>
                <a:latin typeface="Tw Cen MT"/>
              </a:endParaRPr>
            </a:p>
          </p:txBody>
        </p:sp>
        <p:sp>
          <p:nvSpPr>
            <p:cNvPr id="29" name="TextBox 28"/>
            <p:cNvSpPr txBox="1"/>
            <p:nvPr/>
          </p:nvSpPr>
          <p:spPr>
            <a:xfrm>
              <a:off x="1219202" y="4876799"/>
              <a:ext cx="5181603" cy="1314242"/>
            </a:xfrm>
            <a:prstGeom prst="rect">
              <a:avLst/>
            </a:prstGeom>
            <a:noFill/>
          </p:spPr>
          <p:txBody>
            <a:bodyPr wrap="square" rtlCol="0">
              <a:spAutoFit/>
            </a:bodyPr>
            <a:lstStyle/>
            <a:p>
              <a:pPr algn="ctr" defTabSz="914400">
                <a:defRPr/>
              </a:pPr>
              <a:r>
                <a:rPr lang="en-US" sz="2800" kern="0" dirty="0">
                  <a:solidFill>
                    <a:sysClr val="window" lastClr="FFFFFF"/>
                  </a:solidFill>
                </a:rPr>
                <a:t>www.neu.edu = 155.33.17.68</a:t>
              </a:r>
            </a:p>
          </p:txBody>
        </p:sp>
      </p:grpSp>
      <p:sp>
        <p:nvSpPr>
          <p:cNvPr id="25" name="Up Arrow Callout 24"/>
          <p:cNvSpPr/>
          <p:nvPr/>
        </p:nvSpPr>
        <p:spPr>
          <a:xfrm>
            <a:off x="4452257" y="4440306"/>
            <a:ext cx="1535784" cy="1296469"/>
          </a:xfrm>
          <a:prstGeom prst="upArrowCallou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t>Authority for ‘</a:t>
            </a:r>
            <a:r>
              <a:rPr lang="en-US" sz="2400" dirty="0" err="1"/>
              <a:t>edu</a:t>
            </a:r>
            <a:r>
              <a:rPr lang="en-US" sz="2400" dirty="0"/>
              <a:t>’</a:t>
            </a:r>
          </a:p>
        </p:txBody>
      </p:sp>
    </p:spTree>
    <p:extLst>
      <p:ext uri="{BB962C8B-B14F-4D97-AF65-F5344CB8AC3E}">
        <p14:creationId xmlns:p14="http://schemas.microsoft.com/office/powerpoint/2010/main" val="13927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anim calcmode="lin" valueType="num">
                                      <p:cBhvr>
                                        <p:cTn id="8" dur="500" fill="hold"/>
                                        <p:tgtEl>
                                          <p:spTgt spid="25"/>
                                        </p:tgtEl>
                                        <p:attrNameLst>
                                          <p:attrName>ppt_x</p:attrName>
                                        </p:attrNameLst>
                                      </p:cBhvr>
                                      <p:tavLst>
                                        <p:tav tm="0">
                                          <p:val>
                                            <p:strVal val="#ppt_x"/>
                                          </p:val>
                                        </p:tav>
                                        <p:tav tm="100000">
                                          <p:val>
                                            <p:strVal val="#ppt_x"/>
                                          </p:val>
                                        </p:tav>
                                      </p:tavLst>
                                    </p:anim>
                                    <p:anim calcmode="lin" valueType="num">
                                      <p:cBhvr>
                                        <p:cTn id="9" dur="500" fill="hold"/>
                                        <p:tgtEl>
                                          <p:spTgt spid="2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anim calcmode="lin" valueType="num">
                                      <p:cBhvr>
                                        <p:cTn id="14" dur="500" fill="hold"/>
                                        <p:tgtEl>
                                          <p:spTgt spid="26"/>
                                        </p:tgtEl>
                                        <p:attrNameLst>
                                          <p:attrName>ppt_x</p:attrName>
                                        </p:attrNameLst>
                                      </p:cBhvr>
                                      <p:tavLst>
                                        <p:tav tm="0">
                                          <p:val>
                                            <p:strVal val="#ppt_x"/>
                                          </p:val>
                                        </p:tav>
                                        <p:tav tm="100000">
                                          <p:val>
                                            <p:strVal val="#ppt_x"/>
                                          </p:val>
                                        </p:tav>
                                      </p:tavLst>
                                    </p:anim>
                                    <p:anim calcmode="lin" valueType="num">
                                      <p:cBhvr>
                                        <p:cTn id="15" dur="5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left)">
                                      <p:cBhvr>
                                        <p:cTn id="20" dur="500"/>
                                        <p:tgtEl>
                                          <p:spTgt spid="11"/>
                                        </p:tgtEl>
                                      </p:cBhvr>
                                    </p:animEffect>
                                  </p:childTnLst>
                                </p:cTn>
                              </p:par>
                            </p:childTnLst>
                          </p:cTn>
                        </p:par>
                        <p:par>
                          <p:cTn id="21" fill="hold">
                            <p:stCondLst>
                              <p:cond delay="500"/>
                            </p:stCondLst>
                            <p:childTnLst>
                              <p:par>
                                <p:cTn id="22" presetID="42" presetClass="entr" presetSubtype="0" fill="hold" nodeType="after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anim calcmode="lin" valueType="num">
                                      <p:cBhvr>
                                        <p:cTn id="25" dur="500" fill="hold"/>
                                        <p:tgtEl>
                                          <p:spTgt spid="8"/>
                                        </p:tgtEl>
                                        <p:attrNameLst>
                                          <p:attrName>ppt_x</p:attrName>
                                        </p:attrNameLst>
                                      </p:cBhvr>
                                      <p:tavLst>
                                        <p:tav tm="0">
                                          <p:val>
                                            <p:strVal val="#ppt_x"/>
                                          </p:val>
                                        </p:tav>
                                        <p:tav tm="100000">
                                          <p:val>
                                            <p:strVal val="#ppt_x"/>
                                          </p:val>
                                        </p:tav>
                                      </p:tavLst>
                                    </p:anim>
                                    <p:anim calcmode="lin" valueType="num">
                                      <p:cBhvr>
                                        <p:cTn id="26" dur="5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left)">
                                      <p:cBhvr>
                                        <p:cTn id="31" dur="5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15"/>
                                        </p:tgtEl>
                                        <p:attrNameLst>
                                          <p:attrName>style.visibility</p:attrName>
                                        </p:attrNameLst>
                                      </p:cBhvr>
                                      <p:to>
                                        <p:strVal val="visible"/>
                                      </p:to>
                                    </p:set>
                                    <p:animEffect transition="in" filter="wipe(left)">
                                      <p:cBhvr>
                                        <p:cTn id="36" dur="500"/>
                                        <p:tgtEl>
                                          <p:spTgt spid="15"/>
                                        </p:tgtEl>
                                      </p:cBhvr>
                                    </p:animEffect>
                                  </p:childTnLst>
                                </p:cTn>
                              </p:par>
                            </p:childTnLst>
                          </p:cTn>
                        </p:par>
                        <p:par>
                          <p:cTn id="37" fill="hold">
                            <p:stCondLst>
                              <p:cond delay="500"/>
                            </p:stCondLst>
                            <p:childTnLst>
                              <p:par>
                                <p:cTn id="38" presetID="42" presetClass="entr" presetSubtype="0" fill="hold"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anim calcmode="lin" valueType="num">
                                      <p:cBhvr>
                                        <p:cTn id="41" dur="500" fill="hold"/>
                                        <p:tgtEl>
                                          <p:spTgt spid="27"/>
                                        </p:tgtEl>
                                        <p:attrNameLst>
                                          <p:attrName>ppt_x</p:attrName>
                                        </p:attrNameLst>
                                      </p:cBhvr>
                                      <p:tavLst>
                                        <p:tav tm="0">
                                          <p:val>
                                            <p:strVal val="#ppt_x"/>
                                          </p:val>
                                        </p:tav>
                                        <p:tav tm="100000">
                                          <p:val>
                                            <p:strVal val="#ppt_x"/>
                                          </p:val>
                                        </p:tav>
                                      </p:tavLst>
                                    </p:anim>
                                    <p:anim calcmode="lin" valueType="num">
                                      <p:cBhvr>
                                        <p:cTn id="42" dur="500" fill="hold"/>
                                        <p:tgtEl>
                                          <p:spTgt spid="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4" grpId="0" animBg="1"/>
      <p:bldP spid="15" grpId="0" animBg="1"/>
      <p:bldP spid="26" grpId="0" animBg="1"/>
      <p:bldP spid="2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a:xfrm>
            <a:off x="993872" y="32657"/>
            <a:ext cx="10204255" cy="937943"/>
          </a:xfrm>
        </p:spPr>
        <p:txBody>
          <a:bodyPr/>
          <a:lstStyle/>
          <a:p>
            <a:r>
              <a:rPr lang="en-US" dirty="0"/>
              <a:t>The Importance of DNS</a:t>
            </a:r>
          </a:p>
        </p:txBody>
      </p:sp>
      <p:sp>
        <p:nvSpPr>
          <p:cNvPr id="6" name="Content Placeholder 5"/>
          <p:cNvSpPr>
            <a:spLocks noGrp="1"/>
          </p:cNvSpPr>
          <p:nvPr>
            <p:ph sz="quarter" idx="1"/>
          </p:nvPr>
        </p:nvSpPr>
        <p:spPr>
          <a:xfrm>
            <a:off x="993872" y="1393371"/>
            <a:ext cx="8991600" cy="5105400"/>
          </a:xfrm>
        </p:spPr>
        <p:txBody>
          <a:bodyPr/>
          <a:lstStyle/>
          <a:p>
            <a:r>
              <a:rPr lang="en-US" dirty="0"/>
              <a:t>The goal of DNS is relatively simple -- in general, words are easier for people to remember than long, confusing number sequences.</a:t>
            </a:r>
          </a:p>
          <a:p>
            <a:r>
              <a:rPr lang="en-US" dirty="0"/>
              <a:t>Without DNS…</a:t>
            </a:r>
          </a:p>
          <a:p>
            <a:pPr lvl="1"/>
            <a:r>
              <a:rPr lang="en-US" dirty="0"/>
              <a:t>How could you get to any websites?</a:t>
            </a:r>
          </a:p>
          <a:p>
            <a:r>
              <a:rPr lang="en-US" dirty="0"/>
              <a:t>Your </a:t>
            </a:r>
            <a:r>
              <a:rPr lang="en-US" dirty="0" err="1"/>
              <a:t>mailserver</a:t>
            </a:r>
            <a:endParaRPr lang="en-US" dirty="0"/>
          </a:p>
          <a:p>
            <a:pPr lvl="1"/>
            <a:r>
              <a:rPr lang="en-US" dirty="0"/>
              <a:t>When you sign up for websites, you use your email address</a:t>
            </a:r>
          </a:p>
          <a:p>
            <a:pPr lvl="1"/>
            <a:r>
              <a:rPr lang="en-US" dirty="0"/>
              <a:t>What if someone hijacks the DNS for your mail server?</a:t>
            </a:r>
          </a:p>
          <a:p>
            <a:r>
              <a:rPr lang="en-US" dirty="0"/>
              <a:t>DNS is the root of trust for the web</a:t>
            </a:r>
          </a:p>
          <a:p>
            <a:pPr lvl="1"/>
            <a:r>
              <a:rPr lang="en-US" dirty="0"/>
              <a:t>When a user types </a:t>
            </a:r>
            <a:r>
              <a:rPr lang="en-US" dirty="0">
                <a:hlinkClick r:id="rId2"/>
              </a:rPr>
              <a:t>www.bankofamerica.com</a:t>
            </a:r>
            <a:r>
              <a:rPr lang="en-US" dirty="0"/>
              <a:t>, they expect to be taken to their bank’s website</a:t>
            </a:r>
          </a:p>
          <a:p>
            <a:pPr lvl="1"/>
            <a:r>
              <a:rPr lang="en-US" dirty="0"/>
              <a:t>What if the DNS record is compromised?</a:t>
            </a:r>
          </a:p>
        </p:txBody>
      </p:sp>
    </p:spTree>
    <p:extLst>
      <p:ext uri="{BB962C8B-B14F-4D97-AF65-F5344CB8AC3E}">
        <p14:creationId xmlns:p14="http://schemas.microsoft.com/office/powerpoint/2010/main" val="1971849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
                                            <p:txEl>
                                              <p:pRg st="3" end="3"/>
                                            </p:txEl>
                                          </p:spTgt>
                                        </p:tgtEl>
                                        <p:attrNameLst>
                                          <p:attrName>style.visibility</p:attrName>
                                        </p:attrNameLst>
                                      </p:cBhvr>
                                      <p:to>
                                        <p:strVal val="visible"/>
                                      </p:to>
                                    </p:set>
                                    <p:animEffect transition="in" filter="fade">
                                      <p:cBhvr>
                                        <p:cTn id="7" dur="500"/>
                                        <p:tgtEl>
                                          <p:spTgt spid="6">
                                            <p:txEl>
                                              <p:pRg st="3" end="3"/>
                                            </p:txEl>
                                          </p:spTgt>
                                        </p:tgtEl>
                                      </p:cBhvr>
                                    </p:animEffect>
                                    <p:anim calcmode="lin" valueType="num">
                                      <p:cBhvr>
                                        <p:cTn id="8"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p:cTn id="9" dur="500" fill="hold"/>
                                        <p:tgtEl>
                                          <p:spTgt spid="6">
                                            <p:txEl>
                                              <p:pRg st="3" end="3"/>
                                            </p:txEl>
                                          </p:spTgt>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6">
                                            <p:txEl>
                                              <p:pRg st="4" end="4"/>
                                            </p:txEl>
                                          </p:spTgt>
                                        </p:tgtEl>
                                        <p:attrNameLst>
                                          <p:attrName>style.visibility</p:attrName>
                                        </p:attrNameLst>
                                      </p:cBhvr>
                                      <p:to>
                                        <p:strVal val="visible"/>
                                      </p:to>
                                    </p:set>
                                    <p:animEffect transition="in" filter="fade">
                                      <p:cBhvr>
                                        <p:cTn id="12" dur="500"/>
                                        <p:tgtEl>
                                          <p:spTgt spid="6">
                                            <p:txEl>
                                              <p:pRg st="4" end="4"/>
                                            </p:txEl>
                                          </p:spTgt>
                                        </p:tgtEl>
                                      </p:cBhvr>
                                    </p:animEffect>
                                    <p:anim calcmode="lin" valueType="num">
                                      <p:cBhvr>
                                        <p:cTn id="13" dur="500" fill="hold"/>
                                        <p:tgtEl>
                                          <p:spTgt spid="6">
                                            <p:txEl>
                                              <p:pRg st="4" end="4"/>
                                            </p:txEl>
                                          </p:spTgt>
                                        </p:tgtEl>
                                        <p:attrNameLst>
                                          <p:attrName>ppt_x</p:attrName>
                                        </p:attrNameLst>
                                      </p:cBhvr>
                                      <p:tavLst>
                                        <p:tav tm="0">
                                          <p:val>
                                            <p:strVal val="#ppt_x"/>
                                          </p:val>
                                        </p:tav>
                                        <p:tav tm="100000">
                                          <p:val>
                                            <p:strVal val="#ppt_x"/>
                                          </p:val>
                                        </p:tav>
                                      </p:tavLst>
                                    </p:anim>
                                    <p:anim calcmode="lin" valueType="num">
                                      <p:cBhvr>
                                        <p:cTn id="14" dur="500" fill="hold"/>
                                        <p:tgtEl>
                                          <p:spTgt spid="6">
                                            <p:txEl>
                                              <p:pRg st="4" end="4"/>
                                            </p:txEl>
                                          </p:spTgt>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6">
                                            <p:txEl>
                                              <p:pRg st="5" end="5"/>
                                            </p:txEl>
                                          </p:spTgt>
                                        </p:tgtEl>
                                        <p:attrNameLst>
                                          <p:attrName>style.visibility</p:attrName>
                                        </p:attrNameLst>
                                      </p:cBhvr>
                                      <p:to>
                                        <p:strVal val="visible"/>
                                      </p:to>
                                    </p:set>
                                    <p:animEffect transition="in" filter="fade">
                                      <p:cBhvr>
                                        <p:cTn id="17" dur="500"/>
                                        <p:tgtEl>
                                          <p:spTgt spid="6">
                                            <p:txEl>
                                              <p:pRg st="5" end="5"/>
                                            </p:txEl>
                                          </p:spTgt>
                                        </p:tgtEl>
                                      </p:cBhvr>
                                    </p:animEffect>
                                    <p:anim calcmode="lin" valueType="num">
                                      <p:cBhvr>
                                        <p:cTn id="18" dur="500" fill="hold"/>
                                        <p:tgtEl>
                                          <p:spTgt spid="6">
                                            <p:txEl>
                                              <p:pRg st="5" end="5"/>
                                            </p:txEl>
                                          </p:spTgt>
                                        </p:tgtEl>
                                        <p:attrNameLst>
                                          <p:attrName>ppt_x</p:attrName>
                                        </p:attrNameLst>
                                      </p:cBhvr>
                                      <p:tavLst>
                                        <p:tav tm="0">
                                          <p:val>
                                            <p:strVal val="#ppt_x"/>
                                          </p:val>
                                        </p:tav>
                                        <p:tav tm="100000">
                                          <p:val>
                                            <p:strVal val="#ppt_x"/>
                                          </p:val>
                                        </p:tav>
                                      </p:tavLst>
                                    </p:anim>
                                    <p:anim calcmode="lin" valueType="num">
                                      <p:cBhvr>
                                        <p:cTn id="19" dur="500" fill="hold"/>
                                        <p:tgtEl>
                                          <p:spTgt spid="6">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6">
                                            <p:txEl>
                                              <p:pRg st="6" end="6"/>
                                            </p:txEl>
                                          </p:spTgt>
                                        </p:tgtEl>
                                        <p:attrNameLst>
                                          <p:attrName>style.visibility</p:attrName>
                                        </p:attrNameLst>
                                      </p:cBhvr>
                                      <p:to>
                                        <p:strVal val="visible"/>
                                      </p:to>
                                    </p:set>
                                    <p:animEffect transition="in" filter="fade">
                                      <p:cBhvr>
                                        <p:cTn id="24" dur="500"/>
                                        <p:tgtEl>
                                          <p:spTgt spid="6">
                                            <p:txEl>
                                              <p:pRg st="6" end="6"/>
                                            </p:txEl>
                                          </p:spTgt>
                                        </p:tgtEl>
                                      </p:cBhvr>
                                    </p:animEffect>
                                    <p:anim calcmode="lin" valueType="num">
                                      <p:cBhvr>
                                        <p:cTn id="25" dur="500" fill="hold"/>
                                        <p:tgtEl>
                                          <p:spTgt spid="6">
                                            <p:txEl>
                                              <p:pRg st="6" end="6"/>
                                            </p:txEl>
                                          </p:spTgt>
                                        </p:tgtEl>
                                        <p:attrNameLst>
                                          <p:attrName>ppt_x</p:attrName>
                                        </p:attrNameLst>
                                      </p:cBhvr>
                                      <p:tavLst>
                                        <p:tav tm="0">
                                          <p:val>
                                            <p:strVal val="#ppt_x"/>
                                          </p:val>
                                        </p:tav>
                                        <p:tav tm="100000">
                                          <p:val>
                                            <p:strVal val="#ppt_x"/>
                                          </p:val>
                                        </p:tav>
                                      </p:tavLst>
                                    </p:anim>
                                    <p:anim calcmode="lin" valueType="num">
                                      <p:cBhvr>
                                        <p:cTn id="26" dur="500" fill="hold"/>
                                        <p:tgtEl>
                                          <p:spTgt spid="6">
                                            <p:txEl>
                                              <p:pRg st="6" end="6"/>
                                            </p:txEl>
                                          </p:spTgt>
                                        </p:tgtEl>
                                        <p:attrNameLst>
                                          <p:attrName>ppt_y</p:attrName>
                                        </p:attrNameLst>
                                      </p:cBhvr>
                                      <p:tavLst>
                                        <p:tav tm="0">
                                          <p:val>
                                            <p:strVal val="#ppt_y+.1"/>
                                          </p:val>
                                        </p:tav>
                                        <p:tav tm="100000">
                                          <p:val>
                                            <p:strVal val="#ppt_y"/>
                                          </p:val>
                                        </p:tav>
                                      </p:tavLst>
                                    </p:anim>
                                  </p:childTnLst>
                                </p:cTn>
                              </p:par>
                              <p:par>
                                <p:cTn id="27" presetID="42" presetClass="entr" presetSubtype="0" fill="hold" nodeType="withEffect">
                                  <p:stCondLst>
                                    <p:cond delay="0"/>
                                  </p:stCondLst>
                                  <p:childTnLst>
                                    <p:set>
                                      <p:cBhvr>
                                        <p:cTn id="28" dur="1" fill="hold">
                                          <p:stCondLst>
                                            <p:cond delay="0"/>
                                          </p:stCondLst>
                                        </p:cTn>
                                        <p:tgtEl>
                                          <p:spTgt spid="6">
                                            <p:txEl>
                                              <p:pRg st="7" end="7"/>
                                            </p:txEl>
                                          </p:spTgt>
                                        </p:tgtEl>
                                        <p:attrNameLst>
                                          <p:attrName>style.visibility</p:attrName>
                                        </p:attrNameLst>
                                      </p:cBhvr>
                                      <p:to>
                                        <p:strVal val="visible"/>
                                      </p:to>
                                    </p:set>
                                    <p:animEffect transition="in" filter="fade">
                                      <p:cBhvr>
                                        <p:cTn id="29" dur="500"/>
                                        <p:tgtEl>
                                          <p:spTgt spid="6">
                                            <p:txEl>
                                              <p:pRg st="7" end="7"/>
                                            </p:txEl>
                                          </p:spTgt>
                                        </p:tgtEl>
                                      </p:cBhvr>
                                    </p:animEffect>
                                    <p:anim calcmode="lin" valueType="num">
                                      <p:cBhvr>
                                        <p:cTn id="30" dur="500" fill="hold"/>
                                        <p:tgtEl>
                                          <p:spTgt spid="6">
                                            <p:txEl>
                                              <p:pRg st="7" end="7"/>
                                            </p:txEl>
                                          </p:spTgt>
                                        </p:tgtEl>
                                        <p:attrNameLst>
                                          <p:attrName>ppt_x</p:attrName>
                                        </p:attrNameLst>
                                      </p:cBhvr>
                                      <p:tavLst>
                                        <p:tav tm="0">
                                          <p:val>
                                            <p:strVal val="#ppt_x"/>
                                          </p:val>
                                        </p:tav>
                                        <p:tav tm="100000">
                                          <p:val>
                                            <p:strVal val="#ppt_x"/>
                                          </p:val>
                                        </p:tav>
                                      </p:tavLst>
                                    </p:anim>
                                    <p:anim calcmode="lin" valueType="num">
                                      <p:cBhvr>
                                        <p:cTn id="31" dur="500" fill="hold"/>
                                        <p:tgtEl>
                                          <p:spTgt spid="6">
                                            <p:txEl>
                                              <p:pRg st="7" end="7"/>
                                            </p:txEl>
                                          </p:spTgt>
                                        </p:tgtEl>
                                        <p:attrNameLst>
                                          <p:attrName>ppt_y</p:attrName>
                                        </p:attrNameLst>
                                      </p:cBhvr>
                                      <p:tavLst>
                                        <p:tav tm="0">
                                          <p:val>
                                            <p:strVal val="#ppt_y+.1"/>
                                          </p:val>
                                        </p:tav>
                                        <p:tav tm="100000">
                                          <p:val>
                                            <p:strVal val="#ppt_y"/>
                                          </p:val>
                                        </p:tav>
                                      </p:tavLst>
                                    </p:anim>
                                  </p:childTnLst>
                                </p:cTn>
                              </p:par>
                              <p:par>
                                <p:cTn id="32" presetID="42" presetClass="entr" presetSubtype="0" fill="hold" nodeType="withEffect">
                                  <p:stCondLst>
                                    <p:cond delay="0"/>
                                  </p:stCondLst>
                                  <p:childTnLst>
                                    <p:set>
                                      <p:cBhvr>
                                        <p:cTn id="33" dur="1" fill="hold">
                                          <p:stCondLst>
                                            <p:cond delay="0"/>
                                          </p:stCondLst>
                                        </p:cTn>
                                        <p:tgtEl>
                                          <p:spTgt spid="6">
                                            <p:txEl>
                                              <p:pRg st="8" end="8"/>
                                            </p:txEl>
                                          </p:spTgt>
                                        </p:tgtEl>
                                        <p:attrNameLst>
                                          <p:attrName>style.visibility</p:attrName>
                                        </p:attrNameLst>
                                      </p:cBhvr>
                                      <p:to>
                                        <p:strVal val="visible"/>
                                      </p:to>
                                    </p:set>
                                    <p:animEffect transition="in" filter="fade">
                                      <p:cBhvr>
                                        <p:cTn id="34" dur="500"/>
                                        <p:tgtEl>
                                          <p:spTgt spid="6">
                                            <p:txEl>
                                              <p:pRg st="8" end="8"/>
                                            </p:txEl>
                                          </p:spTgt>
                                        </p:tgtEl>
                                      </p:cBhvr>
                                    </p:animEffect>
                                    <p:anim calcmode="lin" valueType="num">
                                      <p:cBhvr>
                                        <p:cTn id="35" dur="500" fill="hold"/>
                                        <p:tgtEl>
                                          <p:spTgt spid="6">
                                            <p:txEl>
                                              <p:pRg st="8" end="8"/>
                                            </p:txEl>
                                          </p:spTgt>
                                        </p:tgtEl>
                                        <p:attrNameLst>
                                          <p:attrName>ppt_x</p:attrName>
                                        </p:attrNameLst>
                                      </p:cBhvr>
                                      <p:tavLst>
                                        <p:tav tm="0">
                                          <p:val>
                                            <p:strVal val="#ppt_x"/>
                                          </p:val>
                                        </p:tav>
                                        <p:tav tm="100000">
                                          <p:val>
                                            <p:strVal val="#ppt_x"/>
                                          </p:val>
                                        </p:tav>
                                      </p:tavLst>
                                    </p:anim>
                                    <p:anim calcmode="lin" valueType="num">
                                      <p:cBhvr>
                                        <p:cTn id="36" dur="500" fill="hold"/>
                                        <p:tgtEl>
                                          <p:spTgt spid="6">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217D60-B16E-2EB0-CE1C-47D990665BA0}"/>
            </a:ext>
          </a:extLst>
        </p:cNvPr>
        <p:cNvGrpSpPr/>
        <p:nvPr/>
      </p:nvGrpSpPr>
      <p:grpSpPr>
        <a:xfrm>
          <a:off x="0" y="0"/>
          <a:ext cx="0" cy="0"/>
          <a:chOff x="0" y="0"/>
          <a:chExt cx="0" cy="0"/>
        </a:xfrm>
      </p:grpSpPr>
      <p:sp>
        <p:nvSpPr>
          <p:cNvPr id="9" name="Title 1">
            <a:extLst>
              <a:ext uri="{FF2B5EF4-FFF2-40B4-BE49-F238E27FC236}">
                <a16:creationId xmlns:a16="http://schemas.microsoft.com/office/drawing/2014/main" id="{B403128F-ADDA-176A-C128-1FC72929BADA}"/>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5" name="Text Box 6">
            <a:extLst>
              <a:ext uri="{FF2B5EF4-FFF2-40B4-BE49-F238E27FC236}">
                <a16:creationId xmlns:a16="http://schemas.microsoft.com/office/drawing/2014/main" id="{180A9D05-FC13-0E7A-9C03-F24A9FEADD2B}"/>
              </a:ext>
            </a:extLst>
          </p:cNvPr>
          <p:cNvSpPr txBox="1">
            <a:spLocks noChangeArrowheads="1"/>
          </p:cNvSpPr>
          <p:nvPr/>
        </p:nvSpPr>
        <p:spPr bwMode="auto">
          <a:xfrm>
            <a:off x="2659064" y="1324630"/>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F5145A64-9B85-5842-045E-96541A34042B}"/>
              </a:ext>
            </a:extLst>
          </p:cNvPr>
          <p:cNvSpPr/>
          <p:nvPr/>
        </p:nvSpPr>
        <p:spPr>
          <a:xfrm>
            <a:off x="1358900" y="1270000"/>
            <a:ext cx="9690100" cy="57785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538B8894-1502-339E-362A-1170D644DC0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1026" name="Picture 2">
            <a:extLst>
              <a:ext uri="{FF2B5EF4-FFF2-40B4-BE49-F238E27FC236}">
                <a16:creationId xmlns:a16="http://schemas.microsoft.com/office/drawing/2014/main" id="{33EDBE46-F817-A89D-A028-F0C5401656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3750" y="2104451"/>
            <a:ext cx="8064500" cy="4521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6622043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90</a:t>
            </a:fld>
            <a:endParaRPr lang="en-US" dirty="0"/>
          </a:p>
        </p:txBody>
      </p:sp>
      <p:grpSp>
        <p:nvGrpSpPr>
          <p:cNvPr id="2" name="Group 1">
            <a:extLst>
              <a:ext uri="{FF2B5EF4-FFF2-40B4-BE49-F238E27FC236}">
                <a16:creationId xmlns:a16="http://schemas.microsoft.com/office/drawing/2014/main" id="{1E4AC3E2-D119-EB28-248E-26794393D8B2}"/>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5D0204A-0FAA-6869-65F6-EE3ECA9D4625}"/>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6A73D77C-3D7F-1765-6C83-41FBC5C6013E}"/>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19081926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610164" y="2844616"/>
            <a:ext cx="2744120" cy="34163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Arial"/>
              </a:rPr>
              <a:t>Cumulative data (chunks)</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10211492" y="4330104"/>
            <a:ext cx="6639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B83A91F9-EBE3-5AB5-09E5-69D1FACF91C3}"/>
              </a:ext>
            </a:extLst>
          </p:cNvPr>
          <p:cNvGrpSpPr/>
          <p:nvPr/>
        </p:nvGrpSpPr>
        <p:grpSpPr>
          <a:xfrm>
            <a:off x="2430276" y="2225832"/>
            <a:ext cx="7694157" cy="2069827"/>
            <a:chOff x="2430276" y="2225832"/>
            <a:chExt cx="7694157" cy="2069827"/>
          </a:xfrm>
        </p:grpSpPr>
        <p:cxnSp>
          <p:nvCxnSpPr>
            <p:cNvPr id="3" name="Straight Connector 2">
              <a:extLst>
                <a:ext uri="{FF2B5EF4-FFF2-40B4-BE49-F238E27FC236}">
                  <a16:creationId xmlns:a16="http://schemas.microsoft.com/office/drawing/2014/main" id="{E17BB021-F608-D82F-7709-ADE25E651049}"/>
                </a:ext>
              </a:extLst>
            </p:cNvPr>
            <p:cNvCxnSpPr/>
            <p:nvPr/>
          </p:nvCxnSpPr>
          <p:spPr>
            <a:xfrm>
              <a:off x="2430276" y="429565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31E6E60-211B-DE00-09E4-81C1E4B86442}"/>
                </a:ext>
              </a:extLst>
            </p:cNvPr>
            <p:cNvCxnSpPr/>
            <p:nvPr/>
          </p:nvCxnSpPr>
          <p:spPr>
            <a:xfrm>
              <a:off x="2437153" y="4065594"/>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7910C7A-EEFC-D6F1-65F1-E97E6B51A2D4}"/>
                </a:ext>
              </a:extLst>
            </p:cNvPr>
            <p:cNvCxnSpPr/>
            <p:nvPr/>
          </p:nvCxnSpPr>
          <p:spPr>
            <a:xfrm>
              <a:off x="2445774" y="3834580"/>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028D52E-35DF-9814-6817-23B21C5438D9}"/>
                </a:ext>
              </a:extLst>
            </p:cNvPr>
            <p:cNvCxnSpPr/>
            <p:nvPr/>
          </p:nvCxnSpPr>
          <p:spPr>
            <a:xfrm>
              <a:off x="2441870" y="360356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FCBE622-F529-2A9F-46CD-ADE297E9F366}"/>
                </a:ext>
              </a:extLst>
            </p:cNvPr>
            <p:cNvCxnSpPr/>
            <p:nvPr/>
          </p:nvCxnSpPr>
          <p:spPr>
            <a:xfrm>
              <a:off x="2442141" y="3376727"/>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1541F78-D19B-6C3F-88AD-78DAEEB21017}"/>
                </a:ext>
              </a:extLst>
            </p:cNvPr>
            <p:cNvCxnSpPr/>
            <p:nvPr/>
          </p:nvCxnSpPr>
          <p:spPr>
            <a:xfrm>
              <a:off x="2446587" y="3145713"/>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7BFF30-60AE-19D7-264D-71413FCA1521}"/>
                </a:ext>
              </a:extLst>
            </p:cNvPr>
            <p:cNvCxnSpPr/>
            <p:nvPr/>
          </p:nvCxnSpPr>
          <p:spPr>
            <a:xfrm>
              <a:off x="2451033" y="291469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0CC6A51-0720-2032-2619-7BDFC977CCF3}"/>
                </a:ext>
              </a:extLst>
            </p:cNvPr>
            <p:cNvCxnSpPr/>
            <p:nvPr/>
          </p:nvCxnSpPr>
          <p:spPr>
            <a:xfrm>
              <a:off x="2434254" y="2679510"/>
              <a:ext cx="7672587" cy="0"/>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42816-4F9F-55A7-1160-D0A810EF772C}"/>
                </a:ext>
              </a:extLst>
            </p:cNvPr>
            <p:cNvCxnSpPr/>
            <p:nvPr/>
          </p:nvCxnSpPr>
          <p:spPr>
            <a:xfrm>
              <a:off x="2451575" y="244849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CC485-4EC1-4DC2-3B62-A65404BA98C6}"/>
                </a:ext>
              </a:extLst>
            </p:cNvPr>
            <p:cNvCxnSpPr/>
            <p:nvPr/>
          </p:nvCxnSpPr>
          <p:spPr>
            <a:xfrm>
              <a:off x="2451846" y="2225832"/>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78A502E2-4B3E-C82D-94BE-C3FE5F18EA44}"/>
              </a:ext>
            </a:extLst>
          </p:cNvPr>
          <p:cNvGrpSpPr/>
          <p:nvPr/>
        </p:nvGrpSpPr>
        <p:grpSpPr>
          <a:xfrm>
            <a:off x="2147799" y="2080751"/>
            <a:ext cx="328936" cy="2338510"/>
            <a:chOff x="2110014" y="2065637"/>
            <a:chExt cx="328936" cy="2338510"/>
          </a:xfrm>
        </p:grpSpPr>
        <p:sp>
          <p:nvSpPr>
            <p:cNvPr id="14" name="TextBox 13">
              <a:extLst>
                <a:ext uri="{FF2B5EF4-FFF2-40B4-BE49-F238E27FC236}">
                  <a16:creationId xmlns:a16="http://schemas.microsoft.com/office/drawing/2014/main" id="{22D577B8-1620-8BC9-978C-2DDD576394F9}"/>
                </a:ext>
              </a:extLst>
            </p:cNvPr>
            <p:cNvSpPr txBox="1"/>
            <p:nvPr/>
          </p:nvSpPr>
          <p:spPr>
            <a:xfrm>
              <a:off x="2174481" y="4142537"/>
              <a:ext cx="256802" cy="261610"/>
            </a:xfrm>
            <a:prstGeom prst="rect">
              <a:avLst/>
            </a:prstGeom>
            <a:noFill/>
          </p:spPr>
          <p:txBody>
            <a:bodyPr wrap="none" rtlCol="0">
              <a:spAutoFit/>
            </a:bodyPr>
            <a:lstStyle/>
            <a:p>
              <a:r>
                <a:rPr lang="en-US" sz="1100" dirty="0">
                  <a:solidFill>
                    <a:schemeClr val="bg1">
                      <a:lumMod val="65000"/>
                    </a:schemeClr>
                  </a:solidFill>
                </a:rPr>
                <a:t>1</a:t>
              </a:r>
            </a:p>
          </p:txBody>
        </p:sp>
        <p:sp>
          <p:nvSpPr>
            <p:cNvPr id="15" name="TextBox 14">
              <a:extLst>
                <a:ext uri="{FF2B5EF4-FFF2-40B4-BE49-F238E27FC236}">
                  <a16:creationId xmlns:a16="http://schemas.microsoft.com/office/drawing/2014/main" id="{597038E0-FED7-5776-7B30-D0DC13F71B19}"/>
                </a:ext>
              </a:extLst>
            </p:cNvPr>
            <p:cNvSpPr txBox="1"/>
            <p:nvPr/>
          </p:nvSpPr>
          <p:spPr>
            <a:xfrm>
              <a:off x="2172484" y="3908167"/>
              <a:ext cx="256802" cy="261610"/>
            </a:xfrm>
            <a:prstGeom prst="rect">
              <a:avLst/>
            </a:prstGeom>
            <a:noFill/>
          </p:spPr>
          <p:txBody>
            <a:bodyPr wrap="none" rtlCol="0">
              <a:spAutoFit/>
            </a:bodyPr>
            <a:lstStyle/>
            <a:p>
              <a:r>
                <a:rPr lang="en-US" sz="1100" dirty="0">
                  <a:solidFill>
                    <a:schemeClr val="bg1">
                      <a:lumMod val="65000"/>
                    </a:schemeClr>
                  </a:solidFill>
                </a:rPr>
                <a:t>2</a:t>
              </a:r>
            </a:p>
          </p:txBody>
        </p:sp>
        <p:sp>
          <p:nvSpPr>
            <p:cNvPr id="16" name="TextBox 15">
              <a:extLst>
                <a:ext uri="{FF2B5EF4-FFF2-40B4-BE49-F238E27FC236}">
                  <a16:creationId xmlns:a16="http://schemas.microsoft.com/office/drawing/2014/main" id="{269E32A0-C8F2-80D1-B694-F8549624E129}"/>
                </a:ext>
              </a:extLst>
            </p:cNvPr>
            <p:cNvSpPr txBox="1"/>
            <p:nvPr/>
          </p:nvSpPr>
          <p:spPr>
            <a:xfrm>
              <a:off x="2169884" y="3677040"/>
              <a:ext cx="256802" cy="261610"/>
            </a:xfrm>
            <a:prstGeom prst="rect">
              <a:avLst/>
            </a:prstGeom>
            <a:noFill/>
          </p:spPr>
          <p:txBody>
            <a:bodyPr wrap="none" rtlCol="0">
              <a:spAutoFit/>
            </a:bodyPr>
            <a:lstStyle/>
            <a:p>
              <a:r>
                <a:rPr lang="en-US" sz="1100" dirty="0">
                  <a:solidFill>
                    <a:schemeClr val="bg1">
                      <a:lumMod val="65000"/>
                    </a:schemeClr>
                  </a:solidFill>
                </a:rPr>
                <a:t>3</a:t>
              </a:r>
            </a:p>
          </p:txBody>
        </p:sp>
        <p:sp>
          <p:nvSpPr>
            <p:cNvPr id="17" name="TextBox 16">
              <a:extLst>
                <a:ext uri="{FF2B5EF4-FFF2-40B4-BE49-F238E27FC236}">
                  <a16:creationId xmlns:a16="http://schemas.microsoft.com/office/drawing/2014/main" id="{6EA8877A-C283-18C0-DB3A-E77EDAF06C02}"/>
                </a:ext>
              </a:extLst>
            </p:cNvPr>
            <p:cNvSpPr txBox="1"/>
            <p:nvPr/>
          </p:nvSpPr>
          <p:spPr>
            <a:xfrm>
              <a:off x="2172450" y="3445913"/>
              <a:ext cx="256802" cy="261610"/>
            </a:xfrm>
            <a:prstGeom prst="rect">
              <a:avLst/>
            </a:prstGeom>
            <a:noFill/>
          </p:spPr>
          <p:txBody>
            <a:bodyPr wrap="none" rtlCol="0">
              <a:spAutoFit/>
            </a:bodyPr>
            <a:lstStyle/>
            <a:p>
              <a:r>
                <a:rPr lang="en-US" sz="1100" dirty="0">
                  <a:solidFill>
                    <a:schemeClr val="bg1">
                      <a:lumMod val="65000"/>
                    </a:schemeClr>
                  </a:solidFill>
                </a:rPr>
                <a:t>4</a:t>
              </a:r>
            </a:p>
          </p:txBody>
        </p:sp>
        <p:sp>
          <p:nvSpPr>
            <p:cNvPr id="18" name="TextBox 17">
              <a:extLst>
                <a:ext uri="{FF2B5EF4-FFF2-40B4-BE49-F238E27FC236}">
                  <a16:creationId xmlns:a16="http://schemas.microsoft.com/office/drawing/2014/main" id="{4F2D5254-C170-DFB6-2F94-DB1C9267EC4B}"/>
                </a:ext>
              </a:extLst>
            </p:cNvPr>
            <p:cNvSpPr txBox="1"/>
            <p:nvPr/>
          </p:nvSpPr>
          <p:spPr>
            <a:xfrm>
              <a:off x="2168530" y="3224515"/>
              <a:ext cx="256802" cy="261610"/>
            </a:xfrm>
            <a:prstGeom prst="rect">
              <a:avLst/>
            </a:prstGeom>
            <a:noFill/>
          </p:spPr>
          <p:txBody>
            <a:bodyPr wrap="none" rtlCol="0">
              <a:spAutoFit/>
            </a:bodyPr>
            <a:lstStyle/>
            <a:p>
              <a:r>
                <a:rPr lang="en-US" sz="1100" dirty="0">
                  <a:solidFill>
                    <a:schemeClr val="bg1">
                      <a:lumMod val="65000"/>
                    </a:schemeClr>
                  </a:solidFill>
                </a:rPr>
                <a:t>5</a:t>
              </a:r>
            </a:p>
          </p:txBody>
        </p:sp>
        <p:sp>
          <p:nvSpPr>
            <p:cNvPr id="19" name="TextBox 18">
              <a:extLst>
                <a:ext uri="{FF2B5EF4-FFF2-40B4-BE49-F238E27FC236}">
                  <a16:creationId xmlns:a16="http://schemas.microsoft.com/office/drawing/2014/main" id="{E4857C94-89F7-E265-920B-79DB974C77D5}"/>
                </a:ext>
              </a:extLst>
            </p:cNvPr>
            <p:cNvSpPr txBox="1"/>
            <p:nvPr/>
          </p:nvSpPr>
          <p:spPr>
            <a:xfrm>
              <a:off x="2167853" y="2990145"/>
              <a:ext cx="256802" cy="261610"/>
            </a:xfrm>
            <a:prstGeom prst="rect">
              <a:avLst/>
            </a:prstGeom>
            <a:noFill/>
          </p:spPr>
          <p:txBody>
            <a:bodyPr wrap="none" rtlCol="0">
              <a:spAutoFit/>
            </a:bodyPr>
            <a:lstStyle/>
            <a:p>
              <a:r>
                <a:rPr lang="en-US" sz="1100" dirty="0">
                  <a:solidFill>
                    <a:schemeClr val="bg1">
                      <a:lumMod val="65000"/>
                    </a:schemeClr>
                  </a:solidFill>
                </a:rPr>
                <a:t>6</a:t>
              </a:r>
            </a:p>
          </p:txBody>
        </p:sp>
        <p:sp>
          <p:nvSpPr>
            <p:cNvPr id="20" name="TextBox 19">
              <a:extLst>
                <a:ext uri="{FF2B5EF4-FFF2-40B4-BE49-F238E27FC236}">
                  <a16:creationId xmlns:a16="http://schemas.microsoft.com/office/drawing/2014/main" id="{D6B93C79-CF71-864D-A0AC-5B246949E4C0}"/>
                </a:ext>
              </a:extLst>
            </p:cNvPr>
            <p:cNvSpPr txBox="1"/>
            <p:nvPr/>
          </p:nvSpPr>
          <p:spPr>
            <a:xfrm>
              <a:off x="2170419" y="2752532"/>
              <a:ext cx="256802" cy="261610"/>
            </a:xfrm>
            <a:prstGeom prst="rect">
              <a:avLst/>
            </a:prstGeom>
            <a:noFill/>
          </p:spPr>
          <p:txBody>
            <a:bodyPr wrap="none" rtlCol="0">
              <a:spAutoFit/>
            </a:bodyPr>
            <a:lstStyle/>
            <a:p>
              <a:r>
                <a:rPr lang="en-US" sz="1100" dirty="0">
                  <a:solidFill>
                    <a:schemeClr val="bg1">
                      <a:lumMod val="65000"/>
                    </a:schemeClr>
                  </a:solidFill>
                </a:rPr>
                <a:t>7</a:t>
              </a:r>
            </a:p>
          </p:txBody>
        </p:sp>
        <p:sp>
          <p:nvSpPr>
            <p:cNvPr id="21" name="TextBox 20">
              <a:extLst>
                <a:ext uri="{FF2B5EF4-FFF2-40B4-BE49-F238E27FC236}">
                  <a16:creationId xmlns:a16="http://schemas.microsoft.com/office/drawing/2014/main" id="{BFC6E008-B6A3-185C-7AD5-4B05A9C12FE8}"/>
                </a:ext>
              </a:extLst>
            </p:cNvPr>
            <p:cNvSpPr txBox="1"/>
            <p:nvPr/>
          </p:nvSpPr>
          <p:spPr>
            <a:xfrm>
              <a:off x="2169742" y="2521405"/>
              <a:ext cx="256802" cy="261610"/>
            </a:xfrm>
            <a:prstGeom prst="rect">
              <a:avLst/>
            </a:prstGeom>
            <a:noFill/>
          </p:spPr>
          <p:txBody>
            <a:bodyPr wrap="none" rtlCol="0">
              <a:spAutoFit/>
            </a:bodyPr>
            <a:lstStyle/>
            <a:p>
              <a:r>
                <a:rPr lang="en-US" sz="1100" dirty="0">
                  <a:solidFill>
                    <a:schemeClr val="bg1">
                      <a:lumMod val="65000"/>
                    </a:schemeClr>
                  </a:solidFill>
                </a:rPr>
                <a:t>8</a:t>
              </a:r>
            </a:p>
          </p:txBody>
        </p:sp>
        <p:sp>
          <p:nvSpPr>
            <p:cNvPr id="22" name="TextBox 21">
              <a:extLst>
                <a:ext uri="{FF2B5EF4-FFF2-40B4-BE49-F238E27FC236}">
                  <a16:creationId xmlns:a16="http://schemas.microsoft.com/office/drawing/2014/main" id="{C4D5A138-B2D3-6B7A-589D-06211025659E}"/>
                </a:ext>
              </a:extLst>
            </p:cNvPr>
            <p:cNvSpPr txBox="1"/>
            <p:nvPr/>
          </p:nvSpPr>
          <p:spPr>
            <a:xfrm>
              <a:off x="2172303" y="2290278"/>
              <a:ext cx="256802" cy="261610"/>
            </a:xfrm>
            <a:prstGeom prst="rect">
              <a:avLst/>
            </a:prstGeom>
            <a:noFill/>
          </p:spPr>
          <p:txBody>
            <a:bodyPr wrap="none" rtlCol="0">
              <a:spAutoFit/>
            </a:bodyPr>
            <a:lstStyle/>
            <a:p>
              <a:r>
                <a:rPr lang="en-US" sz="1100" dirty="0">
                  <a:solidFill>
                    <a:schemeClr val="bg1">
                      <a:lumMod val="65000"/>
                    </a:schemeClr>
                  </a:solidFill>
                </a:rPr>
                <a:t>9</a:t>
              </a:r>
            </a:p>
          </p:txBody>
        </p:sp>
        <p:sp>
          <p:nvSpPr>
            <p:cNvPr id="23" name="TextBox 22">
              <a:extLst>
                <a:ext uri="{FF2B5EF4-FFF2-40B4-BE49-F238E27FC236}">
                  <a16:creationId xmlns:a16="http://schemas.microsoft.com/office/drawing/2014/main" id="{A3AF268A-7563-C088-15DD-92B8433E1E51}"/>
                </a:ext>
              </a:extLst>
            </p:cNvPr>
            <p:cNvSpPr txBox="1"/>
            <p:nvPr/>
          </p:nvSpPr>
          <p:spPr>
            <a:xfrm>
              <a:off x="2110014" y="2065637"/>
              <a:ext cx="328936" cy="261610"/>
            </a:xfrm>
            <a:prstGeom prst="rect">
              <a:avLst/>
            </a:prstGeom>
            <a:noFill/>
          </p:spPr>
          <p:txBody>
            <a:bodyPr wrap="none" rtlCol="0">
              <a:spAutoFit/>
            </a:bodyPr>
            <a:lstStyle/>
            <a:p>
              <a:r>
                <a:rPr lang="en-US" sz="1100" dirty="0">
                  <a:solidFill>
                    <a:schemeClr val="bg1">
                      <a:lumMod val="65000"/>
                    </a:schemeClr>
                  </a:solidFill>
                </a:rPr>
                <a:t>10</a:t>
              </a:r>
            </a:p>
          </p:txBody>
        </p:sp>
      </p:grpSp>
      <p:grpSp>
        <p:nvGrpSpPr>
          <p:cNvPr id="30" name="Group 29">
            <a:extLst>
              <a:ext uri="{FF2B5EF4-FFF2-40B4-BE49-F238E27FC236}">
                <a16:creationId xmlns:a16="http://schemas.microsoft.com/office/drawing/2014/main" id="{C94B95F7-78AD-EFBA-35F8-C059FD6506C8}"/>
              </a:ext>
            </a:extLst>
          </p:cNvPr>
          <p:cNvGrpSpPr/>
          <p:nvPr/>
        </p:nvGrpSpPr>
        <p:grpSpPr>
          <a:xfrm>
            <a:off x="6270547" y="1537252"/>
            <a:ext cx="3815537" cy="3684460"/>
            <a:chOff x="6270547" y="1537252"/>
            <a:chExt cx="3815537" cy="3684460"/>
          </a:xfrm>
        </p:grpSpPr>
        <p:cxnSp>
          <p:nvCxnSpPr>
            <p:cNvPr id="26" name="Straight Connector 25">
              <a:extLst>
                <a:ext uri="{FF2B5EF4-FFF2-40B4-BE49-F238E27FC236}">
                  <a16:creationId xmlns:a16="http://schemas.microsoft.com/office/drawing/2014/main" id="{03D0AD79-FC33-826C-FE14-B100AC62AC39}"/>
                </a:ext>
              </a:extLst>
            </p:cNvPr>
            <p:cNvCxnSpPr>
              <a:cxnSpLocks/>
            </p:cNvCxnSpPr>
            <p:nvPr/>
          </p:nvCxnSpPr>
          <p:spPr>
            <a:xfrm flipV="1">
              <a:off x="6374838" y="1537252"/>
              <a:ext cx="0" cy="2972017"/>
            </a:xfrm>
            <a:prstGeom prst="line">
              <a:avLst/>
            </a:prstGeom>
            <a:ln w="15875">
              <a:solidFill>
                <a:srgbClr val="7030A0"/>
              </a:solidFill>
              <a:prstDash val="dash"/>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5F6B582-9E31-F7F1-6659-F58E8FE55594}"/>
                </a:ext>
              </a:extLst>
            </p:cNvPr>
            <p:cNvSpPr txBox="1"/>
            <p:nvPr/>
          </p:nvSpPr>
          <p:spPr>
            <a:xfrm>
              <a:off x="6270547" y="4730487"/>
              <a:ext cx="3815537" cy="491225"/>
            </a:xfrm>
            <a:prstGeom prst="rect">
              <a:avLst/>
            </a:prstGeom>
            <a:noFill/>
          </p:spPr>
          <p:txBody>
            <a:bodyPr wrap="square" rtlCol="0">
              <a:spAutoFit/>
            </a:bodyPr>
            <a:lstStyle/>
            <a:p>
              <a:pPr>
                <a:lnSpc>
                  <a:spcPct val="80000"/>
                </a:lnSpc>
              </a:pPr>
              <a:r>
                <a:rPr lang="en-US" sz="1600" dirty="0">
                  <a:solidFill>
                    <a:srgbClr val="7030A0"/>
                  </a:solidFill>
                </a:rPr>
                <a:t>at t</a:t>
              </a:r>
              <a:r>
                <a:rPr lang="en-US" sz="1600" baseline="-25000" dirty="0">
                  <a:solidFill>
                    <a:srgbClr val="7030A0"/>
                  </a:solidFill>
                </a:rPr>
                <a:t>0</a:t>
              </a:r>
              <a:r>
                <a:rPr lang="en-US" sz="1600" dirty="0">
                  <a:solidFill>
                    <a:srgbClr val="7030A0"/>
                  </a:solidFill>
                </a:rPr>
                <a:t>, 6 chunks have arrived, 2 chunks have been played out, so the buffer has 4 chunks </a:t>
              </a:r>
            </a:p>
          </p:txBody>
        </p:sp>
        <p:sp>
          <p:nvSpPr>
            <p:cNvPr id="29" name="TextBox 28">
              <a:extLst>
                <a:ext uri="{FF2B5EF4-FFF2-40B4-BE49-F238E27FC236}">
                  <a16:creationId xmlns:a16="http://schemas.microsoft.com/office/drawing/2014/main" id="{5CE0A307-F172-597D-C9EC-77E8E2F6C736}"/>
                </a:ext>
              </a:extLst>
            </p:cNvPr>
            <p:cNvSpPr txBox="1"/>
            <p:nvPr/>
          </p:nvSpPr>
          <p:spPr>
            <a:xfrm>
              <a:off x="6270547" y="4514770"/>
              <a:ext cx="463551" cy="319446"/>
            </a:xfrm>
            <a:prstGeom prst="rect">
              <a:avLst/>
            </a:prstGeom>
            <a:noFill/>
          </p:spPr>
          <p:txBody>
            <a:bodyPr wrap="square" rtlCol="0">
              <a:spAutoFit/>
            </a:bodyPr>
            <a:lstStyle/>
            <a:p>
              <a:pPr>
                <a:lnSpc>
                  <a:spcPct val="80000"/>
                </a:lnSpc>
              </a:pPr>
              <a:r>
                <a:rPr lang="en-US" dirty="0">
                  <a:solidFill>
                    <a:srgbClr val="7030A0"/>
                  </a:solidFill>
                </a:rPr>
                <a:t>t</a:t>
              </a:r>
              <a:r>
                <a:rPr lang="en-US" baseline="-25000" dirty="0">
                  <a:solidFill>
                    <a:srgbClr val="7030A0"/>
                  </a:solidFill>
                </a:rPr>
                <a:t>0</a:t>
              </a:r>
              <a:r>
                <a:rPr lang="en-US" dirty="0">
                  <a:solidFill>
                    <a:srgbClr val="7030A0"/>
                  </a:solidFill>
                </a:rPr>
                <a:t> </a:t>
              </a:r>
            </a:p>
          </p:txBody>
        </p:sp>
      </p:gr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22" presetClass="entr" presetSubtype="4" fill="hold" nodeType="afterEffect">
                                  <p:stCondLst>
                                    <p:cond delay="1000"/>
                                  </p:stCondLst>
                                  <p:childTnLst>
                                    <p:set>
                                      <p:cBhvr>
                                        <p:cTn id="20" dur="1" fill="hold">
                                          <p:stCondLst>
                                            <p:cond delay="0"/>
                                          </p:stCondLst>
                                        </p:cTn>
                                        <p:tgtEl>
                                          <p:spTgt spid="30"/>
                                        </p:tgtEl>
                                        <p:attrNameLst>
                                          <p:attrName>style.visibility</p:attrName>
                                        </p:attrNameLst>
                                      </p:cBhvr>
                                      <p:to>
                                        <p:strVal val="visible"/>
                                      </p:to>
                                    </p:set>
                                    <p:animEffect transition="in" filter="wipe(down)">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21">
                                            <p:txEl>
                                              <p:pRg st="0" end="0"/>
                                            </p:txEl>
                                          </p:spTgt>
                                        </p:tgtEl>
                                        <p:attrNameLst>
                                          <p:attrName>style.visibility</p:attrName>
                                        </p:attrNameLst>
                                      </p:cBhvr>
                                      <p:to>
                                        <p:strVal val="visible"/>
                                      </p:to>
                                    </p:set>
                                    <p:animEffect transition="in" filter="dissolve">
                                      <p:cBhvr>
                                        <p:cTn id="26"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19190</TotalTime>
  <Words>11540</Words>
  <Application>Microsoft Macintosh PowerPoint</Application>
  <PresentationFormat>Widescreen</PresentationFormat>
  <Paragraphs>2329</Paragraphs>
  <Slides>125</Slides>
  <Notes>118</Notes>
  <HiddenSlides>0</HiddenSlides>
  <MMClips>0</MMClips>
  <ScaleCrop>false</ScaleCrop>
  <HeadingPairs>
    <vt:vector size="6" baseType="variant">
      <vt:variant>
        <vt:lpstr>Fonts Used</vt:lpstr>
      </vt:variant>
      <vt:variant>
        <vt:i4>14</vt:i4>
      </vt:variant>
      <vt:variant>
        <vt:lpstr>Theme</vt:lpstr>
      </vt:variant>
      <vt:variant>
        <vt:i4>3</vt:i4>
      </vt:variant>
      <vt:variant>
        <vt:lpstr>Slide Titles</vt:lpstr>
      </vt:variant>
      <vt:variant>
        <vt:i4>125</vt:i4>
      </vt:variant>
    </vt:vector>
  </HeadingPairs>
  <TitlesOfParts>
    <vt:vector size="142" baseType="lpstr">
      <vt:lpstr>ＭＳ Ｐゴシック</vt:lpstr>
      <vt:lpstr>Arial</vt:lpstr>
      <vt:lpstr>Arial Narrow</vt:lpstr>
      <vt:lpstr>Calibri</vt:lpstr>
      <vt:lpstr>Calibri Light</vt:lpstr>
      <vt:lpstr>Comic Sans MS</vt:lpstr>
      <vt:lpstr>Courier</vt:lpstr>
      <vt:lpstr>Courier New</vt:lpstr>
      <vt:lpstr>Gill Sans MT</vt:lpstr>
      <vt:lpstr>Tahoma</vt:lpstr>
      <vt:lpstr>Times New Roman</vt:lpstr>
      <vt:lpstr>Tw Cen MT</vt:lpstr>
      <vt:lpstr>Wingdings</vt:lpstr>
      <vt:lpstr>ZapfDingbats</vt:lpstr>
      <vt:lpstr>Office Theme</vt:lpstr>
      <vt:lpstr>1_Office Theme</vt:lpstr>
      <vt:lpstr>3_Office Theme</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vt:lpstr>
      <vt:lpstr>HTTP/2: mitigating HOL blocking</vt:lpstr>
      <vt:lpstr>HTTP/2: mitigating HOL blocking</vt:lpstr>
      <vt:lpstr>HTTP/2 to HTTP/3</vt:lpstr>
      <vt:lpstr>QUIC: Quick UDP Internet Connections</vt:lpstr>
      <vt:lpstr>QUIC: Quick UDP Internet Connections</vt:lpstr>
      <vt:lpstr>QUIC: Connection establishment</vt:lpstr>
      <vt:lpstr>QUIC: 0-RTT Connection establishment</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Basic Domain Name Resolution</vt:lpstr>
      <vt:lpstr>DNS Resolution</vt:lpstr>
      <vt:lpstr>Local Name Servers</vt:lpstr>
      <vt:lpstr>Authoritative Name Servers</vt:lpstr>
      <vt:lpstr>The Importance of DNS</vt:lpstr>
      <vt:lpstr>Caching DNS Information</vt:lpstr>
      <vt:lpstr>DNS records</vt:lpstr>
      <vt:lpstr>DNS records</vt:lpstr>
      <vt:lpstr>DNS protocol messages</vt:lpstr>
      <vt:lpstr>DNS protocol messages</vt:lpstr>
      <vt:lpstr>Getting your info into the DNS</vt:lpstr>
      <vt:lpstr>DNS security</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lpstr>Socket programming: waiting for multiple events</vt:lpstr>
      <vt:lpstr>PowerPoint Presentation</vt:lpstr>
      <vt:lpstr>PowerPoint Presentation</vt:lpstr>
      <vt:lpstr>Socket programming: socket timeouts</vt:lpstr>
      <vt:lpstr>Sample SMTP interaction</vt:lpstr>
      <vt:lpstr>CDN content access: a closer look</vt:lpstr>
      <vt:lpstr>Case study: Netflix</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Talukder, Sajedul</cp:lastModifiedBy>
  <cp:revision>330</cp:revision>
  <dcterms:created xsi:type="dcterms:W3CDTF">2020-01-18T07:24:59Z</dcterms:created>
  <dcterms:modified xsi:type="dcterms:W3CDTF">2026-02-18T23:11:21Z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b73649dc-6fee-4eb8-a128-734c3c842ea8_Enabled">
    <vt:lpwstr>true</vt:lpwstr>
  </property>
  <property fmtid="{D5CDD505-2E9C-101B-9397-08002B2CF9AE}" pid="3" name="MSIP_Label_b73649dc-6fee-4eb8-a128-734c3c842ea8_SetDate">
    <vt:lpwstr>2026-02-18T23:11:21Z</vt:lpwstr>
  </property>
  <property fmtid="{D5CDD505-2E9C-101B-9397-08002B2CF9AE}" pid="4" name="MSIP_Label_b73649dc-6fee-4eb8-a128-734c3c842ea8_Method">
    <vt:lpwstr>Standard</vt:lpwstr>
  </property>
  <property fmtid="{D5CDD505-2E9C-101B-9397-08002B2CF9AE}" pid="5" name="MSIP_Label_b73649dc-6fee-4eb8-a128-734c3c842ea8_Name">
    <vt:lpwstr>defa4170-0d19-0005-0004-bc88714345d2</vt:lpwstr>
  </property>
  <property fmtid="{D5CDD505-2E9C-101B-9397-08002B2CF9AE}" pid="6" name="MSIP_Label_b73649dc-6fee-4eb8-a128-734c3c842ea8_SiteId">
    <vt:lpwstr>857c21d2-1a16-43a4-90cf-d57f3fab9d2f</vt:lpwstr>
  </property>
  <property fmtid="{D5CDD505-2E9C-101B-9397-08002B2CF9AE}" pid="7" name="MSIP_Label_b73649dc-6fee-4eb8-a128-734c3c842ea8_ActionId">
    <vt:lpwstr>f36e88ad-04d0-4921-8c49-1985fac48bae</vt:lpwstr>
  </property>
  <property fmtid="{D5CDD505-2E9C-101B-9397-08002B2CF9AE}" pid="8" name="MSIP_Label_b73649dc-6fee-4eb8-a128-734c3c842ea8_ContentBits">
    <vt:lpwstr>0</vt:lpwstr>
  </property>
  <property fmtid="{D5CDD505-2E9C-101B-9397-08002B2CF9AE}" pid="9" name="MSIP_Label_b73649dc-6fee-4eb8-a128-734c3c842ea8_Tag">
    <vt:lpwstr>50, 3, 0, 1</vt:lpwstr>
  </property>
</Properties>
</file>