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6.jpg" ContentType="image/jpg"/>
  <Override PartName="/ppt/media/image27.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85"/>
  </p:notesMasterIdLst>
  <p:sldIdLst>
    <p:sldId id="576" r:id="rId2"/>
    <p:sldId id="256" r:id="rId3"/>
    <p:sldId id="282" r:id="rId4"/>
    <p:sldId id="340" r:id="rId5"/>
    <p:sldId id="347" r:id="rId6"/>
    <p:sldId id="341" r:id="rId7"/>
    <p:sldId id="342" r:id="rId8"/>
    <p:sldId id="343" r:id="rId9"/>
    <p:sldId id="344" r:id="rId10"/>
    <p:sldId id="345" r:id="rId11"/>
    <p:sldId id="346" r:id="rId12"/>
    <p:sldId id="289" r:id="rId13"/>
    <p:sldId id="437" r:id="rId14"/>
    <p:sldId id="380" r:id="rId15"/>
    <p:sldId id="274" r:id="rId16"/>
    <p:sldId id="1213" r:id="rId17"/>
    <p:sldId id="264" r:id="rId18"/>
    <p:sldId id="266" r:id="rId19"/>
    <p:sldId id="1219" r:id="rId20"/>
    <p:sldId id="271" r:id="rId21"/>
    <p:sldId id="272" r:id="rId22"/>
    <p:sldId id="273" r:id="rId23"/>
    <p:sldId id="1212" r:id="rId24"/>
    <p:sldId id="281" r:id="rId25"/>
    <p:sldId id="1210" r:id="rId26"/>
    <p:sldId id="1208" r:id="rId27"/>
    <p:sldId id="381" r:id="rId28"/>
    <p:sldId id="1153" r:id="rId29"/>
    <p:sldId id="1157" r:id="rId30"/>
    <p:sldId id="385" r:id="rId31"/>
    <p:sldId id="1158" r:id="rId32"/>
    <p:sldId id="386" r:id="rId33"/>
    <p:sldId id="1159" r:id="rId34"/>
    <p:sldId id="387" r:id="rId35"/>
    <p:sldId id="382" r:id="rId36"/>
    <p:sldId id="1217" r:id="rId37"/>
    <p:sldId id="364" r:id="rId38"/>
    <p:sldId id="1220" r:id="rId39"/>
    <p:sldId id="257" r:id="rId40"/>
    <p:sldId id="1221" r:id="rId41"/>
    <p:sldId id="1222" r:id="rId42"/>
    <p:sldId id="1223" r:id="rId43"/>
    <p:sldId id="1224" r:id="rId44"/>
    <p:sldId id="1226" r:id="rId45"/>
    <p:sldId id="1227" r:id="rId46"/>
    <p:sldId id="1228" r:id="rId47"/>
    <p:sldId id="1229" r:id="rId48"/>
    <p:sldId id="1230" r:id="rId49"/>
    <p:sldId id="1231" r:id="rId50"/>
    <p:sldId id="1232" r:id="rId51"/>
    <p:sldId id="275" r:id="rId52"/>
    <p:sldId id="1237" r:id="rId53"/>
    <p:sldId id="277" r:id="rId54"/>
    <p:sldId id="278" r:id="rId55"/>
    <p:sldId id="1238" r:id="rId56"/>
    <p:sldId id="280" r:id="rId57"/>
    <p:sldId id="1239" r:id="rId58"/>
    <p:sldId id="1240" r:id="rId59"/>
    <p:sldId id="283" r:id="rId60"/>
    <p:sldId id="258" r:id="rId61"/>
    <p:sldId id="259" r:id="rId62"/>
    <p:sldId id="260" r:id="rId63"/>
    <p:sldId id="383" r:id="rId64"/>
    <p:sldId id="276" r:id="rId65"/>
    <p:sldId id="1218" r:id="rId66"/>
    <p:sldId id="1161" r:id="rId67"/>
    <p:sldId id="1209" r:id="rId68"/>
    <p:sldId id="1163" r:id="rId69"/>
    <p:sldId id="1180" r:id="rId70"/>
    <p:sldId id="1192" r:id="rId71"/>
    <p:sldId id="279" r:id="rId72"/>
    <p:sldId id="261" r:id="rId73"/>
    <p:sldId id="262" r:id="rId74"/>
    <p:sldId id="263" r:id="rId75"/>
    <p:sldId id="1214" r:id="rId76"/>
    <p:sldId id="265" r:id="rId77"/>
    <p:sldId id="1215" r:id="rId78"/>
    <p:sldId id="267" r:id="rId79"/>
    <p:sldId id="268" r:id="rId80"/>
    <p:sldId id="269" r:id="rId81"/>
    <p:sldId id="270" r:id="rId82"/>
    <p:sldId id="1216" r:id="rId83"/>
    <p:sldId id="1154"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FF"/>
    <a:srgbClr val="00297C"/>
    <a:srgbClr val="002164"/>
    <a:srgbClr val="FF9300"/>
    <a:srgbClr val="008A85"/>
    <a:srgbClr val="0432FF"/>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p:restoredTop sz="71483" autoAdjust="0"/>
  </p:normalViewPr>
  <p:slideViewPr>
    <p:cSldViewPr snapToGrid="0" snapToObjects="1">
      <p:cViewPr varScale="1">
        <p:scale>
          <a:sx n="79" d="100"/>
          <a:sy n="79" d="100"/>
        </p:scale>
        <p:origin x="1656" y="184"/>
      </p:cViewPr>
      <p:guideLst>
        <p:guide orient="horz" pos="2160"/>
        <p:guide pos="3840"/>
      </p:guideLst>
    </p:cSldViewPr>
  </p:slideViewPr>
  <p:outlineViewPr>
    <p:cViewPr>
      <p:scale>
        <a:sx n="33" d="100"/>
        <a:sy n="33" d="100"/>
      </p:scale>
      <p:origin x="0" y="-19040"/>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FE7EE-0D05-4CD0-BC56-BA29438FDBFF}" type="doc">
      <dgm:prSet loTypeId="urn:microsoft.com/office/officeart/2005/8/layout/pyramid4" loCatId="relationship" qsTypeId="urn:microsoft.com/office/officeart/2005/8/quickstyle/simple5" qsCatId="simple" csTypeId="urn:microsoft.com/office/officeart/2005/8/colors/accent6_3" csCatId="accent6" phldr="1"/>
      <dgm:spPr/>
      <dgm:t>
        <a:bodyPr/>
        <a:lstStyle/>
        <a:p>
          <a:endParaRPr lang="en-GB"/>
        </a:p>
      </dgm:t>
    </dgm:pt>
    <dgm:pt modelId="{F660BD8B-A57C-43BE-A0F2-7F890AA271F2}">
      <dgm:prSet phldrT="[Text]"/>
      <dgm:spPr/>
      <dgm:t>
        <a:bodyPr/>
        <a:lstStyle/>
        <a:p>
          <a:r>
            <a:rPr lang="en-GB" b="1"/>
            <a:t>Confidentiality</a:t>
          </a:r>
          <a:endParaRPr lang="en-GB" b="1" dirty="0"/>
        </a:p>
      </dgm:t>
    </dgm:pt>
    <dgm:pt modelId="{4435E171-21C7-4E5C-9173-660352FA696F}" type="parTrans" cxnId="{59B8AF8D-B153-4B03-9C7F-0A2F1B5AB828}">
      <dgm:prSet/>
      <dgm:spPr/>
      <dgm:t>
        <a:bodyPr/>
        <a:lstStyle/>
        <a:p>
          <a:endParaRPr lang="en-GB"/>
        </a:p>
      </dgm:t>
    </dgm:pt>
    <dgm:pt modelId="{0D81D15D-1872-4C8B-950E-C02552D2B6D7}" type="sibTrans" cxnId="{59B8AF8D-B153-4B03-9C7F-0A2F1B5AB828}">
      <dgm:prSet/>
      <dgm:spPr/>
      <dgm:t>
        <a:bodyPr/>
        <a:lstStyle/>
        <a:p>
          <a:endParaRPr lang="en-GB"/>
        </a:p>
      </dgm:t>
    </dgm:pt>
    <dgm:pt modelId="{A3210820-A38F-479E-8A5C-6AAFF6C7865F}">
      <dgm:prSet phldrT="[Text]"/>
      <dgm:spPr/>
      <dgm:t>
        <a:bodyPr/>
        <a:lstStyle/>
        <a:p>
          <a:r>
            <a:rPr lang="en-GB" b="1"/>
            <a:t>Integrity</a:t>
          </a:r>
          <a:endParaRPr lang="en-GB" b="1" dirty="0"/>
        </a:p>
      </dgm:t>
    </dgm:pt>
    <dgm:pt modelId="{14106D4F-C0AF-432F-887B-112DCD0C0C23}" type="parTrans" cxnId="{0F1FCC13-FFEE-4367-9ED0-E1B9CB46BE6C}">
      <dgm:prSet/>
      <dgm:spPr/>
      <dgm:t>
        <a:bodyPr/>
        <a:lstStyle/>
        <a:p>
          <a:endParaRPr lang="en-GB"/>
        </a:p>
      </dgm:t>
    </dgm:pt>
    <dgm:pt modelId="{4C2239EB-C142-4664-97B5-47E929DAFFF5}" type="sibTrans" cxnId="{0F1FCC13-FFEE-4367-9ED0-E1B9CB46BE6C}">
      <dgm:prSet/>
      <dgm:spPr/>
      <dgm:t>
        <a:bodyPr/>
        <a:lstStyle/>
        <a:p>
          <a:endParaRPr lang="en-GB"/>
        </a:p>
      </dgm:t>
    </dgm:pt>
    <dgm:pt modelId="{EE96E514-6344-4A13-BD78-16D95719B331}">
      <dgm:prSet phldrT="[Text]"/>
      <dgm:spPr/>
      <dgm:t>
        <a:bodyPr/>
        <a:lstStyle/>
        <a:p>
          <a:r>
            <a:rPr lang="en-GB" b="1"/>
            <a:t>Availability</a:t>
          </a:r>
          <a:endParaRPr lang="en-GB" b="1" dirty="0"/>
        </a:p>
      </dgm:t>
    </dgm:pt>
    <dgm:pt modelId="{E6B93F03-AD6F-4723-AE53-F96222E0361C}" type="parTrans" cxnId="{A504C804-FF33-4F93-8BBF-73717228CD4F}">
      <dgm:prSet/>
      <dgm:spPr/>
      <dgm:t>
        <a:bodyPr/>
        <a:lstStyle/>
        <a:p>
          <a:endParaRPr lang="en-GB"/>
        </a:p>
      </dgm:t>
    </dgm:pt>
    <dgm:pt modelId="{1A7F1F3E-95D2-4806-977F-A023909AA814}" type="sibTrans" cxnId="{A504C804-FF33-4F93-8BBF-73717228CD4F}">
      <dgm:prSet/>
      <dgm:spPr/>
      <dgm:t>
        <a:bodyPr/>
        <a:lstStyle/>
        <a:p>
          <a:endParaRPr lang="en-GB"/>
        </a:p>
      </dgm:t>
    </dgm:pt>
    <dgm:pt modelId="{728AA34F-C82E-4B4D-A823-FD894E8016AC}">
      <dgm:prSet phldrT="[Text]" custT="1"/>
      <dgm:spPr/>
      <dgm:t>
        <a:bodyPr/>
        <a:lstStyle/>
        <a:p>
          <a:r>
            <a:rPr lang="en-GB" sz="900" dirty="0"/>
            <a:t>Information Security</a:t>
          </a:r>
        </a:p>
      </dgm:t>
    </dgm:pt>
    <dgm:pt modelId="{6C68818D-EF2D-4190-862D-65ED99BA386F}" type="sibTrans" cxnId="{B9287AE3-EAFF-4108-B8C9-0A874D766358}">
      <dgm:prSet/>
      <dgm:spPr/>
      <dgm:t>
        <a:bodyPr/>
        <a:lstStyle/>
        <a:p>
          <a:endParaRPr lang="en-GB"/>
        </a:p>
      </dgm:t>
    </dgm:pt>
    <dgm:pt modelId="{87B01611-EF94-485E-B884-E035519EEEC4}" type="parTrans" cxnId="{B9287AE3-EAFF-4108-B8C9-0A874D766358}">
      <dgm:prSet/>
      <dgm:spPr/>
      <dgm:t>
        <a:bodyPr/>
        <a:lstStyle/>
        <a:p>
          <a:endParaRPr lang="en-GB"/>
        </a:p>
      </dgm:t>
    </dgm:pt>
    <dgm:pt modelId="{F6A3AFCF-E197-4146-8A19-602B0B0C3B1D}" type="pres">
      <dgm:prSet presAssocID="{F89FE7EE-0D05-4CD0-BC56-BA29438FDBFF}" presName="compositeShape" presStyleCnt="0">
        <dgm:presLayoutVars>
          <dgm:chMax val="9"/>
          <dgm:dir/>
          <dgm:resizeHandles val="exact"/>
        </dgm:presLayoutVars>
      </dgm:prSet>
      <dgm:spPr/>
    </dgm:pt>
    <dgm:pt modelId="{E073C22C-2CDC-45B3-939B-313D13C0E3A2}" type="pres">
      <dgm:prSet presAssocID="{F89FE7EE-0D05-4CD0-BC56-BA29438FDBFF}" presName="triangle1" presStyleLbl="node1" presStyleIdx="0" presStyleCnt="4">
        <dgm:presLayoutVars>
          <dgm:bulletEnabled val="1"/>
        </dgm:presLayoutVars>
      </dgm:prSet>
      <dgm:spPr/>
    </dgm:pt>
    <dgm:pt modelId="{CCBFD252-765A-4C63-9242-7B520A138F79}" type="pres">
      <dgm:prSet presAssocID="{F89FE7EE-0D05-4CD0-BC56-BA29438FDBFF}" presName="triangle2" presStyleLbl="node1" presStyleIdx="1" presStyleCnt="4">
        <dgm:presLayoutVars>
          <dgm:bulletEnabled val="1"/>
        </dgm:presLayoutVars>
      </dgm:prSet>
      <dgm:spPr/>
    </dgm:pt>
    <dgm:pt modelId="{5F876891-894F-48EC-8316-28284A1E91ED}" type="pres">
      <dgm:prSet presAssocID="{F89FE7EE-0D05-4CD0-BC56-BA29438FDBFF}" presName="triangle3" presStyleLbl="node1" presStyleIdx="2" presStyleCnt="4">
        <dgm:presLayoutVars>
          <dgm:bulletEnabled val="1"/>
        </dgm:presLayoutVars>
      </dgm:prSet>
      <dgm:spPr/>
    </dgm:pt>
    <dgm:pt modelId="{6D59CD6A-0F9F-4ACF-9DAC-18270B42E432}" type="pres">
      <dgm:prSet presAssocID="{F89FE7EE-0D05-4CD0-BC56-BA29438FDBFF}" presName="triangle4" presStyleLbl="node1" presStyleIdx="3" presStyleCnt="4">
        <dgm:presLayoutVars>
          <dgm:bulletEnabled val="1"/>
        </dgm:presLayoutVars>
      </dgm:prSet>
      <dgm:spPr/>
    </dgm:pt>
  </dgm:ptLst>
  <dgm:cxnLst>
    <dgm:cxn modelId="{A504C804-FF33-4F93-8BBF-73717228CD4F}" srcId="{F89FE7EE-0D05-4CD0-BC56-BA29438FDBFF}" destId="{EE96E514-6344-4A13-BD78-16D95719B331}" srcOrd="3" destOrd="0" parTransId="{E6B93F03-AD6F-4723-AE53-F96222E0361C}" sibTransId="{1A7F1F3E-95D2-4806-977F-A023909AA814}"/>
    <dgm:cxn modelId="{0F1FCC13-FFEE-4367-9ED0-E1B9CB46BE6C}" srcId="{F89FE7EE-0D05-4CD0-BC56-BA29438FDBFF}" destId="{A3210820-A38F-479E-8A5C-6AAFF6C7865F}" srcOrd="1" destOrd="0" parTransId="{14106D4F-C0AF-432F-887B-112DCD0C0C23}" sibTransId="{4C2239EB-C142-4664-97B5-47E929DAFFF5}"/>
    <dgm:cxn modelId="{56182923-9974-4DB0-A178-A3A2E5E8D455}" type="presOf" srcId="{728AA34F-C82E-4B4D-A823-FD894E8016AC}" destId="{5F876891-894F-48EC-8316-28284A1E91ED}" srcOrd="0" destOrd="0" presId="urn:microsoft.com/office/officeart/2005/8/layout/pyramid4"/>
    <dgm:cxn modelId="{E075AF78-3212-4701-BF18-7638939BA00C}" type="presOf" srcId="{EE96E514-6344-4A13-BD78-16D95719B331}" destId="{6D59CD6A-0F9F-4ACF-9DAC-18270B42E432}" srcOrd="0" destOrd="0" presId="urn:microsoft.com/office/officeart/2005/8/layout/pyramid4"/>
    <dgm:cxn modelId="{59B8AF8D-B153-4B03-9C7F-0A2F1B5AB828}" srcId="{F89FE7EE-0D05-4CD0-BC56-BA29438FDBFF}" destId="{F660BD8B-A57C-43BE-A0F2-7F890AA271F2}" srcOrd="0" destOrd="0" parTransId="{4435E171-21C7-4E5C-9173-660352FA696F}" sibTransId="{0D81D15D-1872-4C8B-950E-C02552D2B6D7}"/>
    <dgm:cxn modelId="{32FF34A3-605A-410B-8D42-AEA515143ACC}" type="presOf" srcId="{F660BD8B-A57C-43BE-A0F2-7F890AA271F2}" destId="{E073C22C-2CDC-45B3-939B-313D13C0E3A2}" srcOrd="0" destOrd="0" presId="urn:microsoft.com/office/officeart/2005/8/layout/pyramid4"/>
    <dgm:cxn modelId="{6DFEDDA5-6A25-4A37-B569-EDECA8B8E20C}" type="presOf" srcId="{A3210820-A38F-479E-8A5C-6AAFF6C7865F}" destId="{CCBFD252-765A-4C63-9242-7B520A138F79}" srcOrd="0" destOrd="0" presId="urn:microsoft.com/office/officeart/2005/8/layout/pyramid4"/>
    <dgm:cxn modelId="{B9287AE3-EAFF-4108-B8C9-0A874D766358}" srcId="{F89FE7EE-0D05-4CD0-BC56-BA29438FDBFF}" destId="{728AA34F-C82E-4B4D-A823-FD894E8016AC}" srcOrd="2" destOrd="0" parTransId="{87B01611-EF94-485E-B884-E035519EEEC4}" sibTransId="{6C68818D-EF2D-4190-862D-65ED99BA386F}"/>
    <dgm:cxn modelId="{12039BE3-4DAA-4FCC-856D-71BF31E3B69E}" type="presOf" srcId="{F89FE7EE-0D05-4CD0-BC56-BA29438FDBFF}" destId="{F6A3AFCF-E197-4146-8A19-602B0B0C3B1D}" srcOrd="0" destOrd="0" presId="urn:microsoft.com/office/officeart/2005/8/layout/pyramid4"/>
    <dgm:cxn modelId="{FD46750F-F728-4F09-B5A2-BE7EAE6D0924}" type="presParOf" srcId="{F6A3AFCF-E197-4146-8A19-602B0B0C3B1D}" destId="{E073C22C-2CDC-45B3-939B-313D13C0E3A2}" srcOrd="0" destOrd="0" presId="urn:microsoft.com/office/officeart/2005/8/layout/pyramid4"/>
    <dgm:cxn modelId="{041E5198-5F9E-4DB8-AD21-0E132B352900}" type="presParOf" srcId="{F6A3AFCF-E197-4146-8A19-602B0B0C3B1D}" destId="{CCBFD252-765A-4C63-9242-7B520A138F79}" srcOrd="1" destOrd="0" presId="urn:microsoft.com/office/officeart/2005/8/layout/pyramid4"/>
    <dgm:cxn modelId="{131CE616-DE77-40B6-9BAD-0F78CCFD42E5}" type="presParOf" srcId="{F6A3AFCF-E197-4146-8A19-602B0B0C3B1D}" destId="{5F876891-894F-48EC-8316-28284A1E91ED}" srcOrd="2" destOrd="0" presId="urn:microsoft.com/office/officeart/2005/8/layout/pyramid4"/>
    <dgm:cxn modelId="{72D510CE-6407-4B7C-854D-9598E9A03012}" type="presParOf" srcId="{F6A3AFCF-E197-4146-8A19-602B0B0C3B1D}" destId="{6D59CD6A-0F9F-4ACF-9DAC-18270B42E432}"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338F8-6700-42A7-9019-A3C50DB12C96}"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GB"/>
        </a:p>
      </dgm:t>
    </dgm:pt>
    <dgm:pt modelId="{5C2BA98A-A8AB-46DD-B0E3-9CDB44DBA0D7}">
      <dgm:prSet phldrT="[Text]" custT="1"/>
      <dgm:spPr/>
      <dgm:t>
        <a:bodyPr/>
        <a:lstStyle/>
        <a:p>
          <a:pPr algn="l"/>
          <a:r>
            <a:rPr lang="en-GB" sz="1800"/>
            <a:t>Policies, Procedures, Awareness</a:t>
          </a:r>
          <a:endParaRPr lang="en-GB" sz="1800" dirty="0"/>
        </a:p>
      </dgm:t>
    </dgm:pt>
    <dgm:pt modelId="{8CEEB386-96CB-4742-A6F1-4549647B4DFA}" type="parTrans" cxnId="{ACF2A8BE-F72D-477E-A396-EEB068F2138E}">
      <dgm:prSet/>
      <dgm:spPr/>
      <dgm:t>
        <a:bodyPr/>
        <a:lstStyle/>
        <a:p>
          <a:endParaRPr lang="en-GB"/>
        </a:p>
      </dgm:t>
    </dgm:pt>
    <dgm:pt modelId="{B7FABD7C-65DF-474B-8FFF-B9E72CECF74B}" type="sibTrans" cxnId="{ACF2A8BE-F72D-477E-A396-EEB068F2138E}">
      <dgm:prSet/>
      <dgm:spPr/>
      <dgm:t>
        <a:bodyPr/>
        <a:lstStyle/>
        <a:p>
          <a:endParaRPr lang="en-GB"/>
        </a:p>
      </dgm:t>
    </dgm:pt>
    <dgm:pt modelId="{8C1A1CE7-A2D4-440C-895D-90C9369BB5B1}">
      <dgm:prSet phldrT="[Text]" custT="1"/>
      <dgm:spPr/>
      <dgm:t>
        <a:bodyPr/>
        <a:lstStyle/>
        <a:p>
          <a:pPr algn="l"/>
          <a:r>
            <a:rPr lang="en-GB" sz="1800"/>
            <a:t>Physical</a:t>
          </a:r>
          <a:endParaRPr lang="en-GB" sz="1800" dirty="0"/>
        </a:p>
      </dgm:t>
    </dgm:pt>
    <dgm:pt modelId="{F8D3D416-F011-429A-B75A-BAF96DC6CE32}" type="parTrans" cxnId="{0AE57CD1-70A2-4358-A2CB-B46889BF4825}">
      <dgm:prSet/>
      <dgm:spPr/>
      <dgm:t>
        <a:bodyPr/>
        <a:lstStyle/>
        <a:p>
          <a:endParaRPr lang="en-GB"/>
        </a:p>
      </dgm:t>
    </dgm:pt>
    <dgm:pt modelId="{09C77C97-374F-4AB6-9C43-D937FDDB0A95}" type="sibTrans" cxnId="{0AE57CD1-70A2-4358-A2CB-B46889BF4825}">
      <dgm:prSet/>
      <dgm:spPr/>
      <dgm:t>
        <a:bodyPr/>
        <a:lstStyle/>
        <a:p>
          <a:endParaRPr lang="en-GB"/>
        </a:p>
      </dgm:t>
    </dgm:pt>
    <dgm:pt modelId="{A830FD2F-C889-4A89-95C4-3FB4AC0609A5}">
      <dgm:prSet phldrT="[Text]" custT="1"/>
      <dgm:spPr/>
      <dgm:t>
        <a:bodyPr/>
        <a:lstStyle/>
        <a:p>
          <a:pPr algn="l"/>
          <a:r>
            <a:rPr lang="en-GB" sz="1800"/>
            <a:t>Perimeter</a:t>
          </a:r>
          <a:endParaRPr lang="en-GB" sz="1800" dirty="0"/>
        </a:p>
      </dgm:t>
    </dgm:pt>
    <dgm:pt modelId="{D12EBFE9-96BA-43B3-BAAC-AFCF0144DDAC}" type="parTrans" cxnId="{7F55293D-534F-48D9-BA13-7A6D400CCFA8}">
      <dgm:prSet/>
      <dgm:spPr/>
      <dgm:t>
        <a:bodyPr/>
        <a:lstStyle/>
        <a:p>
          <a:endParaRPr lang="en-GB"/>
        </a:p>
      </dgm:t>
    </dgm:pt>
    <dgm:pt modelId="{90BFBCF2-7874-4971-B4A7-F47844F2587D}" type="sibTrans" cxnId="{7F55293D-534F-48D9-BA13-7A6D400CCFA8}">
      <dgm:prSet/>
      <dgm:spPr/>
      <dgm:t>
        <a:bodyPr/>
        <a:lstStyle/>
        <a:p>
          <a:endParaRPr lang="en-GB"/>
        </a:p>
      </dgm:t>
    </dgm:pt>
    <dgm:pt modelId="{2CFF4A8C-C7E7-4739-A366-791A67C825D0}">
      <dgm:prSet phldrT="[Text]" custT="1"/>
      <dgm:spPr/>
      <dgm:t>
        <a:bodyPr/>
        <a:lstStyle/>
        <a:p>
          <a:pPr algn="l"/>
          <a:r>
            <a:rPr lang="en-GB" sz="1800"/>
            <a:t>Internal Network</a:t>
          </a:r>
          <a:endParaRPr lang="en-GB" sz="1800" dirty="0"/>
        </a:p>
      </dgm:t>
    </dgm:pt>
    <dgm:pt modelId="{ED3CB339-F97A-41A9-ADD8-E0143FEB59D7}" type="parTrans" cxnId="{AF8DD905-5DB6-4AC0-BF74-DDB056BA5780}">
      <dgm:prSet/>
      <dgm:spPr/>
      <dgm:t>
        <a:bodyPr/>
        <a:lstStyle/>
        <a:p>
          <a:endParaRPr lang="en-GB"/>
        </a:p>
      </dgm:t>
    </dgm:pt>
    <dgm:pt modelId="{AB0E43EC-D182-43D0-A7C7-5A00F61518E2}" type="sibTrans" cxnId="{AF8DD905-5DB6-4AC0-BF74-DDB056BA5780}">
      <dgm:prSet/>
      <dgm:spPr/>
      <dgm:t>
        <a:bodyPr/>
        <a:lstStyle/>
        <a:p>
          <a:endParaRPr lang="en-GB"/>
        </a:p>
      </dgm:t>
    </dgm:pt>
    <dgm:pt modelId="{1253CE1C-A36E-4BEA-A1DD-2868A8FEBEA1}">
      <dgm:prSet phldrT="[Text]" custT="1"/>
      <dgm:spPr/>
      <dgm:t>
        <a:bodyPr/>
        <a:lstStyle/>
        <a:p>
          <a:pPr algn="l"/>
          <a:r>
            <a:rPr lang="en-GB" sz="1800"/>
            <a:t>Host</a:t>
          </a:r>
          <a:endParaRPr lang="en-GB" sz="1800" dirty="0"/>
        </a:p>
      </dgm:t>
    </dgm:pt>
    <dgm:pt modelId="{6205431F-7268-44BA-98FE-667D3CFBBF74}" type="parTrans" cxnId="{BC71EA03-E33F-479B-9F90-81D359510EED}">
      <dgm:prSet/>
      <dgm:spPr/>
      <dgm:t>
        <a:bodyPr/>
        <a:lstStyle/>
        <a:p>
          <a:endParaRPr lang="en-GB"/>
        </a:p>
      </dgm:t>
    </dgm:pt>
    <dgm:pt modelId="{83072D8D-C800-4BD1-8709-0388D6E964C7}" type="sibTrans" cxnId="{BC71EA03-E33F-479B-9F90-81D359510EED}">
      <dgm:prSet/>
      <dgm:spPr/>
      <dgm:t>
        <a:bodyPr/>
        <a:lstStyle/>
        <a:p>
          <a:endParaRPr lang="en-GB"/>
        </a:p>
      </dgm:t>
    </dgm:pt>
    <dgm:pt modelId="{158AD6FE-A35A-4571-91DA-E8902CED0EE5}">
      <dgm:prSet phldrT="[Text]" custT="1"/>
      <dgm:spPr/>
      <dgm:t>
        <a:bodyPr/>
        <a:lstStyle/>
        <a:p>
          <a:pPr algn="l"/>
          <a:r>
            <a:rPr lang="en-GB" sz="1800"/>
            <a:t>Application</a:t>
          </a:r>
          <a:endParaRPr lang="en-GB" sz="1800" dirty="0"/>
        </a:p>
      </dgm:t>
    </dgm:pt>
    <dgm:pt modelId="{421CF1FE-BFC9-441B-B7F2-60EB21372778}" type="parTrans" cxnId="{FF4F3918-ED94-4866-9F5F-7476BA028A70}">
      <dgm:prSet/>
      <dgm:spPr/>
      <dgm:t>
        <a:bodyPr/>
        <a:lstStyle/>
        <a:p>
          <a:endParaRPr lang="en-GB"/>
        </a:p>
      </dgm:t>
    </dgm:pt>
    <dgm:pt modelId="{EC88A30B-3FAC-46AD-9F2B-09DE714F43C8}" type="sibTrans" cxnId="{FF4F3918-ED94-4866-9F5F-7476BA028A70}">
      <dgm:prSet/>
      <dgm:spPr/>
      <dgm:t>
        <a:bodyPr/>
        <a:lstStyle/>
        <a:p>
          <a:endParaRPr lang="en-GB"/>
        </a:p>
      </dgm:t>
    </dgm:pt>
    <dgm:pt modelId="{970242A4-29D9-4A0D-829A-12D2E04A7561}">
      <dgm:prSet phldrT="[Text]" custT="1"/>
      <dgm:spPr/>
      <dgm:t>
        <a:bodyPr/>
        <a:lstStyle/>
        <a:p>
          <a:pPr algn="l"/>
          <a:r>
            <a:rPr lang="en-GB" sz="1800"/>
            <a:t>Data</a:t>
          </a:r>
          <a:endParaRPr lang="en-GB" sz="1800" dirty="0"/>
        </a:p>
      </dgm:t>
    </dgm:pt>
    <dgm:pt modelId="{02538E31-8106-4F12-A210-BD4745FECE8A}" type="parTrans" cxnId="{09AECB71-37BC-4A25-9492-CD98451F5FC0}">
      <dgm:prSet/>
      <dgm:spPr/>
      <dgm:t>
        <a:bodyPr/>
        <a:lstStyle/>
        <a:p>
          <a:endParaRPr lang="en-GB"/>
        </a:p>
      </dgm:t>
    </dgm:pt>
    <dgm:pt modelId="{C771ABC4-D1D5-46D1-A01D-CCDB72D0C729}" type="sibTrans" cxnId="{09AECB71-37BC-4A25-9492-CD98451F5FC0}">
      <dgm:prSet/>
      <dgm:spPr/>
      <dgm:t>
        <a:bodyPr/>
        <a:lstStyle/>
        <a:p>
          <a:endParaRPr lang="en-GB"/>
        </a:p>
      </dgm:t>
    </dgm:pt>
    <dgm:pt modelId="{DDCE117A-FB3D-4490-86A6-1ED14BA838F0}" type="pres">
      <dgm:prSet presAssocID="{8EF338F8-6700-42A7-9019-A3C50DB12C96}" presName="Name0" presStyleCnt="0">
        <dgm:presLayoutVars>
          <dgm:chMax val="7"/>
          <dgm:dir/>
          <dgm:animLvl val="lvl"/>
          <dgm:resizeHandles val="exact"/>
        </dgm:presLayoutVars>
      </dgm:prSet>
      <dgm:spPr/>
    </dgm:pt>
    <dgm:pt modelId="{EB6717B5-8419-4E62-94A3-279A9BC07FEF}" type="pres">
      <dgm:prSet presAssocID="{5C2BA98A-A8AB-46DD-B0E3-9CDB44DBA0D7}" presName="circle1" presStyleLbl="node1" presStyleIdx="0" presStyleCnt="7"/>
      <dgm:spPr/>
    </dgm:pt>
    <dgm:pt modelId="{7AF25428-8DE6-4E8F-9EB2-87D1CE511158}" type="pres">
      <dgm:prSet presAssocID="{5C2BA98A-A8AB-46DD-B0E3-9CDB44DBA0D7}" presName="space" presStyleCnt="0"/>
      <dgm:spPr/>
    </dgm:pt>
    <dgm:pt modelId="{243BF515-E8A0-488D-A1BC-336D36D6808D}" type="pres">
      <dgm:prSet presAssocID="{5C2BA98A-A8AB-46DD-B0E3-9CDB44DBA0D7}" presName="rect1" presStyleLbl="alignAcc1" presStyleIdx="0" presStyleCnt="7"/>
      <dgm:spPr/>
    </dgm:pt>
    <dgm:pt modelId="{10777667-9EE2-4809-99A2-06A9A2A9E83C}" type="pres">
      <dgm:prSet presAssocID="{8C1A1CE7-A2D4-440C-895D-90C9369BB5B1}" presName="vertSpace2" presStyleLbl="node1" presStyleIdx="0" presStyleCnt="7"/>
      <dgm:spPr/>
    </dgm:pt>
    <dgm:pt modelId="{6EAF89D5-3E52-4BFF-876D-2C8F8821C93E}" type="pres">
      <dgm:prSet presAssocID="{8C1A1CE7-A2D4-440C-895D-90C9369BB5B1}" presName="circle2" presStyleLbl="node1" presStyleIdx="1" presStyleCnt="7"/>
      <dgm:spPr/>
    </dgm:pt>
    <dgm:pt modelId="{D9277DE5-81A5-477E-B3CA-D041304A8CC7}" type="pres">
      <dgm:prSet presAssocID="{8C1A1CE7-A2D4-440C-895D-90C9369BB5B1}" presName="rect2" presStyleLbl="alignAcc1" presStyleIdx="1" presStyleCnt="7"/>
      <dgm:spPr/>
    </dgm:pt>
    <dgm:pt modelId="{1493BDC0-145A-4490-9EEC-88FC19C8FD78}" type="pres">
      <dgm:prSet presAssocID="{A830FD2F-C889-4A89-95C4-3FB4AC0609A5}" presName="vertSpace3" presStyleLbl="node1" presStyleIdx="1" presStyleCnt="7"/>
      <dgm:spPr/>
    </dgm:pt>
    <dgm:pt modelId="{8E89B3EF-E447-4928-B37C-DB45DD869558}" type="pres">
      <dgm:prSet presAssocID="{A830FD2F-C889-4A89-95C4-3FB4AC0609A5}" presName="circle3" presStyleLbl="node1" presStyleIdx="2" presStyleCnt="7"/>
      <dgm:spPr/>
    </dgm:pt>
    <dgm:pt modelId="{EBDC8BD5-9DC2-4B78-B3D2-A18870879C8C}" type="pres">
      <dgm:prSet presAssocID="{A830FD2F-C889-4A89-95C4-3FB4AC0609A5}" presName="rect3" presStyleLbl="alignAcc1" presStyleIdx="2" presStyleCnt="7"/>
      <dgm:spPr/>
    </dgm:pt>
    <dgm:pt modelId="{FF8AA950-D041-4E07-B685-77D36BF120D7}" type="pres">
      <dgm:prSet presAssocID="{2CFF4A8C-C7E7-4739-A366-791A67C825D0}" presName="vertSpace4" presStyleLbl="node1" presStyleIdx="2" presStyleCnt="7"/>
      <dgm:spPr/>
    </dgm:pt>
    <dgm:pt modelId="{1D044F19-B82E-4792-AA92-56EC8E248DD9}" type="pres">
      <dgm:prSet presAssocID="{2CFF4A8C-C7E7-4739-A366-791A67C825D0}" presName="circle4" presStyleLbl="node1" presStyleIdx="3" presStyleCnt="7"/>
      <dgm:spPr/>
    </dgm:pt>
    <dgm:pt modelId="{314DE1C0-9F9E-4D70-AE08-9C5B3EFA58EA}" type="pres">
      <dgm:prSet presAssocID="{2CFF4A8C-C7E7-4739-A366-791A67C825D0}" presName="rect4" presStyleLbl="alignAcc1" presStyleIdx="3" presStyleCnt="7"/>
      <dgm:spPr/>
    </dgm:pt>
    <dgm:pt modelId="{4A6D0E7B-6A90-423B-A351-48100B73FD86}" type="pres">
      <dgm:prSet presAssocID="{1253CE1C-A36E-4BEA-A1DD-2868A8FEBEA1}" presName="vertSpace5" presStyleLbl="node1" presStyleIdx="3" presStyleCnt="7"/>
      <dgm:spPr/>
    </dgm:pt>
    <dgm:pt modelId="{CC32B7EB-4226-42D3-B91F-14FF198C7F93}" type="pres">
      <dgm:prSet presAssocID="{1253CE1C-A36E-4BEA-A1DD-2868A8FEBEA1}" presName="circle5" presStyleLbl="node1" presStyleIdx="4" presStyleCnt="7"/>
      <dgm:spPr/>
    </dgm:pt>
    <dgm:pt modelId="{354ABBD0-58FE-44C9-9612-DE6BE6BFFD00}" type="pres">
      <dgm:prSet presAssocID="{1253CE1C-A36E-4BEA-A1DD-2868A8FEBEA1}" presName="rect5" presStyleLbl="alignAcc1" presStyleIdx="4" presStyleCnt="7"/>
      <dgm:spPr/>
    </dgm:pt>
    <dgm:pt modelId="{949D1792-8CC9-41F3-9643-DFDECF4ADE97}" type="pres">
      <dgm:prSet presAssocID="{158AD6FE-A35A-4571-91DA-E8902CED0EE5}" presName="vertSpace6" presStyleLbl="node1" presStyleIdx="4" presStyleCnt="7"/>
      <dgm:spPr/>
    </dgm:pt>
    <dgm:pt modelId="{7772D1B3-C200-41E3-B03C-94DE228177AC}" type="pres">
      <dgm:prSet presAssocID="{158AD6FE-A35A-4571-91DA-E8902CED0EE5}" presName="circle6" presStyleLbl="node1" presStyleIdx="5" presStyleCnt="7"/>
      <dgm:spPr/>
    </dgm:pt>
    <dgm:pt modelId="{D800A2C0-E069-4D47-96C7-8B51AC1E05FF}" type="pres">
      <dgm:prSet presAssocID="{158AD6FE-A35A-4571-91DA-E8902CED0EE5}" presName="rect6" presStyleLbl="alignAcc1" presStyleIdx="5" presStyleCnt="7"/>
      <dgm:spPr/>
    </dgm:pt>
    <dgm:pt modelId="{3E750966-7E92-4CED-9C2D-2750954FB3BA}" type="pres">
      <dgm:prSet presAssocID="{970242A4-29D9-4A0D-829A-12D2E04A7561}" presName="vertSpace7" presStyleLbl="node1" presStyleIdx="5" presStyleCnt="7"/>
      <dgm:spPr/>
    </dgm:pt>
    <dgm:pt modelId="{2E7661A1-E8AE-472A-9A10-B87E4C1D199E}" type="pres">
      <dgm:prSet presAssocID="{970242A4-29D9-4A0D-829A-12D2E04A7561}" presName="circle7" presStyleLbl="node1" presStyleIdx="6" presStyleCnt="7"/>
      <dgm:spPr/>
    </dgm:pt>
    <dgm:pt modelId="{9D819FBD-92C8-4754-AF24-23277B9D0105}" type="pres">
      <dgm:prSet presAssocID="{970242A4-29D9-4A0D-829A-12D2E04A7561}" presName="rect7" presStyleLbl="alignAcc1" presStyleIdx="6" presStyleCnt="7"/>
      <dgm:spPr/>
    </dgm:pt>
    <dgm:pt modelId="{F8414C31-FBD8-45B7-9E6F-03E6AA497F5A}" type="pres">
      <dgm:prSet presAssocID="{5C2BA98A-A8AB-46DD-B0E3-9CDB44DBA0D7}" presName="rect1ParTxNoCh" presStyleLbl="alignAcc1" presStyleIdx="6" presStyleCnt="7">
        <dgm:presLayoutVars>
          <dgm:chMax val="1"/>
          <dgm:bulletEnabled val="1"/>
        </dgm:presLayoutVars>
      </dgm:prSet>
      <dgm:spPr/>
    </dgm:pt>
    <dgm:pt modelId="{B38D84F7-E382-4837-9E97-CDA5C4431B3A}" type="pres">
      <dgm:prSet presAssocID="{8C1A1CE7-A2D4-440C-895D-90C9369BB5B1}" presName="rect2ParTxNoCh" presStyleLbl="alignAcc1" presStyleIdx="6" presStyleCnt="7">
        <dgm:presLayoutVars>
          <dgm:chMax val="1"/>
          <dgm:bulletEnabled val="1"/>
        </dgm:presLayoutVars>
      </dgm:prSet>
      <dgm:spPr/>
    </dgm:pt>
    <dgm:pt modelId="{74624CA5-3AC3-4A42-AD06-C5C7943425FA}" type="pres">
      <dgm:prSet presAssocID="{A830FD2F-C889-4A89-95C4-3FB4AC0609A5}" presName="rect3ParTxNoCh" presStyleLbl="alignAcc1" presStyleIdx="6" presStyleCnt="7">
        <dgm:presLayoutVars>
          <dgm:chMax val="1"/>
          <dgm:bulletEnabled val="1"/>
        </dgm:presLayoutVars>
      </dgm:prSet>
      <dgm:spPr/>
    </dgm:pt>
    <dgm:pt modelId="{5E0E9DC8-9DFB-434F-8444-22AA7D997F39}" type="pres">
      <dgm:prSet presAssocID="{2CFF4A8C-C7E7-4739-A366-791A67C825D0}" presName="rect4ParTxNoCh" presStyleLbl="alignAcc1" presStyleIdx="6" presStyleCnt="7">
        <dgm:presLayoutVars>
          <dgm:chMax val="1"/>
          <dgm:bulletEnabled val="1"/>
        </dgm:presLayoutVars>
      </dgm:prSet>
      <dgm:spPr/>
    </dgm:pt>
    <dgm:pt modelId="{7C172958-70D4-4E80-B58A-E84E5BA03C88}" type="pres">
      <dgm:prSet presAssocID="{1253CE1C-A36E-4BEA-A1DD-2868A8FEBEA1}" presName="rect5ParTxNoCh" presStyleLbl="alignAcc1" presStyleIdx="6" presStyleCnt="7">
        <dgm:presLayoutVars>
          <dgm:chMax val="1"/>
          <dgm:bulletEnabled val="1"/>
        </dgm:presLayoutVars>
      </dgm:prSet>
      <dgm:spPr/>
    </dgm:pt>
    <dgm:pt modelId="{7667B77E-D594-4F0A-AC88-989B14EDA5D9}" type="pres">
      <dgm:prSet presAssocID="{158AD6FE-A35A-4571-91DA-E8902CED0EE5}" presName="rect6ParTxNoCh" presStyleLbl="alignAcc1" presStyleIdx="6" presStyleCnt="7">
        <dgm:presLayoutVars>
          <dgm:chMax val="1"/>
          <dgm:bulletEnabled val="1"/>
        </dgm:presLayoutVars>
      </dgm:prSet>
      <dgm:spPr/>
    </dgm:pt>
    <dgm:pt modelId="{83CCF02F-3BB1-4738-92F5-ECD23E7E9341}" type="pres">
      <dgm:prSet presAssocID="{970242A4-29D9-4A0D-829A-12D2E04A7561}" presName="rect7ParTxNoCh" presStyleLbl="alignAcc1" presStyleIdx="6" presStyleCnt="7">
        <dgm:presLayoutVars>
          <dgm:chMax val="1"/>
          <dgm:bulletEnabled val="1"/>
        </dgm:presLayoutVars>
      </dgm:prSet>
      <dgm:spPr/>
    </dgm:pt>
  </dgm:ptLst>
  <dgm:cxnLst>
    <dgm:cxn modelId="{A642CC01-6A0E-4628-9184-5052EF664E89}" type="presOf" srcId="{2CFF4A8C-C7E7-4739-A366-791A67C825D0}" destId="{5E0E9DC8-9DFB-434F-8444-22AA7D997F39}" srcOrd="1" destOrd="0" presId="urn:microsoft.com/office/officeart/2005/8/layout/target3"/>
    <dgm:cxn modelId="{BC71EA03-E33F-479B-9F90-81D359510EED}" srcId="{8EF338F8-6700-42A7-9019-A3C50DB12C96}" destId="{1253CE1C-A36E-4BEA-A1DD-2868A8FEBEA1}" srcOrd="4" destOrd="0" parTransId="{6205431F-7268-44BA-98FE-667D3CFBBF74}" sibTransId="{83072D8D-C800-4BD1-8709-0388D6E964C7}"/>
    <dgm:cxn modelId="{AF8DD905-5DB6-4AC0-BF74-DDB056BA5780}" srcId="{8EF338F8-6700-42A7-9019-A3C50DB12C96}" destId="{2CFF4A8C-C7E7-4739-A366-791A67C825D0}" srcOrd="3" destOrd="0" parTransId="{ED3CB339-F97A-41A9-ADD8-E0143FEB59D7}" sibTransId="{AB0E43EC-D182-43D0-A7C7-5A00F61518E2}"/>
    <dgm:cxn modelId="{35FA5810-88EB-4AF1-A99D-797BDFC7E0A9}" type="presOf" srcId="{5C2BA98A-A8AB-46DD-B0E3-9CDB44DBA0D7}" destId="{243BF515-E8A0-488D-A1BC-336D36D6808D}" srcOrd="0" destOrd="0" presId="urn:microsoft.com/office/officeart/2005/8/layout/target3"/>
    <dgm:cxn modelId="{FF4F3918-ED94-4866-9F5F-7476BA028A70}" srcId="{8EF338F8-6700-42A7-9019-A3C50DB12C96}" destId="{158AD6FE-A35A-4571-91DA-E8902CED0EE5}" srcOrd="5" destOrd="0" parTransId="{421CF1FE-BFC9-441B-B7F2-60EB21372778}" sibTransId="{EC88A30B-3FAC-46AD-9F2B-09DE714F43C8}"/>
    <dgm:cxn modelId="{56D0811E-1A74-4B28-A8D3-78DB17A57FDB}" type="presOf" srcId="{A830FD2F-C889-4A89-95C4-3FB4AC0609A5}" destId="{EBDC8BD5-9DC2-4B78-B3D2-A18870879C8C}" srcOrd="0" destOrd="0" presId="urn:microsoft.com/office/officeart/2005/8/layout/target3"/>
    <dgm:cxn modelId="{E63B2523-0C1C-4188-948E-1A7EF82FCC82}" type="presOf" srcId="{158AD6FE-A35A-4571-91DA-E8902CED0EE5}" destId="{7667B77E-D594-4F0A-AC88-989B14EDA5D9}" srcOrd="1" destOrd="0" presId="urn:microsoft.com/office/officeart/2005/8/layout/target3"/>
    <dgm:cxn modelId="{F0222F23-9C78-4080-8766-11F1CCAFC66E}" type="presOf" srcId="{8C1A1CE7-A2D4-440C-895D-90C9369BB5B1}" destId="{B38D84F7-E382-4837-9E97-CDA5C4431B3A}" srcOrd="1" destOrd="0" presId="urn:microsoft.com/office/officeart/2005/8/layout/target3"/>
    <dgm:cxn modelId="{7F55293D-534F-48D9-BA13-7A6D400CCFA8}" srcId="{8EF338F8-6700-42A7-9019-A3C50DB12C96}" destId="{A830FD2F-C889-4A89-95C4-3FB4AC0609A5}" srcOrd="2" destOrd="0" parTransId="{D12EBFE9-96BA-43B3-BAAC-AFCF0144DDAC}" sibTransId="{90BFBCF2-7874-4971-B4A7-F47844F2587D}"/>
    <dgm:cxn modelId="{53A5A741-23A9-4A4D-97AD-A58410C457EB}" type="presOf" srcId="{8EF338F8-6700-42A7-9019-A3C50DB12C96}" destId="{DDCE117A-FB3D-4490-86A6-1ED14BA838F0}" srcOrd="0" destOrd="0" presId="urn:microsoft.com/office/officeart/2005/8/layout/target3"/>
    <dgm:cxn modelId="{09AECB71-37BC-4A25-9492-CD98451F5FC0}" srcId="{8EF338F8-6700-42A7-9019-A3C50DB12C96}" destId="{970242A4-29D9-4A0D-829A-12D2E04A7561}" srcOrd="6" destOrd="0" parTransId="{02538E31-8106-4F12-A210-BD4745FECE8A}" sibTransId="{C771ABC4-D1D5-46D1-A01D-CCDB72D0C729}"/>
    <dgm:cxn modelId="{B6022F72-B816-4677-9912-25BF04E2A2AC}" type="presOf" srcId="{970242A4-29D9-4A0D-829A-12D2E04A7561}" destId="{83CCF02F-3BB1-4738-92F5-ECD23E7E9341}" srcOrd="1" destOrd="0" presId="urn:microsoft.com/office/officeart/2005/8/layout/target3"/>
    <dgm:cxn modelId="{7BF6167C-27DA-4BC4-B649-CD947C5C281D}" type="presOf" srcId="{1253CE1C-A36E-4BEA-A1DD-2868A8FEBEA1}" destId="{354ABBD0-58FE-44C9-9612-DE6BE6BFFD00}" srcOrd="0" destOrd="0" presId="urn:microsoft.com/office/officeart/2005/8/layout/target3"/>
    <dgm:cxn modelId="{67C8C685-44B4-4A96-B110-0F7E46DFAF42}" type="presOf" srcId="{5C2BA98A-A8AB-46DD-B0E3-9CDB44DBA0D7}" destId="{F8414C31-FBD8-45B7-9E6F-03E6AA497F5A}" srcOrd="1" destOrd="0" presId="urn:microsoft.com/office/officeart/2005/8/layout/target3"/>
    <dgm:cxn modelId="{ACF2A8BE-F72D-477E-A396-EEB068F2138E}" srcId="{8EF338F8-6700-42A7-9019-A3C50DB12C96}" destId="{5C2BA98A-A8AB-46DD-B0E3-9CDB44DBA0D7}" srcOrd="0" destOrd="0" parTransId="{8CEEB386-96CB-4742-A6F1-4549647B4DFA}" sibTransId="{B7FABD7C-65DF-474B-8FFF-B9E72CECF74B}"/>
    <dgm:cxn modelId="{FA4203C1-BD00-481B-98CF-64573A6CA226}" type="presOf" srcId="{970242A4-29D9-4A0D-829A-12D2E04A7561}" destId="{9D819FBD-92C8-4754-AF24-23277B9D0105}" srcOrd="0" destOrd="0" presId="urn:microsoft.com/office/officeart/2005/8/layout/target3"/>
    <dgm:cxn modelId="{1503D5C1-9B62-411A-B081-02C6E38A4EAC}" type="presOf" srcId="{158AD6FE-A35A-4571-91DA-E8902CED0EE5}" destId="{D800A2C0-E069-4D47-96C7-8B51AC1E05FF}" srcOrd="0" destOrd="0" presId="urn:microsoft.com/office/officeart/2005/8/layout/target3"/>
    <dgm:cxn modelId="{C1E706C6-C05A-4BFC-8F8D-59B6C9B36E6C}" type="presOf" srcId="{2CFF4A8C-C7E7-4739-A366-791A67C825D0}" destId="{314DE1C0-9F9E-4D70-AE08-9C5B3EFA58EA}" srcOrd="0" destOrd="0" presId="urn:microsoft.com/office/officeart/2005/8/layout/target3"/>
    <dgm:cxn modelId="{0AE57CD1-70A2-4358-A2CB-B46889BF4825}" srcId="{8EF338F8-6700-42A7-9019-A3C50DB12C96}" destId="{8C1A1CE7-A2D4-440C-895D-90C9369BB5B1}" srcOrd="1" destOrd="0" parTransId="{F8D3D416-F011-429A-B75A-BAF96DC6CE32}" sibTransId="{09C77C97-374F-4AB6-9C43-D937FDDB0A95}"/>
    <dgm:cxn modelId="{C6830FD6-2661-46E5-BEB4-75BE53B064BE}" type="presOf" srcId="{A830FD2F-C889-4A89-95C4-3FB4AC0609A5}" destId="{74624CA5-3AC3-4A42-AD06-C5C7943425FA}" srcOrd="1" destOrd="0" presId="urn:microsoft.com/office/officeart/2005/8/layout/target3"/>
    <dgm:cxn modelId="{533B63E7-23F2-49F6-BADF-A87DD1655440}" type="presOf" srcId="{8C1A1CE7-A2D4-440C-895D-90C9369BB5B1}" destId="{D9277DE5-81A5-477E-B3CA-D041304A8CC7}" srcOrd="0" destOrd="0" presId="urn:microsoft.com/office/officeart/2005/8/layout/target3"/>
    <dgm:cxn modelId="{E86199F3-DD5F-4235-8801-9F7697045049}" type="presOf" srcId="{1253CE1C-A36E-4BEA-A1DD-2868A8FEBEA1}" destId="{7C172958-70D4-4E80-B58A-E84E5BA03C88}" srcOrd="1" destOrd="0" presId="urn:microsoft.com/office/officeart/2005/8/layout/target3"/>
    <dgm:cxn modelId="{C7E5B207-B8C7-4AA7-B515-B76BCBAEF3B7}" type="presParOf" srcId="{DDCE117A-FB3D-4490-86A6-1ED14BA838F0}" destId="{EB6717B5-8419-4E62-94A3-279A9BC07FEF}" srcOrd="0" destOrd="0" presId="urn:microsoft.com/office/officeart/2005/8/layout/target3"/>
    <dgm:cxn modelId="{926B45D0-B523-4AEC-B221-C33552EB09D3}" type="presParOf" srcId="{DDCE117A-FB3D-4490-86A6-1ED14BA838F0}" destId="{7AF25428-8DE6-4E8F-9EB2-87D1CE511158}" srcOrd="1" destOrd="0" presId="urn:microsoft.com/office/officeart/2005/8/layout/target3"/>
    <dgm:cxn modelId="{523DF761-AEDF-4E95-8704-6029FBE78CB2}" type="presParOf" srcId="{DDCE117A-FB3D-4490-86A6-1ED14BA838F0}" destId="{243BF515-E8A0-488D-A1BC-336D36D6808D}" srcOrd="2" destOrd="0" presId="urn:microsoft.com/office/officeart/2005/8/layout/target3"/>
    <dgm:cxn modelId="{9DCB57FC-B7D7-4C95-A553-D9ED90EB7634}" type="presParOf" srcId="{DDCE117A-FB3D-4490-86A6-1ED14BA838F0}" destId="{10777667-9EE2-4809-99A2-06A9A2A9E83C}" srcOrd="3" destOrd="0" presId="urn:microsoft.com/office/officeart/2005/8/layout/target3"/>
    <dgm:cxn modelId="{B56FBE53-15AF-49B8-B1D8-43888D63C9AA}" type="presParOf" srcId="{DDCE117A-FB3D-4490-86A6-1ED14BA838F0}" destId="{6EAF89D5-3E52-4BFF-876D-2C8F8821C93E}" srcOrd="4" destOrd="0" presId="urn:microsoft.com/office/officeart/2005/8/layout/target3"/>
    <dgm:cxn modelId="{2E2EF9AF-EF70-485A-AAFC-C71E54541451}" type="presParOf" srcId="{DDCE117A-FB3D-4490-86A6-1ED14BA838F0}" destId="{D9277DE5-81A5-477E-B3CA-D041304A8CC7}" srcOrd="5" destOrd="0" presId="urn:microsoft.com/office/officeart/2005/8/layout/target3"/>
    <dgm:cxn modelId="{E56D5981-B9F3-4DD1-A9CC-367665E06BB7}" type="presParOf" srcId="{DDCE117A-FB3D-4490-86A6-1ED14BA838F0}" destId="{1493BDC0-145A-4490-9EEC-88FC19C8FD78}" srcOrd="6" destOrd="0" presId="urn:microsoft.com/office/officeart/2005/8/layout/target3"/>
    <dgm:cxn modelId="{17746672-4627-41D4-A1AA-DC351E94068A}" type="presParOf" srcId="{DDCE117A-FB3D-4490-86A6-1ED14BA838F0}" destId="{8E89B3EF-E447-4928-B37C-DB45DD869558}" srcOrd="7" destOrd="0" presId="urn:microsoft.com/office/officeart/2005/8/layout/target3"/>
    <dgm:cxn modelId="{C1CEBBC0-1E34-4F30-98A8-41AA7A0C300A}" type="presParOf" srcId="{DDCE117A-FB3D-4490-86A6-1ED14BA838F0}" destId="{EBDC8BD5-9DC2-4B78-B3D2-A18870879C8C}" srcOrd="8" destOrd="0" presId="urn:microsoft.com/office/officeart/2005/8/layout/target3"/>
    <dgm:cxn modelId="{F6B6D43F-B5A8-4939-8041-2463C8017D07}" type="presParOf" srcId="{DDCE117A-FB3D-4490-86A6-1ED14BA838F0}" destId="{FF8AA950-D041-4E07-B685-77D36BF120D7}" srcOrd="9" destOrd="0" presId="urn:microsoft.com/office/officeart/2005/8/layout/target3"/>
    <dgm:cxn modelId="{0A20EC11-B407-40D8-94D4-6633C92B43B0}" type="presParOf" srcId="{DDCE117A-FB3D-4490-86A6-1ED14BA838F0}" destId="{1D044F19-B82E-4792-AA92-56EC8E248DD9}" srcOrd="10" destOrd="0" presId="urn:microsoft.com/office/officeart/2005/8/layout/target3"/>
    <dgm:cxn modelId="{15DA065B-F9FC-4F1B-9685-439BE7DED188}" type="presParOf" srcId="{DDCE117A-FB3D-4490-86A6-1ED14BA838F0}" destId="{314DE1C0-9F9E-4D70-AE08-9C5B3EFA58EA}" srcOrd="11" destOrd="0" presId="urn:microsoft.com/office/officeart/2005/8/layout/target3"/>
    <dgm:cxn modelId="{AA8ED064-939C-453F-820F-F69D43CA620F}" type="presParOf" srcId="{DDCE117A-FB3D-4490-86A6-1ED14BA838F0}" destId="{4A6D0E7B-6A90-423B-A351-48100B73FD86}" srcOrd="12" destOrd="0" presId="urn:microsoft.com/office/officeart/2005/8/layout/target3"/>
    <dgm:cxn modelId="{36CCE879-2BD7-495E-94DD-3FB6BB28EE9D}" type="presParOf" srcId="{DDCE117A-FB3D-4490-86A6-1ED14BA838F0}" destId="{CC32B7EB-4226-42D3-B91F-14FF198C7F93}" srcOrd="13" destOrd="0" presId="urn:microsoft.com/office/officeart/2005/8/layout/target3"/>
    <dgm:cxn modelId="{C4C73F7E-D142-418F-A47A-C356044A561E}" type="presParOf" srcId="{DDCE117A-FB3D-4490-86A6-1ED14BA838F0}" destId="{354ABBD0-58FE-44C9-9612-DE6BE6BFFD00}" srcOrd="14" destOrd="0" presId="urn:microsoft.com/office/officeart/2005/8/layout/target3"/>
    <dgm:cxn modelId="{83F3A707-A01D-4D64-B299-0364A98A4C58}" type="presParOf" srcId="{DDCE117A-FB3D-4490-86A6-1ED14BA838F0}" destId="{949D1792-8CC9-41F3-9643-DFDECF4ADE97}" srcOrd="15" destOrd="0" presId="urn:microsoft.com/office/officeart/2005/8/layout/target3"/>
    <dgm:cxn modelId="{AE57BB2D-E59E-4605-9582-BC9D6B072692}" type="presParOf" srcId="{DDCE117A-FB3D-4490-86A6-1ED14BA838F0}" destId="{7772D1B3-C200-41E3-B03C-94DE228177AC}" srcOrd="16" destOrd="0" presId="urn:microsoft.com/office/officeart/2005/8/layout/target3"/>
    <dgm:cxn modelId="{63B48D9E-0A2E-4B0E-91AE-5DCC53D66F58}" type="presParOf" srcId="{DDCE117A-FB3D-4490-86A6-1ED14BA838F0}" destId="{D800A2C0-E069-4D47-96C7-8B51AC1E05FF}" srcOrd="17" destOrd="0" presId="urn:microsoft.com/office/officeart/2005/8/layout/target3"/>
    <dgm:cxn modelId="{26BDEEB9-0EDA-496F-A28B-3676385B30C2}" type="presParOf" srcId="{DDCE117A-FB3D-4490-86A6-1ED14BA838F0}" destId="{3E750966-7E92-4CED-9C2D-2750954FB3BA}" srcOrd="18" destOrd="0" presId="urn:microsoft.com/office/officeart/2005/8/layout/target3"/>
    <dgm:cxn modelId="{7499330C-B3DA-4A06-BE97-C5D3A169A397}" type="presParOf" srcId="{DDCE117A-FB3D-4490-86A6-1ED14BA838F0}" destId="{2E7661A1-E8AE-472A-9A10-B87E4C1D199E}" srcOrd="19" destOrd="0" presId="urn:microsoft.com/office/officeart/2005/8/layout/target3"/>
    <dgm:cxn modelId="{B4A80674-DF85-4BA7-81EA-586959C72CBA}" type="presParOf" srcId="{DDCE117A-FB3D-4490-86A6-1ED14BA838F0}" destId="{9D819FBD-92C8-4754-AF24-23277B9D0105}" srcOrd="20" destOrd="0" presId="urn:microsoft.com/office/officeart/2005/8/layout/target3"/>
    <dgm:cxn modelId="{78585657-95EF-4F53-8612-EDC8E6E3CE41}" type="presParOf" srcId="{DDCE117A-FB3D-4490-86A6-1ED14BA838F0}" destId="{F8414C31-FBD8-45B7-9E6F-03E6AA497F5A}" srcOrd="21" destOrd="0" presId="urn:microsoft.com/office/officeart/2005/8/layout/target3"/>
    <dgm:cxn modelId="{06579EA4-B6F5-44B8-A571-0A5BE6536C46}" type="presParOf" srcId="{DDCE117A-FB3D-4490-86A6-1ED14BA838F0}" destId="{B38D84F7-E382-4837-9E97-CDA5C4431B3A}" srcOrd="22" destOrd="0" presId="urn:microsoft.com/office/officeart/2005/8/layout/target3"/>
    <dgm:cxn modelId="{20C6DF1B-A047-4F4B-91DA-2D65173EEA05}" type="presParOf" srcId="{DDCE117A-FB3D-4490-86A6-1ED14BA838F0}" destId="{74624CA5-3AC3-4A42-AD06-C5C7943425FA}" srcOrd="23" destOrd="0" presId="urn:microsoft.com/office/officeart/2005/8/layout/target3"/>
    <dgm:cxn modelId="{E7C960D8-FE3C-45FF-98B9-7DE54749A7E8}" type="presParOf" srcId="{DDCE117A-FB3D-4490-86A6-1ED14BA838F0}" destId="{5E0E9DC8-9DFB-434F-8444-22AA7D997F39}" srcOrd="24" destOrd="0" presId="urn:microsoft.com/office/officeart/2005/8/layout/target3"/>
    <dgm:cxn modelId="{18E92B78-5EA4-4E6A-B878-1807F7A75395}" type="presParOf" srcId="{DDCE117A-FB3D-4490-86A6-1ED14BA838F0}" destId="{7C172958-70D4-4E80-B58A-E84E5BA03C88}" srcOrd="25" destOrd="0" presId="urn:microsoft.com/office/officeart/2005/8/layout/target3"/>
    <dgm:cxn modelId="{6DBCCF0F-3A71-46E8-AB4C-81014BBB2643}" type="presParOf" srcId="{DDCE117A-FB3D-4490-86A6-1ED14BA838F0}" destId="{7667B77E-D594-4F0A-AC88-989B14EDA5D9}" srcOrd="26" destOrd="0" presId="urn:microsoft.com/office/officeart/2005/8/layout/target3"/>
    <dgm:cxn modelId="{34B02D38-0C3E-409C-94A6-2F1305DA4FD3}" type="presParOf" srcId="{DDCE117A-FB3D-4490-86A6-1ED14BA838F0}" destId="{83CCF02F-3BB1-4738-92F5-ECD23E7E9341}" srcOrd="2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3C22C-2CDC-45B3-939B-313D13C0E3A2}">
      <dsp:nvSpPr>
        <dsp:cNvPr id="0" name=""/>
        <dsp:cNvSpPr/>
      </dsp:nvSpPr>
      <dsp:spPr>
        <a:xfrm>
          <a:off x="2026046" y="0"/>
          <a:ext cx="1353343" cy="1353343"/>
        </a:xfrm>
        <a:prstGeom prst="triangle">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t>Confidentiality</a:t>
          </a:r>
          <a:endParaRPr lang="en-GB" sz="700" b="1" kern="1200" dirty="0"/>
        </a:p>
      </dsp:txBody>
      <dsp:txXfrm>
        <a:off x="2364382" y="676672"/>
        <a:ext cx="676671" cy="676671"/>
      </dsp:txXfrm>
    </dsp:sp>
    <dsp:sp modelId="{CCBFD252-765A-4C63-9242-7B520A138F79}">
      <dsp:nvSpPr>
        <dsp:cNvPr id="0" name=""/>
        <dsp:cNvSpPr/>
      </dsp:nvSpPr>
      <dsp:spPr>
        <a:xfrm>
          <a:off x="1349375" y="1353343"/>
          <a:ext cx="1353343" cy="1353343"/>
        </a:xfrm>
        <a:prstGeom prst="triangle">
          <a:avLst/>
        </a:prstGeom>
        <a:gradFill rotWithShape="0">
          <a:gsLst>
            <a:gs pos="0">
              <a:schemeClr val="accent6">
                <a:shade val="80000"/>
                <a:hueOff val="107093"/>
                <a:satOff val="-4303"/>
                <a:lumOff val="9209"/>
                <a:alphaOff val="0"/>
                <a:satMod val="103000"/>
                <a:lumMod val="102000"/>
                <a:tint val="94000"/>
              </a:schemeClr>
            </a:gs>
            <a:gs pos="50000">
              <a:schemeClr val="accent6">
                <a:shade val="80000"/>
                <a:hueOff val="107093"/>
                <a:satOff val="-4303"/>
                <a:lumOff val="9209"/>
                <a:alphaOff val="0"/>
                <a:satMod val="110000"/>
                <a:lumMod val="100000"/>
                <a:shade val="100000"/>
              </a:schemeClr>
            </a:gs>
            <a:gs pos="100000">
              <a:schemeClr val="accent6">
                <a:shade val="80000"/>
                <a:hueOff val="107093"/>
                <a:satOff val="-4303"/>
                <a:lumOff val="92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t>Integrity</a:t>
          </a:r>
          <a:endParaRPr lang="en-GB" sz="700" b="1" kern="1200" dirty="0"/>
        </a:p>
      </dsp:txBody>
      <dsp:txXfrm>
        <a:off x="1687711" y="2030015"/>
        <a:ext cx="676671" cy="676671"/>
      </dsp:txXfrm>
    </dsp:sp>
    <dsp:sp modelId="{5F876891-894F-48EC-8316-28284A1E91ED}">
      <dsp:nvSpPr>
        <dsp:cNvPr id="0" name=""/>
        <dsp:cNvSpPr/>
      </dsp:nvSpPr>
      <dsp:spPr>
        <a:xfrm rot="10800000">
          <a:off x="2026046" y="1353343"/>
          <a:ext cx="1353343" cy="1353343"/>
        </a:xfrm>
        <a:prstGeom prst="triangle">
          <a:avLst/>
        </a:prstGeom>
        <a:gradFill rotWithShape="0">
          <a:gsLst>
            <a:gs pos="0">
              <a:schemeClr val="accent6">
                <a:shade val="80000"/>
                <a:hueOff val="214187"/>
                <a:satOff val="-8606"/>
                <a:lumOff val="18419"/>
                <a:alphaOff val="0"/>
                <a:satMod val="103000"/>
                <a:lumMod val="102000"/>
                <a:tint val="94000"/>
              </a:schemeClr>
            </a:gs>
            <a:gs pos="50000">
              <a:schemeClr val="accent6">
                <a:shade val="80000"/>
                <a:hueOff val="214187"/>
                <a:satOff val="-8606"/>
                <a:lumOff val="18419"/>
                <a:alphaOff val="0"/>
                <a:satMod val="110000"/>
                <a:lumMod val="100000"/>
                <a:shade val="100000"/>
              </a:schemeClr>
            </a:gs>
            <a:gs pos="100000">
              <a:schemeClr val="accent6">
                <a:shade val="80000"/>
                <a:hueOff val="214187"/>
                <a:satOff val="-8606"/>
                <a:lumOff val="184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Information Security</a:t>
          </a:r>
        </a:p>
      </dsp:txBody>
      <dsp:txXfrm rot="10800000">
        <a:off x="2364382" y="1353343"/>
        <a:ext cx="676671" cy="676671"/>
      </dsp:txXfrm>
    </dsp:sp>
    <dsp:sp modelId="{6D59CD6A-0F9F-4ACF-9DAC-18270B42E432}">
      <dsp:nvSpPr>
        <dsp:cNvPr id="0" name=""/>
        <dsp:cNvSpPr/>
      </dsp:nvSpPr>
      <dsp:spPr>
        <a:xfrm>
          <a:off x="2702718" y="1353343"/>
          <a:ext cx="1353343" cy="1353343"/>
        </a:xfrm>
        <a:prstGeom prst="triangl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t>Availability</a:t>
          </a:r>
          <a:endParaRPr lang="en-GB" sz="700" b="1" kern="1200" dirty="0"/>
        </a:p>
      </dsp:txBody>
      <dsp:txXfrm>
        <a:off x="3041054" y="2030015"/>
        <a:ext cx="676671" cy="676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717B5-8419-4E62-94A3-279A9BC07FEF}">
      <dsp:nvSpPr>
        <dsp:cNvPr id="0" name=""/>
        <dsp:cNvSpPr/>
      </dsp:nvSpPr>
      <dsp:spPr>
        <a:xfrm>
          <a:off x="0" y="0"/>
          <a:ext cx="4829174" cy="482917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3BF515-E8A0-488D-A1BC-336D36D6808D}">
      <dsp:nvSpPr>
        <dsp:cNvPr id="0" name=""/>
        <dsp:cNvSpPr/>
      </dsp:nvSpPr>
      <dsp:spPr>
        <a:xfrm>
          <a:off x="2414587" y="0"/>
          <a:ext cx="5813425" cy="4829174"/>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Policies, Procedures, Awareness</a:t>
          </a:r>
          <a:endParaRPr lang="en-GB" sz="1800" kern="1200" dirty="0"/>
        </a:p>
      </dsp:txBody>
      <dsp:txXfrm>
        <a:off x="2414587" y="0"/>
        <a:ext cx="5813425" cy="482916"/>
      </dsp:txXfrm>
    </dsp:sp>
    <dsp:sp modelId="{6EAF89D5-3E52-4BFF-876D-2C8F8821C93E}">
      <dsp:nvSpPr>
        <dsp:cNvPr id="0" name=""/>
        <dsp:cNvSpPr/>
      </dsp:nvSpPr>
      <dsp:spPr>
        <a:xfrm>
          <a:off x="362187" y="482916"/>
          <a:ext cx="4104799" cy="4104799"/>
        </a:xfrm>
        <a:prstGeom prst="pie">
          <a:avLst>
            <a:gd name="adj1" fmla="val 5400000"/>
            <a:gd name="adj2" fmla="val 16200000"/>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277DE5-81A5-477E-B3CA-D041304A8CC7}">
      <dsp:nvSpPr>
        <dsp:cNvPr id="0" name=""/>
        <dsp:cNvSpPr/>
      </dsp:nvSpPr>
      <dsp:spPr>
        <a:xfrm>
          <a:off x="2414587" y="482916"/>
          <a:ext cx="5813425" cy="4104799"/>
        </a:xfrm>
        <a:prstGeom prst="rect">
          <a:avLst/>
        </a:prstGeom>
        <a:solidFill>
          <a:schemeClr val="lt1">
            <a:alpha val="90000"/>
            <a:hueOff val="0"/>
            <a:satOff val="0"/>
            <a:lumOff val="0"/>
            <a:alphaOff val="0"/>
          </a:schemeClr>
        </a:solidFill>
        <a:ln w="6350" cap="flat" cmpd="sng" algn="ctr">
          <a:solidFill>
            <a:schemeClr val="accent2">
              <a:hueOff val="-242561"/>
              <a:satOff val="-13988"/>
              <a:lumOff val="143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Physical</a:t>
          </a:r>
          <a:endParaRPr lang="en-GB" sz="1800" kern="1200" dirty="0"/>
        </a:p>
      </dsp:txBody>
      <dsp:txXfrm>
        <a:off x="2414587" y="482916"/>
        <a:ext cx="5813425" cy="482916"/>
      </dsp:txXfrm>
    </dsp:sp>
    <dsp:sp modelId="{8E89B3EF-E447-4928-B37C-DB45DD869558}">
      <dsp:nvSpPr>
        <dsp:cNvPr id="0" name=""/>
        <dsp:cNvSpPr/>
      </dsp:nvSpPr>
      <dsp:spPr>
        <a:xfrm>
          <a:off x="724375" y="965833"/>
          <a:ext cx="3380423" cy="3380423"/>
        </a:xfrm>
        <a:prstGeom prst="pie">
          <a:avLst>
            <a:gd name="adj1" fmla="val 5400000"/>
            <a:gd name="adj2" fmla="val 16200000"/>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DC8BD5-9DC2-4B78-B3D2-A18870879C8C}">
      <dsp:nvSpPr>
        <dsp:cNvPr id="0" name=""/>
        <dsp:cNvSpPr/>
      </dsp:nvSpPr>
      <dsp:spPr>
        <a:xfrm>
          <a:off x="2414587" y="965833"/>
          <a:ext cx="5813425" cy="3380423"/>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Perimeter</a:t>
          </a:r>
          <a:endParaRPr lang="en-GB" sz="1800" kern="1200" dirty="0"/>
        </a:p>
      </dsp:txBody>
      <dsp:txXfrm>
        <a:off x="2414587" y="965833"/>
        <a:ext cx="5813425" cy="482916"/>
      </dsp:txXfrm>
    </dsp:sp>
    <dsp:sp modelId="{1D044F19-B82E-4792-AA92-56EC8E248DD9}">
      <dsp:nvSpPr>
        <dsp:cNvPr id="0" name=""/>
        <dsp:cNvSpPr/>
      </dsp:nvSpPr>
      <dsp:spPr>
        <a:xfrm>
          <a:off x="1086563" y="1448750"/>
          <a:ext cx="2656048" cy="2656048"/>
        </a:xfrm>
        <a:prstGeom prst="pie">
          <a:avLst>
            <a:gd name="adj1" fmla="val 5400000"/>
            <a:gd name="adj2" fmla="val 1620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4DE1C0-9F9E-4D70-AE08-9C5B3EFA58EA}">
      <dsp:nvSpPr>
        <dsp:cNvPr id="0" name=""/>
        <dsp:cNvSpPr/>
      </dsp:nvSpPr>
      <dsp:spPr>
        <a:xfrm>
          <a:off x="2414587" y="1448750"/>
          <a:ext cx="5813425" cy="2656048"/>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Internal Network</a:t>
          </a:r>
          <a:endParaRPr lang="en-GB" sz="1800" kern="1200" dirty="0"/>
        </a:p>
      </dsp:txBody>
      <dsp:txXfrm>
        <a:off x="2414587" y="1448750"/>
        <a:ext cx="5813425" cy="482921"/>
      </dsp:txXfrm>
    </dsp:sp>
    <dsp:sp modelId="{CC32B7EB-4226-42D3-B91F-14FF198C7F93}">
      <dsp:nvSpPr>
        <dsp:cNvPr id="0" name=""/>
        <dsp:cNvSpPr/>
      </dsp:nvSpPr>
      <dsp:spPr>
        <a:xfrm>
          <a:off x="1448753" y="1931672"/>
          <a:ext cx="1931667" cy="1931667"/>
        </a:xfrm>
        <a:prstGeom prst="pie">
          <a:avLst>
            <a:gd name="adj1" fmla="val 5400000"/>
            <a:gd name="adj2" fmla="val 16200000"/>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4ABBD0-58FE-44C9-9612-DE6BE6BFFD00}">
      <dsp:nvSpPr>
        <dsp:cNvPr id="0" name=""/>
        <dsp:cNvSpPr/>
      </dsp:nvSpPr>
      <dsp:spPr>
        <a:xfrm>
          <a:off x="2414587" y="1931672"/>
          <a:ext cx="5813425" cy="1931667"/>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Host</a:t>
          </a:r>
          <a:endParaRPr lang="en-GB" sz="1800" kern="1200" dirty="0"/>
        </a:p>
      </dsp:txBody>
      <dsp:txXfrm>
        <a:off x="2414587" y="1931672"/>
        <a:ext cx="5813425" cy="482916"/>
      </dsp:txXfrm>
    </dsp:sp>
    <dsp:sp modelId="{7772D1B3-C200-41E3-B03C-94DE228177AC}">
      <dsp:nvSpPr>
        <dsp:cNvPr id="0" name=""/>
        <dsp:cNvSpPr/>
      </dsp:nvSpPr>
      <dsp:spPr>
        <a:xfrm>
          <a:off x="1810941" y="2414588"/>
          <a:ext cx="1207292" cy="1207292"/>
        </a:xfrm>
        <a:prstGeom prst="pie">
          <a:avLst>
            <a:gd name="adj1" fmla="val 5400000"/>
            <a:gd name="adj2" fmla="val 16200000"/>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00A2C0-E069-4D47-96C7-8B51AC1E05FF}">
      <dsp:nvSpPr>
        <dsp:cNvPr id="0" name=""/>
        <dsp:cNvSpPr/>
      </dsp:nvSpPr>
      <dsp:spPr>
        <a:xfrm>
          <a:off x="2414587" y="2414588"/>
          <a:ext cx="5813425" cy="1207292"/>
        </a:xfrm>
        <a:prstGeom prst="rect">
          <a:avLst/>
        </a:prstGeom>
        <a:solidFill>
          <a:schemeClr val="lt1">
            <a:alpha val="90000"/>
            <a:hueOff val="0"/>
            <a:satOff val="0"/>
            <a:lumOff val="0"/>
            <a:alphaOff val="0"/>
          </a:schemeClr>
        </a:solidFill>
        <a:ln w="6350" cap="flat" cmpd="sng" algn="ctr">
          <a:solidFill>
            <a:schemeClr val="accent2">
              <a:hueOff val="-1212803"/>
              <a:satOff val="-69940"/>
              <a:lumOff val="71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Application</a:t>
          </a:r>
          <a:endParaRPr lang="en-GB" sz="1800" kern="1200" dirty="0"/>
        </a:p>
      </dsp:txBody>
      <dsp:txXfrm>
        <a:off x="2414587" y="2414588"/>
        <a:ext cx="5813425" cy="482916"/>
      </dsp:txXfrm>
    </dsp:sp>
    <dsp:sp modelId="{2E7661A1-E8AE-472A-9A10-B87E4C1D199E}">
      <dsp:nvSpPr>
        <dsp:cNvPr id="0" name=""/>
        <dsp:cNvSpPr/>
      </dsp:nvSpPr>
      <dsp:spPr>
        <a:xfrm>
          <a:off x="2173129" y="2897505"/>
          <a:ext cx="482916" cy="482916"/>
        </a:xfrm>
        <a:prstGeom prst="pie">
          <a:avLst>
            <a:gd name="adj1" fmla="val 5400000"/>
            <a:gd name="adj2" fmla="val 1620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819FBD-92C8-4754-AF24-23277B9D0105}">
      <dsp:nvSpPr>
        <dsp:cNvPr id="0" name=""/>
        <dsp:cNvSpPr/>
      </dsp:nvSpPr>
      <dsp:spPr>
        <a:xfrm>
          <a:off x="2414587" y="2897505"/>
          <a:ext cx="5813425" cy="482916"/>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Data</a:t>
          </a:r>
          <a:endParaRPr lang="en-GB" sz="1800" kern="1200" dirty="0"/>
        </a:p>
      </dsp:txBody>
      <dsp:txXfrm>
        <a:off x="2414587" y="2897505"/>
        <a:ext cx="5813425" cy="4829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B5DA97-E50A-1642-AB9D-51B3E53ED02D}"/>
              </a:ext>
            </a:extLst>
          </p:cNvPr>
          <p:cNvSpPr>
            <a:spLocks noGrp="1" noChangeArrowheads="1"/>
          </p:cNvSpPr>
          <p:nvPr>
            <p:ph type="sldNum" sz="quarter" idx="5"/>
          </p:nvPr>
        </p:nvSpPr>
        <p:spPr>
          <a:ln/>
        </p:spPr>
        <p:txBody>
          <a:bodyPr/>
          <a:lstStyle/>
          <a:p>
            <a:fld id="{0A3256A9-9733-1244-9BA5-4E75E2C63D6D}" type="slidenum">
              <a:rPr lang="en-US" altLang="en-US"/>
              <a:pPr/>
              <a:t>30</a:t>
            </a:fld>
            <a:endParaRPr lang="en-US" altLang="en-US"/>
          </a:p>
        </p:txBody>
      </p:sp>
      <p:sp>
        <p:nvSpPr>
          <p:cNvPr id="1394690" name="Rectangle 2">
            <a:extLst>
              <a:ext uri="{FF2B5EF4-FFF2-40B4-BE49-F238E27FC236}">
                <a16:creationId xmlns:a16="http://schemas.microsoft.com/office/drawing/2014/main" id="{01B3D00E-D567-D246-B265-4BA3ED67784E}"/>
              </a:ext>
            </a:extLst>
          </p:cNvPr>
          <p:cNvSpPr>
            <a:spLocks noGrp="1" noRot="1" noChangeAspect="1" noChangeArrowheads="1" noTextEdit="1"/>
          </p:cNvSpPr>
          <p:nvPr>
            <p:ph type="sldImg"/>
          </p:nvPr>
        </p:nvSpPr>
        <p:spPr>
          <a:ln/>
        </p:spPr>
      </p:sp>
      <p:sp>
        <p:nvSpPr>
          <p:cNvPr id="1394691" name="Rectangle 3">
            <a:extLst>
              <a:ext uri="{FF2B5EF4-FFF2-40B4-BE49-F238E27FC236}">
                <a16:creationId xmlns:a16="http://schemas.microsoft.com/office/drawing/2014/main" id="{597E87EB-5EA3-E143-8016-B911963FB8E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2530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429B9E3-9CFD-CF43-A269-81B2BE14A7D4}"/>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2556C4B4-19E4-F64A-96B9-E0D493AAC565}"/>
              </a:ext>
            </a:extLst>
          </p:cNvPr>
          <p:cNvSpPr>
            <a:spLocks noGrp="1"/>
          </p:cNvSpPr>
          <p:nvPr>
            <p:ph type="body" idx="1"/>
          </p:nvPr>
        </p:nvSpPr>
        <p:spPr>
          <a:noFill/>
        </p:spPr>
        <p:txBody>
          <a:bodyPr/>
          <a:lstStyle/>
          <a:p>
            <a:pPr eaLnBrk="1" hangingPunct="1"/>
            <a:r>
              <a:rPr lang="en-US" altLang="en-US"/>
              <a:t>FERPA: Family Education Right and Privacy Act</a:t>
            </a:r>
          </a:p>
        </p:txBody>
      </p:sp>
      <p:sp>
        <p:nvSpPr>
          <p:cNvPr id="18436" name="Slide Number Placeholder 3">
            <a:extLst>
              <a:ext uri="{FF2B5EF4-FFF2-40B4-BE49-F238E27FC236}">
                <a16:creationId xmlns:a16="http://schemas.microsoft.com/office/drawing/2014/main" id="{9B4077E0-C852-044B-9D8B-83C38F47EB8B}"/>
              </a:ext>
            </a:extLst>
          </p:cNvPr>
          <p:cNvSpPr>
            <a:spLocks noGrp="1"/>
          </p:cNvSpPr>
          <p:nvPr>
            <p:ph type="sldNum" sz="quarter" idx="5"/>
          </p:nvPr>
        </p:nvSpPr>
        <p:spPr>
          <a:noFill/>
        </p:spPr>
        <p:txBody>
          <a:bodyPr/>
          <a:lstStyle>
            <a:lvl1pPr>
              <a:defRPr sz="3600">
                <a:solidFill>
                  <a:schemeClr val="tx1"/>
                </a:solidFill>
                <a:latin typeface="Arial" panose="020B0604020202020204" pitchFamily="34" charset="0"/>
                <a:cs typeface="Lucida Sans Unicode" panose="020B0602030504020204" pitchFamily="34" charset="0"/>
              </a:defRPr>
            </a:lvl1pPr>
            <a:lvl2pPr marL="742950" indent="-285750">
              <a:defRPr sz="3600">
                <a:solidFill>
                  <a:schemeClr val="tx1"/>
                </a:solidFill>
                <a:latin typeface="Arial" panose="020B0604020202020204" pitchFamily="34" charset="0"/>
                <a:cs typeface="Lucida Sans Unicode" panose="020B0602030504020204" pitchFamily="34" charset="0"/>
              </a:defRPr>
            </a:lvl2pPr>
            <a:lvl3pPr marL="1143000" indent="-228600">
              <a:defRPr sz="3600">
                <a:solidFill>
                  <a:schemeClr val="tx1"/>
                </a:solidFill>
                <a:latin typeface="Arial" panose="020B0604020202020204" pitchFamily="34" charset="0"/>
                <a:cs typeface="Lucida Sans Unicode" panose="020B0602030504020204" pitchFamily="34" charset="0"/>
              </a:defRPr>
            </a:lvl3pPr>
            <a:lvl4pPr marL="1600200" indent="-228600">
              <a:defRPr sz="3600">
                <a:solidFill>
                  <a:schemeClr val="tx1"/>
                </a:solidFill>
                <a:latin typeface="Arial" panose="020B0604020202020204" pitchFamily="34" charset="0"/>
                <a:cs typeface="Lucida Sans Unicode" panose="020B0602030504020204" pitchFamily="34" charset="0"/>
              </a:defRPr>
            </a:lvl4pPr>
            <a:lvl5pPr marL="2057400" indent="-228600">
              <a:defRPr sz="3600">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9pPr>
          </a:lstStyle>
          <a:p>
            <a:fld id="{84C26738-9C9B-A445-B0A4-88D2ADFFE154}" type="slidenum">
              <a:rPr lang="en-AU" altLang="en-US" sz="1200" smtClean="0"/>
              <a:pPr/>
              <a:t>31</a:t>
            </a:fld>
            <a:endParaRPr lang="en-AU" altLang="en-US" sz="1200"/>
          </a:p>
        </p:txBody>
      </p:sp>
    </p:spTree>
    <p:extLst>
      <p:ext uri="{BB962C8B-B14F-4D97-AF65-F5344CB8AC3E}">
        <p14:creationId xmlns:p14="http://schemas.microsoft.com/office/powerpoint/2010/main" val="357020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0E5AC3-87A6-BE44-B157-5DEC7013A113}"/>
              </a:ext>
            </a:extLst>
          </p:cNvPr>
          <p:cNvSpPr>
            <a:spLocks noGrp="1" noChangeArrowheads="1"/>
          </p:cNvSpPr>
          <p:nvPr>
            <p:ph type="sldNum" sz="quarter" idx="5"/>
          </p:nvPr>
        </p:nvSpPr>
        <p:spPr>
          <a:ln/>
        </p:spPr>
        <p:txBody>
          <a:bodyPr/>
          <a:lstStyle/>
          <a:p>
            <a:fld id="{A2C0980D-E88E-D942-A8CF-29A7C849B359}" type="slidenum">
              <a:rPr lang="en-US" altLang="en-US"/>
              <a:pPr/>
              <a:t>32</a:t>
            </a:fld>
            <a:endParaRPr lang="en-US" altLang="en-US"/>
          </a:p>
        </p:txBody>
      </p:sp>
      <p:sp>
        <p:nvSpPr>
          <p:cNvPr id="1395714" name="Rectangle 2">
            <a:extLst>
              <a:ext uri="{FF2B5EF4-FFF2-40B4-BE49-F238E27FC236}">
                <a16:creationId xmlns:a16="http://schemas.microsoft.com/office/drawing/2014/main" id="{E5F3A57D-992C-1C44-8442-34D0B3BB50B8}"/>
              </a:ext>
            </a:extLst>
          </p:cNvPr>
          <p:cNvSpPr>
            <a:spLocks noGrp="1" noRot="1" noChangeAspect="1" noChangeArrowheads="1" noTextEdit="1"/>
          </p:cNvSpPr>
          <p:nvPr>
            <p:ph type="sldImg"/>
          </p:nvPr>
        </p:nvSpPr>
        <p:spPr>
          <a:ln/>
        </p:spPr>
      </p:sp>
      <p:sp>
        <p:nvSpPr>
          <p:cNvPr id="1395715" name="Rectangle 3">
            <a:extLst>
              <a:ext uri="{FF2B5EF4-FFF2-40B4-BE49-F238E27FC236}">
                <a16:creationId xmlns:a16="http://schemas.microsoft.com/office/drawing/2014/main" id="{3F889F2E-E8FD-4249-99A7-DC19DD0DCFB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86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FE7A716-A5DF-C742-9C5C-59488428B1A6}"/>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F3C16FAB-99FF-DC48-BA12-0FCC44FB5723}"/>
              </a:ext>
            </a:extLst>
          </p:cNvPr>
          <p:cNvSpPr>
            <a:spLocks noGrp="1"/>
          </p:cNvSpPr>
          <p:nvPr>
            <p:ph type="body" idx="1"/>
          </p:nvPr>
        </p:nvSpPr>
        <p:spPr>
          <a:noFill/>
        </p:spPr>
        <p:txBody>
          <a:bodyPr/>
          <a:lstStyle/>
          <a:p>
            <a:pPr eaLnBrk="1" hangingPunct="1"/>
            <a:r>
              <a:rPr lang="en-US" altLang="en-US"/>
              <a:t>FERPA: Family Education Right and Privacy Act</a:t>
            </a:r>
          </a:p>
        </p:txBody>
      </p:sp>
      <p:sp>
        <p:nvSpPr>
          <p:cNvPr id="20484" name="Slide Number Placeholder 3">
            <a:extLst>
              <a:ext uri="{FF2B5EF4-FFF2-40B4-BE49-F238E27FC236}">
                <a16:creationId xmlns:a16="http://schemas.microsoft.com/office/drawing/2014/main" id="{9F6D06C2-66E7-6349-AB2E-8D74A43C31F9}"/>
              </a:ext>
            </a:extLst>
          </p:cNvPr>
          <p:cNvSpPr>
            <a:spLocks noGrp="1"/>
          </p:cNvSpPr>
          <p:nvPr>
            <p:ph type="sldNum" sz="quarter" idx="5"/>
          </p:nvPr>
        </p:nvSpPr>
        <p:spPr>
          <a:noFill/>
        </p:spPr>
        <p:txBody>
          <a:bodyPr/>
          <a:lstStyle>
            <a:lvl1pPr>
              <a:defRPr sz="3600">
                <a:solidFill>
                  <a:schemeClr val="tx1"/>
                </a:solidFill>
                <a:latin typeface="Arial" panose="020B0604020202020204" pitchFamily="34" charset="0"/>
                <a:cs typeface="Lucida Sans Unicode" panose="020B0602030504020204" pitchFamily="34" charset="0"/>
              </a:defRPr>
            </a:lvl1pPr>
            <a:lvl2pPr marL="742950" indent="-285750">
              <a:defRPr sz="3600">
                <a:solidFill>
                  <a:schemeClr val="tx1"/>
                </a:solidFill>
                <a:latin typeface="Arial" panose="020B0604020202020204" pitchFamily="34" charset="0"/>
                <a:cs typeface="Lucida Sans Unicode" panose="020B0602030504020204" pitchFamily="34" charset="0"/>
              </a:defRPr>
            </a:lvl2pPr>
            <a:lvl3pPr marL="1143000" indent="-228600">
              <a:defRPr sz="3600">
                <a:solidFill>
                  <a:schemeClr val="tx1"/>
                </a:solidFill>
                <a:latin typeface="Arial" panose="020B0604020202020204" pitchFamily="34" charset="0"/>
                <a:cs typeface="Lucida Sans Unicode" panose="020B0602030504020204" pitchFamily="34" charset="0"/>
              </a:defRPr>
            </a:lvl3pPr>
            <a:lvl4pPr marL="1600200" indent="-228600">
              <a:defRPr sz="3600">
                <a:solidFill>
                  <a:schemeClr val="tx1"/>
                </a:solidFill>
                <a:latin typeface="Arial" panose="020B0604020202020204" pitchFamily="34" charset="0"/>
                <a:cs typeface="Lucida Sans Unicode" panose="020B0602030504020204" pitchFamily="34" charset="0"/>
              </a:defRPr>
            </a:lvl4pPr>
            <a:lvl5pPr marL="2057400" indent="-228600">
              <a:defRPr sz="3600">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9pPr>
          </a:lstStyle>
          <a:p>
            <a:fld id="{7EE74245-08EB-0F47-8EF2-E56D663A0206}" type="slidenum">
              <a:rPr lang="en-AU" altLang="en-US" sz="1200" smtClean="0"/>
              <a:pPr/>
              <a:t>33</a:t>
            </a:fld>
            <a:endParaRPr lang="en-AU" altLang="en-US" sz="1200"/>
          </a:p>
        </p:txBody>
      </p:sp>
    </p:spTree>
    <p:extLst>
      <p:ext uri="{BB962C8B-B14F-4D97-AF65-F5344CB8AC3E}">
        <p14:creationId xmlns:p14="http://schemas.microsoft.com/office/powerpoint/2010/main" val="167012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0C1501B-9BF7-5244-9CB9-C5EFA1587424}"/>
              </a:ext>
            </a:extLst>
          </p:cNvPr>
          <p:cNvSpPr>
            <a:spLocks noGrp="1" noChangeArrowheads="1"/>
          </p:cNvSpPr>
          <p:nvPr>
            <p:ph type="sldNum" sz="quarter" idx="5"/>
          </p:nvPr>
        </p:nvSpPr>
        <p:spPr>
          <a:noFill/>
        </p:spPr>
        <p:txBody>
          <a:bodyPr/>
          <a:lstStyle>
            <a:lvl1pPr>
              <a:defRPr sz="3600">
                <a:solidFill>
                  <a:schemeClr val="tx1"/>
                </a:solidFill>
                <a:latin typeface="Arial" panose="020B0604020202020204" pitchFamily="34" charset="0"/>
                <a:cs typeface="Lucida Sans Unicode" panose="020B0602030504020204" pitchFamily="34" charset="0"/>
              </a:defRPr>
            </a:lvl1pPr>
            <a:lvl2pPr marL="742950" indent="-285750">
              <a:defRPr sz="3600">
                <a:solidFill>
                  <a:schemeClr val="tx1"/>
                </a:solidFill>
                <a:latin typeface="Arial" panose="020B0604020202020204" pitchFamily="34" charset="0"/>
                <a:cs typeface="Lucida Sans Unicode" panose="020B0602030504020204" pitchFamily="34" charset="0"/>
              </a:defRPr>
            </a:lvl2pPr>
            <a:lvl3pPr marL="1143000" indent="-228600">
              <a:defRPr sz="3600">
                <a:solidFill>
                  <a:schemeClr val="tx1"/>
                </a:solidFill>
                <a:latin typeface="Arial" panose="020B0604020202020204" pitchFamily="34" charset="0"/>
                <a:cs typeface="Lucida Sans Unicode" panose="020B0602030504020204" pitchFamily="34" charset="0"/>
              </a:defRPr>
            </a:lvl3pPr>
            <a:lvl4pPr marL="1600200" indent="-228600">
              <a:defRPr sz="3600">
                <a:solidFill>
                  <a:schemeClr val="tx1"/>
                </a:solidFill>
                <a:latin typeface="Arial" panose="020B0604020202020204" pitchFamily="34" charset="0"/>
                <a:cs typeface="Lucida Sans Unicode" panose="020B0602030504020204" pitchFamily="34" charset="0"/>
              </a:defRPr>
            </a:lvl4pPr>
            <a:lvl5pPr marL="2057400" indent="-228600">
              <a:defRPr sz="3600">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9pPr>
          </a:lstStyle>
          <a:p>
            <a:fld id="{2CE5B0D0-80E4-294C-BEAE-2736268DCFF2}" type="slidenum">
              <a:rPr lang="en-AU" altLang="en-US" sz="1200" smtClean="0"/>
              <a:pPr/>
              <a:t>36</a:t>
            </a:fld>
            <a:endParaRPr lang="en-AU" altLang="en-US" sz="1200"/>
          </a:p>
        </p:txBody>
      </p:sp>
      <p:sp>
        <p:nvSpPr>
          <p:cNvPr id="22531" name="Rectangle 2">
            <a:extLst>
              <a:ext uri="{FF2B5EF4-FFF2-40B4-BE49-F238E27FC236}">
                <a16:creationId xmlns:a16="http://schemas.microsoft.com/office/drawing/2014/main" id="{F7D26C68-6EC0-E844-841C-82E82D54CF6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D907D7C-4C3E-ED4F-BB45-0CAB9B9AF244}"/>
              </a:ext>
            </a:extLst>
          </p:cNvPr>
          <p:cNvSpPr>
            <a:spLocks noGrp="1" noChangeArrowheads="1"/>
          </p:cNvSpPr>
          <p:nvPr>
            <p:ph type="body" idx="1"/>
          </p:nvPr>
        </p:nvSpPr>
        <p:spPr>
          <a:noFill/>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624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61</a:t>
            </a:fld>
            <a:endParaRPr lang="en-US"/>
          </a:p>
        </p:txBody>
      </p:sp>
    </p:spTree>
    <p:extLst>
      <p:ext uri="{BB962C8B-B14F-4D97-AF65-F5344CB8AC3E}">
        <p14:creationId xmlns:p14="http://schemas.microsoft.com/office/powerpoint/2010/main" val="291872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57D2E51-9C15-5A42-91D5-046E6D36EDC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14D792-B818-0042-B276-2234428938F0}" type="slidenum">
              <a:rPr lang="en-US" altLang="en-US" sz="1200"/>
              <a:pPr eaLnBrk="1" hangingPunct="1"/>
              <a:t>63</a:t>
            </a:fld>
            <a:endParaRPr lang="en-US" altLang="en-US" sz="1200"/>
          </a:p>
        </p:txBody>
      </p:sp>
      <p:sp>
        <p:nvSpPr>
          <p:cNvPr id="31747" name="Rectangle 2">
            <a:extLst>
              <a:ext uri="{FF2B5EF4-FFF2-40B4-BE49-F238E27FC236}">
                <a16:creationId xmlns:a16="http://schemas.microsoft.com/office/drawing/2014/main" id="{66E9063D-A67A-A049-8074-9F498463DF27}"/>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57C9B33B-B5EE-6B44-B77F-EB37303D543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rPr>
              <a:t>Prevention is ideal, because then there are no successful attacks.</a:t>
            </a:r>
          </a:p>
          <a:p>
            <a:pPr eaLnBrk="1" hangingPunct="1"/>
            <a:r>
              <a:rPr lang="en-US" altLang="en-US">
                <a:latin typeface="Times New Roman" panose="02020603050405020304" pitchFamily="18" charset="0"/>
              </a:rPr>
              <a:t>Detection occurs after someone violates the policy. The mechanism determines that a violation of the policy has occurred (or is underway), and reports it. The system (or system security officer) must then respond appropriately.</a:t>
            </a:r>
          </a:p>
          <a:p>
            <a:pPr eaLnBrk="1" hangingPunct="1"/>
            <a:r>
              <a:rPr lang="en-US" altLang="en-US">
                <a:latin typeface="Times New Roman" panose="02020603050405020304" pitchFamily="18" charset="0"/>
              </a:rPr>
              <a:t>Recovery means that the system continues to function correctly, possibly after a period during which it fails to function correctly. If the system functions correctly always, but possibly with degraded services, it is said to be intrusion tolerant. This is very difficult to do correctly; usually, recovery means that the attack is stopped, the system fixed (which may involve shutting down the system for some time, or making it unavailable to all users except the system security officers), and then the system resumes correct operations.</a:t>
            </a:r>
          </a:p>
        </p:txBody>
      </p:sp>
    </p:spTree>
    <p:extLst>
      <p:ext uri="{BB962C8B-B14F-4D97-AF65-F5344CB8AC3E}">
        <p14:creationId xmlns:p14="http://schemas.microsoft.com/office/powerpoint/2010/main" val="133246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67C269-8821-2B43-9FA2-6E00743516FC}"/>
              </a:ext>
            </a:extLst>
          </p:cNvPr>
          <p:cNvSpPr>
            <a:spLocks noGrp="1" noChangeArrowheads="1"/>
          </p:cNvSpPr>
          <p:nvPr>
            <p:ph type="sldNum" sz="quarter" idx="5"/>
          </p:nvPr>
        </p:nvSpPr>
        <p:spPr>
          <a:ln/>
        </p:spPr>
        <p:txBody>
          <a:bodyPr/>
          <a:lstStyle/>
          <a:p>
            <a:fld id="{87C8C7BB-CB08-0D4E-93BB-81957448DA0A}" type="slidenum">
              <a:rPr lang="en-US" altLang="en-US"/>
              <a:pPr/>
              <a:t>65</a:t>
            </a:fld>
            <a:endParaRPr lang="en-US" altLang="en-US"/>
          </a:p>
        </p:txBody>
      </p:sp>
      <p:sp>
        <p:nvSpPr>
          <p:cNvPr id="1397762" name="Rectangle 2">
            <a:extLst>
              <a:ext uri="{FF2B5EF4-FFF2-40B4-BE49-F238E27FC236}">
                <a16:creationId xmlns:a16="http://schemas.microsoft.com/office/drawing/2014/main" id="{8ABC467C-4F01-8444-BA9E-BD1C34E5B873}"/>
              </a:ext>
            </a:extLst>
          </p:cNvPr>
          <p:cNvSpPr>
            <a:spLocks noGrp="1" noRot="1" noChangeAspect="1" noChangeArrowheads="1" noTextEdit="1"/>
          </p:cNvSpPr>
          <p:nvPr>
            <p:ph type="sldImg"/>
          </p:nvPr>
        </p:nvSpPr>
        <p:spPr>
          <a:ln/>
        </p:spPr>
      </p:sp>
      <p:sp>
        <p:nvSpPr>
          <p:cNvPr id="1397763" name="Rectangle 3">
            <a:extLst>
              <a:ext uri="{FF2B5EF4-FFF2-40B4-BE49-F238E27FC236}">
                <a16:creationId xmlns:a16="http://schemas.microsoft.com/office/drawing/2014/main" id="{77A70D03-248E-E042-91F3-087E632F7A3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770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C046EB-F151-E04B-B48F-D4A30186F3FC}"/>
              </a:ext>
            </a:extLst>
          </p:cNvPr>
          <p:cNvSpPr>
            <a:spLocks noGrp="1" noChangeArrowheads="1"/>
          </p:cNvSpPr>
          <p:nvPr>
            <p:ph type="sldNum" sz="quarter" idx="5"/>
          </p:nvPr>
        </p:nvSpPr>
        <p:spPr>
          <a:ln/>
        </p:spPr>
        <p:txBody>
          <a:bodyPr/>
          <a:lstStyle/>
          <a:p>
            <a:fld id="{2C2FA643-FD26-B241-8E42-A086AFB00C42}" type="slidenum">
              <a:rPr lang="en-US" altLang="en-US"/>
              <a:pPr/>
              <a:t>66</a:t>
            </a:fld>
            <a:endParaRPr lang="en-US" altLang="en-US"/>
          </a:p>
        </p:txBody>
      </p:sp>
      <p:sp>
        <p:nvSpPr>
          <p:cNvPr id="1453058" name="Rectangle 2">
            <a:extLst>
              <a:ext uri="{FF2B5EF4-FFF2-40B4-BE49-F238E27FC236}">
                <a16:creationId xmlns:a16="http://schemas.microsoft.com/office/drawing/2014/main" id="{ED491871-2D88-5F43-A118-208C83DBE77D}"/>
              </a:ext>
            </a:extLst>
          </p:cNvPr>
          <p:cNvSpPr>
            <a:spLocks noGrp="1" noRot="1" noChangeAspect="1" noChangeArrowheads="1" noTextEdit="1"/>
          </p:cNvSpPr>
          <p:nvPr>
            <p:ph type="sldImg"/>
          </p:nvPr>
        </p:nvSpPr>
        <p:spPr>
          <a:ln/>
        </p:spPr>
      </p:sp>
      <p:sp>
        <p:nvSpPr>
          <p:cNvPr id="1453059" name="Rectangle 3">
            <a:extLst>
              <a:ext uri="{FF2B5EF4-FFF2-40B4-BE49-F238E27FC236}">
                <a16:creationId xmlns:a16="http://schemas.microsoft.com/office/drawing/2014/main" id="{9F9CDDB7-8099-0F46-B120-CDF23907BCC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51261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160C4E-FF6F-FD41-9917-C1AA6E4B390C}"/>
              </a:ext>
            </a:extLst>
          </p:cNvPr>
          <p:cNvSpPr>
            <a:spLocks noGrp="1" noChangeArrowheads="1"/>
          </p:cNvSpPr>
          <p:nvPr>
            <p:ph type="sldNum" sz="quarter" idx="5"/>
          </p:nvPr>
        </p:nvSpPr>
        <p:spPr>
          <a:ln/>
        </p:spPr>
        <p:txBody>
          <a:bodyPr/>
          <a:lstStyle/>
          <a:p>
            <a:fld id="{D76E346E-FCC9-A245-9FC2-9039AFD45E2F}" type="slidenum">
              <a:rPr lang="en-US" altLang="en-US"/>
              <a:pPr/>
              <a:t>67</a:t>
            </a:fld>
            <a:endParaRPr lang="en-US" altLang="en-US"/>
          </a:p>
        </p:txBody>
      </p:sp>
      <p:sp>
        <p:nvSpPr>
          <p:cNvPr id="1399810" name="Rectangle 2">
            <a:extLst>
              <a:ext uri="{FF2B5EF4-FFF2-40B4-BE49-F238E27FC236}">
                <a16:creationId xmlns:a16="http://schemas.microsoft.com/office/drawing/2014/main" id="{8CA57EC0-1429-EA4D-B409-9B9728F92F33}"/>
              </a:ext>
            </a:extLst>
          </p:cNvPr>
          <p:cNvSpPr>
            <a:spLocks noGrp="1" noRot="1" noChangeAspect="1" noChangeArrowheads="1" noTextEdit="1"/>
          </p:cNvSpPr>
          <p:nvPr>
            <p:ph type="sldImg"/>
          </p:nvPr>
        </p:nvSpPr>
        <p:spPr>
          <a:ln/>
        </p:spPr>
      </p:sp>
      <p:sp>
        <p:nvSpPr>
          <p:cNvPr id="1399811" name="Rectangle 3">
            <a:extLst>
              <a:ext uri="{FF2B5EF4-FFF2-40B4-BE49-F238E27FC236}">
                <a16:creationId xmlns:a16="http://schemas.microsoft.com/office/drawing/2014/main" id="{A3E8EDD8-F533-DA49-BA4E-CCB7C97F55D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836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2</a:t>
            </a:fld>
            <a:endParaRPr lang="en-US"/>
          </a:p>
        </p:txBody>
      </p:sp>
    </p:spTree>
    <p:extLst>
      <p:ext uri="{BB962C8B-B14F-4D97-AF65-F5344CB8AC3E}">
        <p14:creationId xmlns:p14="http://schemas.microsoft.com/office/powerpoint/2010/main" val="148330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94C9FC-40C1-B848-AEE6-BD1E436E65E6}"/>
              </a:ext>
            </a:extLst>
          </p:cNvPr>
          <p:cNvSpPr>
            <a:spLocks noGrp="1" noChangeArrowheads="1"/>
          </p:cNvSpPr>
          <p:nvPr>
            <p:ph type="sldNum" sz="quarter" idx="5"/>
          </p:nvPr>
        </p:nvSpPr>
        <p:spPr>
          <a:ln/>
        </p:spPr>
        <p:txBody>
          <a:bodyPr/>
          <a:lstStyle/>
          <a:p>
            <a:fld id="{7CB87A80-EAA9-8A44-922B-6143BFC399BC}" type="slidenum">
              <a:rPr lang="en-US" altLang="en-US"/>
              <a:pPr/>
              <a:t>68</a:t>
            </a:fld>
            <a:endParaRPr lang="en-US" altLang="en-US"/>
          </a:p>
        </p:txBody>
      </p:sp>
      <p:sp>
        <p:nvSpPr>
          <p:cNvPr id="1413122" name="Rectangle 2">
            <a:extLst>
              <a:ext uri="{FF2B5EF4-FFF2-40B4-BE49-F238E27FC236}">
                <a16:creationId xmlns:a16="http://schemas.microsoft.com/office/drawing/2014/main" id="{27CDB175-042C-4341-8E76-9ABDF0F5CD9B}"/>
              </a:ext>
            </a:extLst>
          </p:cNvPr>
          <p:cNvSpPr>
            <a:spLocks noGrp="1" noRot="1" noChangeAspect="1" noChangeArrowheads="1" noTextEdit="1"/>
          </p:cNvSpPr>
          <p:nvPr>
            <p:ph type="sldImg"/>
          </p:nvPr>
        </p:nvSpPr>
        <p:spPr>
          <a:ln/>
        </p:spPr>
      </p:sp>
      <p:sp>
        <p:nvSpPr>
          <p:cNvPr id="1413123" name="Rectangle 3">
            <a:extLst>
              <a:ext uri="{FF2B5EF4-FFF2-40B4-BE49-F238E27FC236}">
                <a16:creationId xmlns:a16="http://schemas.microsoft.com/office/drawing/2014/main" id="{EB2EA6D7-F6A4-EE4D-812C-11E9CE9F6E1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891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7ED91D-915B-A146-BB88-05E24E8727B0}"/>
              </a:ext>
            </a:extLst>
          </p:cNvPr>
          <p:cNvSpPr>
            <a:spLocks noGrp="1" noChangeArrowheads="1"/>
          </p:cNvSpPr>
          <p:nvPr>
            <p:ph type="sldNum" sz="quarter" idx="5"/>
          </p:nvPr>
        </p:nvSpPr>
        <p:spPr>
          <a:ln/>
        </p:spPr>
        <p:txBody>
          <a:bodyPr/>
          <a:lstStyle/>
          <a:p>
            <a:fld id="{615CE71F-1108-DA47-B09B-CDFCB89FF8E1}" type="slidenum">
              <a:rPr lang="en-US" altLang="en-US"/>
              <a:pPr/>
              <a:t>69</a:t>
            </a:fld>
            <a:endParaRPr lang="en-US" altLang="en-US"/>
          </a:p>
        </p:txBody>
      </p:sp>
      <p:sp>
        <p:nvSpPr>
          <p:cNvPr id="1425410" name="Rectangle 2">
            <a:extLst>
              <a:ext uri="{FF2B5EF4-FFF2-40B4-BE49-F238E27FC236}">
                <a16:creationId xmlns:a16="http://schemas.microsoft.com/office/drawing/2014/main" id="{633B9496-0CDC-4E49-9B49-B35FD1159470}"/>
              </a:ext>
            </a:extLst>
          </p:cNvPr>
          <p:cNvSpPr>
            <a:spLocks noGrp="1" noRot="1" noChangeAspect="1" noChangeArrowheads="1" noTextEdit="1"/>
          </p:cNvSpPr>
          <p:nvPr>
            <p:ph type="sldImg"/>
          </p:nvPr>
        </p:nvSpPr>
        <p:spPr>
          <a:ln/>
        </p:spPr>
      </p:sp>
      <p:sp>
        <p:nvSpPr>
          <p:cNvPr id="1425411" name="Rectangle 3">
            <a:extLst>
              <a:ext uri="{FF2B5EF4-FFF2-40B4-BE49-F238E27FC236}">
                <a16:creationId xmlns:a16="http://schemas.microsoft.com/office/drawing/2014/main" id="{9996244B-0100-8C4B-B4B4-26DC6B50F90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26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Strength</a:t>
            </a:r>
            <a:r>
              <a:rPr lang="en-GB" baseline="0" dirty="0"/>
              <a:t> in depth</a:t>
            </a:r>
            <a:endParaRPr lang="en-GB" dirty="0"/>
          </a:p>
          <a:p>
            <a:r>
              <a:rPr lang="en-GB" dirty="0"/>
              <a:t>Compliance can be at different</a:t>
            </a:r>
            <a:r>
              <a:rPr lang="en-GB" baseline="0" dirty="0"/>
              <a:t> layers of this stack. </a:t>
            </a:r>
            <a:endParaRPr lang="en-GB" dirty="0"/>
          </a:p>
        </p:txBody>
      </p:sp>
      <p:sp>
        <p:nvSpPr>
          <p:cNvPr id="4" name="Slide Number Placeholder 3"/>
          <p:cNvSpPr>
            <a:spLocks noGrp="1"/>
          </p:cNvSpPr>
          <p:nvPr>
            <p:ph type="sldNum" idx="10"/>
          </p:nvPr>
        </p:nvSpPr>
        <p:spPr/>
        <p:txBody>
          <a:bodyPr/>
          <a:lstStyle/>
          <a:p>
            <a:fld id="{897521DF-2FDA-4CC8-83A0-C2CC610C546C}" type="slidenum">
              <a:rPr lang="en-US" altLang="en-US" smtClean="0"/>
              <a:pPr/>
              <a:t>70</a:t>
            </a:fld>
            <a:endParaRPr lang="en-US" altLang="en-US"/>
          </a:p>
        </p:txBody>
      </p:sp>
    </p:spTree>
    <p:extLst>
      <p:ext uri="{BB962C8B-B14F-4D97-AF65-F5344CB8AC3E}">
        <p14:creationId xmlns:p14="http://schemas.microsoft.com/office/powerpoint/2010/main" val="3404607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82</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3</a:t>
            </a:fld>
            <a:endParaRPr lang="en-US"/>
          </a:p>
        </p:txBody>
      </p:sp>
    </p:spTree>
    <p:extLst>
      <p:ext uri="{BB962C8B-B14F-4D97-AF65-F5344CB8AC3E}">
        <p14:creationId xmlns:p14="http://schemas.microsoft.com/office/powerpoint/2010/main" val="13392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fld id="{897521DF-2FDA-4CC8-83A0-C2CC610C546C}" type="slidenum">
              <a:rPr lang="en-US" altLang="en-US" smtClean="0"/>
              <a:pPr/>
              <a:t>22</a:t>
            </a:fld>
            <a:endParaRPr lang="en-US" altLang="en-US"/>
          </a:p>
        </p:txBody>
      </p:sp>
    </p:spTree>
    <p:extLst>
      <p:ext uri="{BB962C8B-B14F-4D97-AF65-F5344CB8AC3E}">
        <p14:creationId xmlns:p14="http://schemas.microsoft.com/office/powerpoint/2010/main" val="46470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EA52B2-6350-754A-A62F-2C8E510B0A5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Morgan Kaufmann Publishers</a:t>
            </a:r>
          </a:p>
        </p:txBody>
      </p:sp>
      <p:sp>
        <p:nvSpPr>
          <p:cNvPr id="23555" name="Rectangle 3">
            <a:extLst>
              <a:ext uri="{FF2B5EF4-FFF2-40B4-BE49-F238E27FC236}">
                <a16:creationId xmlns:a16="http://schemas.microsoft.com/office/drawing/2014/main" id="{4EA940D3-6F6D-A041-9378-52C2791E241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A1EDF1AD-DAD6-B140-A024-ADBAA1C5D935}" type="datetime4">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January 28, 2025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6" name="Rectangle 6">
            <a:extLst>
              <a:ext uri="{FF2B5EF4-FFF2-40B4-BE49-F238E27FC236}">
                <a16:creationId xmlns:a16="http://schemas.microsoft.com/office/drawing/2014/main" id="{948C2BC3-30F3-2C4B-A787-CEF94CAD758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1 — Computer Abstractions and Technology</a:t>
            </a:r>
          </a:p>
        </p:txBody>
      </p:sp>
      <p:sp>
        <p:nvSpPr>
          <p:cNvPr id="23557" name="Rectangle 7">
            <a:extLst>
              <a:ext uri="{FF2B5EF4-FFF2-40B4-BE49-F238E27FC236}">
                <a16:creationId xmlns:a16="http://schemas.microsoft.com/office/drawing/2014/main" id="{6EABBDB9-ED85-994D-B0AC-8B253E717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C1F9B534-92CB-4D46-8AE8-BF1BC5E7FDD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8" name="Rectangle 2">
            <a:extLst>
              <a:ext uri="{FF2B5EF4-FFF2-40B4-BE49-F238E27FC236}">
                <a16:creationId xmlns:a16="http://schemas.microsoft.com/office/drawing/2014/main" id="{B3F0D708-D9FE-6641-91A5-B657AAFD1FD0}"/>
              </a:ext>
            </a:extLst>
          </p:cNvPr>
          <p:cNvSpPr>
            <a:spLocks noGrp="1" noRot="1" noChangeAspect="1" noChangeArrowheads="1" noTextEdit="1"/>
          </p:cNvSpPr>
          <p:nvPr>
            <p:ph type="sldImg"/>
          </p:nvPr>
        </p:nvSpPr>
        <p:spPr>
          <a:ln/>
        </p:spPr>
      </p:sp>
      <p:sp>
        <p:nvSpPr>
          <p:cNvPr id="23559" name="Rectangle 3">
            <a:extLst>
              <a:ext uri="{FF2B5EF4-FFF2-40B4-BE49-F238E27FC236}">
                <a16:creationId xmlns:a16="http://schemas.microsoft.com/office/drawing/2014/main" id="{9FBD7BBC-FBAB-E04A-B084-7B85CA7620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Tree>
    <p:extLst>
      <p:ext uri="{BB962C8B-B14F-4D97-AF65-F5344CB8AC3E}">
        <p14:creationId xmlns:p14="http://schemas.microsoft.com/office/powerpoint/2010/main" val="31102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8CE64D-B5C7-B14A-995B-8AC3D261FD43}"/>
              </a:ext>
            </a:extLst>
          </p:cNvPr>
          <p:cNvSpPr>
            <a:spLocks noGrp="1" noChangeArrowheads="1"/>
          </p:cNvSpPr>
          <p:nvPr>
            <p:ph type="sldNum" sz="quarter" idx="5"/>
          </p:nvPr>
        </p:nvSpPr>
        <p:spPr>
          <a:ln/>
        </p:spPr>
        <p:txBody>
          <a:bodyPr/>
          <a:lstStyle/>
          <a:p>
            <a:fld id="{CD924A2C-F27F-D642-9CD1-C1BA72BC4C52}" type="slidenum">
              <a:rPr lang="en-US" altLang="en-US"/>
              <a:pPr/>
              <a:t>25</a:t>
            </a:fld>
            <a:endParaRPr lang="en-US" altLang="en-US"/>
          </a:p>
        </p:txBody>
      </p:sp>
      <p:sp>
        <p:nvSpPr>
          <p:cNvPr id="1446914" name="Rectangle 2">
            <a:extLst>
              <a:ext uri="{FF2B5EF4-FFF2-40B4-BE49-F238E27FC236}">
                <a16:creationId xmlns:a16="http://schemas.microsoft.com/office/drawing/2014/main" id="{D94D99CA-37D3-D747-B325-DB9DB35C28EC}"/>
              </a:ext>
            </a:extLst>
          </p:cNvPr>
          <p:cNvSpPr>
            <a:spLocks noGrp="1" noRot="1" noChangeAspect="1" noChangeArrowheads="1" noTextEdit="1"/>
          </p:cNvSpPr>
          <p:nvPr>
            <p:ph type="sldImg"/>
          </p:nvPr>
        </p:nvSpPr>
        <p:spPr>
          <a:ln/>
        </p:spPr>
      </p:sp>
      <p:sp>
        <p:nvSpPr>
          <p:cNvPr id="1446915" name="Rectangle 3">
            <a:extLst>
              <a:ext uri="{FF2B5EF4-FFF2-40B4-BE49-F238E27FC236}">
                <a16:creationId xmlns:a16="http://schemas.microsoft.com/office/drawing/2014/main" id="{497497FF-6EE4-0F4C-9935-A53C44C188E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369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DB0A10-4A8A-B64D-B7BF-DE37EC213B2B}"/>
              </a:ext>
            </a:extLst>
          </p:cNvPr>
          <p:cNvSpPr>
            <a:spLocks noGrp="1" noChangeArrowheads="1"/>
          </p:cNvSpPr>
          <p:nvPr>
            <p:ph type="sldNum" sz="quarter" idx="5"/>
          </p:nvPr>
        </p:nvSpPr>
        <p:spPr>
          <a:ln/>
        </p:spPr>
        <p:txBody>
          <a:bodyPr/>
          <a:lstStyle/>
          <a:p>
            <a:fld id="{49B5259E-245C-7F4E-9F3B-DC94D2C191FF}" type="slidenum">
              <a:rPr lang="en-US" altLang="en-US"/>
              <a:pPr/>
              <a:t>27</a:t>
            </a:fld>
            <a:endParaRPr lang="en-US" altLang="en-US"/>
          </a:p>
        </p:txBody>
      </p:sp>
      <p:sp>
        <p:nvSpPr>
          <p:cNvPr id="1323010" name="Rectangle 2">
            <a:extLst>
              <a:ext uri="{FF2B5EF4-FFF2-40B4-BE49-F238E27FC236}">
                <a16:creationId xmlns:a16="http://schemas.microsoft.com/office/drawing/2014/main" id="{A8BB1433-AE2E-AA4E-A20A-34717DBD39BF}"/>
              </a:ext>
            </a:extLst>
          </p:cNvPr>
          <p:cNvSpPr>
            <a:spLocks noGrp="1" noChangeArrowheads="1"/>
          </p:cNvSpPr>
          <p:nvPr>
            <p:ph type="body" idx="1"/>
          </p:nvPr>
        </p:nvSpPr>
        <p:spPr>
          <a:xfrm>
            <a:off x="341313" y="4870450"/>
            <a:ext cx="6313487" cy="3968750"/>
          </a:xfrm>
          <a:noFill/>
          <a:ln/>
          <a:extLst>
            <a:ext uri="{91240B29-F687-4F45-9708-019B960494DF}">
              <a14:hiddenLine xmlns:a14="http://schemas.microsoft.com/office/drawing/2010/main" w="12700">
                <a:solidFill>
                  <a:schemeClr val="tx1"/>
                </a:solidFill>
                <a:miter lim="800000"/>
                <a:headEnd/>
                <a:tailEnd/>
              </a14:hiddenLine>
            </a:ext>
          </a:extLst>
        </p:spPr>
        <p:txBody>
          <a:bodyPr lIns="92062" tIns="45223" rIns="92062" bIns="45223"/>
          <a:lstStyle/>
          <a:p>
            <a:endParaRPr lang="en-US" altLang="en-US"/>
          </a:p>
          <a:p>
            <a:r>
              <a:rPr lang="en-US" altLang="en-US"/>
              <a:t>In addition to all the rules and regulations, policies and procedures and the related system specific documentation, there are some current computer security issues of which you as the Executive should be made aware.</a:t>
            </a:r>
          </a:p>
        </p:txBody>
      </p:sp>
      <p:sp>
        <p:nvSpPr>
          <p:cNvPr id="1323011" name="Rectangle 3">
            <a:extLst>
              <a:ext uri="{FF2B5EF4-FFF2-40B4-BE49-F238E27FC236}">
                <a16:creationId xmlns:a16="http://schemas.microsoft.com/office/drawing/2014/main" id="{C0019B2B-53E6-CF41-BFD5-0278D5FEA72F}"/>
              </a:ext>
            </a:extLst>
          </p:cNvPr>
          <p:cNvSpPr>
            <a:spLocks noGrp="1" noRot="1" noChangeAspect="1" noChangeArrowheads="1" noTextEdit="1"/>
          </p:cNvSpPr>
          <p:nvPr>
            <p:ph type="sldImg"/>
          </p:nvPr>
        </p:nvSpPr>
        <p:spPr>
          <a:xfrm>
            <a:off x="396875" y="576263"/>
            <a:ext cx="6200775" cy="3489325"/>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96644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8040B1-633A-BF44-BEB5-D949F56CC98E}"/>
              </a:ext>
            </a:extLst>
          </p:cNvPr>
          <p:cNvSpPr>
            <a:spLocks noGrp="1" noChangeArrowheads="1"/>
          </p:cNvSpPr>
          <p:nvPr>
            <p:ph type="sldNum" sz="quarter" idx="5"/>
          </p:nvPr>
        </p:nvSpPr>
        <p:spPr>
          <a:ln/>
        </p:spPr>
        <p:txBody>
          <a:bodyPr/>
          <a:lstStyle/>
          <a:p>
            <a:fld id="{6FDD5208-4562-284D-B772-D8BB5039726D}" type="slidenum">
              <a:rPr lang="en-US" altLang="en-US"/>
              <a:pPr/>
              <a:t>28</a:t>
            </a:fld>
            <a:endParaRPr lang="en-US" altLang="en-US"/>
          </a:p>
        </p:txBody>
      </p:sp>
      <p:sp>
        <p:nvSpPr>
          <p:cNvPr id="1393666" name="Rectangle 2">
            <a:extLst>
              <a:ext uri="{FF2B5EF4-FFF2-40B4-BE49-F238E27FC236}">
                <a16:creationId xmlns:a16="http://schemas.microsoft.com/office/drawing/2014/main" id="{109F4003-57AB-8345-AE3F-361348C15379}"/>
              </a:ext>
            </a:extLst>
          </p:cNvPr>
          <p:cNvSpPr>
            <a:spLocks noGrp="1" noRot="1" noChangeAspect="1" noChangeArrowheads="1" noTextEdit="1"/>
          </p:cNvSpPr>
          <p:nvPr>
            <p:ph type="sldImg"/>
          </p:nvPr>
        </p:nvSpPr>
        <p:spPr>
          <a:ln/>
        </p:spPr>
      </p:sp>
      <p:sp>
        <p:nvSpPr>
          <p:cNvPr id="1393667" name="Rectangle 3">
            <a:extLst>
              <a:ext uri="{FF2B5EF4-FFF2-40B4-BE49-F238E27FC236}">
                <a16:creationId xmlns:a16="http://schemas.microsoft.com/office/drawing/2014/main" id="{97B6613F-3ED0-7A4D-8ACB-FF0C4C4826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916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A2836FC-E89A-9642-A7F3-6F7E84182F16}"/>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4F0CED0A-59D8-0245-ADF9-8C0AC7179FE8}"/>
              </a:ext>
            </a:extLst>
          </p:cNvPr>
          <p:cNvSpPr>
            <a:spLocks noGrp="1"/>
          </p:cNvSpPr>
          <p:nvPr>
            <p:ph type="body" idx="1"/>
          </p:nvPr>
        </p:nvSpPr>
        <p:spPr>
          <a:noFill/>
        </p:spPr>
        <p:txBody>
          <a:bodyPr/>
          <a:lstStyle/>
          <a:p>
            <a:pPr eaLnBrk="1" hangingPunct="1"/>
            <a:r>
              <a:rPr lang="en-US" altLang="en-US"/>
              <a:t>FERPA: Family Education Right and Privacy Act</a:t>
            </a:r>
          </a:p>
        </p:txBody>
      </p:sp>
      <p:sp>
        <p:nvSpPr>
          <p:cNvPr id="16388" name="Slide Number Placeholder 3">
            <a:extLst>
              <a:ext uri="{FF2B5EF4-FFF2-40B4-BE49-F238E27FC236}">
                <a16:creationId xmlns:a16="http://schemas.microsoft.com/office/drawing/2014/main" id="{680D0406-8BD4-3144-88D0-188BCA286DBD}"/>
              </a:ext>
            </a:extLst>
          </p:cNvPr>
          <p:cNvSpPr>
            <a:spLocks noGrp="1"/>
          </p:cNvSpPr>
          <p:nvPr>
            <p:ph type="sldNum" sz="quarter" idx="5"/>
          </p:nvPr>
        </p:nvSpPr>
        <p:spPr>
          <a:noFill/>
        </p:spPr>
        <p:txBody>
          <a:bodyPr/>
          <a:lstStyle>
            <a:lvl1pPr>
              <a:defRPr sz="3600">
                <a:solidFill>
                  <a:schemeClr val="tx1"/>
                </a:solidFill>
                <a:latin typeface="Arial" panose="020B0604020202020204" pitchFamily="34" charset="0"/>
                <a:cs typeface="Lucida Sans Unicode" panose="020B0602030504020204" pitchFamily="34" charset="0"/>
              </a:defRPr>
            </a:lvl1pPr>
            <a:lvl2pPr marL="742950" indent="-285750">
              <a:defRPr sz="3600">
                <a:solidFill>
                  <a:schemeClr val="tx1"/>
                </a:solidFill>
                <a:latin typeface="Arial" panose="020B0604020202020204" pitchFamily="34" charset="0"/>
                <a:cs typeface="Lucida Sans Unicode" panose="020B0602030504020204" pitchFamily="34" charset="0"/>
              </a:defRPr>
            </a:lvl2pPr>
            <a:lvl3pPr marL="1143000" indent="-228600">
              <a:defRPr sz="3600">
                <a:solidFill>
                  <a:schemeClr val="tx1"/>
                </a:solidFill>
                <a:latin typeface="Arial" panose="020B0604020202020204" pitchFamily="34" charset="0"/>
                <a:cs typeface="Lucida Sans Unicode" panose="020B0602030504020204" pitchFamily="34" charset="0"/>
              </a:defRPr>
            </a:lvl3pPr>
            <a:lvl4pPr marL="1600200" indent="-228600">
              <a:defRPr sz="3600">
                <a:solidFill>
                  <a:schemeClr val="tx1"/>
                </a:solidFill>
                <a:latin typeface="Arial" panose="020B0604020202020204" pitchFamily="34" charset="0"/>
                <a:cs typeface="Lucida Sans Unicode" panose="020B0602030504020204" pitchFamily="34" charset="0"/>
              </a:defRPr>
            </a:lvl4pPr>
            <a:lvl5pPr marL="2057400" indent="-228600">
              <a:defRPr sz="3600">
                <a:solidFill>
                  <a:schemeClr val="tx1"/>
                </a:solidFill>
                <a:latin typeface="Arial" panose="020B0604020202020204" pitchFamily="34" charset="0"/>
                <a:cs typeface="Lucida Sans Unicode" panose="020B0602030504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Lucida Sans Unicode" panose="020B0602030504020204" pitchFamily="34" charset="0"/>
              </a:defRPr>
            </a:lvl9pPr>
          </a:lstStyle>
          <a:p>
            <a:fld id="{3F24C46B-5F0E-B343-BEB9-B912D2BB2CDF}" type="slidenum">
              <a:rPr lang="en-AU" altLang="en-US" sz="1200" smtClean="0"/>
              <a:pPr/>
              <a:t>29</a:t>
            </a:fld>
            <a:endParaRPr lang="en-AU" altLang="en-US" sz="1200"/>
          </a:p>
        </p:txBody>
      </p:sp>
    </p:spTree>
    <p:extLst>
      <p:ext uri="{BB962C8B-B14F-4D97-AF65-F5344CB8AC3E}">
        <p14:creationId xmlns:p14="http://schemas.microsoft.com/office/powerpoint/2010/main" val="291245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28 January 2025</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2" descr="UTEP Miners Logo PNG Transparent &amp; SVG Vector - Freebie Supply">
            <a:extLst>
              <a:ext uri="{FF2B5EF4-FFF2-40B4-BE49-F238E27FC236}">
                <a16:creationId xmlns:a16="http://schemas.microsoft.com/office/drawing/2014/main" id="{C4E16E6E-A8F7-7E30-7A26-C614AC44DC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28 January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2" descr="UTEP Miners Logo PNG Transparent &amp; SVG Vector - Freebie Supply">
            <a:extLst>
              <a:ext uri="{FF2B5EF4-FFF2-40B4-BE49-F238E27FC236}">
                <a16:creationId xmlns:a16="http://schemas.microsoft.com/office/drawing/2014/main" id="{35A7B4B3-19C4-D75E-EE3F-AA20107331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28 January 2025</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7" name="Picture 2" descr="UTEP Miners Logo PNG Transparent &amp; SVG Vector - Freebie Supply">
            <a:extLst>
              <a:ext uri="{FF2B5EF4-FFF2-40B4-BE49-F238E27FC236}">
                <a16:creationId xmlns:a16="http://schemas.microsoft.com/office/drawing/2014/main" id="{2178F082-D7A1-F779-8EA9-876DD6F44F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28 January 2025</a:t>
            </a:fld>
            <a:endParaRPr lang="en-US" dirty="0"/>
          </a:p>
        </p:txBody>
      </p:sp>
      <p:pic>
        <p:nvPicPr>
          <p:cNvPr id="5" name="Picture 2" descr="UTEP Miners Logo PNG Transparent &amp; SVG Vector - Freebie Supply">
            <a:extLst>
              <a:ext uri="{FF2B5EF4-FFF2-40B4-BE49-F238E27FC236}">
                <a16:creationId xmlns:a16="http://schemas.microsoft.com/office/drawing/2014/main" id="{CDAB5C89-1BF7-0570-B004-97FE1D86F7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8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28 January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1026" name="Picture 2" descr="UTEP Miners Logo PNG Transparent &amp; SVG Vector - Freebie Supply">
            <a:extLst>
              <a:ext uri="{FF2B5EF4-FFF2-40B4-BE49-F238E27FC236}">
                <a16:creationId xmlns:a16="http://schemas.microsoft.com/office/drawing/2014/main" id="{21C1532F-EA26-7EE4-A8ED-B361E2E59D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28 January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DAEAD540-401B-3BB4-6347-1924C4DBB8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28 January 2025</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9" name="Picture 2" descr="UTEP Miners Logo PNG Transparent &amp; SVG Vector - Freebie Supply">
            <a:extLst>
              <a:ext uri="{FF2B5EF4-FFF2-40B4-BE49-F238E27FC236}">
                <a16:creationId xmlns:a16="http://schemas.microsoft.com/office/drawing/2014/main" id="{7A340EBA-9FA6-5866-DBA6-E6802FB7A7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28 January 2025</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10" name="Picture 2" descr="UTEP Miners Logo PNG Transparent &amp; SVG Vector - Freebie Supply">
            <a:extLst>
              <a:ext uri="{FF2B5EF4-FFF2-40B4-BE49-F238E27FC236}">
                <a16:creationId xmlns:a16="http://schemas.microsoft.com/office/drawing/2014/main" id="{0928A044-9D94-1F4C-06BF-2F1494C032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28 January 2025</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2" descr="UTEP Miners Logo PNG Transparent &amp; SVG Vector - Freebie Supply">
            <a:extLst>
              <a:ext uri="{FF2B5EF4-FFF2-40B4-BE49-F238E27FC236}">
                <a16:creationId xmlns:a16="http://schemas.microsoft.com/office/drawing/2014/main" id="{E54FA4F7-55FB-D19E-66BD-E1FF0A8B3E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28 January 2025</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5" name="Picture 2" descr="UTEP Miners Logo PNG Transparent &amp; SVG Vector - Freebie Supply">
            <a:extLst>
              <a:ext uri="{FF2B5EF4-FFF2-40B4-BE49-F238E27FC236}">
                <a16:creationId xmlns:a16="http://schemas.microsoft.com/office/drawing/2014/main" id="{7F24A5C6-6CB8-13B5-6F48-AB51546D95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2" descr="UTEP Miners Logo PNG Transparent &amp; SVG Vector - Freebie Supply">
            <a:extLst>
              <a:ext uri="{FF2B5EF4-FFF2-40B4-BE49-F238E27FC236}">
                <a16:creationId xmlns:a16="http://schemas.microsoft.com/office/drawing/2014/main" id="{3D22BBC5-DE0D-86AE-F30A-F4AABCD4CA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28 January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2" descr="UTEP Miners Logo PNG Transparent &amp; SVG Vector - Freebie Supply">
            <a:extLst>
              <a:ext uri="{FF2B5EF4-FFF2-40B4-BE49-F238E27FC236}">
                <a16:creationId xmlns:a16="http://schemas.microsoft.com/office/drawing/2014/main" id="{06D374CB-4315-732F-D4FE-F6313C96DF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28 January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alukder.cs.edinboro.edu/spring2020/csci277/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ehelp.wiki.cpp.edu/VPN_(Virtual_Private_Network):_Require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stopthinkconnect.or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dirty="0"/>
              <a:t>Introduction to Security</a:t>
            </a:r>
            <a:endParaRPr lang="en-US" sz="5400" b="1" dirty="0"/>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12" name="Title 1">
            <a:extLst>
              <a:ext uri="{FF2B5EF4-FFF2-40B4-BE49-F238E27FC236}">
                <a16:creationId xmlns:a16="http://schemas.microsoft.com/office/drawing/2014/main" id="{1A26AEAE-1E23-4848-B925-AB99180B1282}"/>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5352/6352 Computer Security</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9</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1036740" y="123093"/>
            <a:ext cx="3414713"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dirty="0"/>
              <a:t>Home</a:t>
            </a:r>
            <a:r>
              <a:rPr spc="14" dirty="0"/>
              <a:t>w</a:t>
            </a:r>
            <a:r>
              <a:rPr dirty="0"/>
              <a:t>orks</a:t>
            </a:r>
          </a:p>
        </p:txBody>
      </p:sp>
      <p:sp>
        <p:nvSpPr>
          <p:cNvPr id="3" name="object 3"/>
          <p:cNvSpPr txBox="1"/>
          <p:nvPr/>
        </p:nvSpPr>
        <p:spPr>
          <a:xfrm>
            <a:off x="1464921" y="1187615"/>
            <a:ext cx="7529959" cy="2319586"/>
          </a:xfrm>
          <a:prstGeom prst="rect">
            <a:avLst/>
          </a:prstGeom>
        </p:spPr>
        <p:txBody>
          <a:bodyPr vert="horz" wrap="square" lIns="0" tIns="8930" rIns="0" bIns="0" rtlCol="0">
            <a:spAutoFit/>
          </a:bodyPr>
          <a:lstStyle/>
          <a:p>
            <a:pPr marL="411644" marR="0" lvl="0" indent="-402715" algn="l" defTabSz="914400" rtl="0" eaLnBrk="1" fontAlgn="auto" latinLnBrk="0" hangingPunct="1">
              <a:lnSpc>
                <a:spcPct val="100000"/>
              </a:lnSpc>
              <a:spcBef>
                <a:spcPts val="70"/>
              </a:spcBef>
              <a:spcAft>
                <a:spcPts val="0"/>
              </a:spcAft>
              <a:buClrTx/>
              <a:buSzPct val="170238"/>
              <a:buFontTx/>
              <a:buChar char="•"/>
              <a:tabLst>
                <a:tab pos="412090" algn="l"/>
              </a:tabLst>
              <a:defRPr/>
            </a:pPr>
            <a:r>
              <a:rPr kumimoji="0" sz="2953" b="0" i="0" u="none" strike="noStrike" kern="1200" cap="none" spc="0" normalizeH="0" baseline="0" noProof="0" dirty="0">
                <a:ln>
                  <a:noFill/>
                </a:ln>
                <a:solidFill>
                  <a:srgbClr val="000000"/>
                </a:solidFill>
                <a:effectLst/>
                <a:uLnTx/>
                <a:uFillTx/>
                <a:latin typeface="Arial"/>
                <a:ea typeface="+mn-ea"/>
                <a:cs typeface="Arial"/>
              </a:rPr>
              <a:t>Assigned </a:t>
            </a:r>
            <a:r>
              <a:rPr lang="en-US" sz="2953" dirty="0">
                <a:solidFill>
                  <a:srgbClr val="000000"/>
                </a:solidFill>
                <a:latin typeface="Arial"/>
                <a:cs typeface="Arial"/>
              </a:rPr>
              <a:t>at</a:t>
            </a:r>
            <a:r>
              <a:rPr kumimoji="0" sz="2953" b="0" i="0" u="none" strike="noStrike" kern="1200" cap="none" spc="0" normalizeH="0" baseline="0" noProof="0" dirty="0">
                <a:ln>
                  <a:noFill/>
                </a:ln>
                <a:solidFill>
                  <a:srgbClr val="000000"/>
                </a:solidFill>
                <a:effectLst/>
                <a:uLnTx/>
                <a:uFillTx/>
                <a:latin typeface="Arial"/>
                <a:ea typeface="+mn-ea"/>
                <a:cs typeface="Arial"/>
              </a:rPr>
              <a:t> </a:t>
            </a:r>
            <a:r>
              <a:rPr kumimoji="0" lang="en-US" sz="2953" b="0" i="0" u="none" strike="noStrike" kern="1200" cap="none" spc="-4" normalizeH="0" baseline="0" noProof="0" dirty="0">
                <a:ln>
                  <a:noFill/>
                </a:ln>
                <a:solidFill>
                  <a:srgbClr val="000000"/>
                </a:solidFill>
                <a:effectLst/>
                <a:uLnTx/>
                <a:uFillTx/>
                <a:latin typeface="Arial"/>
                <a:ea typeface="+mn-ea"/>
                <a:cs typeface="Arial"/>
              </a:rPr>
              <a:t>the end of the week</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411644" marR="0" lvl="0" indent="-402715" algn="l" defTabSz="914400" rtl="0" eaLnBrk="1" fontAlgn="auto" latinLnBrk="0" hangingPunct="1">
              <a:lnSpc>
                <a:spcPct val="100000"/>
              </a:lnSpc>
              <a:spcBef>
                <a:spcPts val="137"/>
              </a:spcBef>
              <a:spcAft>
                <a:spcPts val="0"/>
              </a:spcAft>
              <a:buClrTx/>
              <a:buSzPct val="170238"/>
              <a:buFontTx/>
              <a:buChar char="•"/>
              <a:tabLst>
                <a:tab pos="412090" algn="l"/>
              </a:tabLst>
              <a:defRPr/>
            </a:pPr>
            <a:r>
              <a:rPr kumimoji="0" sz="2953" b="0" i="0" u="none" strike="noStrike" kern="1200" cap="none" spc="0" normalizeH="0" baseline="0" noProof="0" dirty="0">
                <a:ln>
                  <a:noFill/>
                </a:ln>
                <a:solidFill>
                  <a:srgbClr val="000000"/>
                </a:solidFill>
                <a:effectLst/>
                <a:uLnTx/>
                <a:uFillTx/>
                <a:latin typeface="Arial"/>
                <a:ea typeface="+mn-ea"/>
                <a:cs typeface="Arial"/>
              </a:rPr>
              <a:t>Partly from the</a:t>
            </a:r>
            <a:r>
              <a:rPr kumimoji="0" sz="2953" b="0" i="0" u="none" strike="noStrike" kern="1200" cap="none" spc="-21"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book</a:t>
            </a:r>
            <a:endParaRPr kumimoji="0" lang="en-US" sz="2953" b="0" i="0" u="none" strike="noStrike" kern="1200" cap="none" spc="-4" normalizeH="0" baseline="0" noProof="0" dirty="0">
              <a:ln>
                <a:noFill/>
              </a:ln>
              <a:solidFill>
                <a:srgbClr val="000000"/>
              </a:solidFill>
              <a:effectLst/>
              <a:uLnTx/>
              <a:uFillTx/>
              <a:latin typeface="Arial"/>
              <a:ea typeface="+mn-ea"/>
              <a:cs typeface="Arial"/>
            </a:endParaRPr>
          </a:p>
          <a:p>
            <a:pPr marL="411644" indent="-402715" defTabSz="914400">
              <a:spcBef>
                <a:spcPts val="137"/>
              </a:spcBef>
              <a:buSzPct val="170238"/>
              <a:buFontTx/>
              <a:buChar char="•"/>
              <a:tabLst>
                <a:tab pos="412090" algn="l"/>
              </a:tabLst>
              <a:defRPr/>
            </a:pPr>
            <a:r>
              <a:rPr lang="en-US" sz="2953" spc="-4" dirty="0">
                <a:solidFill>
                  <a:srgbClr val="000000"/>
                </a:solidFill>
                <a:latin typeface="Arial"/>
                <a:cs typeface="Arial"/>
              </a:rPr>
              <a:t>These </a:t>
            </a:r>
            <a:r>
              <a:rPr lang="en-US" sz="2953" dirty="0">
                <a:solidFill>
                  <a:srgbClr val="000000"/>
                </a:solidFill>
                <a:latin typeface="Arial"/>
                <a:cs typeface="Arial"/>
              </a:rPr>
              <a:t>are the best </a:t>
            </a:r>
            <a:r>
              <a:rPr lang="en-US" sz="2953" spc="-7" dirty="0">
                <a:solidFill>
                  <a:srgbClr val="000000"/>
                </a:solidFill>
                <a:latin typeface="Arial"/>
                <a:cs typeface="Arial"/>
              </a:rPr>
              <a:t>way </a:t>
            </a:r>
            <a:r>
              <a:rPr lang="en-US" sz="2953" dirty="0">
                <a:solidFill>
                  <a:srgbClr val="000000"/>
                </a:solidFill>
                <a:latin typeface="Arial"/>
                <a:cs typeface="Arial"/>
              </a:rPr>
              <a:t>to </a:t>
            </a:r>
            <a:r>
              <a:rPr lang="en-US" sz="2953" spc="-7" dirty="0">
                <a:solidFill>
                  <a:srgbClr val="000000"/>
                </a:solidFill>
                <a:latin typeface="Arial"/>
                <a:cs typeface="Arial"/>
              </a:rPr>
              <a:t>prepare </a:t>
            </a:r>
            <a:r>
              <a:rPr lang="en-US" sz="2953" dirty="0">
                <a:solidFill>
                  <a:srgbClr val="000000"/>
                </a:solidFill>
                <a:latin typeface="Arial"/>
                <a:cs typeface="Arial"/>
              </a:rPr>
              <a:t>for</a:t>
            </a:r>
            <a:r>
              <a:rPr lang="en-US" sz="2953" spc="-7" dirty="0">
                <a:solidFill>
                  <a:srgbClr val="000000"/>
                </a:solidFill>
                <a:latin typeface="Arial"/>
                <a:cs typeface="Arial"/>
              </a:rPr>
              <a:t> </a:t>
            </a:r>
            <a:r>
              <a:rPr lang="en-US" sz="2953" dirty="0">
                <a:solidFill>
                  <a:srgbClr val="000000"/>
                </a:solidFill>
                <a:latin typeface="Arial"/>
                <a:cs typeface="Arial"/>
              </a:rPr>
              <a:t>the tests</a:t>
            </a:r>
          </a:p>
          <a:p>
            <a:pPr marL="411644" marR="0" lvl="0" indent="-402715" algn="l" defTabSz="914400" rtl="0" eaLnBrk="1" fontAlgn="auto" latinLnBrk="0" hangingPunct="1">
              <a:lnSpc>
                <a:spcPct val="100000"/>
              </a:lnSpc>
              <a:spcBef>
                <a:spcPts val="137"/>
              </a:spcBef>
              <a:spcAft>
                <a:spcPts val="0"/>
              </a:spcAft>
              <a:buClrTx/>
              <a:buSzPct val="170238"/>
              <a:buFontTx/>
              <a:buChar char="•"/>
              <a:tabLst>
                <a:tab pos="412090" algn="l"/>
              </a:tabLst>
              <a:defRPr/>
            </a:pPr>
            <a:endParaRPr kumimoji="0" sz="2953"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object 6"/>
          <p:cNvSpPr txBox="1"/>
          <p:nvPr/>
        </p:nvSpPr>
        <p:spPr>
          <a:xfrm>
            <a:off x="1271699" y="3922800"/>
            <a:ext cx="9648602" cy="1522252"/>
          </a:xfrm>
          <a:prstGeom prst="rect">
            <a:avLst/>
          </a:prstGeom>
        </p:spPr>
        <p:txBody>
          <a:bodyPr vert="horz" wrap="square" lIns="0" tIns="8930" rIns="0" bIns="0" rtlCol="0">
            <a:spAutoFit/>
          </a:bodyPr>
          <a:lstStyle/>
          <a:p>
            <a:pPr marL="8929" marR="3572" lvl="0" algn="l" defTabSz="914400" rtl="0" eaLnBrk="1" fontAlgn="auto" latinLnBrk="0" hangingPunct="1">
              <a:lnSpc>
                <a:spcPts val="2651"/>
              </a:lnSpc>
              <a:spcBef>
                <a:spcPts val="545"/>
              </a:spcBef>
              <a:spcAft>
                <a:spcPts val="0"/>
              </a:spcAft>
              <a:buClrTx/>
              <a:buSzPct val="170000"/>
              <a:tabLst>
                <a:tab pos="412090" algn="l"/>
              </a:tabLst>
              <a:defRPr/>
            </a:pPr>
            <a:r>
              <a:rPr kumimoji="0" lang="en-US" sz="3200" b="0" i="0" u="none" strike="noStrike" kern="1200" cap="none" spc="4" normalizeH="0" baseline="0" noProof="0" dirty="0">
                <a:ln>
                  <a:noFill/>
                </a:ln>
                <a:solidFill>
                  <a:srgbClr val="0000FF"/>
                </a:solidFill>
                <a:effectLst/>
                <a:uLnTx/>
                <a:uFillTx/>
                <a:latin typeface="Arial"/>
                <a:ea typeface="+mn-ea"/>
                <a:cs typeface="Arial"/>
              </a:rPr>
              <a:t>I will post the </a:t>
            </a:r>
            <a:r>
              <a:rPr lang="en-US" sz="3200" spc="4" dirty="0">
                <a:solidFill>
                  <a:srgbClr val="0000FF"/>
                </a:solidFill>
                <a:latin typeface="Arial"/>
                <a:cs typeface="Arial"/>
              </a:rPr>
              <a:t>homework assignments in the course webpage:</a:t>
            </a:r>
          </a:p>
          <a:p>
            <a:pPr marL="412090" marR="3572" lvl="0" indent="-403161" algn="l" defTabSz="914400" rtl="0" eaLnBrk="1" fontAlgn="auto" latinLnBrk="0" hangingPunct="1">
              <a:lnSpc>
                <a:spcPts val="2651"/>
              </a:lnSpc>
              <a:spcBef>
                <a:spcPts val="545"/>
              </a:spcBef>
              <a:spcAft>
                <a:spcPts val="0"/>
              </a:spcAft>
              <a:buClrTx/>
              <a:buSzPct val="170000"/>
              <a:buFontTx/>
              <a:buChar char="•"/>
              <a:tabLst>
                <a:tab pos="412090" algn="l"/>
              </a:tabLst>
              <a:defRPr/>
            </a:pPr>
            <a:endParaRPr kumimoji="0" lang="en-US" sz="2461" b="0" i="0" u="none" strike="noStrike" kern="1200" cap="none" spc="4" normalizeH="0" baseline="0" noProof="0" dirty="0">
              <a:ln>
                <a:noFill/>
              </a:ln>
              <a:solidFill>
                <a:srgbClr val="0000FF"/>
              </a:solidFill>
              <a:effectLst/>
              <a:uLnTx/>
              <a:uFillTx/>
              <a:latin typeface="Arial"/>
              <a:ea typeface="+mn-ea"/>
              <a:cs typeface="Arial"/>
            </a:endParaRPr>
          </a:p>
          <a:p>
            <a:pPr marL="8929" marR="3572" defTabSz="914400">
              <a:lnSpc>
                <a:spcPts val="2651"/>
              </a:lnSpc>
              <a:spcBef>
                <a:spcPts val="545"/>
              </a:spcBef>
              <a:buSzPct val="170000"/>
              <a:tabLst>
                <a:tab pos="412090" algn="l"/>
              </a:tabLst>
              <a:defRPr/>
            </a:pPr>
            <a:r>
              <a:rPr lang="en-US" sz="2800" dirty="0">
                <a:hlinkClick r:id="rId2"/>
              </a:rPr>
              <a:t>http://stalukder.cs.edinboro.edu/spring2020/csci277/index.html</a:t>
            </a:r>
            <a:endParaRPr kumimoji="0" sz="2461"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8934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10</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1040760" y="111651"/>
            <a:ext cx="2305645"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dirty="0"/>
              <a:t>Grading</a:t>
            </a:r>
          </a:p>
        </p:txBody>
      </p:sp>
      <p:sp>
        <p:nvSpPr>
          <p:cNvPr id="3" name="object 3"/>
          <p:cNvSpPr txBox="1"/>
          <p:nvPr/>
        </p:nvSpPr>
        <p:spPr>
          <a:xfrm>
            <a:off x="2193583" y="1230475"/>
            <a:ext cx="8022878" cy="1953589"/>
          </a:xfrm>
          <a:prstGeom prst="rect">
            <a:avLst/>
          </a:prstGeom>
        </p:spPr>
        <p:txBody>
          <a:bodyPr vert="horz" wrap="square" lIns="0" tIns="8930" rIns="0" bIns="0" rtlCol="0">
            <a:spAutoFit/>
          </a:bodyPr>
          <a:lstStyle/>
          <a:p>
            <a:pPr marL="411644" lvl="0" indent="-402715" defTabSz="914400">
              <a:spcBef>
                <a:spcPts val="70"/>
              </a:spcBef>
              <a:buSzPct val="170238"/>
              <a:buFontTx/>
              <a:buChar char="•"/>
              <a:tabLst>
                <a:tab pos="412090" algn="l"/>
              </a:tabLst>
              <a:defRPr/>
            </a:pPr>
            <a:r>
              <a:rPr lang="en-US" sz="3200" dirty="0">
                <a:latin typeface="Arial" panose="020B0604020202020204" pitchFamily="34" charset="0"/>
                <a:cs typeface="Arial" panose="020B0604020202020204" pitchFamily="34" charset="0"/>
              </a:rPr>
              <a:t>Following is a </a:t>
            </a:r>
            <a:r>
              <a:rPr lang="en-US" sz="3200" b="1" dirty="0">
                <a:latin typeface="Arial" panose="020B0604020202020204" pitchFamily="34" charset="0"/>
                <a:cs typeface="Arial" panose="020B0604020202020204" pitchFamily="34" charset="0"/>
              </a:rPr>
              <a:t>rough guide</a:t>
            </a:r>
            <a:r>
              <a:rPr lang="en-US" sz="3200" dirty="0">
                <a:latin typeface="Arial" panose="020B0604020202020204" pitchFamily="34" charset="0"/>
                <a:cs typeface="Arial" panose="020B0604020202020204" pitchFamily="34" charset="0"/>
              </a:rPr>
              <a:t> to how course grades will be established, not a precise formula</a:t>
            </a:r>
            <a:endParaRPr kumimoji="0" lang="en-US" sz="4400" b="0" i="0" u="none" strike="noStrike" kern="1200" cap="none" spc="-4"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11644" marR="0" lvl="0" indent="-402715" algn="l" defTabSz="914400" rtl="0" eaLnBrk="1" fontAlgn="auto" latinLnBrk="0" hangingPunct="1">
              <a:lnSpc>
                <a:spcPct val="100000"/>
              </a:lnSpc>
              <a:spcBef>
                <a:spcPts val="70"/>
              </a:spcBef>
              <a:spcAft>
                <a:spcPts val="0"/>
              </a:spcAft>
              <a:buClrTx/>
              <a:buSzPct val="170238"/>
              <a:buFontTx/>
              <a:buChar char="•"/>
              <a:tabLst>
                <a:tab pos="412090" algn="l"/>
              </a:tabLst>
              <a:defRPr/>
            </a:pPr>
            <a:r>
              <a:rPr kumimoji="0" sz="2953" b="0" i="0" u="none" strike="noStrike" kern="1200" cap="none" spc="-4" normalizeH="0" baseline="0" noProof="0" dirty="0">
                <a:ln>
                  <a:noFill/>
                </a:ln>
                <a:solidFill>
                  <a:srgbClr val="000000"/>
                </a:solidFill>
                <a:effectLst/>
                <a:uLnTx/>
                <a:uFillTx/>
                <a:latin typeface="Arial"/>
                <a:ea typeface="+mn-ea"/>
                <a:cs typeface="Arial"/>
              </a:rPr>
              <a:t>Grading </a:t>
            </a:r>
            <a:r>
              <a:rPr kumimoji="0" sz="2953" b="0" i="0" u="none" strike="noStrike" kern="1200" cap="none" spc="0" normalizeH="0" baseline="0" noProof="0" dirty="0">
                <a:ln>
                  <a:noFill/>
                </a:ln>
                <a:solidFill>
                  <a:srgbClr val="000000"/>
                </a:solidFill>
                <a:effectLst/>
                <a:uLnTx/>
                <a:uFillTx/>
                <a:latin typeface="Arial"/>
                <a:ea typeface="+mn-ea"/>
                <a:cs typeface="Arial"/>
              </a:rPr>
              <a:t>is on a 1</a:t>
            </a:r>
            <a:r>
              <a:rPr kumimoji="0" lang="en-US" sz="2953" b="0" i="0" u="none" strike="noStrike" kern="1200" cap="none" spc="0" normalizeH="0" baseline="0" noProof="0" dirty="0">
                <a:ln>
                  <a:noFill/>
                </a:ln>
                <a:solidFill>
                  <a:srgbClr val="000000"/>
                </a:solidFill>
                <a:effectLst/>
                <a:uLnTx/>
                <a:uFillTx/>
                <a:latin typeface="Arial"/>
                <a:ea typeface="+mn-ea"/>
                <a:cs typeface="Arial"/>
              </a:rPr>
              <a:t>2</a:t>
            </a:r>
            <a:r>
              <a:rPr kumimoji="0" sz="2953" b="0" i="0" u="none" strike="noStrike" kern="1200" cap="none" spc="0"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point </a:t>
            </a:r>
            <a:r>
              <a:rPr kumimoji="0" sz="2953" b="0" i="0" u="none" strike="noStrike" kern="1200" cap="none" spc="0" normalizeH="0" baseline="0" noProof="0" dirty="0">
                <a:ln>
                  <a:noFill/>
                </a:ln>
                <a:solidFill>
                  <a:srgbClr val="000000"/>
                </a:solidFill>
                <a:effectLst/>
                <a:uLnTx/>
                <a:uFillTx/>
                <a:latin typeface="Arial"/>
                <a:ea typeface="+mn-ea"/>
                <a:cs typeface="Arial"/>
              </a:rPr>
              <a:t>scale </a:t>
            </a:r>
            <a:r>
              <a:rPr kumimoji="0" sz="2953" b="0" i="0" u="none" strike="noStrike" kern="1200" cap="none" spc="-4" normalizeH="0" baseline="0" noProof="0" dirty="0">
                <a:ln>
                  <a:noFill/>
                </a:ln>
                <a:solidFill>
                  <a:srgbClr val="000000"/>
                </a:solidFill>
                <a:effectLst/>
                <a:uLnTx/>
                <a:uFillTx/>
                <a:latin typeface="Arial"/>
                <a:ea typeface="+mn-ea"/>
                <a:cs typeface="Arial"/>
              </a:rPr>
              <a:t>-- </a:t>
            </a:r>
            <a:r>
              <a:rPr lang="en-US" sz="2953" dirty="0">
                <a:solidFill>
                  <a:srgbClr val="000000"/>
                </a:solidFill>
                <a:latin typeface="Arial"/>
                <a:cs typeface="Arial"/>
              </a:rPr>
              <a:t>A</a:t>
            </a:r>
            <a:r>
              <a:rPr kumimoji="0" sz="2953" b="0" i="0" u="none" strike="noStrike" kern="1200" cap="none" spc="0"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through</a:t>
            </a:r>
            <a:r>
              <a:rPr kumimoji="0" sz="2953" b="0" i="0" u="none" strike="noStrike" kern="1200" cap="none" spc="7" normalizeH="0" baseline="0" noProof="0" dirty="0">
                <a:ln>
                  <a:noFill/>
                </a:ln>
                <a:solidFill>
                  <a:srgbClr val="000000"/>
                </a:solidFill>
                <a:effectLst/>
                <a:uLnTx/>
                <a:uFillTx/>
                <a:latin typeface="Arial"/>
                <a:ea typeface="+mn-ea"/>
                <a:cs typeface="Arial"/>
              </a:rPr>
              <a:t> </a:t>
            </a:r>
            <a:r>
              <a:rPr lang="en-US" sz="2953" dirty="0">
                <a:solidFill>
                  <a:srgbClr val="000000"/>
                </a:solidFill>
                <a:latin typeface="Arial"/>
                <a:cs typeface="Arial"/>
              </a:rPr>
              <a:t>F</a:t>
            </a:r>
            <a:endParaRPr kumimoji="0" lang="en-US" sz="2953"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7C768098-E719-B244-A433-9732004275CB}"/>
              </a:ext>
            </a:extLst>
          </p:cNvPr>
          <p:cNvSpPr/>
          <p:nvPr/>
        </p:nvSpPr>
        <p:spPr>
          <a:xfrm>
            <a:off x="7391396" y="3673937"/>
            <a:ext cx="6096000" cy="2677656"/>
          </a:xfrm>
          <a:prstGeom prst="rect">
            <a:avLst/>
          </a:prstGeom>
        </p:spPr>
        <p:txBody>
          <a:bodyPr>
            <a:spAutoFit/>
          </a:bodyPr>
          <a:lstStyle/>
          <a:p>
            <a:r>
              <a:rPr lang="en-US" sz="2800" dirty="0"/>
              <a:t>73-76%  : </a:t>
            </a:r>
            <a:r>
              <a:rPr lang="en-US" sz="2800" b="1" dirty="0"/>
              <a:t>C</a:t>
            </a:r>
            <a:endParaRPr lang="en-US" sz="2800" dirty="0"/>
          </a:p>
          <a:p>
            <a:r>
              <a:rPr lang="en-US" sz="2800" dirty="0"/>
              <a:t>70-72%  : </a:t>
            </a:r>
            <a:r>
              <a:rPr lang="en-US" sz="2800" b="1" dirty="0"/>
              <a:t>C-</a:t>
            </a:r>
            <a:endParaRPr lang="en-US" sz="2800" dirty="0"/>
          </a:p>
          <a:p>
            <a:r>
              <a:rPr lang="en-US" sz="2800" dirty="0"/>
              <a:t>67-69%  : </a:t>
            </a:r>
            <a:r>
              <a:rPr lang="en-US" sz="2800" b="1" dirty="0"/>
              <a:t>D+</a:t>
            </a:r>
            <a:endParaRPr lang="en-US" sz="2800" dirty="0"/>
          </a:p>
          <a:p>
            <a:r>
              <a:rPr lang="en-US" sz="2800" dirty="0"/>
              <a:t>63-66%  : </a:t>
            </a:r>
            <a:r>
              <a:rPr lang="en-US" sz="2800" b="1" dirty="0"/>
              <a:t>D</a:t>
            </a:r>
            <a:endParaRPr lang="en-US" sz="2800" dirty="0"/>
          </a:p>
          <a:p>
            <a:r>
              <a:rPr lang="en-US" sz="2800" dirty="0"/>
              <a:t>60-62%  : </a:t>
            </a:r>
            <a:r>
              <a:rPr lang="en-US" sz="2800" b="1" dirty="0"/>
              <a:t>D-</a:t>
            </a:r>
            <a:endParaRPr lang="en-US" sz="2800" dirty="0"/>
          </a:p>
          <a:p>
            <a:r>
              <a:rPr lang="en-US" sz="2800" dirty="0"/>
              <a:t>0-59%    : </a:t>
            </a:r>
            <a:r>
              <a:rPr lang="en-US" sz="2800" b="1" dirty="0"/>
              <a:t>F</a:t>
            </a:r>
            <a:endParaRPr lang="en-US" sz="2800" dirty="0"/>
          </a:p>
        </p:txBody>
      </p:sp>
      <p:sp>
        <p:nvSpPr>
          <p:cNvPr id="6" name="Rectangle 5">
            <a:extLst>
              <a:ext uri="{FF2B5EF4-FFF2-40B4-BE49-F238E27FC236}">
                <a16:creationId xmlns:a16="http://schemas.microsoft.com/office/drawing/2014/main" id="{DB00D67F-3F08-9447-8688-F7212935F54E}"/>
              </a:ext>
            </a:extLst>
          </p:cNvPr>
          <p:cNvSpPr/>
          <p:nvPr/>
        </p:nvSpPr>
        <p:spPr>
          <a:xfrm>
            <a:off x="3350879" y="3673937"/>
            <a:ext cx="6096000" cy="2677656"/>
          </a:xfrm>
          <a:prstGeom prst="rect">
            <a:avLst/>
          </a:prstGeom>
        </p:spPr>
        <p:txBody>
          <a:bodyPr>
            <a:spAutoFit/>
          </a:bodyPr>
          <a:lstStyle/>
          <a:p>
            <a:r>
              <a:rPr lang="en-US" sz="2800" dirty="0"/>
              <a:t>93-100% : </a:t>
            </a:r>
            <a:r>
              <a:rPr lang="en-US" sz="2800" b="1" dirty="0"/>
              <a:t>A</a:t>
            </a:r>
            <a:endParaRPr lang="en-US" sz="2800" dirty="0"/>
          </a:p>
          <a:p>
            <a:r>
              <a:rPr lang="en-US" sz="2800" dirty="0"/>
              <a:t>90-92%  : </a:t>
            </a:r>
            <a:r>
              <a:rPr lang="en-US" sz="2800" b="1" dirty="0"/>
              <a:t>A-</a:t>
            </a:r>
            <a:endParaRPr lang="en-US" sz="2800" dirty="0"/>
          </a:p>
          <a:p>
            <a:r>
              <a:rPr lang="en-US" sz="2800" dirty="0"/>
              <a:t>87-89%  : </a:t>
            </a:r>
            <a:r>
              <a:rPr lang="en-US" sz="2800" b="1" dirty="0"/>
              <a:t>B+</a:t>
            </a:r>
            <a:endParaRPr lang="en-US" sz="2800" dirty="0"/>
          </a:p>
          <a:p>
            <a:r>
              <a:rPr lang="en-US" sz="2800" dirty="0"/>
              <a:t>83-86%  : </a:t>
            </a:r>
            <a:r>
              <a:rPr lang="en-US" sz="2800" b="1" dirty="0"/>
              <a:t>B</a:t>
            </a:r>
            <a:endParaRPr lang="en-US" sz="2800" dirty="0"/>
          </a:p>
          <a:p>
            <a:r>
              <a:rPr lang="en-US" sz="2800" dirty="0"/>
              <a:t>80-82%  : </a:t>
            </a:r>
            <a:r>
              <a:rPr lang="en-US" sz="2800" b="1" dirty="0"/>
              <a:t>B-</a:t>
            </a:r>
            <a:endParaRPr lang="en-US" sz="2800" dirty="0"/>
          </a:p>
          <a:p>
            <a:r>
              <a:rPr lang="en-US" sz="2800" dirty="0"/>
              <a:t>77-79%  : </a:t>
            </a:r>
            <a:r>
              <a:rPr lang="en-US" sz="2800" b="1" dirty="0"/>
              <a:t>C+</a:t>
            </a:r>
            <a:endParaRPr lang="en-US" sz="2800" dirty="0"/>
          </a:p>
        </p:txBody>
      </p:sp>
    </p:spTree>
    <p:extLst>
      <p:ext uri="{BB962C8B-B14F-4D97-AF65-F5344CB8AC3E}">
        <p14:creationId xmlns:p14="http://schemas.microsoft.com/office/powerpoint/2010/main" val="410484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11</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997546" y="108238"/>
            <a:ext cx="5825284" cy="788013"/>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sz="5062" dirty="0"/>
              <a:t>Academic</a:t>
            </a:r>
            <a:r>
              <a:rPr sz="5062" spc="-60" dirty="0"/>
              <a:t> </a:t>
            </a:r>
            <a:r>
              <a:rPr dirty="0"/>
              <a:t>Honesty</a:t>
            </a:r>
            <a:endParaRPr sz="5062" dirty="0"/>
          </a:p>
        </p:txBody>
      </p:sp>
      <p:sp>
        <p:nvSpPr>
          <p:cNvPr id="3" name="object 3"/>
          <p:cNvSpPr txBox="1"/>
          <p:nvPr/>
        </p:nvSpPr>
        <p:spPr>
          <a:xfrm>
            <a:off x="2193583" y="1234762"/>
            <a:ext cx="7950101" cy="4472162"/>
          </a:xfrm>
          <a:prstGeom prst="rect">
            <a:avLst/>
          </a:prstGeom>
        </p:spPr>
        <p:txBody>
          <a:bodyPr vert="horz" wrap="square" lIns="0" tIns="8930" rIns="0" bIns="0" rtlCol="0">
            <a:spAutoFit/>
          </a:bodyPr>
          <a:lstStyle/>
          <a:p>
            <a:pPr marL="411644" marR="0" lvl="0" indent="-402715" algn="l" defTabSz="914400" rtl="0" eaLnBrk="1" fontAlgn="auto" latinLnBrk="0" hangingPunct="1">
              <a:lnSpc>
                <a:spcPct val="100000"/>
              </a:lnSpc>
              <a:spcBef>
                <a:spcPts val="70"/>
              </a:spcBef>
              <a:spcAft>
                <a:spcPts val="0"/>
              </a:spcAft>
              <a:buClrTx/>
              <a:buSzPct val="170238"/>
              <a:buFontTx/>
              <a:buChar char="•"/>
              <a:tabLst>
                <a:tab pos="412090" algn="l"/>
              </a:tabLst>
              <a:defRPr/>
            </a:pPr>
            <a:r>
              <a:rPr kumimoji="0" lang="en-US" sz="2953" b="0" i="0" u="none" strike="noStrike" kern="1200" cap="none" spc="453" normalizeH="0" baseline="0" noProof="0" dirty="0">
                <a:ln>
                  <a:noFill/>
                </a:ln>
                <a:solidFill>
                  <a:srgbClr val="000000"/>
                </a:solidFill>
                <a:effectLst/>
                <a:uLnTx/>
                <a:uFillTx/>
                <a:latin typeface="Arial"/>
                <a:ea typeface="+mn-ea"/>
                <a:cs typeface="Arial"/>
              </a:rPr>
              <a:t>Don’t</a:t>
            </a:r>
            <a:r>
              <a:rPr kumimoji="0" sz="2953" b="0" i="0" u="none" strike="noStrike" kern="1200" cap="none" spc="7"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cheat.</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724618" marR="3572" lvl="1" indent="-403161" algn="l" defTabSz="914400" rtl="0" eaLnBrk="1" fontAlgn="auto" latinLnBrk="0" hangingPunct="1">
              <a:lnSpc>
                <a:spcPts val="2665"/>
              </a:lnSpc>
              <a:spcBef>
                <a:spcPts val="503"/>
              </a:spcBef>
              <a:spcAft>
                <a:spcPts val="0"/>
              </a:spcAft>
              <a:buClrTx/>
              <a:buSzPct val="170000"/>
              <a:buFontTx/>
              <a:buChar char="•"/>
              <a:tabLst>
                <a:tab pos="725065" algn="l"/>
              </a:tabLst>
              <a:defRPr/>
            </a:pPr>
            <a:r>
              <a:rPr kumimoji="0" sz="2461" b="0" i="0" u="none" strike="noStrike" kern="1200" cap="none" spc="-4" normalizeH="0" baseline="0" noProof="0" dirty="0">
                <a:ln>
                  <a:noFill/>
                </a:ln>
                <a:solidFill>
                  <a:srgbClr val="0000FF"/>
                </a:solidFill>
                <a:effectLst/>
                <a:uLnTx/>
                <a:uFillTx/>
                <a:latin typeface="Arial"/>
                <a:ea typeface="+mn-ea"/>
                <a:cs typeface="Arial"/>
              </a:rPr>
              <a:t>Cheating </a:t>
            </a:r>
            <a:r>
              <a:rPr kumimoji="0" sz="2461" b="0" i="0" u="none" strike="noStrike" kern="1200" cap="none" spc="0" normalizeH="0" baseline="0" noProof="0" dirty="0">
                <a:ln>
                  <a:noFill/>
                </a:ln>
                <a:solidFill>
                  <a:srgbClr val="0000FF"/>
                </a:solidFill>
                <a:effectLst/>
                <a:uLnTx/>
                <a:uFillTx/>
                <a:latin typeface="Arial"/>
                <a:ea typeface="+mn-ea"/>
                <a:cs typeface="Arial"/>
              </a:rPr>
              <a:t>on a test </a:t>
            </a:r>
            <a:r>
              <a:rPr kumimoji="0" sz="2461" b="0" i="0" u="none" strike="noStrike" kern="1200" cap="none" spc="-11" normalizeH="0" baseline="0" noProof="0" dirty="0">
                <a:ln>
                  <a:noFill/>
                </a:ln>
                <a:solidFill>
                  <a:srgbClr val="0000FF"/>
                </a:solidFill>
                <a:effectLst/>
                <a:uLnTx/>
                <a:uFillTx/>
                <a:latin typeface="Arial"/>
                <a:ea typeface="+mn-ea"/>
                <a:cs typeface="Arial"/>
              </a:rPr>
              <a:t>will </a:t>
            </a:r>
            <a:r>
              <a:rPr kumimoji="0" sz="2461" b="0" i="0" u="none" strike="noStrike" kern="1200" cap="none" spc="0" normalizeH="0" baseline="0" noProof="0" dirty="0">
                <a:ln>
                  <a:noFill/>
                </a:ln>
                <a:solidFill>
                  <a:srgbClr val="0000FF"/>
                </a:solidFill>
                <a:effectLst/>
                <a:uLnTx/>
                <a:uFillTx/>
                <a:latin typeface="Arial"/>
                <a:ea typeface="+mn-ea"/>
                <a:cs typeface="Arial"/>
              </a:rPr>
              <a:t>get </a:t>
            </a:r>
            <a:r>
              <a:rPr kumimoji="0" sz="2461" b="0" i="0" u="none" strike="noStrike" kern="1200" cap="none" spc="-11" normalizeH="0" baseline="0" noProof="0" dirty="0">
                <a:ln>
                  <a:noFill/>
                </a:ln>
                <a:solidFill>
                  <a:srgbClr val="0000FF"/>
                </a:solidFill>
                <a:effectLst/>
                <a:uLnTx/>
                <a:uFillTx/>
                <a:latin typeface="Arial"/>
                <a:ea typeface="+mn-ea"/>
                <a:cs typeface="Arial"/>
              </a:rPr>
              <a:t>you </a:t>
            </a:r>
            <a:r>
              <a:rPr kumimoji="0" sz="2461" b="0" i="0" u="none" strike="noStrike" kern="1200" cap="none" spc="0" normalizeH="0" baseline="0" noProof="0" dirty="0">
                <a:ln>
                  <a:noFill/>
                </a:ln>
                <a:solidFill>
                  <a:srgbClr val="0000FF"/>
                </a:solidFill>
                <a:effectLst/>
                <a:uLnTx/>
                <a:uFillTx/>
                <a:latin typeface="Arial"/>
                <a:ea typeface="+mn-ea"/>
                <a:cs typeface="Arial"/>
              </a:rPr>
              <a:t>an F in the </a:t>
            </a:r>
            <a:r>
              <a:rPr kumimoji="0" sz="2461" b="0" i="0" u="none" strike="noStrike" kern="1200" cap="none" spc="-4" normalizeH="0" baseline="0" noProof="0" dirty="0">
                <a:ln>
                  <a:noFill/>
                </a:ln>
                <a:solidFill>
                  <a:srgbClr val="0000FF"/>
                </a:solidFill>
                <a:effectLst/>
                <a:uLnTx/>
                <a:uFillTx/>
                <a:latin typeface="Arial"/>
                <a:ea typeface="+mn-ea"/>
                <a:cs typeface="Arial"/>
              </a:rPr>
              <a:t>class </a:t>
            </a:r>
            <a:r>
              <a:rPr kumimoji="0" sz="2461" b="0" i="0" u="none" strike="noStrike" kern="1200" cap="none" spc="0" normalizeH="0" baseline="0" noProof="0" dirty="0">
                <a:ln>
                  <a:noFill/>
                </a:ln>
                <a:solidFill>
                  <a:srgbClr val="0000FF"/>
                </a:solidFill>
                <a:effectLst/>
                <a:uLnTx/>
                <a:uFillTx/>
                <a:latin typeface="Arial"/>
                <a:ea typeface="+mn-ea"/>
                <a:cs typeface="Arial"/>
              </a:rPr>
              <a:t>and  no option to drop, and a </a:t>
            </a:r>
            <a:r>
              <a:rPr kumimoji="0" sz="2461" b="0" i="0" u="none" strike="noStrike" kern="1200" cap="none" spc="-4" normalizeH="0" baseline="0" noProof="0" dirty="0">
                <a:ln>
                  <a:noFill/>
                </a:ln>
                <a:solidFill>
                  <a:srgbClr val="0000FF"/>
                </a:solidFill>
                <a:effectLst/>
                <a:uLnTx/>
                <a:uFillTx/>
                <a:latin typeface="Arial"/>
                <a:ea typeface="+mn-ea"/>
                <a:cs typeface="Arial"/>
              </a:rPr>
              <a:t>visit with </a:t>
            </a:r>
            <a:r>
              <a:rPr kumimoji="0" sz="2461" b="0" i="0" u="none" strike="noStrike" kern="1200" cap="none" spc="-11" normalizeH="0" baseline="0" noProof="0" dirty="0">
                <a:ln>
                  <a:noFill/>
                </a:ln>
                <a:solidFill>
                  <a:srgbClr val="0000FF"/>
                </a:solidFill>
                <a:effectLst/>
                <a:uLnTx/>
                <a:uFillTx/>
                <a:latin typeface="Arial"/>
                <a:ea typeface="+mn-ea"/>
                <a:cs typeface="Arial"/>
              </a:rPr>
              <a:t>your </a:t>
            </a:r>
            <a:r>
              <a:rPr kumimoji="0" sz="2461" b="0" i="0" u="none" strike="noStrike" kern="1200" cap="none" spc="-4" normalizeH="0" baseline="0" noProof="0" dirty="0">
                <a:ln>
                  <a:noFill/>
                </a:ln>
                <a:solidFill>
                  <a:srgbClr val="0000FF"/>
                </a:solidFill>
                <a:effectLst/>
                <a:uLnTx/>
                <a:uFillTx/>
                <a:latin typeface="Arial"/>
                <a:ea typeface="+mn-ea"/>
                <a:cs typeface="Arial"/>
              </a:rPr>
              <a:t>college</a:t>
            </a:r>
            <a:r>
              <a:rPr kumimoji="0" sz="2461" b="0" i="0" u="none" strike="noStrike" kern="1200" cap="none" spc="70" normalizeH="0" baseline="0" noProof="0" dirty="0">
                <a:ln>
                  <a:noFill/>
                </a:ln>
                <a:solidFill>
                  <a:srgbClr val="0000FF"/>
                </a:solidFill>
                <a:effectLst/>
                <a:uLnTx/>
                <a:uFillTx/>
                <a:latin typeface="Arial"/>
                <a:ea typeface="+mn-ea"/>
                <a:cs typeface="Arial"/>
              </a:rPr>
              <a:t> </a:t>
            </a:r>
            <a:r>
              <a:rPr kumimoji="0" sz="2461" b="0" i="0" u="none" strike="noStrike" kern="1200" cap="none" spc="-4" normalizeH="0" baseline="0" noProof="0" dirty="0">
                <a:ln>
                  <a:noFill/>
                </a:ln>
                <a:solidFill>
                  <a:srgbClr val="0000FF"/>
                </a:solidFill>
                <a:effectLst/>
                <a:uLnTx/>
                <a:uFillTx/>
                <a:latin typeface="Arial"/>
                <a:ea typeface="+mn-ea"/>
                <a:cs typeface="Arial"/>
              </a:rPr>
              <a:t>dean.</a:t>
            </a:r>
            <a:endParaRPr kumimoji="0" sz="2461" b="0" i="0" u="none" strike="noStrike" kern="1200" cap="none" spc="0" normalizeH="0" baseline="0" noProof="0" dirty="0">
              <a:ln>
                <a:noFill/>
              </a:ln>
              <a:solidFill>
                <a:srgbClr val="000000"/>
              </a:solidFill>
              <a:effectLst/>
              <a:uLnTx/>
              <a:uFillTx/>
              <a:latin typeface="Arial"/>
              <a:ea typeface="+mn-ea"/>
              <a:cs typeface="Arial"/>
            </a:endParaRPr>
          </a:p>
          <a:p>
            <a:pPr marL="724618" marR="105367" lvl="1" indent="-403161" algn="l" defTabSz="914400" rtl="0" eaLnBrk="1" fontAlgn="auto" latinLnBrk="0" hangingPunct="1">
              <a:lnSpc>
                <a:spcPct val="89700"/>
              </a:lnSpc>
              <a:spcBef>
                <a:spcPts val="485"/>
              </a:spcBef>
              <a:spcAft>
                <a:spcPts val="0"/>
              </a:spcAft>
              <a:buClrTx/>
              <a:buSzPct val="170000"/>
              <a:buFontTx/>
              <a:buChar char="•"/>
              <a:tabLst>
                <a:tab pos="725065" algn="l"/>
                <a:tab pos="1767569" algn="l"/>
              </a:tabLst>
              <a:defRPr/>
            </a:pPr>
            <a:r>
              <a:rPr kumimoji="0" sz="2461" b="0" i="0" u="none" strike="noStrike" kern="1200" cap="none" spc="-4" normalizeH="0" baseline="0" noProof="0" dirty="0">
                <a:ln>
                  <a:noFill/>
                </a:ln>
                <a:solidFill>
                  <a:srgbClr val="0000FF"/>
                </a:solidFill>
                <a:effectLst/>
                <a:uLnTx/>
                <a:uFillTx/>
                <a:latin typeface="Arial"/>
                <a:ea typeface="+mn-ea"/>
                <a:cs typeface="Arial"/>
              </a:rPr>
              <a:t>Cheating </a:t>
            </a:r>
            <a:r>
              <a:rPr kumimoji="0" sz="2461" b="0" i="0" u="none" strike="noStrike" kern="1200" cap="none" spc="0" normalizeH="0" baseline="0" noProof="0" dirty="0">
                <a:ln>
                  <a:noFill/>
                </a:ln>
                <a:solidFill>
                  <a:srgbClr val="0000FF"/>
                </a:solidFill>
                <a:effectLst/>
                <a:uLnTx/>
                <a:uFillTx/>
                <a:latin typeface="Arial"/>
                <a:ea typeface="+mn-ea"/>
                <a:cs typeface="Arial"/>
              </a:rPr>
              <a:t>on homeworks means </a:t>
            </a:r>
            <a:r>
              <a:rPr kumimoji="0" sz="2461" b="0" i="0" u="none" strike="noStrike" kern="1200" cap="none" spc="-11" normalizeH="0" baseline="0" noProof="0" dirty="0">
                <a:ln>
                  <a:noFill/>
                </a:ln>
                <a:solidFill>
                  <a:srgbClr val="0000FF"/>
                </a:solidFill>
                <a:effectLst/>
                <a:uLnTx/>
                <a:uFillTx/>
                <a:latin typeface="Arial"/>
                <a:ea typeface="+mn-ea"/>
                <a:cs typeface="Arial"/>
              </a:rPr>
              <a:t>you </a:t>
            </a:r>
            <a:r>
              <a:rPr kumimoji="0" sz="2461" b="0" i="0" u="none" strike="noStrike" kern="1200" cap="none" spc="383" normalizeH="0" baseline="0" noProof="0" dirty="0">
                <a:ln>
                  <a:noFill/>
                </a:ln>
                <a:solidFill>
                  <a:srgbClr val="0000FF"/>
                </a:solidFill>
                <a:effectLst/>
                <a:uLnTx/>
                <a:uFillTx/>
                <a:latin typeface="Arial"/>
                <a:ea typeface="+mn-ea"/>
                <a:cs typeface="Arial"/>
              </a:rPr>
              <a:t>don’t </a:t>
            </a:r>
            <a:r>
              <a:rPr kumimoji="0" sz="2461" b="0" i="0" u="none" strike="noStrike" kern="1200" cap="none" spc="0" normalizeH="0" baseline="0" noProof="0" dirty="0">
                <a:ln>
                  <a:noFill/>
                </a:ln>
                <a:solidFill>
                  <a:srgbClr val="0000FF"/>
                </a:solidFill>
                <a:effectLst/>
                <a:uLnTx/>
                <a:uFillTx/>
                <a:latin typeface="Arial"/>
                <a:ea typeface="+mn-ea"/>
                <a:cs typeface="Arial"/>
              </a:rPr>
              <a:t>have</a:t>
            </a:r>
            <a:r>
              <a:rPr kumimoji="0" sz="2461" b="0" i="0" u="none" strike="noStrike" kern="1200" cap="none" spc="-345" normalizeH="0" baseline="0" noProof="0" dirty="0">
                <a:ln>
                  <a:noFill/>
                </a:ln>
                <a:solidFill>
                  <a:srgbClr val="0000FF"/>
                </a:solidFill>
                <a:effectLst/>
                <a:uLnTx/>
                <a:uFillTx/>
                <a:latin typeface="Arial"/>
                <a:ea typeface="+mn-ea"/>
                <a:cs typeface="Arial"/>
              </a:rPr>
              <a:t> </a:t>
            </a:r>
            <a:r>
              <a:rPr kumimoji="0" sz="2461" b="0" i="0" u="none" strike="noStrike" kern="1200" cap="none" spc="4" normalizeH="0" baseline="0" noProof="0" dirty="0">
                <a:ln>
                  <a:noFill/>
                </a:ln>
                <a:solidFill>
                  <a:srgbClr val="0000FF"/>
                </a:solidFill>
                <a:effectLst/>
                <a:uLnTx/>
                <a:uFillTx/>
                <a:latin typeface="Arial"/>
                <a:ea typeface="+mn-ea"/>
                <a:cs typeface="Arial"/>
              </a:rPr>
              <a:t>to  </a:t>
            </a:r>
            <a:r>
              <a:rPr kumimoji="0" sz="2461" b="0" i="0" u="none" strike="noStrike" kern="1200" cap="none" spc="0" normalizeH="0" baseline="0" noProof="0" dirty="0">
                <a:ln>
                  <a:noFill/>
                </a:ln>
                <a:solidFill>
                  <a:srgbClr val="0000FF"/>
                </a:solidFill>
                <a:effectLst/>
                <a:uLnTx/>
                <a:uFillTx/>
                <a:latin typeface="Arial"/>
                <a:ea typeface="+mn-ea"/>
                <a:cs typeface="Arial"/>
              </a:rPr>
              <a:t>turn them </a:t>
            </a:r>
            <a:r>
              <a:rPr kumimoji="0" sz="2461" b="0" i="0" u="none" strike="noStrike" kern="1200" cap="none" spc="-11" normalizeH="0" baseline="0" noProof="0" dirty="0">
                <a:ln>
                  <a:noFill/>
                </a:ln>
                <a:solidFill>
                  <a:srgbClr val="0000FF"/>
                </a:solidFill>
                <a:effectLst/>
                <a:uLnTx/>
                <a:uFillTx/>
                <a:latin typeface="Arial"/>
                <a:ea typeface="+mn-ea"/>
                <a:cs typeface="Arial"/>
              </a:rPr>
              <a:t>in </a:t>
            </a:r>
            <a:r>
              <a:rPr kumimoji="0" sz="2461" b="0" i="0" u="none" strike="noStrike" kern="1200" cap="none" spc="0" normalizeH="0" baseline="0" noProof="0" dirty="0">
                <a:ln>
                  <a:noFill/>
                </a:ln>
                <a:solidFill>
                  <a:srgbClr val="0000FF"/>
                </a:solidFill>
                <a:effectLst/>
                <a:uLnTx/>
                <a:uFillTx/>
                <a:latin typeface="Arial"/>
                <a:ea typeface="+mn-ea"/>
                <a:cs typeface="Arial"/>
              </a:rPr>
              <a:t>any more, </a:t>
            </a:r>
            <a:r>
              <a:rPr kumimoji="0" sz="2461" b="0" i="0" u="none" strike="noStrike" kern="1200" cap="none" spc="-4" normalizeH="0" baseline="0" noProof="0" dirty="0">
                <a:ln>
                  <a:noFill/>
                </a:ln>
                <a:solidFill>
                  <a:srgbClr val="0000FF"/>
                </a:solidFill>
                <a:effectLst/>
                <a:uLnTx/>
                <a:uFillTx/>
                <a:latin typeface="Arial"/>
                <a:ea typeface="+mn-ea"/>
                <a:cs typeface="Arial"/>
              </a:rPr>
              <a:t>but </a:t>
            </a:r>
            <a:r>
              <a:rPr kumimoji="0" sz="2461" b="0" i="0" u="none" strike="noStrike" kern="1200" cap="none" spc="-11" normalizeH="0" baseline="0" noProof="0" dirty="0">
                <a:ln>
                  <a:noFill/>
                </a:ln>
                <a:solidFill>
                  <a:srgbClr val="0000FF"/>
                </a:solidFill>
                <a:effectLst/>
                <a:uLnTx/>
                <a:uFillTx/>
                <a:latin typeface="Arial"/>
                <a:ea typeface="+mn-ea"/>
                <a:cs typeface="Arial"/>
              </a:rPr>
              <a:t>you </a:t>
            </a:r>
            <a:r>
              <a:rPr kumimoji="0" sz="2461" b="0" i="0" u="none" strike="noStrike" kern="1200" cap="none" spc="383" normalizeH="0" baseline="0" noProof="0" dirty="0">
                <a:ln>
                  <a:noFill/>
                </a:ln>
                <a:solidFill>
                  <a:srgbClr val="0000FF"/>
                </a:solidFill>
                <a:effectLst/>
                <a:uLnTx/>
                <a:uFillTx/>
                <a:latin typeface="Arial"/>
                <a:ea typeface="+mn-ea"/>
                <a:cs typeface="Arial"/>
              </a:rPr>
              <a:t>don’t </a:t>
            </a:r>
            <a:r>
              <a:rPr kumimoji="0" sz="2461" b="0" i="0" u="none" strike="noStrike" kern="1200" cap="none" spc="0" normalizeH="0" baseline="0" noProof="0" dirty="0">
                <a:ln>
                  <a:noFill/>
                </a:ln>
                <a:solidFill>
                  <a:srgbClr val="0000FF"/>
                </a:solidFill>
                <a:effectLst/>
                <a:uLnTx/>
                <a:uFillTx/>
                <a:latin typeface="Arial"/>
                <a:ea typeface="+mn-ea"/>
                <a:cs typeface="Arial"/>
              </a:rPr>
              <a:t>get </a:t>
            </a:r>
            <a:r>
              <a:rPr kumimoji="0" sz="2461" b="0" i="0" u="none" strike="noStrike" kern="1200" cap="none" spc="-4" normalizeH="0" baseline="0" noProof="0" dirty="0">
                <a:ln>
                  <a:noFill/>
                </a:ln>
                <a:solidFill>
                  <a:srgbClr val="0000FF"/>
                </a:solidFill>
                <a:effectLst/>
                <a:uLnTx/>
                <a:uFillTx/>
                <a:latin typeface="Arial"/>
                <a:ea typeface="+mn-ea"/>
                <a:cs typeface="Arial"/>
              </a:rPr>
              <a:t>points  </a:t>
            </a:r>
            <a:r>
              <a:rPr kumimoji="0" sz="2461" b="0" i="0" u="none" strike="noStrike" kern="1200" cap="none" spc="0" normalizeH="0" baseline="0" noProof="0" dirty="0">
                <a:ln>
                  <a:noFill/>
                </a:ln>
                <a:solidFill>
                  <a:srgbClr val="0000FF"/>
                </a:solidFill>
                <a:effectLst/>
                <a:uLnTx/>
                <a:uFillTx/>
                <a:latin typeface="Arial"/>
                <a:ea typeface="+mn-ea"/>
                <a:cs typeface="Arial"/>
              </a:rPr>
              <a:t>either.	</a:t>
            </a:r>
            <a:r>
              <a:rPr kumimoji="0" sz="2461" b="0" i="0" u="none" strike="noStrike" kern="1200" cap="none" spc="-7" normalizeH="0" baseline="0" noProof="0" dirty="0">
                <a:ln>
                  <a:noFill/>
                </a:ln>
                <a:solidFill>
                  <a:srgbClr val="0000FF"/>
                </a:solidFill>
                <a:effectLst/>
                <a:uLnTx/>
                <a:uFillTx/>
                <a:latin typeface="Arial"/>
                <a:ea typeface="+mn-ea"/>
                <a:cs typeface="Arial"/>
              </a:rPr>
              <a:t>You will </a:t>
            </a:r>
            <a:r>
              <a:rPr kumimoji="0" sz="2461" b="0" i="0" u="none" strike="noStrike" kern="1200" cap="none" spc="0" normalizeH="0" baseline="0" noProof="0" dirty="0">
                <a:ln>
                  <a:noFill/>
                </a:ln>
                <a:solidFill>
                  <a:srgbClr val="0000FF"/>
                </a:solidFill>
                <a:effectLst/>
                <a:uLnTx/>
                <a:uFillTx/>
                <a:latin typeface="Arial"/>
                <a:ea typeface="+mn-ea"/>
                <a:cs typeface="Arial"/>
              </a:rPr>
              <a:t>also take at </a:t>
            </a:r>
            <a:r>
              <a:rPr kumimoji="0" sz="2461" b="0" i="0" u="none" strike="noStrike" kern="1200" cap="none" spc="-4" normalizeH="0" baseline="0" noProof="0" dirty="0">
                <a:ln>
                  <a:noFill/>
                </a:ln>
                <a:solidFill>
                  <a:srgbClr val="0000FF"/>
                </a:solidFill>
                <a:effectLst/>
                <a:uLnTx/>
                <a:uFillTx/>
                <a:latin typeface="Arial"/>
                <a:ea typeface="+mn-ea"/>
                <a:cs typeface="Arial"/>
              </a:rPr>
              <a:t>least </a:t>
            </a:r>
            <a:r>
              <a:rPr kumimoji="0" sz="2461" b="0" i="0" u="none" strike="noStrike" kern="1200" cap="none" spc="0" normalizeH="0" baseline="0" noProof="0" dirty="0">
                <a:ln>
                  <a:noFill/>
                </a:ln>
                <a:solidFill>
                  <a:srgbClr val="0000FF"/>
                </a:solidFill>
                <a:effectLst/>
                <a:uLnTx/>
                <a:uFillTx/>
                <a:latin typeface="Arial"/>
                <a:ea typeface="+mn-ea"/>
                <a:cs typeface="Arial"/>
              </a:rPr>
              <a:t>25% </a:t>
            </a:r>
            <a:r>
              <a:rPr kumimoji="0" sz="2461" b="0" i="0" u="none" strike="noStrike" kern="1200" cap="none" spc="-4" normalizeH="0" baseline="0" noProof="0" dirty="0">
                <a:ln>
                  <a:noFill/>
                </a:ln>
                <a:solidFill>
                  <a:srgbClr val="0000FF"/>
                </a:solidFill>
                <a:effectLst/>
                <a:uLnTx/>
                <a:uFillTx/>
                <a:latin typeface="Arial"/>
                <a:ea typeface="+mn-ea"/>
                <a:cs typeface="Arial"/>
              </a:rPr>
              <a:t>penalty</a:t>
            </a:r>
            <a:r>
              <a:rPr kumimoji="0" sz="2461" b="0" i="0" u="none" strike="noStrike" kern="1200" cap="none" spc="56" normalizeH="0" baseline="0" noProof="0" dirty="0">
                <a:ln>
                  <a:noFill/>
                </a:ln>
                <a:solidFill>
                  <a:srgbClr val="0000FF"/>
                </a:solidFill>
                <a:effectLst/>
                <a:uLnTx/>
                <a:uFillTx/>
                <a:latin typeface="Arial"/>
                <a:ea typeface="+mn-ea"/>
                <a:cs typeface="Arial"/>
              </a:rPr>
              <a:t> </a:t>
            </a:r>
            <a:r>
              <a:rPr kumimoji="0" sz="2461" b="0" i="0" u="none" strike="noStrike" kern="1200" cap="none" spc="0" normalizeH="0" baseline="0" noProof="0" dirty="0">
                <a:ln>
                  <a:noFill/>
                </a:ln>
                <a:solidFill>
                  <a:srgbClr val="0000FF"/>
                </a:solidFill>
                <a:effectLst/>
                <a:uLnTx/>
                <a:uFillTx/>
                <a:latin typeface="Arial"/>
                <a:ea typeface="+mn-ea"/>
                <a:cs typeface="Arial"/>
              </a:rPr>
              <a:t>on</a:t>
            </a:r>
            <a:endParaRPr kumimoji="0" sz="2461" b="0" i="0" u="none" strike="noStrike" kern="1200" cap="none" spc="0" normalizeH="0" baseline="0" noProof="0" dirty="0">
              <a:ln>
                <a:noFill/>
              </a:ln>
              <a:solidFill>
                <a:srgbClr val="000000"/>
              </a:solidFill>
              <a:effectLst/>
              <a:uLnTx/>
              <a:uFillTx/>
              <a:latin typeface="Arial"/>
              <a:ea typeface="+mn-ea"/>
              <a:cs typeface="Arial"/>
            </a:endParaRPr>
          </a:p>
          <a:p>
            <a:pPr marL="724618" marR="0" lvl="0" indent="0" algn="l" defTabSz="914400" rtl="0" eaLnBrk="1" fontAlgn="auto" latinLnBrk="0" hangingPunct="1">
              <a:lnSpc>
                <a:spcPts val="2651"/>
              </a:lnSpc>
              <a:spcBef>
                <a:spcPts val="0"/>
              </a:spcBef>
              <a:spcAft>
                <a:spcPts val="0"/>
              </a:spcAft>
              <a:buClrTx/>
              <a:buSzTx/>
              <a:buFontTx/>
              <a:buNone/>
              <a:tabLst/>
              <a:defRPr/>
            </a:pPr>
            <a:r>
              <a:rPr kumimoji="0" sz="2461" b="0" i="0" u="none" strike="noStrike" kern="1200" cap="none" spc="0" normalizeH="0" baseline="0" noProof="0" dirty="0">
                <a:ln>
                  <a:noFill/>
                </a:ln>
                <a:solidFill>
                  <a:srgbClr val="0000FF"/>
                </a:solidFill>
                <a:effectLst/>
                <a:uLnTx/>
                <a:uFillTx/>
                <a:latin typeface="Arial"/>
                <a:ea typeface="+mn-ea"/>
                <a:cs typeface="Arial"/>
              </a:rPr>
              <a:t>the </a:t>
            </a:r>
            <a:r>
              <a:rPr kumimoji="0" sz="2461" b="0" i="0" u="none" strike="noStrike" kern="1200" cap="none" spc="-4" normalizeH="0" baseline="0" noProof="0" dirty="0">
                <a:ln>
                  <a:noFill/>
                </a:ln>
                <a:solidFill>
                  <a:srgbClr val="0000FF"/>
                </a:solidFill>
                <a:effectLst/>
                <a:uLnTx/>
                <a:uFillTx/>
                <a:latin typeface="Arial"/>
                <a:ea typeface="+mn-ea"/>
                <a:cs typeface="Arial"/>
              </a:rPr>
              <a:t>exam</a:t>
            </a:r>
            <a:r>
              <a:rPr kumimoji="0" sz="2461" b="0" i="0" u="none" strike="noStrike" kern="1200" cap="none" spc="0" normalizeH="0" baseline="0" noProof="0" dirty="0">
                <a:ln>
                  <a:noFill/>
                </a:ln>
                <a:solidFill>
                  <a:srgbClr val="0000FF"/>
                </a:solidFill>
                <a:effectLst/>
                <a:uLnTx/>
                <a:uFillTx/>
                <a:latin typeface="Arial"/>
                <a:ea typeface="+mn-ea"/>
                <a:cs typeface="Arial"/>
              </a:rPr>
              <a:t> grades.</a:t>
            </a:r>
            <a:endParaRPr kumimoji="0" sz="2461" b="0" i="0" u="none" strike="noStrike" kern="1200" cap="none" spc="0" normalizeH="0" baseline="0" noProof="0" dirty="0">
              <a:ln>
                <a:noFill/>
              </a:ln>
              <a:solidFill>
                <a:srgbClr val="000000"/>
              </a:solidFill>
              <a:effectLst/>
              <a:uLnTx/>
              <a:uFillTx/>
              <a:latin typeface="Arial"/>
              <a:ea typeface="+mn-ea"/>
              <a:cs typeface="Arial"/>
            </a:endParaRPr>
          </a:p>
          <a:p>
            <a:pPr marL="411644" marR="1424681" lvl="0" indent="-402715" algn="l" defTabSz="914400" rtl="0" eaLnBrk="1" fontAlgn="auto" latinLnBrk="0" hangingPunct="1">
              <a:lnSpc>
                <a:spcPts val="3192"/>
              </a:lnSpc>
              <a:spcBef>
                <a:spcPts val="534"/>
              </a:spcBef>
              <a:spcAft>
                <a:spcPts val="0"/>
              </a:spcAft>
              <a:buClrTx/>
              <a:buSzPct val="170238"/>
              <a:buFontTx/>
              <a:buChar char="•"/>
              <a:tabLst>
                <a:tab pos="412090" algn="l"/>
              </a:tabLst>
              <a:defRPr/>
            </a:pPr>
            <a:r>
              <a:rPr kumimoji="0" sz="2953" b="0" i="0" u="none" strike="noStrike" kern="1200" cap="none" spc="-7" normalizeH="0" baseline="0" noProof="0" dirty="0">
                <a:ln>
                  <a:noFill/>
                </a:ln>
                <a:solidFill>
                  <a:srgbClr val="000000"/>
                </a:solidFill>
                <a:effectLst/>
                <a:uLnTx/>
                <a:uFillTx/>
                <a:latin typeface="Arial"/>
                <a:ea typeface="+mn-ea"/>
                <a:cs typeface="Arial"/>
              </a:rPr>
              <a:t>Copying </a:t>
            </a:r>
            <a:r>
              <a:rPr kumimoji="0" sz="2953" b="0" i="0" u="none" strike="noStrike" kern="1200" cap="none" spc="-4" normalizeH="0" baseline="0" noProof="0" dirty="0">
                <a:ln>
                  <a:noFill/>
                </a:ln>
                <a:solidFill>
                  <a:srgbClr val="000000"/>
                </a:solidFill>
                <a:effectLst/>
                <a:uLnTx/>
                <a:uFillTx/>
                <a:latin typeface="Arial"/>
                <a:ea typeface="+mn-ea"/>
                <a:cs typeface="Arial"/>
              </a:rPr>
              <a:t>solutions </a:t>
            </a:r>
            <a:r>
              <a:rPr kumimoji="0" sz="2953" b="0" i="0" u="none" strike="noStrike" kern="1200" cap="none" spc="0" normalizeH="0" baseline="0" noProof="0" dirty="0">
                <a:ln>
                  <a:noFill/>
                </a:ln>
                <a:solidFill>
                  <a:srgbClr val="000000"/>
                </a:solidFill>
                <a:effectLst/>
                <a:uLnTx/>
                <a:uFillTx/>
                <a:latin typeface="Arial"/>
                <a:ea typeface="+mn-ea"/>
                <a:cs typeface="Arial"/>
              </a:rPr>
              <a:t>of the </a:t>
            </a:r>
            <a:r>
              <a:rPr kumimoji="0" sz="2953" b="0" i="0" u="none" strike="noStrike" kern="1200" cap="none" spc="-4" normalizeH="0" baseline="0" noProof="0" dirty="0">
                <a:ln>
                  <a:noFill/>
                </a:ln>
                <a:solidFill>
                  <a:srgbClr val="000000"/>
                </a:solidFill>
                <a:effectLst/>
                <a:uLnTx/>
                <a:uFillTx/>
                <a:latin typeface="Arial"/>
                <a:ea typeface="+mn-ea"/>
                <a:cs typeface="Arial"/>
              </a:rPr>
              <a:t>internet or a  solutions manual is</a:t>
            </a:r>
            <a:r>
              <a:rPr kumimoji="0" sz="2953" b="0" i="0" u="none" strike="noStrike" kern="1200" cap="none" spc="28"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cheating.</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411644" marR="0" lvl="0" indent="-402715" algn="l" defTabSz="914400" rtl="0" eaLnBrk="1" fontAlgn="auto" latinLnBrk="0" hangingPunct="1">
              <a:lnSpc>
                <a:spcPct val="100000"/>
              </a:lnSpc>
              <a:spcBef>
                <a:spcPts val="84"/>
              </a:spcBef>
              <a:spcAft>
                <a:spcPts val="0"/>
              </a:spcAft>
              <a:buClrTx/>
              <a:buSzPct val="170238"/>
              <a:buFontTx/>
              <a:buChar char="•"/>
              <a:tabLst>
                <a:tab pos="412090" algn="l"/>
              </a:tabLst>
              <a:defRPr/>
            </a:pPr>
            <a:r>
              <a:rPr kumimoji="0" sz="2953" b="0" i="0" u="none" strike="noStrike" kern="1200" cap="none" spc="-7" normalizeH="0" baseline="0" noProof="0" dirty="0">
                <a:ln>
                  <a:noFill/>
                </a:ln>
                <a:solidFill>
                  <a:srgbClr val="000000"/>
                </a:solidFill>
                <a:effectLst/>
                <a:uLnTx/>
                <a:uFillTx/>
                <a:latin typeface="Arial"/>
                <a:ea typeface="+mn-ea"/>
                <a:cs typeface="Arial"/>
              </a:rPr>
              <a:t>Review </a:t>
            </a:r>
            <a:r>
              <a:rPr kumimoji="0" sz="2953" b="0" i="0" u="none" strike="noStrike" kern="1200" cap="none" spc="0" normalizeH="0" baseline="0" noProof="0">
                <a:ln>
                  <a:noFill/>
                </a:ln>
                <a:solidFill>
                  <a:srgbClr val="000000"/>
                </a:solidFill>
                <a:effectLst/>
                <a:uLnTx/>
                <a:uFillTx/>
                <a:latin typeface="Arial"/>
                <a:ea typeface="+mn-ea"/>
                <a:cs typeface="Arial"/>
              </a:rPr>
              <a:t>the </a:t>
            </a:r>
            <a:r>
              <a:rPr kumimoji="0" lang="en-US" sz="2953" b="0" i="0" u="none" strike="noStrike" kern="1200" cap="none" spc="-4" normalizeH="0" baseline="0" noProof="0">
                <a:ln>
                  <a:noFill/>
                </a:ln>
                <a:solidFill>
                  <a:srgbClr val="000000"/>
                </a:solidFill>
                <a:effectLst/>
                <a:uLnTx/>
                <a:uFillTx/>
                <a:latin typeface="Arial"/>
                <a:ea typeface="+mn-ea"/>
                <a:cs typeface="Arial"/>
              </a:rPr>
              <a:t>UTEP</a:t>
            </a:r>
            <a:r>
              <a:rPr kumimoji="0" sz="2953" b="0" i="0" u="none" strike="noStrike" kern="1200" cap="none" spc="-4" normalizeH="0" baseline="0" noProof="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student</a:t>
            </a:r>
            <a:r>
              <a:rPr kumimoji="0" sz="2953" b="0" i="0" u="none" strike="noStrike" kern="1200" cap="none" spc="32" normalizeH="0" baseline="0" noProof="0" dirty="0">
                <a:ln>
                  <a:noFill/>
                </a:ln>
                <a:solidFill>
                  <a:srgbClr val="000000"/>
                </a:solidFill>
                <a:effectLst/>
                <a:uLnTx/>
                <a:uFillTx/>
                <a:latin typeface="Arial"/>
                <a:ea typeface="+mn-ea"/>
                <a:cs typeface="Arial"/>
              </a:rPr>
              <a:t> </a:t>
            </a:r>
            <a:r>
              <a:rPr kumimoji="0" sz="2953" b="0" i="0" u="none" strike="noStrike" kern="1200" cap="none" spc="-7" normalizeH="0" baseline="0" noProof="0" dirty="0">
                <a:ln>
                  <a:noFill/>
                </a:ln>
                <a:solidFill>
                  <a:srgbClr val="000000"/>
                </a:solidFill>
                <a:effectLst/>
                <a:uLnTx/>
                <a:uFillTx/>
                <a:latin typeface="Arial"/>
                <a:ea typeface="+mn-ea"/>
                <a:cs typeface="Arial"/>
              </a:rPr>
              <a:t>handbook</a:t>
            </a:r>
            <a:r>
              <a:rPr kumimoji="0" lang="en-US" sz="2953" b="0" i="0" u="none" strike="noStrike" kern="1200" cap="none" spc="-7" normalizeH="0" baseline="0" noProof="0" dirty="0">
                <a:ln>
                  <a:noFill/>
                </a:ln>
                <a:solidFill>
                  <a:srgbClr val="000000"/>
                </a:solidFill>
                <a:effectLst/>
                <a:uLnTx/>
                <a:uFillTx/>
                <a:latin typeface="Arial"/>
                <a:ea typeface="+mn-ea"/>
                <a:cs typeface="Arial"/>
              </a:rPr>
              <a:t> or policy</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411644" marR="0" lvl="0" indent="-402715" algn="l" defTabSz="914400" rtl="0" eaLnBrk="1" fontAlgn="auto" latinLnBrk="0" hangingPunct="1">
              <a:lnSpc>
                <a:spcPct val="100000"/>
              </a:lnSpc>
              <a:spcBef>
                <a:spcPts val="137"/>
              </a:spcBef>
              <a:spcAft>
                <a:spcPts val="0"/>
              </a:spcAft>
              <a:buClrTx/>
              <a:buSzPct val="170238"/>
              <a:buFontTx/>
              <a:buChar char="•"/>
              <a:tabLst>
                <a:tab pos="412090" algn="l"/>
              </a:tabLst>
              <a:defRPr/>
            </a:pPr>
            <a:r>
              <a:rPr kumimoji="0" sz="2953" b="0" i="0" u="none" strike="noStrike" kern="1200" cap="none" spc="-7" normalizeH="0" baseline="0" noProof="0" dirty="0">
                <a:ln>
                  <a:noFill/>
                </a:ln>
                <a:solidFill>
                  <a:srgbClr val="000000"/>
                </a:solidFill>
                <a:effectLst/>
                <a:uLnTx/>
                <a:uFillTx/>
                <a:latin typeface="Arial"/>
                <a:ea typeface="+mn-ea"/>
                <a:cs typeface="Arial"/>
              </a:rPr>
              <a:t>When </a:t>
            </a:r>
            <a:r>
              <a:rPr kumimoji="0" sz="2953" b="0" i="0" u="none" strike="noStrike" kern="1200" cap="none" spc="-4" normalizeH="0" baseline="0" noProof="0" dirty="0">
                <a:ln>
                  <a:noFill/>
                </a:ln>
                <a:solidFill>
                  <a:srgbClr val="000000"/>
                </a:solidFill>
                <a:effectLst/>
                <a:uLnTx/>
                <a:uFillTx/>
                <a:latin typeface="Arial"/>
                <a:ea typeface="+mn-ea"/>
                <a:cs typeface="Arial"/>
              </a:rPr>
              <a:t>in doubt,</a:t>
            </a:r>
            <a:r>
              <a:rPr kumimoji="0" sz="2953" b="0" i="0" u="none" strike="noStrike" kern="1200" cap="none" spc="28" normalizeH="0" baseline="0" noProof="0" dirty="0">
                <a:ln>
                  <a:noFill/>
                </a:ln>
                <a:solidFill>
                  <a:srgbClr val="000000"/>
                </a:solidFill>
                <a:effectLst/>
                <a:uLnTx/>
                <a:uFillTx/>
                <a:latin typeface="Arial"/>
                <a:ea typeface="+mn-ea"/>
                <a:cs typeface="Arial"/>
              </a:rPr>
              <a:t> </a:t>
            </a:r>
            <a:r>
              <a:rPr kumimoji="0" sz="2953" b="0" i="0" u="none" strike="noStrike" kern="1200" cap="none" spc="0" normalizeH="0" baseline="0" noProof="0" dirty="0">
                <a:ln>
                  <a:noFill/>
                </a:ln>
                <a:solidFill>
                  <a:srgbClr val="000000"/>
                </a:solidFill>
                <a:effectLst/>
                <a:uLnTx/>
                <a:uFillTx/>
                <a:latin typeface="Arial"/>
                <a:ea typeface="+mn-ea"/>
                <a:cs typeface="Arial"/>
              </a:rPr>
              <a:t>ask.</a:t>
            </a:r>
          </a:p>
        </p:txBody>
      </p:sp>
    </p:spTree>
    <p:extLst>
      <p:ext uri="{BB962C8B-B14F-4D97-AF65-F5344CB8AC3E}">
        <p14:creationId xmlns:p14="http://schemas.microsoft.com/office/powerpoint/2010/main" val="399646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ECC69-83DD-014E-9F61-43AFB06A16C4}"/>
              </a:ext>
            </a:extLst>
          </p:cNvPr>
          <p:cNvPicPr>
            <a:picLocks noChangeAspect="1"/>
          </p:cNvPicPr>
          <p:nvPr/>
        </p:nvPicPr>
        <p:blipFill>
          <a:blip r:embed="rId2">
            <a:alphaModFix amt="20000"/>
          </a:blip>
          <a:stretch>
            <a:fillRect/>
          </a:stretch>
        </p:blipFill>
        <p:spPr>
          <a:xfrm>
            <a:off x="645265" y="-685800"/>
            <a:ext cx="9863191" cy="6858000"/>
          </a:xfrm>
          <a:prstGeom prst="rect">
            <a:avLst/>
          </a:prstGeom>
        </p:spPr>
      </p:pic>
      <p:sp>
        <p:nvSpPr>
          <p:cNvPr id="2" name="Title 1"/>
          <p:cNvSpPr>
            <a:spLocks noGrp="1"/>
          </p:cNvSpPr>
          <p:nvPr>
            <p:ph type="title"/>
          </p:nvPr>
        </p:nvSpPr>
        <p:spPr>
          <a:xfrm>
            <a:off x="1621631" y="1859756"/>
            <a:ext cx="8948738" cy="3138488"/>
          </a:xfrm>
        </p:spPr>
        <p:txBody>
          <a:bodyPr>
            <a:normAutofit/>
          </a:bodyPr>
          <a:lstStyle/>
          <a:p>
            <a:r>
              <a:rPr lang="en-US" sz="6000" b="1" dirty="0"/>
              <a:t>Now Let’s Start Our Journey With Computing Concepts</a:t>
            </a:r>
          </a:p>
        </p:txBody>
      </p:sp>
    </p:spTree>
    <p:extLst>
      <p:ext uri="{BB962C8B-B14F-4D97-AF65-F5344CB8AC3E}">
        <p14:creationId xmlns:p14="http://schemas.microsoft.com/office/powerpoint/2010/main" val="351218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CF478BE-E74A-7442-BC15-030E15FDB892}"/>
              </a:ext>
            </a:extLst>
          </p:cNvPr>
          <p:cNvSpPr>
            <a:spLocks noGrp="1"/>
          </p:cNvSpPr>
          <p:nvPr>
            <p:ph type="title"/>
          </p:nvPr>
        </p:nvSpPr>
        <p:spPr/>
        <p:txBody>
          <a:bodyPr/>
          <a:lstStyle/>
          <a:p>
            <a:pPr eaLnBrk="1" hangingPunct="1"/>
            <a:r>
              <a:rPr lang="en-US" altLang="en-US"/>
              <a:t>Learning objectives</a:t>
            </a:r>
          </a:p>
        </p:txBody>
      </p:sp>
      <p:sp>
        <p:nvSpPr>
          <p:cNvPr id="3" name="Content Placeholder 2">
            <a:extLst>
              <a:ext uri="{FF2B5EF4-FFF2-40B4-BE49-F238E27FC236}">
                <a16:creationId xmlns:a16="http://schemas.microsoft.com/office/drawing/2014/main" id="{376BD2B4-79DB-B445-B8D6-8260F7FFC750}"/>
              </a:ext>
            </a:extLst>
          </p:cNvPr>
          <p:cNvSpPr>
            <a:spLocks noGrp="1"/>
          </p:cNvSpPr>
          <p:nvPr>
            <p:ph idx="1"/>
          </p:nvPr>
        </p:nvSpPr>
        <p:spPr>
          <a:xfrm>
            <a:off x="1149544" y="1554163"/>
            <a:ext cx="10515600" cy="4351338"/>
          </a:xfrm>
        </p:spPr>
        <p:txBody>
          <a:bodyPr>
            <a:normAutofit/>
          </a:bodyPr>
          <a:lstStyle/>
          <a:p>
            <a:pPr eaLnBrk="1" hangingPunct="1">
              <a:defRPr/>
            </a:pPr>
            <a:r>
              <a:rPr lang="en-US" dirty="0"/>
              <a:t>Describe the key security requirements of confidentiality, integrity and availability </a:t>
            </a:r>
          </a:p>
          <a:p>
            <a:pPr eaLnBrk="1" hangingPunct="1">
              <a:defRPr/>
            </a:pPr>
            <a:r>
              <a:rPr lang="en-US" dirty="0"/>
              <a:t>Discuss the types security threats and attacks that must be dealt with</a:t>
            </a:r>
          </a:p>
          <a:p>
            <a:pPr eaLnBrk="1" hangingPunct="1">
              <a:defRPr/>
            </a:pPr>
            <a:r>
              <a:rPr lang="en-US" dirty="0"/>
              <a:t>Summarize the functional requirements for computer security</a:t>
            </a:r>
          </a:p>
          <a:p>
            <a:pPr eaLnBrk="1" hangingPunct="1">
              <a:defRPr/>
            </a:pPr>
            <a:r>
              <a:rPr lang="en-US" dirty="0"/>
              <a:t>Explain the fundamental security design principles</a:t>
            </a:r>
          </a:p>
          <a:p>
            <a:pPr eaLnBrk="1" hangingPunct="1">
              <a:defRPr/>
            </a:pPr>
            <a:r>
              <a:rPr lang="en-US" dirty="0"/>
              <a:t>Discuss the use of attack surfaces and attack trees</a:t>
            </a:r>
          </a:p>
          <a:p>
            <a:pPr eaLnBrk="1" hangingPunct="1">
              <a:defRPr/>
            </a:pPr>
            <a:r>
              <a:rPr lang="en-US" dirty="0"/>
              <a:t>Understand the principle aspects of a comprehensive security strategy</a:t>
            </a:r>
          </a:p>
        </p:txBody>
      </p:sp>
    </p:spTree>
    <p:extLst>
      <p:ext uri="{BB962C8B-B14F-4D97-AF65-F5344CB8AC3E}">
        <p14:creationId xmlns:p14="http://schemas.microsoft.com/office/powerpoint/2010/main" val="349492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7A42B977-F97F-C748-B212-A78A87F22C3F}"/>
              </a:ext>
            </a:extLst>
          </p:cNvPr>
          <p:cNvSpPr>
            <a:spLocks noGrp="1" noChangeArrowheads="1"/>
          </p:cNvSpPr>
          <p:nvPr>
            <p:ph type="body" idx="1"/>
          </p:nvPr>
        </p:nvSpPr>
        <p:spPr>
          <a:xfrm>
            <a:off x="1149544" y="1462087"/>
            <a:ext cx="7772400" cy="4648200"/>
          </a:xfrm>
        </p:spPr>
        <p:txBody>
          <a:bodyPr/>
          <a:lstStyle/>
          <a:p>
            <a:pPr eaLnBrk="1" hangingPunct="1"/>
            <a:r>
              <a:rPr lang="en-US" altLang="en-US" dirty="0"/>
              <a:t>Components of computer security</a:t>
            </a:r>
          </a:p>
          <a:p>
            <a:pPr eaLnBrk="1" hangingPunct="1"/>
            <a:r>
              <a:rPr lang="en-US" altLang="en-US" dirty="0"/>
              <a:t>Threats</a:t>
            </a:r>
          </a:p>
          <a:p>
            <a:pPr eaLnBrk="1" hangingPunct="1"/>
            <a:r>
              <a:rPr lang="en-US" altLang="en-US" dirty="0"/>
              <a:t>Policies and mechanisms</a:t>
            </a:r>
          </a:p>
          <a:p>
            <a:pPr eaLnBrk="1" hangingPunct="1"/>
            <a:r>
              <a:rPr lang="en-US" altLang="en-US" dirty="0"/>
              <a:t>The role of trust</a:t>
            </a:r>
          </a:p>
          <a:p>
            <a:pPr eaLnBrk="1" hangingPunct="1"/>
            <a:r>
              <a:rPr lang="en-US" altLang="en-US" dirty="0"/>
              <a:t>Assurance</a:t>
            </a:r>
          </a:p>
          <a:p>
            <a:pPr eaLnBrk="1" hangingPunct="1"/>
            <a:r>
              <a:rPr lang="en-US" altLang="en-US" dirty="0"/>
              <a:t>Operational Issues</a:t>
            </a:r>
          </a:p>
          <a:p>
            <a:pPr eaLnBrk="1" hangingPunct="1"/>
            <a:r>
              <a:rPr lang="en-US" altLang="en-US" dirty="0"/>
              <a:t>Human Issues</a:t>
            </a:r>
          </a:p>
          <a:p>
            <a:pPr eaLnBrk="1" hangingPunct="1"/>
            <a:endParaRPr lang="en-US" altLang="en-US" dirty="0"/>
          </a:p>
        </p:txBody>
      </p:sp>
      <p:sp>
        <p:nvSpPr>
          <p:cNvPr id="4" name="Title 3">
            <a:extLst>
              <a:ext uri="{FF2B5EF4-FFF2-40B4-BE49-F238E27FC236}">
                <a16:creationId xmlns:a16="http://schemas.microsoft.com/office/drawing/2014/main" id="{C9F7E6CF-E7E4-7748-9391-6E86DEEE9004}"/>
              </a:ext>
            </a:extLst>
          </p:cNvPr>
          <p:cNvSpPr>
            <a:spLocks noGrp="1"/>
          </p:cNvSpPr>
          <p:nvPr>
            <p:ph type="title"/>
          </p:nvPr>
        </p:nvSpPr>
        <p:spPr/>
        <p:txBody>
          <a:bodyPr/>
          <a:lstStyle/>
          <a:p>
            <a:r>
              <a:rPr lang="en-US" altLang="en-US" dirty="0"/>
              <a:t>Outline</a:t>
            </a:r>
            <a:endParaRPr lang="en-US" dirty="0"/>
          </a:p>
        </p:txBody>
      </p:sp>
    </p:spTree>
    <p:extLst>
      <p:ext uri="{BB962C8B-B14F-4D97-AF65-F5344CB8AC3E}">
        <p14:creationId xmlns:p14="http://schemas.microsoft.com/office/powerpoint/2010/main" val="64783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149544" y="1628776"/>
            <a:ext cx="7886700" cy="3263504"/>
          </a:xfrm>
        </p:spPr>
        <p:txBody>
          <a:bodyPr>
            <a:normAutofit/>
          </a:bodyPr>
          <a:lstStyle/>
          <a:p>
            <a:r>
              <a:rPr lang="en-US" dirty="0"/>
              <a:t>Computers and digital devices </a:t>
            </a:r>
            <a:br>
              <a:rPr lang="en-US" dirty="0"/>
            </a:br>
            <a:r>
              <a:rPr lang="en-US" dirty="0"/>
              <a:t>are becoming integral to </a:t>
            </a:r>
            <a:br>
              <a:rPr lang="en-US" dirty="0"/>
            </a:br>
            <a:r>
              <a:rPr lang="en-US" dirty="0"/>
              <a:t>conducting business</a:t>
            </a:r>
          </a:p>
          <a:p>
            <a:pPr lvl="1"/>
            <a:r>
              <a:rPr lang="en-US" dirty="0"/>
              <a:t>Which also makes them a target of attack</a:t>
            </a:r>
          </a:p>
          <a:p>
            <a:r>
              <a:rPr lang="en-US" dirty="0"/>
              <a:t>Devices needs to be secured</a:t>
            </a:r>
          </a:p>
          <a:p>
            <a:r>
              <a:rPr lang="en-US" dirty="0"/>
              <a:t>Networks that computers and </a:t>
            </a:r>
            <a:br>
              <a:rPr lang="en-US" dirty="0"/>
            </a:br>
            <a:r>
              <a:rPr lang="en-US" dirty="0"/>
              <a:t>devices use should also be secured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880" y="1628776"/>
            <a:ext cx="3000375" cy="1800225"/>
          </a:xfrm>
          <a:prstGeom prst="rect">
            <a:avLst/>
          </a:prstGeom>
          <a:ln>
            <a:noFill/>
          </a:ln>
          <a:effectLst>
            <a:softEdge rad="112500"/>
          </a:effectLst>
        </p:spPr>
      </p:pic>
    </p:spTree>
    <p:extLst>
      <p:ext uri="{BB962C8B-B14F-4D97-AF65-F5344CB8AC3E}">
        <p14:creationId xmlns:p14="http://schemas.microsoft.com/office/powerpoint/2010/main" val="350289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lessons from recent history</a:t>
            </a:r>
          </a:p>
        </p:txBody>
      </p:sp>
      <p:sp>
        <p:nvSpPr>
          <p:cNvPr id="4" name="Text Placeholder 3"/>
          <p:cNvSpPr>
            <a:spLocks noGrp="1"/>
          </p:cNvSpPr>
          <p:nvPr>
            <p:ph type="body" idx="1"/>
          </p:nvPr>
        </p:nvSpPr>
        <p:spPr/>
        <p:txBody>
          <a:bodyPr/>
          <a:lstStyle/>
          <a:p>
            <a:r>
              <a:rPr lang="en-GB" dirty="0"/>
              <a:t>What’s the worst that can happen?</a:t>
            </a:r>
          </a:p>
          <a:p>
            <a:endParaRPr lang="en-GB" dirty="0"/>
          </a:p>
        </p:txBody>
      </p:sp>
    </p:spTree>
    <p:extLst>
      <p:ext uri="{BB962C8B-B14F-4D97-AF65-F5344CB8AC3E}">
        <p14:creationId xmlns:p14="http://schemas.microsoft.com/office/powerpoint/2010/main" val="124358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onpig"/>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GB" dirty="0"/>
              <a:t>Mar 2019 –Capital One Hack</a:t>
            </a:r>
          </a:p>
        </p:txBody>
      </p:sp>
      <p:sp>
        <p:nvSpPr>
          <p:cNvPr id="13" name="Content Placeholder 12"/>
          <p:cNvSpPr>
            <a:spLocks noGrp="1"/>
          </p:cNvSpPr>
          <p:nvPr>
            <p:ph sz="half" idx="2"/>
          </p:nvPr>
        </p:nvSpPr>
        <p:spPr/>
        <p:txBody>
          <a:bodyPr/>
          <a:lstStyle/>
          <a:p>
            <a:pPr marL="457200" indent="-457200"/>
            <a:r>
              <a:rPr lang="en-GB" sz="2400" dirty="0"/>
              <a:t>Hacker broke into a server by exploiting a configuration vulnerability in a web application firewall </a:t>
            </a:r>
          </a:p>
          <a:p>
            <a:pPr marL="457200" indent="-457200"/>
            <a:r>
              <a:rPr lang="en-GB" sz="2400" dirty="0"/>
              <a:t>106 million users details leaked</a:t>
            </a:r>
          </a:p>
          <a:p>
            <a:pPr marL="857250" lvl="1" indent="-457200"/>
            <a:r>
              <a:rPr lang="en-GB" sz="2000" dirty="0"/>
              <a:t>Including partial CC#</a:t>
            </a:r>
          </a:p>
          <a:p>
            <a:pPr marL="457200" indent="-457200"/>
            <a:r>
              <a:rPr lang="en-GB" sz="2400" dirty="0"/>
              <a:t>Records Exposed: 1066 Million</a:t>
            </a:r>
            <a:endParaRPr lang="en-GB" dirty="0"/>
          </a:p>
        </p:txBody>
      </p:sp>
      <p:pic>
        <p:nvPicPr>
          <p:cNvPr id="4" name="Picture 3">
            <a:extLst>
              <a:ext uri="{FF2B5EF4-FFF2-40B4-BE49-F238E27FC236}">
                <a16:creationId xmlns:a16="http://schemas.microsoft.com/office/drawing/2014/main" id="{B3C8CD7D-15EA-D247-B20F-C51874F9A301}"/>
              </a:ext>
            </a:extLst>
          </p:cNvPr>
          <p:cNvPicPr>
            <a:picLocks noChangeAspect="1"/>
          </p:cNvPicPr>
          <p:nvPr/>
        </p:nvPicPr>
        <p:blipFill>
          <a:blip r:embed="rId2"/>
          <a:stretch>
            <a:fillRect/>
          </a:stretch>
        </p:blipFill>
        <p:spPr>
          <a:xfrm>
            <a:off x="1149544" y="1825625"/>
            <a:ext cx="5070071" cy="3575050"/>
          </a:xfrm>
          <a:prstGeom prst="rect">
            <a:avLst/>
          </a:prstGeom>
        </p:spPr>
      </p:pic>
    </p:spTree>
    <p:extLst>
      <p:ext uri="{BB962C8B-B14F-4D97-AF65-F5344CB8AC3E}">
        <p14:creationId xmlns:p14="http://schemas.microsoft.com/office/powerpoint/2010/main" val="1028942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onpig"/>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GB" dirty="0"/>
              <a:t>Jan 2015 – Broken Authentication</a:t>
            </a:r>
          </a:p>
        </p:txBody>
      </p:sp>
      <p:sp>
        <p:nvSpPr>
          <p:cNvPr id="13" name="Content Placeholder 12"/>
          <p:cNvSpPr>
            <a:spLocks noGrp="1"/>
          </p:cNvSpPr>
          <p:nvPr>
            <p:ph sz="half" idx="2"/>
          </p:nvPr>
        </p:nvSpPr>
        <p:spPr/>
        <p:txBody>
          <a:bodyPr/>
          <a:lstStyle/>
          <a:p>
            <a:pPr marL="457200" indent="-457200"/>
            <a:endParaRPr lang="en-GB" dirty="0"/>
          </a:p>
          <a:p>
            <a:pPr marL="457200" indent="-457200"/>
            <a:r>
              <a:rPr lang="en-GB" sz="2400" dirty="0"/>
              <a:t>3 million users details leaked</a:t>
            </a:r>
          </a:p>
          <a:p>
            <a:pPr marL="857250" lvl="1" indent="-457200"/>
            <a:r>
              <a:rPr lang="en-GB" sz="2000" dirty="0"/>
              <a:t>Including partial CC#</a:t>
            </a:r>
          </a:p>
          <a:p>
            <a:pPr marL="457200" indent="-457200"/>
            <a:r>
              <a:rPr lang="en-GB" sz="2400" dirty="0"/>
              <a:t>Unpatched for over a year</a:t>
            </a:r>
          </a:p>
          <a:p>
            <a:pPr marL="457200" indent="-457200"/>
            <a:endParaRPr lang="en-GB" dirty="0"/>
          </a:p>
        </p:txBody>
      </p:sp>
      <p:pic>
        <p:nvPicPr>
          <p:cNvPr id="12" name="Picture 11"/>
          <p:cNvPicPr>
            <a:picLocks noChangeAspect="1"/>
          </p:cNvPicPr>
          <p:nvPr/>
        </p:nvPicPr>
        <p:blipFill>
          <a:blip r:embed="rId2"/>
          <a:stretch>
            <a:fillRect/>
          </a:stretch>
        </p:blipFill>
        <p:spPr>
          <a:xfrm>
            <a:off x="8695905" y="260649"/>
            <a:ext cx="1513309" cy="1513309"/>
          </a:xfrm>
          <a:prstGeom prst="rect">
            <a:avLst/>
          </a:prstGeom>
        </p:spPr>
      </p:pic>
      <p:pic>
        <p:nvPicPr>
          <p:cNvPr id="16" name="Content Placeholder 15"/>
          <p:cNvPicPr>
            <a:picLocks noGrp="1" noChangeAspect="1"/>
          </p:cNvPicPr>
          <p:nvPr>
            <p:ph sz="half" idx="1"/>
          </p:nvPr>
        </p:nvPicPr>
        <p:blipFill>
          <a:blip r:embed="rId3"/>
          <a:stretch>
            <a:fillRect/>
          </a:stretch>
        </p:blipFill>
        <p:spPr>
          <a:xfrm>
            <a:off x="2062517" y="1295401"/>
            <a:ext cx="3874378" cy="4829175"/>
          </a:xfrm>
          <a:prstGeom prst="rect">
            <a:avLst/>
          </a:prstGeom>
        </p:spPr>
      </p:pic>
    </p:spTree>
    <p:extLst>
      <p:ext uri="{BB962C8B-B14F-4D97-AF65-F5344CB8AC3E}">
        <p14:creationId xmlns:p14="http://schemas.microsoft.com/office/powerpoint/2010/main" val="147063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BD9ECF7-DAB1-AC44-9CE8-376115D122ED}"/>
              </a:ext>
            </a:extLst>
          </p:cNvPr>
          <p:cNvSpPr>
            <a:spLocks noGrp="1" noChangeArrowheads="1"/>
          </p:cNvSpPr>
          <p:nvPr>
            <p:ph type="ctrTitle"/>
          </p:nvPr>
        </p:nvSpPr>
        <p:spPr>
          <a:xfrm>
            <a:off x="1828800" y="-152400"/>
            <a:ext cx="8534400" cy="990600"/>
          </a:xfrm>
        </p:spPr>
        <p:txBody>
          <a:bodyPr/>
          <a:lstStyle/>
          <a:p>
            <a:pPr eaLnBrk="1" hangingPunct="1"/>
            <a:r>
              <a:rPr lang="en-US" altLang="en-US" sz="4800" dirty="0"/>
              <a:t>Let Me Introduce Myself</a:t>
            </a:r>
          </a:p>
        </p:txBody>
      </p:sp>
      <p:sp>
        <p:nvSpPr>
          <p:cNvPr id="4" name="Rectangle 2">
            <a:extLst>
              <a:ext uri="{FF2B5EF4-FFF2-40B4-BE49-F238E27FC236}">
                <a16:creationId xmlns:a16="http://schemas.microsoft.com/office/drawing/2014/main" id="{071E4BCD-C4A3-3A4E-B2B4-FBC7AD685927}"/>
              </a:ext>
            </a:extLst>
          </p:cNvPr>
          <p:cNvSpPr txBox="1">
            <a:spLocks noChangeArrowheads="1"/>
          </p:cNvSpPr>
          <p:nvPr/>
        </p:nvSpPr>
        <p:spPr>
          <a:xfrm>
            <a:off x="1828800" y="4900613"/>
            <a:ext cx="8672513" cy="152876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6200" dirty="0"/>
              <a:t>Dr. Sajedul Talukder</a:t>
            </a:r>
          </a:p>
          <a:p>
            <a:r>
              <a:rPr lang="en-US" altLang="en-US" sz="4800" dirty="0" err="1"/>
              <a:t>stalukder@utep.edu</a:t>
            </a:r>
            <a:endParaRPr lang="en-US" altLang="en-US" sz="4800" dirty="0"/>
          </a:p>
        </p:txBody>
      </p:sp>
      <p:pic>
        <p:nvPicPr>
          <p:cNvPr id="3" name="Picture 2">
            <a:extLst>
              <a:ext uri="{FF2B5EF4-FFF2-40B4-BE49-F238E27FC236}">
                <a16:creationId xmlns:a16="http://schemas.microsoft.com/office/drawing/2014/main" id="{A0BD45E5-4B4E-BC4C-A1FE-7B94BC0FF716}"/>
              </a:ext>
            </a:extLst>
          </p:cNvPr>
          <p:cNvPicPr>
            <a:picLocks noChangeAspect="1"/>
          </p:cNvPicPr>
          <p:nvPr/>
        </p:nvPicPr>
        <p:blipFill>
          <a:blip r:embed="rId2"/>
          <a:stretch>
            <a:fillRect/>
          </a:stretch>
        </p:blipFill>
        <p:spPr>
          <a:xfrm>
            <a:off x="2746375" y="1012032"/>
            <a:ext cx="2592387" cy="3888581"/>
          </a:xfrm>
          <a:prstGeom prst="rect">
            <a:avLst/>
          </a:prstGeom>
        </p:spPr>
      </p:pic>
      <p:pic>
        <p:nvPicPr>
          <p:cNvPr id="6" name="Picture 5">
            <a:extLst>
              <a:ext uri="{FF2B5EF4-FFF2-40B4-BE49-F238E27FC236}">
                <a16:creationId xmlns:a16="http://schemas.microsoft.com/office/drawing/2014/main" id="{CE9A194F-D2C0-674B-B86A-F8FC07CFA267}"/>
              </a:ext>
            </a:extLst>
          </p:cNvPr>
          <p:cNvPicPr>
            <a:picLocks noChangeAspect="1"/>
          </p:cNvPicPr>
          <p:nvPr/>
        </p:nvPicPr>
        <p:blipFill>
          <a:blip r:embed="rId3"/>
          <a:stretch>
            <a:fillRect/>
          </a:stretch>
        </p:blipFill>
        <p:spPr>
          <a:xfrm>
            <a:off x="5437980" y="1620440"/>
            <a:ext cx="4007645" cy="2671763"/>
          </a:xfrm>
          <a:prstGeom prst="rect">
            <a:avLst/>
          </a:prstGeom>
        </p:spPr>
      </p:pic>
    </p:spTree>
    <p:extLst>
      <p:ext uri="{BB962C8B-B14F-4D97-AF65-F5344CB8AC3E}">
        <p14:creationId xmlns:p14="http://schemas.microsoft.com/office/powerpoint/2010/main" val="212352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April 2011 – Security Misconfiguration</a:t>
            </a:r>
          </a:p>
        </p:txBody>
      </p:sp>
      <p:pic>
        <p:nvPicPr>
          <p:cNvPr id="4" name="Content Placeholder 3"/>
          <p:cNvPicPr>
            <a:picLocks noGrp="1" noChangeAspect="1"/>
          </p:cNvPicPr>
          <p:nvPr>
            <p:ph sz="half" idx="1"/>
          </p:nvPr>
        </p:nvPicPr>
        <p:blipFill>
          <a:blip r:embed="rId2"/>
          <a:stretch>
            <a:fillRect/>
          </a:stretch>
        </p:blipFill>
        <p:spPr>
          <a:xfrm>
            <a:off x="1981201" y="1837466"/>
            <a:ext cx="4037013" cy="3745045"/>
          </a:xfrm>
          <a:prstGeom prst="rect">
            <a:avLst/>
          </a:prstGeom>
        </p:spPr>
      </p:pic>
      <p:sp>
        <p:nvSpPr>
          <p:cNvPr id="6" name="Content Placeholder 5"/>
          <p:cNvSpPr>
            <a:spLocks noGrp="1"/>
          </p:cNvSpPr>
          <p:nvPr>
            <p:ph sz="half" idx="2"/>
          </p:nvPr>
        </p:nvSpPr>
        <p:spPr/>
        <p:txBody>
          <a:bodyPr/>
          <a:lstStyle/>
          <a:p>
            <a:pPr marL="457200" indent="-457200">
              <a:buFont typeface="Wingdings" panose="05000000000000000000" pitchFamily="2" charset="2"/>
              <a:buChar char="§"/>
            </a:pPr>
            <a:endParaRPr lang="en-GB" dirty="0"/>
          </a:p>
          <a:p>
            <a:pPr marL="457200" indent="-457200">
              <a:buFont typeface="Wingdings" panose="05000000000000000000" pitchFamily="2" charset="2"/>
              <a:buChar char="§"/>
            </a:pPr>
            <a:r>
              <a:rPr lang="en-GB" sz="2400" dirty="0"/>
              <a:t>77 million accounts compromised</a:t>
            </a:r>
          </a:p>
          <a:p>
            <a:pPr marL="857250" lvl="1" indent="-457200">
              <a:buFont typeface="Wingdings" panose="05000000000000000000" pitchFamily="2" charset="2"/>
              <a:buChar char="§"/>
            </a:pPr>
            <a:r>
              <a:rPr lang="en-GB" sz="2000" dirty="0"/>
              <a:t>Personally identifiable info &amp; passwords</a:t>
            </a:r>
          </a:p>
          <a:p>
            <a:pPr marL="457200" indent="-457200">
              <a:buFont typeface="Wingdings" panose="05000000000000000000" pitchFamily="2" charset="2"/>
              <a:buChar char="§"/>
            </a:pPr>
            <a:r>
              <a:rPr lang="en-GB" sz="2400" dirty="0"/>
              <a:t>3 days offline</a:t>
            </a:r>
          </a:p>
          <a:p>
            <a:pPr marL="457200" indent="-457200">
              <a:buFont typeface="Wingdings" panose="05000000000000000000" pitchFamily="2" charset="2"/>
              <a:buChar char="§"/>
            </a:pPr>
            <a:r>
              <a:rPr lang="en-GB" sz="2400" dirty="0"/>
              <a:t>Class action law suits</a:t>
            </a:r>
          </a:p>
          <a:p>
            <a:pPr marL="457200" indent="-457200"/>
            <a:endParaRPr lang="en-GB" dirty="0"/>
          </a:p>
        </p:txBody>
      </p:sp>
      <p:pic>
        <p:nvPicPr>
          <p:cNvPr id="8" name="Picture 7"/>
          <p:cNvPicPr>
            <a:picLocks noChangeAspect="1"/>
          </p:cNvPicPr>
          <p:nvPr/>
        </p:nvPicPr>
        <p:blipFill>
          <a:blip r:embed="rId3"/>
          <a:stretch>
            <a:fillRect/>
          </a:stretch>
        </p:blipFill>
        <p:spPr>
          <a:xfrm>
            <a:off x="9909004" y="236696"/>
            <a:ext cx="1036542" cy="1036542"/>
          </a:xfrm>
          <a:prstGeom prst="rect">
            <a:avLst/>
          </a:prstGeom>
        </p:spPr>
      </p:pic>
    </p:spTree>
    <p:extLst>
      <p:ext uri="{BB962C8B-B14F-4D97-AF65-F5344CB8AC3E}">
        <p14:creationId xmlns:p14="http://schemas.microsoft.com/office/powerpoint/2010/main" val="284597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 2014 – Broken Access Control</a:t>
            </a:r>
          </a:p>
        </p:txBody>
      </p:sp>
      <p:pic>
        <p:nvPicPr>
          <p:cNvPr id="6" name="Content Placeholder 5"/>
          <p:cNvPicPr>
            <a:picLocks noGrp="1" noChangeAspect="1"/>
          </p:cNvPicPr>
          <p:nvPr>
            <p:ph sz="half" idx="1"/>
          </p:nvPr>
        </p:nvPicPr>
        <p:blipFill>
          <a:blip r:embed="rId2"/>
          <a:stretch>
            <a:fillRect/>
          </a:stretch>
        </p:blipFill>
        <p:spPr>
          <a:xfrm>
            <a:off x="1981201" y="1423138"/>
            <a:ext cx="4037013" cy="4573698"/>
          </a:xfrm>
          <a:prstGeom prst="rect">
            <a:avLst/>
          </a:prstGeom>
        </p:spPr>
      </p:pic>
      <p:sp>
        <p:nvSpPr>
          <p:cNvPr id="4" name="Content Placeholder 3"/>
          <p:cNvSpPr>
            <a:spLocks noGrp="1"/>
          </p:cNvSpPr>
          <p:nvPr>
            <p:ph sz="half" idx="2"/>
          </p:nvPr>
        </p:nvSpPr>
        <p:spPr/>
        <p:txBody>
          <a:bodyPr/>
          <a:lstStyle/>
          <a:p>
            <a:pPr marL="457200" indent="-457200"/>
            <a:r>
              <a:rPr lang="en-GB" sz="2400" dirty="0"/>
              <a:t>Personal details of 47000 leaked</a:t>
            </a:r>
          </a:p>
          <a:p>
            <a:pPr marL="857250" lvl="1" indent="-457200"/>
            <a:r>
              <a:rPr lang="en-GB" sz="2000" dirty="0"/>
              <a:t>Including Rambo </a:t>
            </a:r>
            <a:r>
              <a:rPr lang="en-GB" sz="2000" dirty="0">
                <a:sym typeface="Wingdings" panose="05000000000000000000" pitchFamily="2" charset="2"/>
              </a:rPr>
              <a:t></a:t>
            </a:r>
          </a:p>
          <a:p>
            <a:pPr marL="857250" lvl="1" indent="-457200"/>
            <a:r>
              <a:rPr lang="en-GB" sz="2000" dirty="0">
                <a:sym typeface="Wingdings" panose="05000000000000000000" pitchFamily="2" charset="2"/>
              </a:rPr>
              <a:t>Confidential emails</a:t>
            </a:r>
          </a:p>
          <a:p>
            <a:pPr marL="457200" indent="-457200"/>
            <a:r>
              <a:rPr lang="en-GB" sz="2400" dirty="0"/>
              <a:t>100TB+ of data</a:t>
            </a:r>
          </a:p>
          <a:p>
            <a:pPr marL="857250" lvl="1" indent="-457200"/>
            <a:r>
              <a:rPr lang="en-GB" sz="2000" dirty="0">
                <a:sym typeface="Wingdings" panose="05000000000000000000" pitchFamily="2" charset="2"/>
              </a:rPr>
              <a:t>Major IP leak</a:t>
            </a:r>
          </a:p>
          <a:p>
            <a:pPr marL="857250" lvl="1" indent="-457200"/>
            <a:r>
              <a:rPr lang="en-GB" sz="2000" dirty="0">
                <a:sym typeface="Wingdings" panose="05000000000000000000" pitchFamily="2" charset="2"/>
              </a:rPr>
              <a:t>Data Loss</a:t>
            </a:r>
          </a:p>
          <a:p>
            <a:pPr marL="457200" indent="-457200"/>
            <a:r>
              <a:rPr lang="en-GB" sz="2400" dirty="0">
                <a:sym typeface="Wingdings" panose="05000000000000000000" pitchFamily="2" charset="2"/>
              </a:rPr>
              <a:t>Estimated $15m cost</a:t>
            </a:r>
            <a:endParaRPr lang="en-GB" sz="2400" dirty="0"/>
          </a:p>
          <a:p>
            <a:pPr marL="457200" indent="-457200"/>
            <a:r>
              <a:rPr lang="en-GB" sz="2400" dirty="0"/>
              <a:t>Exec resignations</a:t>
            </a:r>
          </a:p>
          <a:p>
            <a:pPr marL="457200" indent="-457200"/>
            <a:r>
              <a:rPr lang="en-GB" sz="2400" dirty="0"/>
              <a:t>State sponsored?</a:t>
            </a:r>
          </a:p>
        </p:txBody>
      </p:sp>
      <p:pic>
        <p:nvPicPr>
          <p:cNvPr id="1026" name="Picture 2" descr="http://upload.wikimedia.org/wikipedia/en/thumb/d/d7/Sony_Pictures_logo.svg/653px-Sony_Picture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8995" y="180340"/>
            <a:ext cx="740723" cy="116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06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Nov 2007 – Sensitive Data Exposure?</a:t>
            </a:r>
          </a:p>
        </p:txBody>
      </p:sp>
      <p:pic>
        <p:nvPicPr>
          <p:cNvPr id="5" name="Content Placeholder 4"/>
          <p:cNvPicPr>
            <a:picLocks noGrp="1" noChangeAspect="1"/>
          </p:cNvPicPr>
          <p:nvPr>
            <p:ph sz="half" idx="1"/>
          </p:nvPr>
        </p:nvPicPr>
        <p:blipFill>
          <a:blip r:embed="rId2"/>
          <a:stretch>
            <a:fillRect/>
          </a:stretch>
        </p:blipFill>
        <p:spPr>
          <a:xfrm>
            <a:off x="1981201" y="2224788"/>
            <a:ext cx="4037013" cy="2970398"/>
          </a:xfrm>
          <a:prstGeom prst="rect">
            <a:avLst/>
          </a:prstGeom>
        </p:spPr>
      </p:pic>
      <p:sp>
        <p:nvSpPr>
          <p:cNvPr id="4" name="Content Placeholder 3"/>
          <p:cNvSpPr>
            <a:spLocks noGrp="1"/>
          </p:cNvSpPr>
          <p:nvPr>
            <p:ph sz="half" idx="2"/>
          </p:nvPr>
        </p:nvSpPr>
        <p:spPr/>
        <p:txBody>
          <a:bodyPr/>
          <a:lstStyle/>
          <a:p>
            <a:pPr marL="457200" indent="-457200"/>
            <a:endParaRPr lang="en-GB" dirty="0"/>
          </a:p>
          <a:p>
            <a:pPr marL="457200" indent="-457200"/>
            <a:r>
              <a:rPr lang="en-GB" sz="2400" dirty="0"/>
              <a:t>A local story…</a:t>
            </a:r>
          </a:p>
          <a:p>
            <a:pPr marL="457200" indent="-457200"/>
            <a:r>
              <a:rPr lang="en-GB" sz="2400" dirty="0"/>
              <a:t>25m personal details potentially leaked</a:t>
            </a:r>
          </a:p>
          <a:p>
            <a:pPr marL="457200" indent="-457200"/>
            <a:r>
              <a:rPr lang="en-GB" sz="2400" dirty="0"/>
              <a:t>Large volumes of confidential data un-encrypted</a:t>
            </a:r>
          </a:p>
          <a:p>
            <a:pPr marL="457200" indent="-457200"/>
            <a:r>
              <a:rPr lang="en-GB" sz="2400" dirty="0"/>
              <a:t>Huge political embarrassment</a:t>
            </a:r>
          </a:p>
          <a:p>
            <a:pPr marL="457200" indent="-457200"/>
            <a:endParaRPr lang="en-GB" dirty="0"/>
          </a:p>
          <a:p>
            <a:pPr marL="457200" indent="-457200"/>
            <a:endParaRPr lang="en-GB" dirty="0"/>
          </a:p>
        </p:txBody>
      </p:sp>
      <p:pic>
        <p:nvPicPr>
          <p:cNvPr id="7" name="Picture 6"/>
          <p:cNvPicPr>
            <a:picLocks noChangeAspect="1"/>
          </p:cNvPicPr>
          <p:nvPr/>
        </p:nvPicPr>
        <p:blipFill>
          <a:blip r:embed="rId3"/>
          <a:stretch>
            <a:fillRect/>
          </a:stretch>
        </p:blipFill>
        <p:spPr>
          <a:xfrm>
            <a:off x="8976320" y="248606"/>
            <a:ext cx="1431032" cy="894395"/>
          </a:xfrm>
          <a:prstGeom prst="rect">
            <a:avLst/>
          </a:prstGeom>
        </p:spPr>
      </p:pic>
    </p:spTree>
    <p:extLst>
      <p:ext uri="{BB962C8B-B14F-4D97-AF65-F5344CB8AC3E}">
        <p14:creationId xmlns:p14="http://schemas.microsoft.com/office/powerpoint/2010/main" val="193653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so many others…</a:t>
            </a:r>
          </a:p>
        </p:txBody>
      </p:sp>
      <p:pic>
        <p:nvPicPr>
          <p:cNvPr id="5" name="Content Placeholder 4"/>
          <p:cNvPicPr>
            <a:picLocks noGrp="1" noChangeAspect="1"/>
          </p:cNvPicPr>
          <p:nvPr>
            <p:ph sz="half" idx="1"/>
          </p:nvPr>
        </p:nvPicPr>
        <p:blipFill>
          <a:blip r:embed="rId3"/>
          <a:stretch>
            <a:fillRect/>
          </a:stretch>
        </p:blipFill>
        <p:spPr>
          <a:xfrm>
            <a:off x="1981201" y="1601771"/>
            <a:ext cx="4037013" cy="4216435"/>
          </a:xfrm>
          <a:prstGeom prst="rect">
            <a:avLst/>
          </a:prstGeom>
        </p:spPr>
      </p:pic>
      <p:sp>
        <p:nvSpPr>
          <p:cNvPr id="4" name="Content Placeholder 3"/>
          <p:cNvSpPr>
            <a:spLocks noGrp="1"/>
          </p:cNvSpPr>
          <p:nvPr>
            <p:ph sz="half" idx="2"/>
          </p:nvPr>
        </p:nvSpPr>
        <p:spPr/>
        <p:txBody>
          <a:bodyPr/>
          <a:lstStyle/>
          <a:p>
            <a:endParaRPr lang="en-GB" dirty="0"/>
          </a:p>
        </p:txBody>
      </p:sp>
      <p:pic>
        <p:nvPicPr>
          <p:cNvPr id="6" name="Picture 5"/>
          <p:cNvPicPr>
            <a:picLocks noChangeAspect="1"/>
          </p:cNvPicPr>
          <p:nvPr/>
        </p:nvPicPr>
        <p:blipFill>
          <a:blip r:embed="rId4"/>
          <a:stretch>
            <a:fillRect/>
          </a:stretch>
        </p:blipFill>
        <p:spPr>
          <a:xfrm>
            <a:off x="3215681" y="1772816"/>
            <a:ext cx="6429375" cy="2152650"/>
          </a:xfrm>
          <a:prstGeom prst="rect">
            <a:avLst/>
          </a:prstGeom>
        </p:spPr>
      </p:pic>
      <p:pic>
        <p:nvPicPr>
          <p:cNvPr id="7" name="Picture 6"/>
          <p:cNvPicPr>
            <a:picLocks noChangeAspect="1"/>
          </p:cNvPicPr>
          <p:nvPr/>
        </p:nvPicPr>
        <p:blipFill>
          <a:blip r:embed="rId5"/>
          <a:stretch>
            <a:fillRect/>
          </a:stretch>
        </p:blipFill>
        <p:spPr>
          <a:xfrm>
            <a:off x="5737723" y="3316363"/>
            <a:ext cx="4059733" cy="2843628"/>
          </a:xfrm>
          <a:prstGeom prst="rect">
            <a:avLst/>
          </a:prstGeom>
        </p:spPr>
      </p:pic>
    </p:spTree>
    <p:extLst>
      <p:ext uri="{BB962C8B-B14F-4D97-AF65-F5344CB8AC3E}">
        <p14:creationId xmlns:p14="http://schemas.microsoft.com/office/powerpoint/2010/main" val="16469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 defending against – “Agents”</a:t>
            </a:r>
          </a:p>
        </p:txBody>
      </p:sp>
      <p:sp>
        <p:nvSpPr>
          <p:cNvPr id="3" name="Content Placeholder 2"/>
          <p:cNvSpPr>
            <a:spLocks noGrp="1"/>
          </p:cNvSpPr>
          <p:nvPr>
            <p:ph sz="half" idx="1"/>
          </p:nvPr>
        </p:nvSpPr>
        <p:spPr/>
        <p:txBody>
          <a:bodyPr/>
          <a:lstStyle/>
          <a:p>
            <a:pPr marL="457200" indent="-457200">
              <a:buFont typeface="Wingdings" panose="05000000000000000000" pitchFamily="2" charset="2"/>
              <a:buChar char="§"/>
            </a:pPr>
            <a:r>
              <a:rPr lang="en-GB" dirty="0"/>
              <a:t>Hackers</a:t>
            </a:r>
          </a:p>
          <a:p>
            <a:pPr marL="457200" indent="-457200">
              <a:buFont typeface="Wingdings" panose="05000000000000000000" pitchFamily="2" charset="2"/>
              <a:buChar char="§"/>
            </a:pPr>
            <a:r>
              <a:rPr lang="en-GB" dirty="0"/>
              <a:t>Malware authors</a:t>
            </a:r>
          </a:p>
          <a:p>
            <a:pPr marL="457200" indent="-457200">
              <a:buFont typeface="Wingdings" panose="05000000000000000000" pitchFamily="2" charset="2"/>
              <a:buChar char="§"/>
            </a:pPr>
            <a:r>
              <a:rPr lang="en-GB" dirty="0"/>
              <a:t>Organised Criminals</a:t>
            </a:r>
          </a:p>
          <a:p>
            <a:pPr marL="457200" indent="-457200">
              <a:buFont typeface="Wingdings" panose="05000000000000000000" pitchFamily="2" charset="2"/>
              <a:buChar char="§"/>
            </a:pPr>
            <a:r>
              <a:rPr lang="en-GB" dirty="0"/>
              <a:t>Activists / Media</a:t>
            </a:r>
          </a:p>
          <a:p>
            <a:pPr marL="457200" indent="-457200">
              <a:buFont typeface="Wingdings" panose="05000000000000000000" pitchFamily="2" charset="2"/>
              <a:buChar char="§"/>
            </a:pPr>
            <a:r>
              <a:rPr lang="en-GB" dirty="0"/>
              <a:t>Competitors</a:t>
            </a:r>
          </a:p>
          <a:p>
            <a:pPr marL="457200" indent="-457200">
              <a:buFont typeface="Wingdings" panose="05000000000000000000" pitchFamily="2" charset="2"/>
              <a:buChar char="§"/>
            </a:pPr>
            <a:r>
              <a:rPr lang="en-GB" dirty="0"/>
              <a:t>Foreign Intelligence</a:t>
            </a:r>
          </a:p>
          <a:p>
            <a:pPr marL="457200" indent="-457200">
              <a:buFont typeface="Wingdings" panose="05000000000000000000" pitchFamily="2" charset="2"/>
              <a:buChar char="§"/>
            </a:pPr>
            <a:r>
              <a:rPr lang="en-GB" dirty="0"/>
              <a:t>Domestic Intelligence</a:t>
            </a:r>
          </a:p>
          <a:p>
            <a:pPr marL="457200" indent="-457200">
              <a:buFont typeface="Wingdings" panose="05000000000000000000" pitchFamily="2" charset="2"/>
              <a:buChar char="§"/>
            </a:pPr>
            <a:endParaRPr lang="en-GB" dirty="0"/>
          </a:p>
        </p:txBody>
      </p:sp>
      <p:sp>
        <p:nvSpPr>
          <p:cNvPr id="4" name="Content Placeholder 3"/>
          <p:cNvSpPr>
            <a:spLocks noGrp="1"/>
          </p:cNvSpPr>
          <p:nvPr>
            <p:ph sz="half" idx="2"/>
          </p:nvPr>
        </p:nvSpPr>
        <p:spPr/>
        <p:txBody>
          <a:bodyPr/>
          <a:lstStyle/>
          <a:p>
            <a:pPr marL="457200" indent="-457200">
              <a:buFont typeface="Wingdings" panose="05000000000000000000" pitchFamily="2" charset="2"/>
              <a:buChar char="§"/>
            </a:pPr>
            <a:r>
              <a:rPr lang="en-GB" dirty="0"/>
              <a:t>Malicious Users</a:t>
            </a:r>
          </a:p>
          <a:p>
            <a:pPr marL="457200" indent="-457200">
              <a:buFont typeface="Wingdings" panose="05000000000000000000" pitchFamily="2" charset="2"/>
              <a:buChar char="§"/>
            </a:pPr>
            <a:r>
              <a:rPr lang="en-GB" dirty="0"/>
              <a:t>Malicious Employees</a:t>
            </a:r>
          </a:p>
          <a:p>
            <a:pPr marL="457200" indent="-457200">
              <a:buFont typeface="Wingdings" panose="05000000000000000000" pitchFamily="2" charset="2"/>
              <a:buChar char="§"/>
            </a:pPr>
            <a:r>
              <a:rPr lang="en-GB" dirty="0"/>
              <a:t>Nature &amp; Environment</a:t>
            </a:r>
          </a:p>
          <a:p>
            <a:pPr marL="457200" indent="-457200">
              <a:buFont typeface="Wingdings" panose="05000000000000000000" pitchFamily="2" charset="2"/>
              <a:buChar char="§"/>
            </a:pPr>
            <a:r>
              <a:rPr lang="en-GB" b="1" dirty="0"/>
              <a:t>Ourselves</a:t>
            </a:r>
          </a:p>
          <a:p>
            <a:pPr marL="857250" lvl="1" indent="-457200">
              <a:buFont typeface="Wingdings" panose="05000000000000000000" pitchFamily="2" charset="2"/>
              <a:buChar char="§"/>
            </a:pPr>
            <a:r>
              <a:rPr lang="en-GB" dirty="0"/>
              <a:t>Accidents</a:t>
            </a:r>
          </a:p>
          <a:p>
            <a:pPr marL="857250" lvl="1" indent="-457200">
              <a:buFont typeface="Wingdings" panose="05000000000000000000" pitchFamily="2" charset="2"/>
              <a:buChar char="§"/>
            </a:pPr>
            <a:r>
              <a:rPr lang="en-GB" dirty="0"/>
              <a:t>Carelessness</a:t>
            </a:r>
          </a:p>
          <a:p>
            <a:pPr marL="857250" lvl="1" indent="-457200">
              <a:buFont typeface="Wingdings" panose="05000000000000000000" pitchFamily="2" charset="2"/>
              <a:buChar char="§"/>
            </a:pPr>
            <a:r>
              <a:rPr lang="en-GB" dirty="0"/>
              <a:t>Bugs</a:t>
            </a:r>
          </a:p>
          <a:p>
            <a:pPr marL="857250" lvl="1" indent="-457200">
              <a:buFont typeface="Wingdings" panose="05000000000000000000" pitchFamily="2" charset="2"/>
              <a:buChar char="§"/>
            </a:pPr>
            <a:endParaRPr lang="en-GB" dirty="0"/>
          </a:p>
        </p:txBody>
      </p:sp>
    </p:spTree>
    <p:extLst>
      <p:ext uri="{BB962C8B-B14F-4D97-AF65-F5344CB8AC3E}">
        <p14:creationId xmlns:p14="http://schemas.microsoft.com/office/powerpoint/2010/main" val="10027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FC7CCDEB-0D5E-8547-956C-F06EF250D736}"/>
              </a:ext>
            </a:extLst>
          </p:cNvPr>
          <p:cNvSpPr>
            <a:spLocks noGrp="1" noChangeArrowheads="1"/>
          </p:cNvSpPr>
          <p:nvPr>
            <p:ph type="title"/>
          </p:nvPr>
        </p:nvSpPr>
        <p:spPr>
          <a:xfrm>
            <a:off x="1149545" y="56271"/>
            <a:ext cx="10204255" cy="937943"/>
          </a:xfrm>
        </p:spPr>
        <p:txBody>
          <a:bodyPr/>
          <a:lstStyle/>
          <a:p>
            <a:pPr eaLnBrk="1" hangingPunct="1"/>
            <a:r>
              <a:rPr lang="en-AU" altLang="en-US" dirty="0"/>
              <a:t>What is Computer Security</a:t>
            </a:r>
          </a:p>
        </p:txBody>
      </p:sp>
      <p:sp>
        <p:nvSpPr>
          <p:cNvPr id="4" name="Rectangle 3">
            <a:extLst>
              <a:ext uri="{FF2B5EF4-FFF2-40B4-BE49-F238E27FC236}">
                <a16:creationId xmlns:a16="http://schemas.microsoft.com/office/drawing/2014/main" id="{6E521294-555B-F24F-BAAA-94D42FD7DB76}"/>
              </a:ext>
            </a:extLst>
          </p:cNvPr>
          <p:cNvSpPr/>
          <p:nvPr/>
        </p:nvSpPr>
        <p:spPr>
          <a:xfrm>
            <a:off x="1149545" y="1501259"/>
            <a:ext cx="8551668" cy="4062651"/>
          </a:xfrm>
          <a:prstGeom prst="rect">
            <a:avLst/>
          </a:prstGeom>
        </p:spPr>
        <p:txBody>
          <a:bodyPr wrap="square">
            <a:spAutoFit/>
          </a:bodyPr>
          <a:lstStyle/>
          <a:p>
            <a:r>
              <a:rPr lang="en-GB" altLang="en-US" sz="2400" dirty="0"/>
              <a:t>There is no single definition of security. Broadly speaking: </a:t>
            </a:r>
            <a:r>
              <a:rPr lang="en-GB" altLang="en-US" sz="2400" b="1" dirty="0"/>
              <a:t>Computer Security</a:t>
            </a:r>
            <a:r>
              <a:rPr lang="en-GB" altLang="en-US" sz="2400" dirty="0"/>
              <a:t> deals with the prevention and detection of unauthorised actions by users of a computer system.</a:t>
            </a:r>
          </a:p>
          <a:p>
            <a:endParaRPr lang="en-GB" altLang="en-US" sz="2400" dirty="0"/>
          </a:p>
          <a:p>
            <a:r>
              <a:rPr lang="en-US" altLang="en-US" sz="2400" dirty="0"/>
              <a:t>Differences between traditional security and information security</a:t>
            </a:r>
          </a:p>
          <a:p>
            <a:pPr marL="342900" indent="-342900">
              <a:buFont typeface="Arial" panose="020B0604020202020204" pitchFamily="34" charset="0"/>
              <a:buChar char="•"/>
            </a:pPr>
            <a:r>
              <a:rPr lang="en-US" altLang="en-US" sz="2400" dirty="0"/>
              <a:t>Information can be stolen - but you still have it</a:t>
            </a:r>
          </a:p>
          <a:p>
            <a:pPr marL="342900" indent="-342900">
              <a:buFont typeface="Arial" panose="020B0604020202020204" pitchFamily="34" charset="0"/>
              <a:buChar char="•"/>
            </a:pPr>
            <a:r>
              <a:rPr lang="en-US" altLang="en-US" sz="2400" dirty="0"/>
              <a:t>Confidential information may be copied and sold - but the theft might not be detected</a:t>
            </a:r>
          </a:p>
          <a:p>
            <a:pPr marL="342900" indent="-342900">
              <a:buFont typeface="Arial" panose="020B0604020202020204" pitchFamily="34" charset="0"/>
              <a:buChar char="•"/>
            </a:pPr>
            <a:r>
              <a:rPr lang="en-US" altLang="en-US" sz="2400" dirty="0"/>
              <a:t>The criminals may be on the other side of the world</a:t>
            </a:r>
          </a:p>
          <a:p>
            <a:endParaRPr lang="en-US" altLang="en-US" sz="2400" dirty="0"/>
          </a:p>
          <a:p>
            <a:endParaRPr lang="en-US" dirty="0"/>
          </a:p>
        </p:txBody>
      </p:sp>
    </p:spTree>
    <p:extLst>
      <p:ext uri="{BB962C8B-B14F-4D97-AF65-F5344CB8AC3E}">
        <p14:creationId xmlns:p14="http://schemas.microsoft.com/office/powerpoint/2010/main" val="2838882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1" name="Rectangle 3">
            <a:extLst>
              <a:ext uri="{FF2B5EF4-FFF2-40B4-BE49-F238E27FC236}">
                <a16:creationId xmlns:a16="http://schemas.microsoft.com/office/drawing/2014/main" id="{6A382AAE-9BCB-7248-9C47-C8D7BC25C263}"/>
              </a:ext>
            </a:extLst>
          </p:cNvPr>
          <p:cNvSpPr>
            <a:spLocks noGrp="1" noChangeArrowheads="1"/>
          </p:cNvSpPr>
          <p:nvPr>
            <p:ph type="body" idx="1"/>
          </p:nvPr>
        </p:nvSpPr>
        <p:spPr>
          <a:xfrm>
            <a:off x="1676400" y="1390651"/>
            <a:ext cx="6275388" cy="2112963"/>
          </a:xfrm>
        </p:spPr>
        <p:txBody>
          <a:bodyPr/>
          <a:lstStyle/>
          <a:p>
            <a:r>
              <a:rPr lang="en-US" altLang="en-US" sz="2400" dirty="0">
                <a:solidFill>
                  <a:srgbClr val="0000FF"/>
                </a:solidFill>
              </a:rPr>
              <a:t>CIA</a:t>
            </a:r>
          </a:p>
          <a:p>
            <a:pPr lvl="1"/>
            <a:r>
              <a:rPr lang="en-US" altLang="en-US" sz="2000" dirty="0">
                <a:solidFill>
                  <a:srgbClr val="0000FF"/>
                </a:solidFill>
              </a:rPr>
              <a:t>Confidentiality</a:t>
            </a:r>
            <a:r>
              <a:rPr lang="en-US" altLang="en-US" sz="2000" dirty="0"/>
              <a:t>: Who is authorized to use data?</a:t>
            </a:r>
          </a:p>
          <a:p>
            <a:pPr lvl="1"/>
            <a:r>
              <a:rPr lang="en-US" altLang="en-US" sz="2000" dirty="0">
                <a:solidFill>
                  <a:srgbClr val="0000FF"/>
                </a:solidFill>
              </a:rPr>
              <a:t>Integrity</a:t>
            </a:r>
            <a:r>
              <a:rPr lang="en-US" altLang="en-US" sz="2000" dirty="0"/>
              <a:t>:   Is data good?</a:t>
            </a:r>
          </a:p>
          <a:p>
            <a:pPr lvl="1"/>
            <a:r>
              <a:rPr lang="en-US" altLang="en-US" sz="2000" dirty="0">
                <a:solidFill>
                  <a:srgbClr val="0000FF"/>
                </a:solidFill>
              </a:rPr>
              <a:t>Availability</a:t>
            </a:r>
            <a:r>
              <a:rPr lang="en-US" altLang="en-US" sz="2000" dirty="0"/>
              <a:t>: </a:t>
            </a:r>
            <a:r>
              <a:rPr lang="pl-PL" altLang="en-US" sz="2000" dirty="0" err="1"/>
              <a:t>Can</a:t>
            </a:r>
            <a:r>
              <a:rPr lang="pl-PL" altLang="en-US" sz="2000" dirty="0"/>
              <a:t> </a:t>
            </a:r>
            <a:r>
              <a:rPr lang="pl-PL" altLang="en-US" sz="2000" dirty="0" err="1"/>
              <a:t>access</a:t>
            </a:r>
            <a:r>
              <a:rPr lang="pl-PL" altLang="en-US" sz="2000" dirty="0"/>
              <a:t> data</a:t>
            </a:r>
            <a:r>
              <a:rPr lang="en-US" altLang="en-US" sz="2000" dirty="0"/>
              <a:t> </a:t>
            </a:r>
            <a:r>
              <a:rPr lang="pl-PL" altLang="en-US" sz="2000" dirty="0" err="1"/>
              <a:t>whenever</a:t>
            </a:r>
            <a:r>
              <a:rPr lang="pl-PL" altLang="en-US" sz="2000" dirty="0"/>
              <a:t> </a:t>
            </a:r>
            <a:r>
              <a:rPr lang="pl-PL" altLang="en-US" sz="2000" dirty="0" err="1"/>
              <a:t>need</a:t>
            </a:r>
            <a:r>
              <a:rPr lang="pl-PL" altLang="en-US" sz="2000" dirty="0"/>
              <a:t> </a:t>
            </a:r>
            <a:r>
              <a:rPr lang="pl-PL" altLang="en-US" sz="2000" dirty="0" err="1"/>
              <a:t>it</a:t>
            </a:r>
            <a:r>
              <a:rPr lang="pl-PL" altLang="en-US" sz="2000" dirty="0"/>
              <a:t>?</a:t>
            </a:r>
            <a:r>
              <a:rPr lang="pl-PL" altLang="en-US" dirty="0"/>
              <a:t>	</a:t>
            </a:r>
            <a:endParaRPr lang="en-US" altLang="en-US" dirty="0"/>
          </a:p>
        </p:txBody>
      </p:sp>
      <p:sp>
        <p:nvSpPr>
          <p:cNvPr id="1445893" name="Oval 5">
            <a:extLst>
              <a:ext uri="{FF2B5EF4-FFF2-40B4-BE49-F238E27FC236}">
                <a16:creationId xmlns:a16="http://schemas.microsoft.com/office/drawing/2014/main" id="{B16C0AFE-BC4A-054C-BB08-706312394A1A}"/>
              </a:ext>
            </a:extLst>
          </p:cNvPr>
          <p:cNvSpPr>
            <a:spLocks noChangeArrowheads="1"/>
          </p:cNvSpPr>
          <p:nvPr/>
        </p:nvSpPr>
        <p:spPr bwMode="auto">
          <a:xfrm>
            <a:off x="7999414" y="1501776"/>
            <a:ext cx="1347787" cy="1298575"/>
          </a:xfrm>
          <a:prstGeom prst="ellipse">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94" name="Oval 6">
            <a:extLst>
              <a:ext uri="{FF2B5EF4-FFF2-40B4-BE49-F238E27FC236}">
                <a16:creationId xmlns:a16="http://schemas.microsoft.com/office/drawing/2014/main" id="{282699AC-893C-F446-86A1-29655EEDCC30}"/>
              </a:ext>
            </a:extLst>
          </p:cNvPr>
          <p:cNvSpPr>
            <a:spLocks noChangeArrowheads="1"/>
          </p:cNvSpPr>
          <p:nvPr/>
        </p:nvSpPr>
        <p:spPr bwMode="auto">
          <a:xfrm>
            <a:off x="8774114" y="1466851"/>
            <a:ext cx="1347787" cy="1298575"/>
          </a:xfrm>
          <a:prstGeom prst="ellipse">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95" name="Oval 7">
            <a:extLst>
              <a:ext uri="{FF2B5EF4-FFF2-40B4-BE49-F238E27FC236}">
                <a16:creationId xmlns:a16="http://schemas.microsoft.com/office/drawing/2014/main" id="{CD572AF4-CAED-3940-8BA2-45E3B5899540}"/>
              </a:ext>
            </a:extLst>
          </p:cNvPr>
          <p:cNvSpPr>
            <a:spLocks noChangeArrowheads="1"/>
          </p:cNvSpPr>
          <p:nvPr/>
        </p:nvSpPr>
        <p:spPr bwMode="auto">
          <a:xfrm>
            <a:off x="8494714" y="2119314"/>
            <a:ext cx="1347787" cy="1298575"/>
          </a:xfrm>
          <a:prstGeom prst="ellipse">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96" name="Rectangle 8">
            <a:extLst>
              <a:ext uri="{FF2B5EF4-FFF2-40B4-BE49-F238E27FC236}">
                <a16:creationId xmlns:a16="http://schemas.microsoft.com/office/drawing/2014/main" id="{205E3041-2F29-ED41-AD3D-EE20F5199E85}"/>
              </a:ext>
            </a:extLst>
          </p:cNvPr>
          <p:cNvSpPr>
            <a:spLocks noChangeArrowheads="1"/>
          </p:cNvSpPr>
          <p:nvPr/>
        </p:nvSpPr>
        <p:spPr bwMode="auto">
          <a:xfrm>
            <a:off x="8323263" y="1914526"/>
            <a:ext cx="322262" cy="3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85000"/>
              </a:lnSpc>
            </a:pPr>
            <a:r>
              <a:rPr lang="en-US" altLang="en-US" b="1">
                <a:solidFill>
                  <a:srgbClr val="0000FF"/>
                </a:solidFill>
              </a:rPr>
              <a:t>C</a:t>
            </a:r>
          </a:p>
        </p:txBody>
      </p:sp>
      <p:sp>
        <p:nvSpPr>
          <p:cNvPr id="1445897" name="Rectangle 9">
            <a:extLst>
              <a:ext uri="{FF2B5EF4-FFF2-40B4-BE49-F238E27FC236}">
                <a16:creationId xmlns:a16="http://schemas.microsoft.com/office/drawing/2014/main" id="{B8B81230-8E01-1B43-8382-B5E141900B40}"/>
              </a:ext>
            </a:extLst>
          </p:cNvPr>
          <p:cNvSpPr>
            <a:spLocks noChangeArrowheads="1"/>
          </p:cNvSpPr>
          <p:nvPr/>
        </p:nvSpPr>
        <p:spPr bwMode="auto">
          <a:xfrm>
            <a:off x="9587322" y="1876426"/>
            <a:ext cx="243657" cy="3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85000"/>
              </a:lnSpc>
            </a:pPr>
            <a:r>
              <a:rPr lang="en-US" altLang="en-US" b="1">
                <a:solidFill>
                  <a:srgbClr val="0000FF"/>
                </a:solidFill>
              </a:rPr>
              <a:t>I</a:t>
            </a:r>
          </a:p>
        </p:txBody>
      </p:sp>
      <p:sp>
        <p:nvSpPr>
          <p:cNvPr id="1445898" name="Rectangle 10">
            <a:extLst>
              <a:ext uri="{FF2B5EF4-FFF2-40B4-BE49-F238E27FC236}">
                <a16:creationId xmlns:a16="http://schemas.microsoft.com/office/drawing/2014/main" id="{93F8BC78-4AF3-124D-91AE-37EA616F9417}"/>
              </a:ext>
            </a:extLst>
          </p:cNvPr>
          <p:cNvSpPr>
            <a:spLocks noChangeArrowheads="1"/>
          </p:cNvSpPr>
          <p:nvPr/>
        </p:nvSpPr>
        <p:spPr bwMode="auto">
          <a:xfrm>
            <a:off x="9012239" y="2887664"/>
            <a:ext cx="322205" cy="3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85000"/>
              </a:lnSpc>
            </a:pPr>
            <a:r>
              <a:rPr lang="en-US" altLang="en-US" b="1">
                <a:solidFill>
                  <a:srgbClr val="0000FF"/>
                </a:solidFill>
              </a:rPr>
              <a:t>A</a:t>
            </a:r>
          </a:p>
        </p:txBody>
      </p:sp>
      <p:sp>
        <p:nvSpPr>
          <p:cNvPr id="1445899" name="Text Box 11">
            <a:extLst>
              <a:ext uri="{FF2B5EF4-FFF2-40B4-BE49-F238E27FC236}">
                <a16:creationId xmlns:a16="http://schemas.microsoft.com/office/drawing/2014/main" id="{DD5ED841-E8E2-E649-AB9D-EA01C6CCFE0B}"/>
              </a:ext>
            </a:extLst>
          </p:cNvPr>
          <p:cNvSpPr txBox="1">
            <a:spLocks noChangeArrowheads="1"/>
          </p:cNvSpPr>
          <p:nvPr/>
        </p:nvSpPr>
        <p:spPr bwMode="auto">
          <a:xfrm>
            <a:off x="8912225" y="2152651"/>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pl-PL" altLang="en-US" sz="2000" b="1">
                <a:solidFill>
                  <a:srgbClr val="FF0000"/>
                </a:solidFill>
                <a:latin typeface="Times New Roman" panose="02020603050405020304" pitchFamily="18" charset="0"/>
              </a:rPr>
              <a:t>S</a:t>
            </a:r>
            <a:endParaRPr lang="en-US" altLang="en-US" sz="2000" b="1">
              <a:solidFill>
                <a:srgbClr val="FF0000"/>
              </a:solidFill>
              <a:latin typeface="Times New Roman" panose="02020603050405020304" pitchFamily="18" charset="0"/>
            </a:endParaRPr>
          </a:p>
        </p:txBody>
      </p:sp>
      <p:sp>
        <p:nvSpPr>
          <p:cNvPr id="1445900" name="Text Box 12">
            <a:extLst>
              <a:ext uri="{FF2B5EF4-FFF2-40B4-BE49-F238E27FC236}">
                <a16:creationId xmlns:a16="http://schemas.microsoft.com/office/drawing/2014/main" id="{AECB9016-0678-6343-B106-FCF3F558BF53}"/>
              </a:ext>
            </a:extLst>
          </p:cNvPr>
          <p:cNvSpPr txBox="1">
            <a:spLocks noChangeArrowheads="1"/>
          </p:cNvSpPr>
          <p:nvPr/>
        </p:nvSpPr>
        <p:spPr bwMode="auto">
          <a:xfrm>
            <a:off x="8763000" y="3482976"/>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pl-PL" altLang="en-US" b="1">
                <a:solidFill>
                  <a:srgbClr val="FF0000"/>
                </a:solidFill>
              </a:rPr>
              <a:t>S</a:t>
            </a:r>
            <a:r>
              <a:rPr lang="pl-PL" altLang="en-US">
                <a:solidFill>
                  <a:srgbClr val="080808"/>
                </a:solidFill>
              </a:rPr>
              <a:t> = Secure</a:t>
            </a:r>
            <a:endParaRPr lang="en-US" altLang="en-US">
              <a:solidFill>
                <a:srgbClr val="080808"/>
              </a:solidFill>
            </a:endParaRPr>
          </a:p>
        </p:txBody>
      </p:sp>
      <p:sp>
        <p:nvSpPr>
          <p:cNvPr id="2" name="Title 1">
            <a:extLst>
              <a:ext uri="{FF2B5EF4-FFF2-40B4-BE49-F238E27FC236}">
                <a16:creationId xmlns:a16="http://schemas.microsoft.com/office/drawing/2014/main" id="{5CA26DB7-2BC8-B14B-9A5E-CA2B3DCF95BD}"/>
              </a:ext>
            </a:extLst>
          </p:cNvPr>
          <p:cNvSpPr>
            <a:spLocks noGrp="1"/>
          </p:cNvSpPr>
          <p:nvPr>
            <p:ph type="title"/>
          </p:nvPr>
        </p:nvSpPr>
        <p:spPr/>
        <p:txBody>
          <a:bodyPr>
            <a:normAutofit/>
          </a:bodyPr>
          <a:lstStyle/>
          <a:p>
            <a:r>
              <a:rPr lang="en-GB" dirty="0"/>
              <a:t>Information Security – CIA Triad</a:t>
            </a:r>
            <a:endParaRPr lang="en-US" dirty="0"/>
          </a:p>
        </p:txBody>
      </p:sp>
      <p:graphicFrame>
        <p:nvGraphicFramePr>
          <p:cNvPr id="13" name="Content Placeholder 5">
            <a:extLst>
              <a:ext uri="{FF2B5EF4-FFF2-40B4-BE49-F238E27FC236}">
                <a16:creationId xmlns:a16="http://schemas.microsoft.com/office/drawing/2014/main" id="{760D86EE-EBAF-DD48-B21D-7310317F9F01}"/>
              </a:ext>
            </a:extLst>
          </p:cNvPr>
          <p:cNvGraphicFramePr>
            <a:graphicFrameLocks/>
          </p:cNvGraphicFramePr>
          <p:nvPr/>
        </p:nvGraphicFramePr>
        <p:xfrm>
          <a:off x="1981201" y="3417889"/>
          <a:ext cx="5405437" cy="270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33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5FD629-636D-2348-9801-90D2A5272BE2}"/>
              </a:ext>
            </a:extLst>
          </p:cNvPr>
          <p:cNvSpPr>
            <a:spLocks noGrp="1"/>
          </p:cNvSpPr>
          <p:nvPr>
            <p:ph type="title"/>
          </p:nvPr>
        </p:nvSpPr>
        <p:spPr/>
        <p:txBody>
          <a:bodyPr/>
          <a:lstStyle/>
          <a:p>
            <a:pPr eaLnBrk="1" hangingPunct="1"/>
            <a:r>
              <a:rPr lang="en-US" altLang="en-US"/>
              <a:t>Three key objectives (the CIA triad)</a:t>
            </a:r>
          </a:p>
        </p:txBody>
      </p:sp>
      <p:sp>
        <p:nvSpPr>
          <p:cNvPr id="3" name="Content Placeholder 2">
            <a:extLst>
              <a:ext uri="{FF2B5EF4-FFF2-40B4-BE49-F238E27FC236}">
                <a16:creationId xmlns:a16="http://schemas.microsoft.com/office/drawing/2014/main" id="{C4EFA98C-772E-CC41-8189-92B2FE95F387}"/>
              </a:ext>
            </a:extLst>
          </p:cNvPr>
          <p:cNvSpPr>
            <a:spLocks noGrp="1"/>
          </p:cNvSpPr>
          <p:nvPr>
            <p:ph idx="1"/>
          </p:nvPr>
        </p:nvSpPr>
        <p:spPr>
          <a:xfrm>
            <a:off x="1149544" y="1468437"/>
            <a:ext cx="10515600" cy="4351338"/>
          </a:xfrm>
        </p:spPr>
        <p:txBody>
          <a:bodyPr>
            <a:normAutofit fontScale="92500" lnSpcReduction="10000"/>
          </a:bodyPr>
          <a:lstStyle/>
          <a:p>
            <a:pPr eaLnBrk="1" hangingPunct="1">
              <a:defRPr/>
            </a:pPr>
            <a:r>
              <a:rPr lang="en-US" b="1" dirty="0"/>
              <a:t>Confidentiality</a:t>
            </a:r>
          </a:p>
          <a:p>
            <a:pPr lvl="1" eaLnBrk="1" hangingPunct="1">
              <a:defRPr/>
            </a:pPr>
            <a:r>
              <a:rPr lang="en-US" b="1" dirty="0"/>
              <a:t>Data confidentiality</a:t>
            </a:r>
            <a:r>
              <a:rPr lang="en-US" dirty="0"/>
              <a:t>: Assures that confidential information is not disclosed to unauthorized individuals</a:t>
            </a:r>
          </a:p>
          <a:p>
            <a:pPr lvl="1" eaLnBrk="1" hangingPunct="1">
              <a:defRPr/>
            </a:pPr>
            <a:r>
              <a:rPr lang="en-US" b="1" dirty="0"/>
              <a:t>Privacy</a:t>
            </a:r>
            <a:r>
              <a:rPr lang="en-US" dirty="0"/>
              <a:t>: Assures that individual control or influence what information may be collected and stored</a:t>
            </a:r>
          </a:p>
          <a:p>
            <a:pPr eaLnBrk="1" hangingPunct="1">
              <a:defRPr/>
            </a:pPr>
            <a:r>
              <a:rPr lang="en-US" b="1" dirty="0"/>
              <a:t>Integrity</a:t>
            </a:r>
          </a:p>
          <a:p>
            <a:pPr lvl="1" eaLnBrk="1" hangingPunct="1">
              <a:defRPr/>
            </a:pPr>
            <a:r>
              <a:rPr lang="en-US" b="1" dirty="0"/>
              <a:t>Data integrity</a:t>
            </a:r>
            <a:r>
              <a:rPr lang="en-US" dirty="0"/>
              <a:t>: assures that information and programs are changed only in a specified and authorized manner</a:t>
            </a:r>
          </a:p>
          <a:p>
            <a:pPr lvl="1" eaLnBrk="1" hangingPunct="1">
              <a:defRPr/>
            </a:pPr>
            <a:r>
              <a:rPr lang="en-US" b="1" dirty="0"/>
              <a:t>System integrity</a:t>
            </a:r>
            <a:r>
              <a:rPr lang="en-US" dirty="0"/>
              <a:t>: Assures that a system performs its operations in unimpaired manner</a:t>
            </a:r>
          </a:p>
          <a:p>
            <a:pPr eaLnBrk="1" hangingPunct="1">
              <a:defRPr/>
            </a:pPr>
            <a:r>
              <a:rPr lang="en-US" b="1" dirty="0"/>
              <a:t>Availability</a:t>
            </a:r>
            <a:r>
              <a:rPr lang="en-US" dirty="0"/>
              <a:t>: assure that systems works promptly and service is not denied to authorized users</a:t>
            </a:r>
          </a:p>
        </p:txBody>
      </p:sp>
    </p:spTree>
    <p:extLst>
      <p:ext uri="{BB962C8B-B14F-4D97-AF65-F5344CB8AC3E}">
        <p14:creationId xmlns:p14="http://schemas.microsoft.com/office/powerpoint/2010/main" val="279888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065" name="Rectangle 81">
            <a:extLst>
              <a:ext uri="{FF2B5EF4-FFF2-40B4-BE49-F238E27FC236}">
                <a16:creationId xmlns:a16="http://schemas.microsoft.com/office/drawing/2014/main" id="{E656C171-E455-5B44-BF15-A7287695B711}"/>
              </a:ext>
            </a:extLst>
          </p:cNvPr>
          <p:cNvSpPr>
            <a:spLocks noChangeArrowheads="1"/>
          </p:cNvSpPr>
          <p:nvPr/>
        </p:nvSpPr>
        <p:spPr bwMode="auto">
          <a:xfrm>
            <a:off x="1149544" y="1681163"/>
            <a:ext cx="7894638"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itchFamily="2" charset="2"/>
              <a:buChar char="n"/>
              <a:tabLst>
                <a:tab pos="1139825"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tabLst>
                <a:tab pos="1139825"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tabLst>
                <a:tab pos="1139825"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tabLst>
                <a:tab pos="1139825"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9pPr>
          </a:lstStyle>
          <a:p>
            <a:pPr eaLnBrk="1" hangingPunct="1"/>
            <a:r>
              <a:rPr lang="en-US" altLang="en-US" sz="2400" dirty="0"/>
              <a:t>Example 1:</a:t>
            </a:r>
            <a:r>
              <a:rPr lang="en-US" altLang="en-US" sz="2400" dirty="0">
                <a:solidFill>
                  <a:srgbClr val="0000FF"/>
                </a:solidFill>
              </a:rPr>
              <a:t> C vs. I+A</a:t>
            </a:r>
          </a:p>
          <a:p>
            <a:pPr lvl="1" eaLnBrk="1" hangingPunct="1"/>
            <a:r>
              <a:rPr lang="en-US" altLang="en-US" sz="2000" dirty="0">
                <a:solidFill>
                  <a:srgbClr val="080808"/>
                </a:solidFill>
              </a:rPr>
              <a:t>Disconnect computer from Internet</a:t>
            </a:r>
            <a:r>
              <a:rPr lang="pl-PL" altLang="en-US" sz="2000" dirty="0">
                <a:solidFill>
                  <a:srgbClr val="080808"/>
                </a:solidFill>
              </a:rPr>
              <a:t> to </a:t>
            </a:r>
            <a:r>
              <a:rPr lang="pl-PL" altLang="en-US" sz="2000" dirty="0" err="1">
                <a:solidFill>
                  <a:srgbClr val="080808"/>
                </a:solidFill>
              </a:rPr>
              <a:t>increase</a:t>
            </a:r>
            <a:r>
              <a:rPr lang="pl-PL" altLang="en-US" sz="2000" dirty="0">
                <a:solidFill>
                  <a:srgbClr val="080808"/>
                </a:solidFill>
              </a:rPr>
              <a:t> </a:t>
            </a:r>
            <a:r>
              <a:rPr lang="pl-PL" altLang="en-US" sz="2000" dirty="0" err="1">
                <a:solidFill>
                  <a:srgbClr val="0000FF"/>
                </a:solidFill>
              </a:rPr>
              <a:t>confidentiality</a:t>
            </a:r>
            <a:endParaRPr lang="en-US" altLang="en-US" sz="2000" dirty="0">
              <a:solidFill>
                <a:srgbClr val="080808"/>
              </a:solidFill>
            </a:endParaRPr>
          </a:p>
          <a:p>
            <a:pPr lvl="1" eaLnBrk="1" hangingPunct="1"/>
            <a:r>
              <a:rPr lang="en-US" altLang="en-US" sz="2000" dirty="0">
                <a:solidFill>
                  <a:srgbClr val="0000FF"/>
                </a:solidFill>
              </a:rPr>
              <a:t>A</a:t>
            </a:r>
            <a:r>
              <a:rPr lang="pl-PL" altLang="en-US" sz="2000" dirty="0" err="1">
                <a:solidFill>
                  <a:srgbClr val="0000FF"/>
                </a:solidFill>
              </a:rPr>
              <a:t>vailability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t>
            </a:r>
            <a:r>
              <a:rPr lang="pl-PL" altLang="en-US" sz="2000" dirty="0" err="1">
                <a:solidFill>
                  <a:srgbClr val="0000FF"/>
                </a:solidFill>
              </a:rPr>
              <a:t>integrity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t>
            </a:r>
            <a:r>
              <a:rPr lang="pl-PL" altLang="en-US" sz="2000" dirty="0" err="1">
                <a:solidFill>
                  <a:srgbClr val="080808"/>
                </a:solidFill>
              </a:rPr>
              <a:t>due</a:t>
            </a:r>
            <a:r>
              <a:rPr lang="pl-PL" altLang="en-US" sz="2000" dirty="0">
                <a:solidFill>
                  <a:srgbClr val="080808"/>
                </a:solidFill>
              </a:rPr>
              <a:t> to </a:t>
            </a:r>
            <a:r>
              <a:rPr lang="pl-PL" altLang="en-US" sz="2000" dirty="0" err="1">
                <a:solidFill>
                  <a:srgbClr val="080808"/>
                </a:solidFill>
              </a:rPr>
              <a:t>lost</a:t>
            </a:r>
            <a:r>
              <a:rPr lang="pl-PL" altLang="en-US" sz="2000" dirty="0">
                <a:solidFill>
                  <a:srgbClr val="080808"/>
                </a:solidFill>
              </a:rPr>
              <a:t> </a:t>
            </a:r>
            <a:r>
              <a:rPr lang="pl-PL" altLang="en-US" sz="2000" dirty="0" err="1">
                <a:solidFill>
                  <a:srgbClr val="080808"/>
                </a:solidFill>
              </a:rPr>
              <a:t>updates</a:t>
            </a:r>
            <a:endParaRPr lang="en-US" altLang="en-US" sz="2000" dirty="0">
              <a:solidFill>
                <a:srgbClr val="080808"/>
              </a:solidFill>
            </a:endParaRPr>
          </a:p>
          <a:p>
            <a:pPr eaLnBrk="1" hangingPunct="1"/>
            <a:endParaRPr lang="pl-PL" altLang="en-US" sz="2000" dirty="0">
              <a:solidFill>
                <a:srgbClr val="080808"/>
              </a:solidFill>
            </a:endParaRPr>
          </a:p>
          <a:p>
            <a:pPr eaLnBrk="1" hangingPunct="1"/>
            <a:r>
              <a:rPr lang="en-US" altLang="en-US" sz="2400" dirty="0"/>
              <a:t>Example 2:</a:t>
            </a:r>
            <a:r>
              <a:rPr lang="en-US" altLang="en-US" sz="2400" dirty="0">
                <a:solidFill>
                  <a:srgbClr val="0000FF"/>
                </a:solidFill>
              </a:rPr>
              <a:t> I vs. C+A</a:t>
            </a:r>
            <a:r>
              <a:rPr lang="en-US" altLang="en-US" sz="2000" dirty="0">
                <a:solidFill>
                  <a:srgbClr val="080808"/>
                </a:solidFill>
              </a:rPr>
              <a:t> </a:t>
            </a:r>
          </a:p>
          <a:p>
            <a:pPr lvl="1" eaLnBrk="1" hangingPunct="1"/>
            <a:r>
              <a:rPr lang="pl-PL" altLang="en-US" sz="2000" dirty="0" err="1">
                <a:solidFill>
                  <a:srgbClr val="080808"/>
                </a:solidFill>
              </a:rPr>
              <a:t>Have</a:t>
            </a:r>
            <a:r>
              <a:rPr lang="pl-PL" altLang="en-US" sz="2000" dirty="0">
                <a:solidFill>
                  <a:srgbClr val="080808"/>
                </a:solidFill>
              </a:rPr>
              <a:t> </a:t>
            </a:r>
            <a:r>
              <a:rPr lang="pl-PL" altLang="en-US" sz="2000" dirty="0" err="1">
                <a:solidFill>
                  <a:srgbClr val="080808"/>
                </a:solidFill>
              </a:rPr>
              <a:t>extensive</a:t>
            </a:r>
            <a:r>
              <a:rPr lang="pl-PL" altLang="en-US" sz="2000" dirty="0">
                <a:solidFill>
                  <a:srgbClr val="080808"/>
                </a:solidFill>
              </a:rPr>
              <a:t> data </a:t>
            </a:r>
            <a:r>
              <a:rPr lang="pl-PL" altLang="en-US" sz="2000" dirty="0" err="1">
                <a:solidFill>
                  <a:srgbClr val="080808"/>
                </a:solidFill>
              </a:rPr>
              <a:t>checks</a:t>
            </a:r>
            <a:r>
              <a:rPr lang="pl-PL" altLang="en-US" sz="2000" dirty="0">
                <a:solidFill>
                  <a:srgbClr val="080808"/>
                </a:solidFill>
              </a:rPr>
              <a:t> by </a:t>
            </a:r>
            <a:r>
              <a:rPr lang="pl-PL" altLang="en-US" sz="2000" dirty="0" err="1">
                <a:solidFill>
                  <a:srgbClr val="080808"/>
                </a:solidFill>
              </a:rPr>
              <a:t>different</a:t>
            </a:r>
            <a:r>
              <a:rPr lang="pl-PL" altLang="en-US" sz="2000" dirty="0">
                <a:solidFill>
                  <a:srgbClr val="080808"/>
                </a:solidFill>
              </a:rPr>
              <a:t> </a:t>
            </a:r>
            <a:r>
              <a:rPr lang="pl-PL" altLang="en-US" sz="2000" dirty="0" err="1">
                <a:solidFill>
                  <a:srgbClr val="080808"/>
                </a:solidFill>
              </a:rPr>
              <a:t>people</a:t>
            </a:r>
            <a:r>
              <a:rPr lang="pl-PL" altLang="en-US" sz="2000" dirty="0">
                <a:solidFill>
                  <a:srgbClr val="080808"/>
                </a:solidFill>
              </a:rPr>
              <a:t>/</a:t>
            </a:r>
            <a:r>
              <a:rPr lang="pl-PL" altLang="en-US" sz="2000" dirty="0" err="1">
                <a:solidFill>
                  <a:srgbClr val="080808"/>
                </a:solidFill>
              </a:rPr>
              <a:t>systems</a:t>
            </a:r>
            <a:r>
              <a:rPr lang="pl-PL" altLang="en-US" sz="2000" dirty="0">
                <a:solidFill>
                  <a:srgbClr val="080808"/>
                </a:solidFill>
              </a:rPr>
              <a:t> to </a:t>
            </a:r>
            <a:r>
              <a:rPr lang="pl-PL" altLang="en-US" sz="2000" dirty="0" err="1">
                <a:solidFill>
                  <a:srgbClr val="080808"/>
                </a:solidFill>
              </a:rPr>
              <a:t>increase</a:t>
            </a:r>
            <a:r>
              <a:rPr lang="pl-PL" altLang="en-US" sz="2000" dirty="0">
                <a:solidFill>
                  <a:srgbClr val="080808"/>
                </a:solidFill>
              </a:rPr>
              <a:t> </a:t>
            </a:r>
            <a:r>
              <a:rPr lang="pl-PL" altLang="en-US" sz="2000" dirty="0" err="1">
                <a:solidFill>
                  <a:srgbClr val="0000FF"/>
                </a:solidFill>
              </a:rPr>
              <a:t>integrity</a:t>
            </a:r>
            <a:endParaRPr lang="en-US" altLang="en-US" sz="2000" dirty="0">
              <a:solidFill>
                <a:srgbClr val="080808"/>
              </a:solidFill>
            </a:endParaRPr>
          </a:p>
          <a:p>
            <a:pPr lvl="1" eaLnBrk="1" hangingPunct="1"/>
            <a:r>
              <a:rPr lang="en-US" altLang="en-US" sz="2000" dirty="0">
                <a:solidFill>
                  <a:srgbClr val="0000FF"/>
                </a:solidFill>
              </a:rPr>
              <a:t>C</a:t>
            </a:r>
            <a:r>
              <a:rPr lang="pl-PL" altLang="en-US" sz="2000" dirty="0" err="1">
                <a:solidFill>
                  <a:srgbClr val="0000FF"/>
                </a:solidFill>
              </a:rPr>
              <a:t>onfidentiality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as </a:t>
            </a:r>
            <a:r>
              <a:rPr lang="pl-PL" altLang="en-US" sz="2000" dirty="0" err="1">
                <a:solidFill>
                  <a:srgbClr val="080808"/>
                </a:solidFill>
              </a:rPr>
              <a:t>more</a:t>
            </a:r>
            <a:r>
              <a:rPr lang="pl-PL" altLang="en-US" sz="2000" dirty="0">
                <a:solidFill>
                  <a:srgbClr val="080808"/>
                </a:solidFill>
              </a:rPr>
              <a:t> </a:t>
            </a:r>
            <a:r>
              <a:rPr lang="pl-PL" altLang="en-US" sz="2000" dirty="0" err="1">
                <a:solidFill>
                  <a:srgbClr val="080808"/>
                </a:solidFill>
              </a:rPr>
              <a:t>people</a:t>
            </a:r>
            <a:r>
              <a:rPr lang="pl-PL" altLang="en-US" sz="2000" dirty="0">
                <a:solidFill>
                  <a:srgbClr val="080808"/>
                </a:solidFill>
              </a:rPr>
              <a:t> </a:t>
            </a:r>
            <a:r>
              <a:rPr lang="pl-PL" altLang="en-US" sz="2000" dirty="0" err="1">
                <a:solidFill>
                  <a:srgbClr val="080808"/>
                </a:solidFill>
              </a:rPr>
              <a:t>see</a:t>
            </a:r>
            <a:r>
              <a:rPr lang="pl-PL" altLang="en-US" sz="2000" dirty="0">
                <a:solidFill>
                  <a:srgbClr val="080808"/>
                </a:solidFill>
              </a:rPr>
              <a:t> data, </a:t>
            </a:r>
            <a:r>
              <a:rPr lang="pl-PL" altLang="en-US" sz="2000" dirty="0" err="1">
                <a:solidFill>
                  <a:srgbClr val="0000FF"/>
                </a:solidFill>
              </a:rPr>
              <a:t>availability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t>
            </a:r>
            <a:r>
              <a:rPr lang="pl-PL" altLang="en-US" sz="2000" dirty="0" err="1">
                <a:solidFill>
                  <a:srgbClr val="080808"/>
                </a:solidFill>
              </a:rPr>
              <a:t>due</a:t>
            </a:r>
            <a:r>
              <a:rPr lang="pl-PL" altLang="en-US" sz="2000" dirty="0">
                <a:solidFill>
                  <a:srgbClr val="080808"/>
                </a:solidFill>
              </a:rPr>
              <a:t> to </a:t>
            </a:r>
            <a:r>
              <a:rPr lang="pl-PL" altLang="en-US" sz="2000" dirty="0" err="1">
                <a:solidFill>
                  <a:srgbClr val="080808"/>
                </a:solidFill>
              </a:rPr>
              <a:t>locks</a:t>
            </a:r>
            <a:r>
              <a:rPr lang="pl-PL" altLang="en-US" sz="2000" dirty="0">
                <a:solidFill>
                  <a:srgbClr val="080808"/>
                </a:solidFill>
              </a:rPr>
              <a:t> on data </a:t>
            </a:r>
            <a:r>
              <a:rPr lang="pl-PL" altLang="en-US" sz="2000" dirty="0" err="1">
                <a:solidFill>
                  <a:srgbClr val="080808"/>
                </a:solidFill>
              </a:rPr>
              <a:t>under</a:t>
            </a:r>
            <a:r>
              <a:rPr lang="pl-PL" altLang="en-US" sz="2000" dirty="0">
                <a:solidFill>
                  <a:srgbClr val="080808"/>
                </a:solidFill>
              </a:rPr>
              <a:t> </a:t>
            </a:r>
            <a:r>
              <a:rPr lang="pl-PL" altLang="en-US" sz="2000" dirty="0" err="1">
                <a:solidFill>
                  <a:srgbClr val="080808"/>
                </a:solidFill>
              </a:rPr>
              <a:t>verification</a:t>
            </a:r>
            <a:r>
              <a:rPr lang="pl-PL" altLang="en-US" sz="2000" dirty="0">
                <a:solidFill>
                  <a:srgbClr val="080808"/>
                </a:solidFill>
              </a:rPr>
              <a:t>)</a:t>
            </a:r>
            <a:endParaRPr lang="en-US" altLang="en-US" sz="1800" dirty="0">
              <a:solidFill>
                <a:srgbClr val="080808"/>
              </a:solidFill>
            </a:endParaRPr>
          </a:p>
          <a:p>
            <a:pPr lvl="1" eaLnBrk="1" hangingPunct="1">
              <a:buFont typeface="Wingdings" pitchFamily="2" charset="2"/>
              <a:buNone/>
            </a:pPr>
            <a:endParaRPr lang="en-US" altLang="en-US" sz="2000" dirty="0">
              <a:solidFill>
                <a:srgbClr val="0000FF"/>
              </a:solidFill>
            </a:endParaRPr>
          </a:p>
        </p:txBody>
      </p:sp>
      <p:sp>
        <p:nvSpPr>
          <p:cNvPr id="2" name="Title 1">
            <a:extLst>
              <a:ext uri="{FF2B5EF4-FFF2-40B4-BE49-F238E27FC236}">
                <a16:creationId xmlns:a16="http://schemas.microsoft.com/office/drawing/2014/main" id="{030EDB4D-A251-7A4E-AFC7-403D0CD2BBA1}"/>
              </a:ext>
            </a:extLst>
          </p:cNvPr>
          <p:cNvSpPr>
            <a:spLocks noGrp="1"/>
          </p:cNvSpPr>
          <p:nvPr>
            <p:ph type="title"/>
          </p:nvPr>
        </p:nvSpPr>
        <p:spPr/>
        <p:txBody>
          <a:bodyPr/>
          <a:lstStyle/>
          <a:p>
            <a:r>
              <a:rPr lang="en-US" altLang="en-US" dirty="0"/>
              <a:t>Need to B</a:t>
            </a:r>
            <a:r>
              <a:rPr lang="pl-PL" altLang="en-US" dirty="0" err="1"/>
              <a:t>alanc</a:t>
            </a:r>
            <a:r>
              <a:rPr lang="en-US" altLang="en-US" dirty="0"/>
              <a:t>e </a:t>
            </a:r>
            <a:r>
              <a:rPr lang="pl-PL" altLang="en-US" dirty="0"/>
              <a:t>CIA</a:t>
            </a:r>
            <a:endParaRPr lang="en-US" dirty="0"/>
          </a:p>
        </p:txBody>
      </p:sp>
    </p:spTree>
    <p:extLst>
      <p:ext uri="{BB962C8B-B14F-4D97-AF65-F5344CB8AC3E}">
        <p14:creationId xmlns:p14="http://schemas.microsoft.com/office/powerpoint/2010/main" val="5243559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a:extLst>
              <a:ext uri="{FF2B5EF4-FFF2-40B4-BE49-F238E27FC236}">
                <a16:creationId xmlns:a16="http://schemas.microsoft.com/office/drawing/2014/main" id="{E1AB7795-7FE7-0E4F-A102-8EED692E9B66}"/>
              </a:ext>
            </a:extLst>
          </p:cNvPr>
          <p:cNvSpPr>
            <a:spLocks noGrp="1" noChangeArrowheads="1"/>
          </p:cNvSpPr>
          <p:nvPr>
            <p:ph type="body" idx="1"/>
          </p:nvPr>
        </p:nvSpPr>
        <p:spPr>
          <a:xfrm>
            <a:off x="1149544" y="1511031"/>
            <a:ext cx="8839200" cy="5867400"/>
          </a:xfrm>
        </p:spPr>
        <p:txBody>
          <a:bodyPr/>
          <a:lstStyle/>
          <a:p>
            <a:r>
              <a:rPr lang="en-US" altLang="en-US" dirty="0"/>
              <a:t>The prevention of unauthorized disclosure of information.</a:t>
            </a:r>
          </a:p>
          <a:p>
            <a:r>
              <a:rPr lang="en-US" altLang="en-US" dirty="0"/>
              <a:t>Confidentiality is keeping information secret or private.</a:t>
            </a:r>
          </a:p>
          <a:p>
            <a:r>
              <a:rPr lang="en-US" altLang="en-US" dirty="0"/>
              <a:t>Confidentiality might be important for military, business or personal reasons.</a:t>
            </a:r>
          </a:p>
          <a:p>
            <a:pPr>
              <a:lnSpc>
                <a:spcPct val="90000"/>
              </a:lnSpc>
            </a:pPr>
            <a:endParaRPr lang="pl-PL" altLang="en-US" sz="900" dirty="0"/>
          </a:p>
          <a:p>
            <a:pPr>
              <a:lnSpc>
                <a:spcPct val="90000"/>
              </a:lnSpc>
            </a:pPr>
            <a:r>
              <a:rPr lang="pl-PL" altLang="en-US" dirty="0" err="1"/>
              <a:t>Confidentiality</a:t>
            </a:r>
            <a:r>
              <a:rPr lang="pl-PL" altLang="en-US" dirty="0"/>
              <a:t> </a:t>
            </a:r>
            <a:r>
              <a:rPr lang="pl-PL" altLang="en-US" dirty="0" err="1"/>
              <a:t>is</a:t>
            </a:r>
            <a:r>
              <a:rPr lang="pl-PL" altLang="en-US" dirty="0"/>
              <a:t>:</a:t>
            </a:r>
          </a:p>
          <a:p>
            <a:pPr lvl="1">
              <a:lnSpc>
                <a:spcPct val="90000"/>
              </a:lnSpc>
            </a:pPr>
            <a:r>
              <a:rPr lang="pl-PL" altLang="en-US" dirty="0" err="1"/>
              <a:t>difficult</a:t>
            </a:r>
            <a:r>
              <a:rPr lang="pl-PL" altLang="en-US" dirty="0"/>
              <a:t> to </a:t>
            </a:r>
            <a:r>
              <a:rPr lang="pl-PL" altLang="en-US" dirty="0" err="1"/>
              <a:t>ensure</a:t>
            </a:r>
            <a:endParaRPr lang="pl-PL" altLang="en-US" dirty="0"/>
          </a:p>
          <a:p>
            <a:pPr lvl="1">
              <a:lnSpc>
                <a:spcPct val="90000"/>
              </a:lnSpc>
            </a:pPr>
            <a:r>
              <a:rPr lang="pl-PL" altLang="en-US" dirty="0"/>
              <a:t>e</a:t>
            </a:r>
            <a:r>
              <a:rPr lang="en-US" altLang="en-US" dirty="0" err="1"/>
              <a:t>asiest</a:t>
            </a:r>
            <a:r>
              <a:rPr lang="en-US" altLang="en-US" dirty="0"/>
              <a:t> to assess in terms of success</a:t>
            </a:r>
            <a:r>
              <a:rPr lang="pl-PL" altLang="en-US" dirty="0"/>
              <a:t> (b</a:t>
            </a:r>
            <a:r>
              <a:rPr lang="en-US" altLang="en-US" dirty="0" err="1"/>
              <a:t>inary</a:t>
            </a:r>
            <a:r>
              <a:rPr lang="en-US" altLang="en-US" dirty="0"/>
              <a:t> </a:t>
            </a:r>
            <a:r>
              <a:rPr lang="pl-PL" altLang="en-US" dirty="0"/>
              <a:t>in </a:t>
            </a:r>
            <a:r>
              <a:rPr lang="pl-PL" altLang="en-US" dirty="0" err="1"/>
              <a:t>nature</a:t>
            </a:r>
            <a:r>
              <a:rPr lang="pl-PL" altLang="en-US" dirty="0"/>
              <a:t>:</a:t>
            </a:r>
            <a:r>
              <a:rPr lang="en-US" altLang="en-US" dirty="0"/>
              <a:t> Yes / No</a:t>
            </a:r>
            <a:r>
              <a:rPr lang="pl-PL" altLang="en-US" dirty="0"/>
              <a:t>)</a:t>
            </a:r>
            <a:endParaRPr lang="en-US" altLang="en-US" dirty="0"/>
          </a:p>
        </p:txBody>
      </p:sp>
      <p:sp>
        <p:nvSpPr>
          <p:cNvPr id="2" name="Title 1">
            <a:extLst>
              <a:ext uri="{FF2B5EF4-FFF2-40B4-BE49-F238E27FC236}">
                <a16:creationId xmlns:a16="http://schemas.microsoft.com/office/drawing/2014/main" id="{F2A18559-6D4E-7648-BEF1-568B0E5C55A8}"/>
              </a:ext>
            </a:extLst>
          </p:cNvPr>
          <p:cNvSpPr>
            <a:spLocks noGrp="1"/>
          </p:cNvSpPr>
          <p:nvPr>
            <p:ph type="title"/>
          </p:nvPr>
        </p:nvSpPr>
        <p:spPr/>
        <p:txBody>
          <a:bodyPr/>
          <a:lstStyle/>
          <a:p>
            <a:r>
              <a:rPr lang="en-US" altLang="en-US" dirty="0"/>
              <a:t>Confidentiality</a:t>
            </a:r>
            <a:endParaRPr lang="en-US" dirty="0"/>
          </a:p>
        </p:txBody>
      </p:sp>
    </p:spTree>
    <p:extLst>
      <p:ext uri="{BB962C8B-B14F-4D97-AF65-F5344CB8AC3E}">
        <p14:creationId xmlns:p14="http://schemas.microsoft.com/office/powerpoint/2010/main" val="51661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1036974" y="0"/>
            <a:ext cx="5374779" cy="747230"/>
          </a:xfrm>
          <a:prstGeom prst="rect">
            <a:avLst/>
          </a:prstGeom>
        </p:spPr>
        <p:txBody>
          <a:bodyPr vert="horz" wrap="square" lIns="0" tIns="8483" rIns="0" bIns="0" numCol="1" rtlCol="0" anchor="b" anchorCtr="0" compatLnSpc="1">
            <a:prstTxWarp prst="textNoShape">
              <a:avLst/>
            </a:prstTxWarp>
            <a:spAutoFit/>
          </a:bodyPr>
          <a:lstStyle/>
          <a:p>
            <a:pPr marL="8929">
              <a:spcBef>
                <a:spcPts val="67"/>
              </a:spcBef>
              <a:tabLst>
                <a:tab pos="1634968" algn="l"/>
              </a:tabLst>
            </a:pPr>
            <a:r>
              <a:rPr lang="en-US" sz="4800" spc="-4"/>
              <a:t>Why This</a:t>
            </a:r>
            <a:r>
              <a:rPr lang="en-US" sz="4800" spc="-46"/>
              <a:t> </a:t>
            </a:r>
            <a:r>
              <a:rPr lang="en-US" sz="4800" spc="-4"/>
              <a:t>Class?</a:t>
            </a:r>
            <a:endParaRPr lang="en-US" sz="4800" dirty="0"/>
          </a:p>
        </p:txBody>
      </p:sp>
      <p:pic>
        <p:nvPicPr>
          <p:cNvPr id="7" name="Picture 6">
            <a:extLst>
              <a:ext uri="{FF2B5EF4-FFF2-40B4-BE49-F238E27FC236}">
                <a16:creationId xmlns:a16="http://schemas.microsoft.com/office/drawing/2014/main" id="{86E34018-353F-2346-857C-7CCF3F642973}"/>
              </a:ext>
            </a:extLst>
          </p:cNvPr>
          <p:cNvPicPr>
            <a:picLocks noChangeAspect="1"/>
          </p:cNvPicPr>
          <p:nvPr/>
        </p:nvPicPr>
        <p:blipFill>
          <a:blip r:embed="rId3"/>
          <a:stretch>
            <a:fillRect/>
          </a:stretch>
        </p:blipFill>
        <p:spPr>
          <a:xfrm>
            <a:off x="7243762" y="1286947"/>
            <a:ext cx="4713379" cy="2784871"/>
          </a:xfrm>
          <a:prstGeom prst="rect">
            <a:avLst/>
          </a:prstGeom>
        </p:spPr>
      </p:pic>
      <p:sp>
        <p:nvSpPr>
          <p:cNvPr id="8" name="Rectangle 7">
            <a:extLst>
              <a:ext uri="{FF2B5EF4-FFF2-40B4-BE49-F238E27FC236}">
                <a16:creationId xmlns:a16="http://schemas.microsoft.com/office/drawing/2014/main" id="{6F6D3B20-1AAD-C340-8573-8789017C9068}"/>
              </a:ext>
            </a:extLst>
          </p:cNvPr>
          <p:cNvSpPr/>
          <p:nvPr/>
        </p:nvSpPr>
        <p:spPr>
          <a:xfrm>
            <a:off x="836948" y="1458397"/>
            <a:ext cx="6406814"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23232"/>
                </a:solidFill>
                <a:latin typeface="roboto-bold-webfont"/>
              </a:rPr>
              <a:t>There aren't enough people to fight cybercrime</a:t>
            </a:r>
          </a:p>
          <a:p>
            <a:pPr marL="342900" indent="-342900">
              <a:buFont typeface="Arial" panose="020B0604020202020204" pitchFamily="34" charset="0"/>
              <a:buChar char="•"/>
            </a:pPr>
            <a:r>
              <a:rPr lang="en-US" sz="2400" dirty="0"/>
              <a:t>There are plenty of cybersecurity jobs</a:t>
            </a:r>
          </a:p>
          <a:p>
            <a:pPr marL="342900" indent="-342900">
              <a:buFont typeface="Arial" panose="020B0604020202020204" pitchFamily="34" charset="0"/>
              <a:buChar char="•"/>
            </a:pPr>
            <a:r>
              <a:rPr lang="en-US" sz="2400" dirty="0"/>
              <a:t>This job can be hard to outsource</a:t>
            </a:r>
          </a:p>
          <a:p>
            <a:pPr marL="342900" indent="-342900">
              <a:buFont typeface="Arial" panose="020B0604020202020204" pitchFamily="34" charset="0"/>
              <a:buChar char="•"/>
            </a:pPr>
            <a:r>
              <a:rPr lang="en-US" sz="2400" dirty="0"/>
              <a:t>Job opportunities are projected to grow substantially</a:t>
            </a:r>
          </a:p>
          <a:p>
            <a:pPr marL="342900" indent="-342900">
              <a:buFont typeface="Arial" panose="020B0604020202020204" pitchFamily="34" charset="0"/>
              <a:buChar char="•"/>
            </a:pPr>
            <a:r>
              <a:rPr lang="en-US" sz="2400" dirty="0"/>
              <a:t>Anyone can learn cybersecurity</a:t>
            </a:r>
          </a:p>
          <a:p>
            <a:pPr marL="342900" indent="-342900">
              <a:buFont typeface="Arial" panose="020B0604020202020204" pitchFamily="34" charset="0"/>
              <a:buChar char="•"/>
            </a:pPr>
            <a:r>
              <a:rPr lang="en-US" sz="2400" dirty="0"/>
              <a:t>Cybersecurity is a challenging but enjoying job</a:t>
            </a:r>
          </a:p>
          <a:p>
            <a:pPr marL="342900" indent="-342900">
              <a:buFont typeface="Arial" panose="020B0604020202020204" pitchFamily="34" charset="0"/>
              <a:buChar char="•"/>
            </a:pPr>
            <a:r>
              <a:rPr lang="en-US" sz="2400" dirty="0"/>
              <a:t>You get to be a hero sometimes</a:t>
            </a:r>
          </a:p>
          <a:p>
            <a:pPr marL="342900" indent="-342900">
              <a:buFont typeface="Arial" panose="020B0604020202020204" pitchFamily="34" charset="0"/>
              <a:buChar char="•"/>
            </a:pPr>
            <a:r>
              <a:rPr lang="en-US" sz="2400" dirty="0"/>
              <a:t>Most importantly, </a:t>
            </a:r>
            <a:r>
              <a:rPr lang="en-US" sz="2400" b="1" dirty="0"/>
              <a:t>earn more money..</a:t>
            </a:r>
            <a:endParaRPr lang="en-US" sz="2400" dirty="0"/>
          </a:p>
          <a:p>
            <a:pPr marL="342900" indent="-342900">
              <a:buFont typeface="Arial" panose="020B0604020202020204" pitchFamily="34" charset="0"/>
              <a:buChar char="•"/>
            </a:pPr>
            <a:endParaRPr lang="en-US" sz="2400" b="0" i="0" dirty="0">
              <a:solidFill>
                <a:srgbClr val="323232"/>
              </a:solidFill>
              <a:effectLst/>
              <a:latin typeface="roboto-bold-webfont"/>
            </a:endParaRPr>
          </a:p>
        </p:txBody>
      </p:sp>
    </p:spTree>
    <p:extLst>
      <p:ext uri="{BB962C8B-B14F-4D97-AF65-F5344CB8AC3E}">
        <p14:creationId xmlns:p14="http://schemas.microsoft.com/office/powerpoint/2010/main" val="2985486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EE327A3-08D6-2A48-A337-821F7A470023}"/>
              </a:ext>
            </a:extLst>
          </p:cNvPr>
          <p:cNvSpPr>
            <a:spLocks noGrp="1"/>
          </p:cNvSpPr>
          <p:nvPr>
            <p:ph type="title"/>
          </p:nvPr>
        </p:nvSpPr>
        <p:spPr>
          <a:xfrm>
            <a:off x="1149544" y="-41275"/>
            <a:ext cx="11042456" cy="937943"/>
          </a:xfrm>
        </p:spPr>
        <p:txBody>
          <a:bodyPr>
            <a:normAutofit fontScale="90000"/>
          </a:bodyPr>
          <a:lstStyle/>
          <a:p>
            <a:pPr eaLnBrk="1" hangingPunct="1"/>
            <a:r>
              <a:rPr lang="en-US" altLang="en-US" dirty="0"/>
              <a:t>Examples of security requirements:  Confidentiality</a:t>
            </a:r>
          </a:p>
        </p:txBody>
      </p:sp>
      <p:sp>
        <p:nvSpPr>
          <p:cNvPr id="15363" name="Content Placeholder 2">
            <a:extLst>
              <a:ext uri="{FF2B5EF4-FFF2-40B4-BE49-F238E27FC236}">
                <a16:creationId xmlns:a16="http://schemas.microsoft.com/office/drawing/2014/main" id="{CF811ABC-BFBD-0C49-A49A-44051A171690}"/>
              </a:ext>
            </a:extLst>
          </p:cNvPr>
          <p:cNvSpPr>
            <a:spLocks noGrp="1"/>
          </p:cNvSpPr>
          <p:nvPr>
            <p:ph idx="1"/>
          </p:nvPr>
        </p:nvSpPr>
        <p:spPr/>
        <p:txBody>
          <a:bodyPr/>
          <a:lstStyle/>
          <a:p>
            <a:pPr eaLnBrk="1" hangingPunct="1"/>
            <a:r>
              <a:rPr lang="en-US" altLang="en-US"/>
              <a:t>Student grade information is an asset whose confidentiality is considered to be very high</a:t>
            </a:r>
          </a:p>
          <a:p>
            <a:pPr lvl="1" eaLnBrk="1" hangingPunct="1"/>
            <a:r>
              <a:rPr lang="en-US" altLang="en-US"/>
              <a:t>The US FERPA Act: grades should only be available to students, their parents, and their employers (when required for the job)</a:t>
            </a:r>
          </a:p>
          <a:p>
            <a:pPr eaLnBrk="1" hangingPunct="1"/>
            <a:r>
              <a:rPr lang="en-US" altLang="en-US"/>
              <a:t>Student enrollment information: may have moderate confidentiality rating; less damage if enclosed</a:t>
            </a:r>
          </a:p>
          <a:p>
            <a:pPr eaLnBrk="1" hangingPunct="1"/>
            <a:r>
              <a:rPr lang="en-US" altLang="en-US"/>
              <a:t>Directory information: low confidentiality rating; often available publicly </a:t>
            </a:r>
          </a:p>
        </p:txBody>
      </p:sp>
    </p:spTree>
    <p:extLst>
      <p:ext uri="{BB962C8B-B14F-4D97-AF65-F5344CB8AC3E}">
        <p14:creationId xmlns:p14="http://schemas.microsoft.com/office/powerpoint/2010/main" val="373933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1" name="Rectangle 3">
            <a:extLst>
              <a:ext uri="{FF2B5EF4-FFF2-40B4-BE49-F238E27FC236}">
                <a16:creationId xmlns:a16="http://schemas.microsoft.com/office/drawing/2014/main" id="{16CEC770-0E63-E94F-940F-FD0B01B57E42}"/>
              </a:ext>
            </a:extLst>
          </p:cNvPr>
          <p:cNvSpPr>
            <a:spLocks noGrp="1" noChangeArrowheads="1"/>
          </p:cNvSpPr>
          <p:nvPr>
            <p:ph type="body" idx="1"/>
          </p:nvPr>
        </p:nvSpPr>
        <p:spPr>
          <a:xfrm>
            <a:off x="1149544" y="1233488"/>
            <a:ext cx="8991600" cy="5334000"/>
          </a:xfrm>
        </p:spPr>
        <p:txBody>
          <a:bodyPr>
            <a:normAutofit/>
          </a:bodyPr>
          <a:lstStyle/>
          <a:p>
            <a:r>
              <a:rPr lang="en-US" altLang="en-US" dirty="0"/>
              <a:t>Integrity is the </a:t>
            </a:r>
            <a:r>
              <a:rPr lang="en-US" altLang="en-US" dirty="0" err="1"/>
              <a:t>unauthorised</a:t>
            </a:r>
            <a:r>
              <a:rPr lang="en-US" altLang="en-US" dirty="0"/>
              <a:t> writing or modification of information.</a:t>
            </a:r>
          </a:p>
          <a:p>
            <a:r>
              <a:rPr lang="en-US" altLang="en-US" dirty="0"/>
              <a:t>Integrity means that there is an external consistency in the system - everything is as it is expected to be.</a:t>
            </a:r>
          </a:p>
          <a:p>
            <a:r>
              <a:rPr lang="en-US" altLang="en-US" dirty="0"/>
              <a:t>Data integrity means that the data stored on a computer is the same as the source documents.</a:t>
            </a:r>
          </a:p>
        </p:txBody>
      </p:sp>
      <p:sp>
        <p:nvSpPr>
          <p:cNvPr id="2" name="Title 1">
            <a:extLst>
              <a:ext uri="{FF2B5EF4-FFF2-40B4-BE49-F238E27FC236}">
                <a16:creationId xmlns:a16="http://schemas.microsoft.com/office/drawing/2014/main" id="{FE6CA6B0-10BA-4142-BEC7-E8F5E9FEADFD}"/>
              </a:ext>
            </a:extLst>
          </p:cNvPr>
          <p:cNvSpPr>
            <a:spLocks noGrp="1"/>
          </p:cNvSpPr>
          <p:nvPr>
            <p:ph type="title"/>
          </p:nvPr>
        </p:nvSpPr>
        <p:spPr/>
        <p:txBody>
          <a:bodyPr/>
          <a:lstStyle/>
          <a:p>
            <a:r>
              <a:rPr lang="pl-PL" altLang="en-US" dirty="0" err="1"/>
              <a:t>Integrity</a:t>
            </a:r>
            <a:endParaRPr lang="en-US" dirty="0"/>
          </a:p>
        </p:txBody>
      </p:sp>
    </p:spTree>
    <p:extLst>
      <p:ext uri="{BB962C8B-B14F-4D97-AF65-F5344CB8AC3E}">
        <p14:creationId xmlns:p14="http://schemas.microsoft.com/office/powerpoint/2010/main" val="3767710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7131763-1617-484A-BEC0-BC6B9D278904}"/>
              </a:ext>
            </a:extLst>
          </p:cNvPr>
          <p:cNvSpPr>
            <a:spLocks noGrp="1"/>
          </p:cNvSpPr>
          <p:nvPr>
            <p:ph type="title"/>
          </p:nvPr>
        </p:nvSpPr>
        <p:spPr/>
        <p:txBody>
          <a:bodyPr/>
          <a:lstStyle/>
          <a:p>
            <a:pPr eaLnBrk="1" hangingPunct="1"/>
            <a:r>
              <a:rPr lang="en-US" altLang="en-US"/>
              <a:t>Examples of security requirements: Integrity</a:t>
            </a:r>
          </a:p>
        </p:txBody>
      </p:sp>
      <p:sp>
        <p:nvSpPr>
          <p:cNvPr id="17411" name="Content Placeholder 2">
            <a:extLst>
              <a:ext uri="{FF2B5EF4-FFF2-40B4-BE49-F238E27FC236}">
                <a16:creationId xmlns:a16="http://schemas.microsoft.com/office/drawing/2014/main" id="{040F66CE-9584-5246-81E3-9FFDD03168F1}"/>
              </a:ext>
            </a:extLst>
          </p:cNvPr>
          <p:cNvSpPr>
            <a:spLocks noGrp="1"/>
          </p:cNvSpPr>
          <p:nvPr>
            <p:ph idx="1"/>
          </p:nvPr>
        </p:nvSpPr>
        <p:spPr>
          <a:xfrm>
            <a:off x="1149544" y="1404937"/>
            <a:ext cx="8435975" cy="4419600"/>
          </a:xfrm>
        </p:spPr>
        <p:txBody>
          <a:bodyPr/>
          <a:lstStyle/>
          <a:p>
            <a:pPr eaLnBrk="1" hangingPunct="1"/>
            <a:r>
              <a:rPr lang="en-US" altLang="en-US" dirty="0"/>
              <a:t>A hospital patient’s allergy information (high integrity data): a doctor should be able to trust that the info is correct and current</a:t>
            </a:r>
          </a:p>
          <a:p>
            <a:pPr lvl="1" eaLnBrk="1" hangingPunct="1"/>
            <a:r>
              <a:rPr lang="en-US" altLang="en-US" dirty="0"/>
              <a:t>If a nurse deliberately falsifies the data, the database should be restored to a trusted basis and the falsified information traced back to the person who did it</a:t>
            </a:r>
          </a:p>
          <a:p>
            <a:pPr eaLnBrk="1" hangingPunct="1"/>
            <a:r>
              <a:rPr lang="en-US" altLang="en-US" dirty="0"/>
              <a:t>An online newsgroup registration data: moderate level of integrity</a:t>
            </a:r>
          </a:p>
          <a:p>
            <a:pPr eaLnBrk="1" hangingPunct="1"/>
            <a:r>
              <a:rPr lang="en-US" altLang="en-US" dirty="0"/>
              <a:t>An example of low integrity requirement: anonymous online poll (inaccuracy is well understood)</a:t>
            </a:r>
          </a:p>
          <a:p>
            <a:pPr eaLnBrk="1" hangingPunct="1"/>
            <a:endParaRPr lang="en-US" altLang="en-US" dirty="0"/>
          </a:p>
        </p:txBody>
      </p:sp>
    </p:spTree>
    <p:extLst>
      <p:ext uri="{BB962C8B-B14F-4D97-AF65-F5344CB8AC3E}">
        <p14:creationId xmlns:p14="http://schemas.microsoft.com/office/powerpoint/2010/main" val="58218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5" name="Rectangle 3">
            <a:extLst>
              <a:ext uri="{FF2B5EF4-FFF2-40B4-BE49-F238E27FC236}">
                <a16:creationId xmlns:a16="http://schemas.microsoft.com/office/drawing/2014/main" id="{8A75DFE8-0461-0B43-AEAF-9B4D26959BC1}"/>
              </a:ext>
            </a:extLst>
          </p:cNvPr>
          <p:cNvSpPr>
            <a:spLocks noGrp="1" noChangeArrowheads="1"/>
          </p:cNvSpPr>
          <p:nvPr>
            <p:ph type="body" idx="1"/>
          </p:nvPr>
        </p:nvSpPr>
        <p:spPr>
          <a:xfrm>
            <a:off x="1149544" y="1666876"/>
            <a:ext cx="8763000" cy="6019800"/>
          </a:xfrm>
        </p:spPr>
        <p:txBody>
          <a:bodyPr/>
          <a:lstStyle/>
          <a:p>
            <a:r>
              <a:rPr lang="en-US" altLang="en-US" dirty="0"/>
              <a:t>Information should be accessible and useable upon appropriate demand by an </a:t>
            </a:r>
            <a:r>
              <a:rPr lang="en-US" altLang="en-US" dirty="0" err="1"/>
              <a:t>authorised</a:t>
            </a:r>
            <a:r>
              <a:rPr lang="en-US" altLang="en-US" dirty="0"/>
              <a:t> user.</a:t>
            </a:r>
          </a:p>
          <a:p>
            <a:r>
              <a:rPr lang="en-US" altLang="en-US" dirty="0"/>
              <a:t>Availability is the prevention of </a:t>
            </a:r>
            <a:r>
              <a:rPr lang="en-US" altLang="en-US" dirty="0" err="1"/>
              <a:t>unauthorised</a:t>
            </a:r>
            <a:r>
              <a:rPr lang="en-US" altLang="en-US" dirty="0"/>
              <a:t> withholding of information.</a:t>
            </a:r>
          </a:p>
          <a:p>
            <a:r>
              <a:rPr lang="en-US" altLang="en-US" i="1" dirty="0"/>
              <a:t>Denial of service</a:t>
            </a:r>
            <a:r>
              <a:rPr lang="en-US" altLang="en-US" dirty="0"/>
              <a:t> attacks are a common form of attack. </a:t>
            </a:r>
          </a:p>
        </p:txBody>
      </p:sp>
      <p:sp>
        <p:nvSpPr>
          <p:cNvPr id="2" name="Title 1">
            <a:extLst>
              <a:ext uri="{FF2B5EF4-FFF2-40B4-BE49-F238E27FC236}">
                <a16:creationId xmlns:a16="http://schemas.microsoft.com/office/drawing/2014/main" id="{161F0CBC-3965-BA49-B124-2C68CAD57E48}"/>
              </a:ext>
            </a:extLst>
          </p:cNvPr>
          <p:cNvSpPr>
            <a:spLocks noGrp="1"/>
          </p:cNvSpPr>
          <p:nvPr>
            <p:ph type="title"/>
          </p:nvPr>
        </p:nvSpPr>
        <p:spPr/>
        <p:txBody>
          <a:bodyPr/>
          <a:lstStyle/>
          <a:p>
            <a:r>
              <a:rPr lang="pl-PL" altLang="en-US" dirty="0" err="1"/>
              <a:t>Availability</a:t>
            </a:r>
            <a:endParaRPr lang="en-US" dirty="0"/>
          </a:p>
        </p:txBody>
      </p:sp>
    </p:spTree>
    <p:extLst>
      <p:ext uri="{BB962C8B-B14F-4D97-AF65-F5344CB8AC3E}">
        <p14:creationId xmlns:p14="http://schemas.microsoft.com/office/powerpoint/2010/main" val="350548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89F5703-BF30-754C-A123-05BEAD744524}"/>
              </a:ext>
            </a:extLst>
          </p:cNvPr>
          <p:cNvSpPr>
            <a:spLocks noGrp="1"/>
          </p:cNvSpPr>
          <p:nvPr>
            <p:ph type="title"/>
          </p:nvPr>
        </p:nvSpPr>
        <p:spPr/>
        <p:txBody>
          <a:bodyPr>
            <a:normAutofit fontScale="90000"/>
          </a:bodyPr>
          <a:lstStyle/>
          <a:p>
            <a:pPr eaLnBrk="1" hangingPunct="1"/>
            <a:r>
              <a:rPr lang="en-US" altLang="en-US"/>
              <a:t>Examples of security requirements: Availability</a:t>
            </a:r>
          </a:p>
        </p:txBody>
      </p:sp>
      <p:sp>
        <p:nvSpPr>
          <p:cNvPr id="19459" name="Content Placeholder 2">
            <a:extLst>
              <a:ext uri="{FF2B5EF4-FFF2-40B4-BE49-F238E27FC236}">
                <a16:creationId xmlns:a16="http://schemas.microsoft.com/office/drawing/2014/main" id="{674743F7-A40A-B840-B736-A9B20C11C6C7}"/>
              </a:ext>
            </a:extLst>
          </p:cNvPr>
          <p:cNvSpPr>
            <a:spLocks noGrp="1"/>
          </p:cNvSpPr>
          <p:nvPr>
            <p:ph idx="1"/>
          </p:nvPr>
        </p:nvSpPr>
        <p:spPr>
          <a:xfrm>
            <a:off x="1149544" y="1504950"/>
            <a:ext cx="8435975" cy="4419600"/>
          </a:xfrm>
        </p:spPr>
        <p:txBody>
          <a:bodyPr/>
          <a:lstStyle/>
          <a:p>
            <a:pPr eaLnBrk="1" hangingPunct="1"/>
            <a:r>
              <a:rPr lang="en-US" altLang="en-US" dirty="0"/>
              <a:t>A system that provides authentication: high availability requirement </a:t>
            </a:r>
          </a:p>
          <a:p>
            <a:pPr lvl="1" eaLnBrk="1" hangingPunct="1"/>
            <a:r>
              <a:rPr lang="en-US" altLang="en-US" dirty="0"/>
              <a:t>If customers cannot access resources, the loss of services could result in financial loss</a:t>
            </a:r>
          </a:p>
          <a:p>
            <a:pPr eaLnBrk="1" hangingPunct="1"/>
            <a:r>
              <a:rPr lang="en-US" altLang="en-US" dirty="0"/>
              <a:t>A public website for a university: a moderate availably requirement; not critical but causes embarrassment</a:t>
            </a:r>
          </a:p>
          <a:p>
            <a:pPr eaLnBrk="1" hangingPunct="1"/>
            <a:r>
              <a:rPr lang="en-US" altLang="en-US" dirty="0"/>
              <a:t>An online telephone directory lookup: a low availability requirement because unavailability is mostly annoyance (there are alternative sources)</a:t>
            </a:r>
          </a:p>
          <a:p>
            <a:pPr eaLnBrk="1" hangingPunct="1"/>
            <a:endParaRPr lang="en-US" altLang="en-US" dirty="0"/>
          </a:p>
        </p:txBody>
      </p:sp>
    </p:spTree>
    <p:extLst>
      <p:ext uri="{BB962C8B-B14F-4D97-AF65-F5344CB8AC3E}">
        <p14:creationId xmlns:p14="http://schemas.microsoft.com/office/powerpoint/2010/main" val="218981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DBB03D9-9996-8241-9905-2872DC6EEF8D}"/>
              </a:ext>
            </a:extLst>
          </p:cNvPr>
          <p:cNvSpPr>
            <a:spLocks noGrp="1"/>
          </p:cNvSpPr>
          <p:nvPr>
            <p:ph type="title"/>
          </p:nvPr>
        </p:nvSpPr>
        <p:spPr/>
        <p:txBody>
          <a:bodyPr>
            <a:normAutofit fontScale="90000"/>
          </a:bodyPr>
          <a:lstStyle/>
          <a:p>
            <a:pPr eaLnBrk="1" hangingPunct="1"/>
            <a:r>
              <a:rPr lang="en-US" altLang="en-US"/>
              <a:t>Other concepts to a complete security picture</a:t>
            </a:r>
          </a:p>
        </p:txBody>
      </p:sp>
      <p:sp>
        <p:nvSpPr>
          <p:cNvPr id="13315" name="Content Placeholder 2">
            <a:extLst>
              <a:ext uri="{FF2B5EF4-FFF2-40B4-BE49-F238E27FC236}">
                <a16:creationId xmlns:a16="http://schemas.microsoft.com/office/drawing/2014/main" id="{604E2DB9-146E-8847-B23B-37BD1B4ABFF5}"/>
              </a:ext>
            </a:extLst>
          </p:cNvPr>
          <p:cNvSpPr>
            <a:spLocks noGrp="1"/>
          </p:cNvSpPr>
          <p:nvPr>
            <p:ph idx="1"/>
          </p:nvPr>
        </p:nvSpPr>
        <p:spPr>
          <a:xfrm>
            <a:off x="1149544" y="1782763"/>
            <a:ext cx="10515600" cy="4351338"/>
          </a:xfrm>
        </p:spPr>
        <p:txBody>
          <a:bodyPr/>
          <a:lstStyle/>
          <a:p>
            <a:pPr eaLnBrk="1" hangingPunct="1"/>
            <a:r>
              <a:rPr lang="en-US" altLang="en-US" b="1" dirty="0"/>
              <a:t>Authenticity</a:t>
            </a:r>
            <a:r>
              <a:rPr lang="en-US" altLang="en-US" dirty="0"/>
              <a:t>: the property of being genuine and being able to be verified and trusted; confident in the validity of a transmission, or a message, or its originator</a:t>
            </a:r>
          </a:p>
          <a:p>
            <a:pPr eaLnBrk="1" hangingPunct="1"/>
            <a:r>
              <a:rPr lang="en-US" altLang="en-US" b="1" dirty="0"/>
              <a:t>Accountability</a:t>
            </a:r>
            <a:r>
              <a:rPr lang="en-US" altLang="en-US" dirty="0"/>
              <a:t>: generates the requirement for actions of an entity to be traced uniquely to that individual to support nonrepudiation, deference, fault isolation, etc.</a:t>
            </a:r>
          </a:p>
        </p:txBody>
      </p:sp>
    </p:spTree>
    <p:extLst>
      <p:ext uri="{BB962C8B-B14F-4D97-AF65-F5344CB8AC3E}">
        <p14:creationId xmlns:p14="http://schemas.microsoft.com/office/powerpoint/2010/main" val="1538341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7FC482F-C079-044E-B36B-E4196D2D98F6}"/>
              </a:ext>
            </a:extLst>
          </p:cNvPr>
          <p:cNvSpPr>
            <a:spLocks noGrp="1" noChangeArrowheads="1"/>
          </p:cNvSpPr>
          <p:nvPr>
            <p:ph type="title"/>
          </p:nvPr>
        </p:nvSpPr>
        <p:spPr/>
        <p:txBody>
          <a:bodyPr/>
          <a:lstStyle/>
          <a:p>
            <a:r>
              <a:rPr lang="en-US" altLang="en-US"/>
              <a:t>Non-repudiation	</a:t>
            </a:r>
          </a:p>
        </p:txBody>
      </p:sp>
      <p:sp>
        <p:nvSpPr>
          <p:cNvPr id="20483" name="Rectangle 3">
            <a:extLst>
              <a:ext uri="{FF2B5EF4-FFF2-40B4-BE49-F238E27FC236}">
                <a16:creationId xmlns:a16="http://schemas.microsoft.com/office/drawing/2014/main" id="{A5FADA4D-D1DC-BE49-8178-6A86FB37831C}"/>
              </a:ext>
            </a:extLst>
          </p:cNvPr>
          <p:cNvSpPr>
            <a:spLocks noGrp="1" noChangeArrowheads="1"/>
          </p:cNvSpPr>
          <p:nvPr>
            <p:ph type="body" idx="1"/>
          </p:nvPr>
        </p:nvSpPr>
        <p:spPr/>
        <p:txBody>
          <a:bodyPr/>
          <a:lstStyle/>
          <a:p>
            <a:r>
              <a:rPr lang="en-US" altLang="en-US"/>
              <a:t>Non-repudiation is the prevention of either the sender or the receiver denying a transmitted message.</a:t>
            </a:r>
          </a:p>
          <a:p>
            <a:r>
              <a:rPr lang="en-US" altLang="en-US"/>
              <a:t>A system must be able to prove that certain messages were sent and received.</a:t>
            </a:r>
          </a:p>
          <a:p>
            <a:r>
              <a:rPr lang="en-US" altLang="en-US"/>
              <a:t>Non-repudiation is often implemented by using </a:t>
            </a:r>
            <a:r>
              <a:rPr lang="en-US" altLang="en-US" i="1"/>
              <a:t>digital signatures</a:t>
            </a:r>
            <a:r>
              <a:rPr lang="en-US" altLang="en-US"/>
              <a:t>.</a:t>
            </a:r>
          </a:p>
        </p:txBody>
      </p:sp>
    </p:spTree>
    <p:extLst>
      <p:ext uri="{BB962C8B-B14F-4D97-AF65-F5344CB8AC3E}">
        <p14:creationId xmlns:p14="http://schemas.microsoft.com/office/powerpoint/2010/main" val="1816749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6749BB-A877-8642-A4E8-40F6CF6B0C4D}"/>
              </a:ext>
            </a:extLst>
          </p:cNvPr>
          <p:cNvSpPr>
            <a:spLocks noGrp="1" noChangeArrowheads="1"/>
          </p:cNvSpPr>
          <p:nvPr>
            <p:ph type="title"/>
          </p:nvPr>
        </p:nvSpPr>
        <p:spPr>
          <a:xfrm>
            <a:off x="900112" y="0"/>
            <a:ext cx="8610600" cy="847724"/>
          </a:xfrm>
        </p:spPr>
        <p:txBody>
          <a:bodyPr/>
          <a:lstStyle/>
          <a:p>
            <a:pPr eaLnBrk="1" hangingPunct="1"/>
            <a:r>
              <a:rPr lang="en-US" altLang="en-US" dirty="0"/>
              <a:t>Challenges of computer security</a:t>
            </a:r>
          </a:p>
        </p:txBody>
      </p:sp>
      <p:sp>
        <p:nvSpPr>
          <p:cNvPr id="21507" name="Rectangle 3">
            <a:extLst>
              <a:ext uri="{FF2B5EF4-FFF2-40B4-BE49-F238E27FC236}">
                <a16:creationId xmlns:a16="http://schemas.microsoft.com/office/drawing/2014/main" id="{8E146D5C-0C6E-3848-83B2-DA1DE691479C}"/>
              </a:ext>
            </a:extLst>
          </p:cNvPr>
          <p:cNvSpPr>
            <a:spLocks noGrp="1" noChangeArrowheads="1"/>
          </p:cNvSpPr>
          <p:nvPr>
            <p:ph type="body" idx="1"/>
          </p:nvPr>
        </p:nvSpPr>
        <p:spPr>
          <a:xfrm>
            <a:off x="900112" y="1368425"/>
            <a:ext cx="8382000" cy="4800600"/>
          </a:xfrm>
        </p:spPr>
        <p:txBody>
          <a:bodyPr>
            <a:normAutofit lnSpcReduction="10000"/>
          </a:bodyPr>
          <a:lstStyle/>
          <a:p>
            <a:r>
              <a:rPr lang="en-US" altLang="en-US" dirty="0"/>
              <a:t>Computer security is not simple</a:t>
            </a:r>
          </a:p>
          <a:p>
            <a:r>
              <a:rPr lang="en-US" altLang="en-US" dirty="0"/>
              <a:t>One must consider potential (unexpected) attacks</a:t>
            </a:r>
          </a:p>
          <a:p>
            <a:r>
              <a:rPr lang="en-US" altLang="en-US" dirty="0"/>
              <a:t>Procedures used are often counter-intuitive</a:t>
            </a:r>
          </a:p>
          <a:p>
            <a:r>
              <a:rPr lang="en-US" altLang="en-US" dirty="0"/>
              <a:t>Must decide where to deploy mechanisms</a:t>
            </a:r>
          </a:p>
          <a:p>
            <a:r>
              <a:rPr lang="en-US" altLang="en-US" dirty="0"/>
              <a:t>Involve algorithms and secret info (keys)</a:t>
            </a:r>
          </a:p>
          <a:p>
            <a:r>
              <a:rPr lang="en-US" altLang="en-US" dirty="0"/>
              <a:t>A battle of wits between attacker / admin</a:t>
            </a:r>
          </a:p>
          <a:p>
            <a:r>
              <a:rPr lang="en-US" altLang="en-US" dirty="0"/>
              <a:t>It is not perceived on benefit until fails</a:t>
            </a:r>
          </a:p>
          <a:p>
            <a:r>
              <a:rPr lang="en-US" altLang="en-US" dirty="0"/>
              <a:t>Requires constant monitoring</a:t>
            </a:r>
          </a:p>
          <a:p>
            <a:r>
              <a:rPr lang="en-US" altLang="en-US" dirty="0"/>
              <a:t>Too often an after-thought (not integral)</a:t>
            </a:r>
          </a:p>
          <a:p>
            <a:r>
              <a:rPr lang="en-US" altLang="en-US" dirty="0"/>
              <a:t>Regarded as impediment to using system</a:t>
            </a:r>
          </a:p>
          <a:p>
            <a:endParaRPr lang="en-US" altLang="en-US" dirty="0"/>
          </a:p>
        </p:txBody>
      </p:sp>
    </p:spTree>
    <p:extLst>
      <p:ext uri="{BB962C8B-B14F-4D97-AF65-F5344CB8AC3E}">
        <p14:creationId xmlns:p14="http://schemas.microsoft.com/office/powerpoint/2010/main" val="1624463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6662" y="165266"/>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The</a:t>
            </a:r>
            <a:r>
              <a:rPr spc="436" dirty="0"/>
              <a:t> </a:t>
            </a:r>
            <a:r>
              <a:rPr dirty="0"/>
              <a:t>Security</a:t>
            </a:r>
            <a:r>
              <a:rPr spc="446" dirty="0"/>
              <a:t> </a:t>
            </a:r>
            <a:r>
              <a:rPr spc="-20" dirty="0"/>
              <a:t>Mindset</a:t>
            </a:r>
          </a:p>
        </p:txBody>
      </p:sp>
      <p:sp>
        <p:nvSpPr>
          <p:cNvPr id="3" name="object 3"/>
          <p:cNvSpPr txBox="1"/>
          <p:nvPr/>
        </p:nvSpPr>
        <p:spPr>
          <a:xfrm>
            <a:off x="1362964" y="2276139"/>
            <a:ext cx="6818991" cy="1152861"/>
          </a:xfrm>
          <a:prstGeom prst="rect">
            <a:avLst/>
          </a:prstGeom>
        </p:spPr>
        <p:txBody>
          <a:bodyPr vert="horz" wrap="square" lIns="0" tIns="22650" rIns="0" bIns="0" rtlCol="0">
            <a:spAutoFit/>
          </a:bodyPr>
          <a:lstStyle/>
          <a:p>
            <a:pPr marL="346054" indent="-270552">
              <a:spcBef>
                <a:spcPts val="178"/>
              </a:spcBef>
              <a:buFont typeface="Arial"/>
              <a:buChar char="•"/>
              <a:tabLst>
                <a:tab pos="346054" algn="l"/>
              </a:tabLst>
            </a:pPr>
            <a:r>
              <a:rPr sz="2180" dirty="0">
                <a:latin typeface="Roboto"/>
                <a:cs typeface="Roboto"/>
              </a:rPr>
              <a:t>Thinking</a:t>
            </a:r>
            <a:r>
              <a:rPr sz="2180" spc="178" dirty="0">
                <a:latin typeface="Roboto"/>
                <a:cs typeface="Roboto"/>
              </a:rPr>
              <a:t> </a:t>
            </a:r>
            <a:r>
              <a:rPr sz="2180" dirty="0">
                <a:latin typeface="Roboto"/>
                <a:cs typeface="Roboto"/>
              </a:rPr>
              <a:t>like</a:t>
            </a:r>
            <a:r>
              <a:rPr sz="2180" spc="188" dirty="0">
                <a:latin typeface="Roboto"/>
                <a:cs typeface="Roboto"/>
              </a:rPr>
              <a:t> </a:t>
            </a:r>
            <a:r>
              <a:rPr sz="2180" dirty="0">
                <a:latin typeface="Roboto"/>
                <a:cs typeface="Roboto"/>
              </a:rPr>
              <a:t>an</a:t>
            </a:r>
            <a:r>
              <a:rPr sz="2180" spc="168" dirty="0">
                <a:latin typeface="Roboto"/>
                <a:cs typeface="Roboto"/>
              </a:rPr>
              <a:t> </a:t>
            </a:r>
            <a:r>
              <a:rPr sz="2180" spc="-20" dirty="0">
                <a:latin typeface="Roboto"/>
                <a:cs typeface="Roboto"/>
              </a:rPr>
              <a:t>attacker</a:t>
            </a:r>
            <a:endParaRPr sz="2180" dirty="0">
              <a:latin typeface="Roboto"/>
              <a:cs typeface="Roboto"/>
            </a:endParaRPr>
          </a:p>
          <a:p>
            <a:pPr marL="894706" lvl="1" indent="-259226">
              <a:lnSpc>
                <a:spcPts val="2378"/>
              </a:lnSpc>
              <a:spcBef>
                <a:spcPts val="1526"/>
              </a:spcBef>
              <a:buFont typeface="Arial"/>
              <a:buChar char="•"/>
              <a:tabLst>
                <a:tab pos="894706" algn="l"/>
              </a:tabLst>
            </a:pPr>
            <a:r>
              <a:rPr sz="1982" spc="20" dirty="0">
                <a:latin typeface="Roboto"/>
                <a:cs typeface="Roboto"/>
              </a:rPr>
              <a:t>Understand</a:t>
            </a:r>
            <a:r>
              <a:rPr sz="1982" spc="277" dirty="0">
                <a:latin typeface="Roboto"/>
                <a:cs typeface="Roboto"/>
              </a:rPr>
              <a:t> </a:t>
            </a:r>
            <a:r>
              <a:rPr sz="1982" spc="20" dirty="0">
                <a:latin typeface="Roboto"/>
                <a:cs typeface="Roboto"/>
              </a:rPr>
              <a:t>techniques</a:t>
            </a:r>
            <a:r>
              <a:rPr sz="1982" spc="287" dirty="0">
                <a:latin typeface="Roboto"/>
                <a:cs typeface="Roboto"/>
              </a:rPr>
              <a:t> </a:t>
            </a:r>
            <a:r>
              <a:rPr sz="1982" spc="20" dirty="0">
                <a:latin typeface="Roboto"/>
                <a:cs typeface="Roboto"/>
              </a:rPr>
              <a:t>for</a:t>
            </a:r>
            <a:r>
              <a:rPr sz="1982" spc="287" dirty="0">
                <a:latin typeface="Roboto"/>
                <a:cs typeface="Roboto"/>
              </a:rPr>
              <a:t> </a:t>
            </a:r>
            <a:r>
              <a:rPr sz="1982" spc="20" dirty="0">
                <a:latin typeface="Roboto"/>
                <a:cs typeface="Roboto"/>
              </a:rPr>
              <a:t>circumventing</a:t>
            </a:r>
            <a:r>
              <a:rPr sz="1982" spc="287" dirty="0">
                <a:latin typeface="Roboto"/>
                <a:cs typeface="Roboto"/>
              </a:rPr>
              <a:t> </a:t>
            </a:r>
            <a:r>
              <a:rPr sz="1982" spc="-20" dirty="0">
                <a:latin typeface="Roboto"/>
                <a:cs typeface="Roboto"/>
              </a:rPr>
              <a:t>security</a:t>
            </a:r>
            <a:endParaRPr sz="1982" dirty="0">
              <a:latin typeface="Roboto"/>
              <a:cs typeface="Roboto"/>
            </a:endParaRPr>
          </a:p>
          <a:p>
            <a:pPr marL="894706" lvl="1" indent="-259226">
              <a:lnSpc>
                <a:spcPts val="2378"/>
              </a:lnSpc>
              <a:buFont typeface="Arial"/>
              <a:buChar char="•"/>
              <a:tabLst>
                <a:tab pos="894706" algn="l"/>
              </a:tabLst>
            </a:pPr>
            <a:r>
              <a:rPr sz="1982" dirty="0">
                <a:latin typeface="Roboto"/>
                <a:cs typeface="Roboto"/>
              </a:rPr>
              <a:t>Look</a:t>
            </a:r>
            <a:r>
              <a:rPr sz="1982" spc="168" dirty="0">
                <a:latin typeface="Roboto"/>
                <a:cs typeface="Roboto"/>
              </a:rPr>
              <a:t> </a:t>
            </a:r>
            <a:r>
              <a:rPr sz="1982" dirty="0">
                <a:latin typeface="Roboto"/>
                <a:cs typeface="Roboto"/>
              </a:rPr>
              <a:t>for</a:t>
            </a:r>
            <a:r>
              <a:rPr sz="1982" spc="168" dirty="0">
                <a:latin typeface="Roboto"/>
                <a:cs typeface="Roboto"/>
              </a:rPr>
              <a:t> </a:t>
            </a:r>
            <a:r>
              <a:rPr sz="1982" dirty="0">
                <a:latin typeface="Roboto"/>
                <a:cs typeface="Roboto"/>
              </a:rPr>
              <a:t>ways</a:t>
            </a:r>
            <a:r>
              <a:rPr sz="1982" spc="168" dirty="0">
                <a:latin typeface="Roboto"/>
                <a:cs typeface="Roboto"/>
              </a:rPr>
              <a:t> </a:t>
            </a:r>
            <a:r>
              <a:rPr sz="1982" dirty="0">
                <a:latin typeface="Roboto"/>
                <a:cs typeface="Roboto"/>
              </a:rPr>
              <a:t>security</a:t>
            </a:r>
            <a:r>
              <a:rPr sz="1982" spc="168" dirty="0">
                <a:latin typeface="Roboto"/>
                <a:cs typeface="Roboto"/>
              </a:rPr>
              <a:t> </a:t>
            </a:r>
            <a:r>
              <a:rPr sz="1982" dirty="0">
                <a:latin typeface="Roboto"/>
                <a:cs typeface="Roboto"/>
              </a:rPr>
              <a:t>can</a:t>
            </a:r>
            <a:r>
              <a:rPr sz="1982" spc="168" dirty="0">
                <a:latin typeface="Roboto"/>
                <a:cs typeface="Roboto"/>
              </a:rPr>
              <a:t> </a:t>
            </a:r>
            <a:r>
              <a:rPr sz="1982" dirty="0">
                <a:latin typeface="Roboto"/>
                <a:cs typeface="Roboto"/>
              </a:rPr>
              <a:t>break,</a:t>
            </a:r>
            <a:r>
              <a:rPr sz="1982" spc="168" dirty="0">
                <a:latin typeface="Roboto"/>
                <a:cs typeface="Roboto"/>
              </a:rPr>
              <a:t> </a:t>
            </a:r>
            <a:r>
              <a:rPr sz="1982" dirty="0">
                <a:latin typeface="Roboto"/>
                <a:cs typeface="Roboto"/>
              </a:rPr>
              <a:t>not</a:t>
            </a:r>
            <a:r>
              <a:rPr sz="1982" spc="168" dirty="0">
                <a:latin typeface="Roboto"/>
                <a:cs typeface="Roboto"/>
              </a:rPr>
              <a:t> </a:t>
            </a:r>
            <a:r>
              <a:rPr sz="1982" dirty="0">
                <a:latin typeface="Roboto"/>
                <a:cs typeface="Roboto"/>
              </a:rPr>
              <a:t>why</a:t>
            </a:r>
            <a:r>
              <a:rPr sz="1982" spc="168" dirty="0">
                <a:latin typeface="Roboto"/>
                <a:cs typeface="Roboto"/>
              </a:rPr>
              <a:t> </a:t>
            </a:r>
            <a:r>
              <a:rPr sz="1982" dirty="0">
                <a:latin typeface="Roboto"/>
                <a:cs typeface="Roboto"/>
              </a:rPr>
              <a:t>it</a:t>
            </a:r>
            <a:r>
              <a:rPr sz="1982" spc="168" dirty="0">
                <a:latin typeface="Roboto"/>
                <a:cs typeface="Roboto"/>
              </a:rPr>
              <a:t> </a:t>
            </a:r>
            <a:r>
              <a:rPr sz="1982" spc="-40" dirty="0">
                <a:latin typeface="Roboto"/>
                <a:cs typeface="Roboto"/>
              </a:rPr>
              <a:t>won’t</a:t>
            </a:r>
            <a:endParaRPr sz="1982" dirty="0">
              <a:latin typeface="Roboto"/>
              <a:cs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634" y="132609"/>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The</a:t>
            </a:r>
            <a:r>
              <a:rPr spc="436" dirty="0"/>
              <a:t> </a:t>
            </a:r>
            <a:r>
              <a:rPr dirty="0"/>
              <a:t>Security</a:t>
            </a:r>
            <a:r>
              <a:rPr spc="446" dirty="0"/>
              <a:t> </a:t>
            </a:r>
            <a:r>
              <a:rPr spc="-20" dirty="0"/>
              <a:t>Mindset</a:t>
            </a:r>
          </a:p>
        </p:txBody>
      </p:sp>
      <p:sp>
        <p:nvSpPr>
          <p:cNvPr id="3" name="object 3"/>
          <p:cNvSpPr txBox="1"/>
          <p:nvPr/>
        </p:nvSpPr>
        <p:spPr>
          <a:xfrm>
            <a:off x="1144634" y="1921811"/>
            <a:ext cx="7360081" cy="3294344"/>
          </a:xfrm>
          <a:prstGeom prst="rect">
            <a:avLst/>
          </a:prstGeom>
        </p:spPr>
        <p:txBody>
          <a:bodyPr vert="horz" wrap="square" lIns="0" tIns="22650" rIns="0" bIns="0" rtlCol="0">
            <a:spAutoFit/>
          </a:bodyPr>
          <a:lstStyle/>
          <a:p>
            <a:pPr marL="371222" indent="-270552">
              <a:spcBef>
                <a:spcPts val="178"/>
              </a:spcBef>
              <a:buFont typeface="Arial"/>
              <a:buChar char="•"/>
              <a:tabLst>
                <a:tab pos="371222" algn="l"/>
              </a:tabLst>
            </a:pPr>
            <a:r>
              <a:rPr sz="2180" dirty="0">
                <a:latin typeface="Roboto"/>
                <a:cs typeface="Roboto"/>
              </a:rPr>
              <a:t>Thinking</a:t>
            </a:r>
            <a:r>
              <a:rPr sz="2180" spc="178" dirty="0">
                <a:latin typeface="Roboto"/>
                <a:cs typeface="Roboto"/>
              </a:rPr>
              <a:t> </a:t>
            </a:r>
            <a:r>
              <a:rPr sz="2180" dirty="0">
                <a:latin typeface="Roboto"/>
                <a:cs typeface="Roboto"/>
              </a:rPr>
              <a:t>like</a:t>
            </a:r>
            <a:r>
              <a:rPr sz="2180" spc="188" dirty="0">
                <a:latin typeface="Roboto"/>
                <a:cs typeface="Roboto"/>
              </a:rPr>
              <a:t> </a:t>
            </a:r>
            <a:r>
              <a:rPr sz="2180" dirty="0">
                <a:latin typeface="Roboto"/>
                <a:cs typeface="Roboto"/>
              </a:rPr>
              <a:t>an</a:t>
            </a:r>
            <a:r>
              <a:rPr sz="2180" spc="168" dirty="0">
                <a:latin typeface="Roboto"/>
                <a:cs typeface="Roboto"/>
              </a:rPr>
              <a:t> </a:t>
            </a:r>
            <a:r>
              <a:rPr sz="2180" spc="-20" dirty="0">
                <a:latin typeface="Roboto"/>
                <a:cs typeface="Roboto"/>
              </a:rPr>
              <a:t>attacker</a:t>
            </a:r>
            <a:endParaRPr sz="2180" dirty="0">
              <a:latin typeface="Roboto"/>
              <a:cs typeface="Roboto"/>
            </a:endParaRPr>
          </a:p>
          <a:p>
            <a:pPr marL="919873" lvl="1" indent="-259226">
              <a:lnSpc>
                <a:spcPts val="2378"/>
              </a:lnSpc>
              <a:spcBef>
                <a:spcPts val="1526"/>
              </a:spcBef>
              <a:buFont typeface="Arial"/>
              <a:buChar char="•"/>
              <a:tabLst>
                <a:tab pos="919873" algn="l"/>
              </a:tabLst>
            </a:pPr>
            <a:r>
              <a:rPr sz="1982" spc="20" dirty="0">
                <a:latin typeface="Roboto"/>
                <a:cs typeface="Roboto"/>
              </a:rPr>
              <a:t>Understand</a:t>
            </a:r>
            <a:r>
              <a:rPr sz="1982" spc="277" dirty="0">
                <a:latin typeface="Roboto"/>
                <a:cs typeface="Roboto"/>
              </a:rPr>
              <a:t> </a:t>
            </a:r>
            <a:r>
              <a:rPr sz="1982" spc="20" dirty="0">
                <a:latin typeface="Roboto"/>
                <a:cs typeface="Roboto"/>
              </a:rPr>
              <a:t>techniques</a:t>
            </a:r>
            <a:r>
              <a:rPr sz="1982" spc="287" dirty="0">
                <a:latin typeface="Roboto"/>
                <a:cs typeface="Roboto"/>
              </a:rPr>
              <a:t> </a:t>
            </a:r>
            <a:r>
              <a:rPr sz="1982" spc="20" dirty="0">
                <a:latin typeface="Roboto"/>
                <a:cs typeface="Roboto"/>
              </a:rPr>
              <a:t>for</a:t>
            </a:r>
            <a:r>
              <a:rPr sz="1982" spc="287" dirty="0">
                <a:latin typeface="Roboto"/>
                <a:cs typeface="Roboto"/>
              </a:rPr>
              <a:t> </a:t>
            </a:r>
            <a:r>
              <a:rPr sz="1982" spc="20" dirty="0">
                <a:latin typeface="Roboto"/>
                <a:cs typeface="Roboto"/>
              </a:rPr>
              <a:t>circumventing</a:t>
            </a:r>
            <a:r>
              <a:rPr sz="1982" spc="287" dirty="0">
                <a:latin typeface="Roboto"/>
                <a:cs typeface="Roboto"/>
              </a:rPr>
              <a:t> </a:t>
            </a:r>
            <a:r>
              <a:rPr sz="1982" spc="-20" dirty="0">
                <a:latin typeface="Roboto"/>
                <a:cs typeface="Roboto"/>
              </a:rPr>
              <a:t>security</a:t>
            </a:r>
            <a:endParaRPr sz="1982" dirty="0">
              <a:latin typeface="Roboto"/>
              <a:cs typeface="Roboto"/>
            </a:endParaRPr>
          </a:p>
          <a:p>
            <a:pPr marL="919873" lvl="1" indent="-259226">
              <a:lnSpc>
                <a:spcPts val="2378"/>
              </a:lnSpc>
              <a:buFont typeface="Arial"/>
              <a:buChar char="•"/>
              <a:tabLst>
                <a:tab pos="919873" algn="l"/>
              </a:tabLst>
            </a:pPr>
            <a:r>
              <a:rPr sz="1982" dirty="0">
                <a:latin typeface="Roboto"/>
                <a:cs typeface="Roboto"/>
              </a:rPr>
              <a:t>Look</a:t>
            </a:r>
            <a:r>
              <a:rPr sz="1982" spc="168" dirty="0">
                <a:latin typeface="Roboto"/>
                <a:cs typeface="Roboto"/>
              </a:rPr>
              <a:t> </a:t>
            </a:r>
            <a:r>
              <a:rPr sz="1982" dirty="0">
                <a:latin typeface="Roboto"/>
                <a:cs typeface="Roboto"/>
              </a:rPr>
              <a:t>for</a:t>
            </a:r>
            <a:r>
              <a:rPr sz="1982" spc="168" dirty="0">
                <a:latin typeface="Roboto"/>
                <a:cs typeface="Roboto"/>
              </a:rPr>
              <a:t> </a:t>
            </a:r>
            <a:r>
              <a:rPr sz="1982" dirty="0">
                <a:latin typeface="Roboto"/>
                <a:cs typeface="Roboto"/>
              </a:rPr>
              <a:t>ways</a:t>
            </a:r>
            <a:r>
              <a:rPr sz="1982" spc="168" dirty="0">
                <a:latin typeface="Roboto"/>
                <a:cs typeface="Roboto"/>
              </a:rPr>
              <a:t> </a:t>
            </a:r>
            <a:r>
              <a:rPr sz="1982" dirty="0">
                <a:latin typeface="Roboto"/>
                <a:cs typeface="Roboto"/>
              </a:rPr>
              <a:t>security</a:t>
            </a:r>
            <a:r>
              <a:rPr sz="1982" spc="168" dirty="0">
                <a:latin typeface="Roboto"/>
                <a:cs typeface="Roboto"/>
              </a:rPr>
              <a:t> </a:t>
            </a:r>
            <a:r>
              <a:rPr sz="1982" dirty="0">
                <a:latin typeface="Roboto"/>
                <a:cs typeface="Roboto"/>
              </a:rPr>
              <a:t>can</a:t>
            </a:r>
            <a:r>
              <a:rPr sz="1982" spc="168" dirty="0">
                <a:latin typeface="Roboto"/>
                <a:cs typeface="Roboto"/>
              </a:rPr>
              <a:t> </a:t>
            </a:r>
            <a:r>
              <a:rPr sz="1982" dirty="0">
                <a:latin typeface="Roboto"/>
                <a:cs typeface="Roboto"/>
              </a:rPr>
              <a:t>break,</a:t>
            </a:r>
            <a:r>
              <a:rPr sz="1982" spc="168" dirty="0">
                <a:latin typeface="Roboto"/>
                <a:cs typeface="Roboto"/>
              </a:rPr>
              <a:t> </a:t>
            </a:r>
            <a:r>
              <a:rPr sz="1982" dirty="0">
                <a:latin typeface="Roboto"/>
                <a:cs typeface="Roboto"/>
              </a:rPr>
              <a:t>not</a:t>
            </a:r>
            <a:r>
              <a:rPr sz="1982" spc="168" dirty="0">
                <a:latin typeface="Roboto"/>
                <a:cs typeface="Roboto"/>
              </a:rPr>
              <a:t> </a:t>
            </a:r>
            <a:r>
              <a:rPr sz="1982" dirty="0">
                <a:latin typeface="Roboto"/>
                <a:cs typeface="Roboto"/>
              </a:rPr>
              <a:t>why</a:t>
            </a:r>
            <a:r>
              <a:rPr sz="1982" spc="168" dirty="0">
                <a:latin typeface="Roboto"/>
                <a:cs typeface="Roboto"/>
              </a:rPr>
              <a:t> </a:t>
            </a:r>
            <a:r>
              <a:rPr sz="1982" dirty="0">
                <a:latin typeface="Roboto"/>
                <a:cs typeface="Roboto"/>
              </a:rPr>
              <a:t>it</a:t>
            </a:r>
            <a:r>
              <a:rPr sz="1982" spc="168" dirty="0">
                <a:latin typeface="Roboto"/>
                <a:cs typeface="Roboto"/>
              </a:rPr>
              <a:t> </a:t>
            </a:r>
            <a:r>
              <a:rPr sz="1982" spc="-40" dirty="0">
                <a:latin typeface="Roboto"/>
                <a:cs typeface="Roboto"/>
              </a:rPr>
              <a:t>won’t</a:t>
            </a:r>
            <a:endParaRPr sz="1982" dirty="0">
              <a:latin typeface="Roboto"/>
              <a:cs typeface="Roboto"/>
            </a:endParaRPr>
          </a:p>
          <a:p>
            <a:pPr lvl="1">
              <a:spcBef>
                <a:spcPts val="535"/>
              </a:spcBef>
              <a:buFont typeface="Arial"/>
              <a:buChar char="•"/>
            </a:pPr>
            <a:endParaRPr sz="1982" dirty="0">
              <a:latin typeface="Roboto"/>
              <a:cs typeface="Roboto"/>
            </a:endParaRPr>
          </a:p>
          <a:p>
            <a:pPr marL="371222" indent="-270552">
              <a:buFont typeface="Arial"/>
              <a:buChar char="•"/>
              <a:tabLst>
                <a:tab pos="371222" algn="l"/>
              </a:tabLst>
            </a:pPr>
            <a:r>
              <a:rPr sz="2180" dirty="0">
                <a:latin typeface="Roboto"/>
                <a:cs typeface="Roboto"/>
              </a:rPr>
              <a:t>Thinking</a:t>
            </a:r>
            <a:r>
              <a:rPr sz="2180" spc="139" dirty="0">
                <a:latin typeface="Roboto"/>
                <a:cs typeface="Roboto"/>
              </a:rPr>
              <a:t> </a:t>
            </a:r>
            <a:r>
              <a:rPr sz="2180" dirty="0">
                <a:latin typeface="Roboto"/>
                <a:cs typeface="Roboto"/>
              </a:rPr>
              <a:t>like</a:t>
            </a:r>
            <a:r>
              <a:rPr sz="2180" spc="149" dirty="0">
                <a:latin typeface="Roboto"/>
                <a:cs typeface="Roboto"/>
              </a:rPr>
              <a:t> </a:t>
            </a:r>
            <a:r>
              <a:rPr sz="2180" dirty="0">
                <a:latin typeface="Roboto"/>
                <a:cs typeface="Roboto"/>
              </a:rPr>
              <a:t>a</a:t>
            </a:r>
            <a:r>
              <a:rPr sz="2180" spc="139" dirty="0">
                <a:latin typeface="Roboto"/>
                <a:cs typeface="Roboto"/>
              </a:rPr>
              <a:t> </a:t>
            </a:r>
            <a:r>
              <a:rPr sz="2180" spc="-20" dirty="0">
                <a:latin typeface="Roboto"/>
                <a:cs typeface="Roboto"/>
              </a:rPr>
              <a:t>defender</a:t>
            </a:r>
            <a:endParaRPr sz="2180" dirty="0">
              <a:latin typeface="Roboto"/>
              <a:cs typeface="Roboto"/>
            </a:endParaRPr>
          </a:p>
          <a:p>
            <a:pPr marL="919873" lvl="1" indent="-259226">
              <a:lnSpc>
                <a:spcPts val="2378"/>
              </a:lnSpc>
              <a:spcBef>
                <a:spcPts val="1536"/>
              </a:spcBef>
              <a:buFont typeface="Arial"/>
              <a:buChar char="•"/>
              <a:tabLst>
                <a:tab pos="919873" algn="l"/>
              </a:tabLst>
            </a:pPr>
            <a:r>
              <a:rPr sz="1982" spc="20" dirty="0">
                <a:latin typeface="Roboto"/>
                <a:cs typeface="Roboto"/>
              </a:rPr>
              <a:t>Know</a:t>
            </a:r>
            <a:r>
              <a:rPr sz="1982" spc="168" dirty="0">
                <a:latin typeface="Roboto"/>
                <a:cs typeface="Roboto"/>
              </a:rPr>
              <a:t> </a:t>
            </a:r>
            <a:r>
              <a:rPr sz="1982" spc="20" dirty="0">
                <a:latin typeface="Roboto"/>
                <a:cs typeface="Roboto"/>
              </a:rPr>
              <a:t>what</a:t>
            </a:r>
            <a:r>
              <a:rPr sz="1982" spc="178" dirty="0">
                <a:latin typeface="Roboto"/>
                <a:cs typeface="Roboto"/>
              </a:rPr>
              <a:t> </a:t>
            </a:r>
            <a:r>
              <a:rPr sz="1982" spc="20" dirty="0">
                <a:latin typeface="Roboto"/>
                <a:cs typeface="Roboto"/>
              </a:rPr>
              <a:t>you’re</a:t>
            </a:r>
            <a:r>
              <a:rPr sz="1982" spc="159" dirty="0">
                <a:latin typeface="Roboto"/>
                <a:cs typeface="Roboto"/>
              </a:rPr>
              <a:t> </a:t>
            </a:r>
            <a:r>
              <a:rPr sz="1982" spc="20" dirty="0">
                <a:latin typeface="Roboto"/>
                <a:cs typeface="Roboto"/>
              </a:rPr>
              <a:t>defending,</a:t>
            </a:r>
            <a:r>
              <a:rPr sz="1982" spc="168" dirty="0">
                <a:latin typeface="Roboto"/>
                <a:cs typeface="Roboto"/>
              </a:rPr>
              <a:t> </a:t>
            </a:r>
            <a:r>
              <a:rPr sz="1982" spc="20" dirty="0">
                <a:latin typeface="Roboto"/>
                <a:cs typeface="Roboto"/>
              </a:rPr>
              <a:t>and</a:t>
            </a:r>
            <a:r>
              <a:rPr sz="1982" spc="178" dirty="0">
                <a:latin typeface="Roboto"/>
                <a:cs typeface="Roboto"/>
              </a:rPr>
              <a:t> </a:t>
            </a:r>
            <a:r>
              <a:rPr sz="1982" spc="20" dirty="0">
                <a:latin typeface="Roboto"/>
                <a:cs typeface="Roboto"/>
              </a:rPr>
              <a:t>against</a:t>
            </a:r>
            <a:r>
              <a:rPr sz="1982" spc="168" dirty="0">
                <a:latin typeface="Roboto"/>
                <a:cs typeface="Roboto"/>
              </a:rPr>
              <a:t> </a:t>
            </a:r>
            <a:r>
              <a:rPr sz="1982" spc="-40" dirty="0">
                <a:latin typeface="Roboto"/>
                <a:cs typeface="Roboto"/>
              </a:rPr>
              <a:t>whom.</a:t>
            </a:r>
            <a:endParaRPr sz="1982" dirty="0">
              <a:latin typeface="Roboto"/>
              <a:cs typeface="Roboto"/>
            </a:endParaRPr>
          </a:p>
          <a:p>
            <a:pPr marL="919873" marR="85570" lvl="1" indent="-259226">
              <a:lnSpc>
                <a:spcPts val="2378"/>
              </a:lnSpc>
              <a:spcBef>
                <a:spcPts val="79"/>
              </a:spcBef>
              <a:buFont typeface="Arial"/>
              <a:buChar char="•"/>
              <a:tabLst>
                <a:tab pos="923651" algn="l"/>
              </a:tabLst>
            </a:pPr>
            <a:r>
              <a:rPr sz="1982" dirty="0">
                <a:latin typeface="Roboto"/>
                <a:cs typeface="Roboto"/>
              </a:rPr>
              <a:t>Weigh</a:t>
            </a:r>
            <a:r>
              <a:rPr sz="1982" spc="99" dirty="0">
                <a:latin typeface="Roboto"/>
                <a:cs typeface="Roboto"/>
              </a:rPr>
              <a:t> </a:t>
            </a:r>
            <a:r>
              <a:rPr sz="1982" dirty="0">
                <a:latin typeface="Roboto"/>
                <a:cs typeface="Roboto"/>
              </a:rPr>
              <a:t>benefits</a:t>
            </a:r>
            <a:r>
              <a:rPr sz="1982" spc="99" dirty="0">
                <a:latin typeface="Roboto"/>
                <a:cs typeface="Roboto"/>
              </a:rPr>
              <a:t> </a:t>
            </a:r>
            <a:r>
              <a:rPr sz="1982" dirty="0">
                <a:latin typeface="Roboto"/>
                <a:cs typeface="Roboto"/>
              </a:rPr>
              <a:t>vs.</a:t>
            </a:r>
            <a:r>
              <a:rPr sz="1982" spc="188" dirty="0">
                <a:latin typeface="Roboto"/>
                <a:cs typeface="Roboto"/>
              </a:rPr>
              <a:t> </a:t>
            </a:r>
            <a:r>
              <a:rPr sz="1982" dirty="0">
                <a:latin typeface="Roboto"/>
                <a:cs typeface="Roboto"/>
              </a:rPr>
              <a:t>costs:</a:t>
            </a:r>
            <a:r>
              <a:rPr sz="1982" spc="198" dirty="0">
                <a:latin typeface="Roboto"/>
                <a:cs typeface="Roboto"/>
              </a:rPr>
              <a:t> </a:t>
            </a:r>
            <a:r>
              <a:rPr sz="1982" dirty="0">
                <a:latin typeface="Roboto"/>
                <a:cs typeface="Roboto"/>
              </a:rPr>
              <a:t>No</a:t>
            </a:r>
            <a:r>
              <a:rPr sz="1982" spc="99" dirty="0">
                <a:latin typeface="Roboto"/>
                <a:cs typeface="Roboto"/>
              </a:rPr>
              <a:t> </a:t>
            </a:r>
            <a:r>
              <a:rPr sz="1982" dirty="0">
                <a:latin typeface="Roboto"/>
                <a:cs typeface="Roboto"/>
              </a:rPr>
              <a:t>system</a:t>
            </a:r>
            <a:r>
              <a:rPr sz="1982" spc="99" dirty="0">
                <a:latin typeface="Roboto"/>
                <a:cs typeface="Roboto"/>
              </a:rPr>
              <a:t> </a:t>
            </a:r>
            <a:r>
              <a:rPr sz="1982" dirty="0">
                <a:latin typeface="Roboto"/>
                <a:cs typeface="Roboto"/>
              </a:rPr>
              <a:t>is</a:t>
            </a:r>
            <a:r>
              <a:rPr sz="1982" spc="109" dirty="0">
                <a:latin typeface="Roboto"/>
                <a:cs typeface="Roboto"/>
              </a:rPr>
              <a:t> </a:t>
            </a:r>
            <a:r>
              <a:rPr sz="1982" dirty="0">
                <a:latin typeface="Roboto"/>
                <a:cs typeface="Roboto"/>
              </a:rPr>
              <a:t>ever</a:t>
            </a:r>
            <a:r>
              <a:rPr sz="1982" spc="99" dirty="0">
                <a:latin typeface="Roboto"/>
                <a:cs typeface="Roboto"/>
              </a:rPr>
              <a:t> </a:t>
            </a:r>
            <a:r>
              <a:rPr sz="1982" spc="-20" dirty="0">
                <a:latin typeface="Roboto"/>
                <a:cs typeface="Roboto"/>
              </a:rPr>
              <a:t>completely 	secure.</a:t>
            </a:r>
            <a:endParaRPr sz="1982" dirty="0">
              <a:latin typeface="Roboto"/>
              <a:cs typeface="Roboto"/>
            </a:endParaRPr>
          </a:p>
          <a:p>
            <a:pPr marL="919873" lvl="1" indent="-259226">
              <a:lnSpc>
                <a:spcPts val="2279"/>
              </a:lnSpc>
              <a:buFont typeface="Arial"/>
              <a:buChar char="•"/>
              <a:tabLst>
                <a:tab pos="919873" algn="l"/>
              </a:tabLst>
            </a:pPr>
            <a:r>
              <a:rPr sz="1982" dirty="0">
                <a:latin typeface="Roboto"/>
                <a:cs typeface="Roboto"/>
              </a:rPr>
              <a:t>Rational</a:t>
            </a:r>
            <a:r>
              <a:rPr sz="1982" spc="277" dirty="0">
                <a:latin typeface="Roboto"/>
                <a:cs typeface="Roboto"/>
              </a:rPr>
              <a:t> </a:t>
            </a:r>
            <a:r>
              <a:rPr sz="1982" spc="-20" dirty="0">
                <a:latin typeface="Roboto"/>
                <a:cs typeface="Roboto"/>
              </a:rPr>
              <a:t>paranoia</a:t>
            </a:r>
            <a:endParaRPr sz="1982" dirty="0">
              <a:latin typeface="Roboto"/>
              <a:cs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3</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960729" y="111651"/>
            <a:ext cx="5591770"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dirty="0"/>
              <a:t>Goals for this</a:t>
            </a:r>
            <a:r>
              <a:rPr spc="-77" dirty="0"/>
              <a:t> </a:t>
            </a:r>
            <a:r>
              <a:rPr dirty="0"/>
              <a:t>Class</a:t>
            </a:r>
          </a:p>
        </p:txBody>
      </p:sp>
      <p:sp>
        <p:nvSpPr>
          <p:cNvPr id="3" name="object 3"/>
          <p:cNvSpPr txBox="1"/>
          <p:nvPr/>
        </p:nvSpPr>
        <p:spPr>
          <a:xfrm>
            <a:off x="1218736" y="1385888"/>
            <a:ext cx="8768226" cy="3701434"/>
          </a:xfrm>
          <a:prstGeom prst="rect">
            <a:avLst/>
          </a:prstGeom>
        </p:spPr>
        <p:txBody>
          <a:bodyPr vert="horz" wrap="square" lIns="0" tIns="8037" rIns="0" bIns="0" rtlCol="0">
            <a:spAutoFit/>
          </a:bodyPr>
          <a:lstStyle/>
          <a:p>
            <a:pPr marL="285750" indent="-285750">
              <a:buFont typeface="Arial" panose="020B0604020202020204" pitchFamily="34" charset="0"/>
              <a:buChar char="•"/>
            </a:pPr>
            <a:r>
              <a:rPr lang="en-US" sz="2400" dirty="0"/>
              <a:t>Describe basic concepts involved with cybersecurity</a:t>
            </a:r>
          </a:p>
          <a:p>
            <a:pPr marL="285750" indent="-285750">
              <a:buFont typeface="Arial" panose="020B0604020202020204" pitchFamily="34" charset="0"/>
              <a:buChar char="•"/>
            </a:pPr>
            <a:r>
              <a:rPr lang="en-US" sz="2400" dirty="0"/>
              <a:t>Describe the steps required to produce secure software.</a:t>
            </a:r>
          </a:p>
          <a:p>
            <a:pPr marL="285750" indent="-285750">
              <a:buFont typeface="Arial" panose="020B0604020202020204" pitchFamily="34" charset="0"/>
              <a:buChar char="•"/>
            </a:pPr>
            <a:r>
              <a:rPr lang="en-US" sz="2400" dirty="0"/>
              <a:t>Explain how components impact the overall security of a system.</a:t>
            </a:r>
          </a:p>
          <a:p>
            <a:pPr marL="285750" indent="-285750">
              <a:buFont typeface="Arial" panose="020B0604020202020204" pitchFamily="34" charset="0"/>
              <a:buChar char="•"/>
            </a:pPr>
            <a:r>
              <a:rPr lang="en-US" sz="2400" dirty="0"/>
              <a:t>Describe basic security issues involved in data communications.</a:t>
            </a:r>
          </a:p>
          <a:p>
            <a:pPr marL="285750" indent="-285750">
              <a:buFont typeface="Arial" panose="020B0604020202020204" pitchFamily="34" charset="0"/>
              <a:buChar char="•"/>
            </a:pPr>
            <a:r>
              <a:rPr lang="en-US" sz="2400" dirty="0"/>
              <a:t>Describe methods for accessing a system and their impact on system security.</a:t>
            </a:r>
          </a:p>
          <a:p>
            <a:pPr marL="285750" indent="-285750">
              <a:buFont typeface="Arial" panose="020B0604020202020204" pitchFamily="34" charset="0"/>
              <a:buChar char="•"/>
            </a:pPr>
            <a:r>
              <a:rPr lang="en-US" sz="2400" dirty="0"/>
              <a:t>Discuss issues involved in human security.</a:t>
            </a:r>
          </a:p>
          <a:p>
            <a:pPr marL="285750" indent="-285750">
              <a:buFont typeface="Arial" panose="020B0604020202020204" pitchFamily="34" charset="0"/>
              <a:buChar char="•"/>
            </a:pPr>
            <a:r>
              <a:rPr lang="en-US" sz="2400" dirty="0"/>
              <a:t>Identify major tools available to organizations to manage cybersecurity.</a:t>
            </a:r>
          </a:p>
          <a:p>
            <a:pPr marL="285750" indent="-285750">
              <a:buFont typeface="Arial" panose="020B0604020202020204" pitchFamily="34" charset="0"/>
              <a:buChar char="•"/>
            </a:pPr>
            <a:r>
              <a:rPr lang="en-US" sz="2400" dirty="0"/>
              <a:t>Identify and describe major impacts of cybersecurity on society.</a:t>
            </a:r>
          </a:p>
        </p:txBody>
      </p:sp>
    </p:spTree>
    <p:extLst>
      <p:ext uri="{BB962C8B-B14F-4D97-AF65-F5344CB8AC3E}">
        <p14:creationId xmlns:p14="http://schemas.microsoft.com/office/powerpoint/2010/main" val="3651643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2991" y="0"/>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Thinking</a:t>
            </a:r>
            <a:r>
              <a:rPr spc="357" dirty="0"/>
              <a:t> </a:t>
            </a:r>
            <a:r>
              <a:rPr dirty="0"/>
              <a:t>like</a:t>
            </a:r>
            <a:r>
              <a:rPr spc="367" dirty="0"/>
              <a:t> </a:t>
            </a:r>
            <a:r>
              <a:rPr spc="129" dirty="0"/>
              <a:t>an</a:t>
            </a:r>
            <a:r>
              <a:rPr spc="357" dirty="0"/>
              <a:t> </a:t>
            </a:r>
            <a:r>
              <a:rPr spc="-20" dirty="0"/>
              <a:t>Attacker</a:t>
            </a:r>
          </a:p>
        </p:txBody>
      </p:sp>
      <p:sp>
        <p:nvSpPr>
          <p:cNvPr id="3" name="object 3"/>
          <p:cNvSpPr txBox="1"/>
          <p:nvPr/>
        </p:nvSpPr>
        <p:spPr>
          <a:xfrm>
            <a:off x="1062991" y="2543002"/>
            <a:ext cx="6299293" cy="1381256"/>
          </a:xfrm>
          <a:prstGeom prst="rect">
            <a:avLst/>
          </a:prstGeom>
        </p:spPr>
        <p:txBody>
          <a:bodyPr vert="horz" wrap="square" lIns="0" tIns="22650" rIns="0" bIns="0" rtlCol="0">
            <a:spAutoFit/>
          </a:bodyPr>
          <a:lstStyle/>
          <a:p>
            <a:pPr marL="320887" indent="-270552">
              <a:spcBef>
                <a:spcPts val="178"/>
              </a:spcBef>
              <a:buFont typeface="Arial"/>
              <a:buChar char="•"/>
              <a:tabLst>
                <a:tab pos="320887" algn="l"/>
              </a:tabLst>
            </a:pPr>
            <a:r>
              <a:rPr sz="2180" dirty="0">
                <a:latin typeface="Roboto"/>
                <a:cs typeface="Roboto"/>
              </a:rPr>
              <a:t>Look</a:t>
            </a:r>
            <a:r>
              <a:rPr sz="2180" spc="119" dirty="0">
                <a:latin typeface="Roboto"/>
                <a:cs typeface="Roboto"/>
              </a:rPr>
              <a:t> </a:t>
            </a:r>
            <a:r>
              <a:rPr sz="2180" dirty="0">
                <a:latin typeface="Roboto"/>
                <a:cs typeface="Roboto"/>
              </a:rPr>
              <a:t>for</a:t>
            </a:r>
            <a:r>
              <a:rPr sz="2180" spc="129" dirty="0">
                <a:latin typeface="Roboto"/>
                <a:cs typeface="Roboto"/>
              </a:rPr>
              <a:t> </a:t>
            </a:r>
            <a:r>
              <a:rPr sz="2180" dirty="0">
                <a:latin typeface="Roboto"/>
                <a:cs typeface="Roboto"/>
              </a:rPr>
              <a:t>weakest</a:t>
            </a:r>
            <a:r>
              <a:rPr sz="2180" spc="109" dirty="0">
                <a:latin typeface="Roboto"/>
                <a:cs typeface="Roboto"/>
              </a:rPr>
              <a:t> </a:t>
            </a:r>
            <a:r>
              <a:rPr sz="2180" spc="-40" dirty="0">
                <a:latin typeface="Roboto"/>
                <a:cs typeface="Roboto"/>
              </a:rPr>
              <a:t>links</a:t>
            </a:r>
            <a:endParaRPr sz="2180" dirty="0">
              <a:latin typeface="Roboto"/>
              <a:cs typeface="Roboto"/>
            </a:endParaRPr>
          </a:p>
          <a:p>
            <a:pPr>
              <a:spcBef>
                <a:spcPts val="89"/>
              </a:spcBef>
              <a:buFont typeface="Arial"/>
              <a:buChar char="•"/>
            </a:pPr>
            <a:endParaRPr sz="2180" dirty="0">
              <a:latin typeface="Roboto"/>
              <a:cs typeface="Roboto"/>
            </a:endParaRPr>
          </a:p>
          <a:p>
            <a:pPr marL="319628" marR="35235" indent="-270552">
              <a:lnSpc>
                <a:spcPct val="102600"/>
              </a:lnSpc>
              <a:buFont typeface="Arial"/>
              <a:buChar char="•"/>
              <a:tabLst>
                <a:tab pos="324662" algn="l"/>
              </a:tabLst>
            </a:pPr>
            <a:r>
              <a:rPr sz="2180" dirty="0">
                <a:latin typeface="Roboto"/>
                <a:cs typeface="Roboto"/>
              </a:rPr>
              <a:t>Identify</a:t>
            </a:r>
            <a:r>
              <a:rPr sz="2180" spc="287" dirty="0">
                <a:latin typeface="Roboto"/>
                <a:cs typeface="Roboto"/>
              </a:rPr>
              <a:t> </a:t>
            </a:r>
            <a:r>
              <a:rPr sz="2180" dirty="0">
                <a:latin typeface="Roboto"/>
                <a:cs typeface="Roboto"/>
              </a:rPr>
              <a:t>assumptions</a:t>
            </a:r>
            <a:r>
              <a:rPr sz="2180" spc="287" dirty="0">
                <a:latin typeface="Roboto"/>
                <a:cs typeface="Roboto"/>
              </a:rPr>
              <a:t> </a:t>
            </a:r>
            <a:r>
              <a:rPr sz="2180" dirty="0">
                <a:latin typeface="Roboto"/>
                <a:cs typeface="Roboto"/>
              </a:rPr>
              <a:t>that</a:t>
            </a:r>
            <a:r>
              <a:rPr sz="2180" spc="268" dirty="0">
                <a:latin typeface="Roboto"/>
                <a:cs typeface="Roboto"/>
              </a:rPr>
              <a:t> </a:t>
            </a:r>
            <a:r>
              <a:rPr sz="2180" dirty="0">
                <a:latin typeface="Roboto"/>
                <a:cs typeface="Roboto"/>
              </a:rPr>
              <a:t>security</a:t>
            </a:r>
            <a:r>
              <a:rPr sz="2180" spc="297" dirty="0">
                <a:latin typeface="Roboto"/>
                <a:cs typeface="Roboto"/>
              </a:rPr>
              <a:t> </a:t>
            </a:r>
            <a:r>
              <a:rPr sz="2180" dirty="0">
                <a:latin typeface="Roboto"/>
                <a:cs typeface="Roboto"/>
              </a:rPr>
              <a:t>depends</a:t>
            </a:r>
            <a:r>
              <a:rPr sz="2180" spc="287" dirty="0">
                <a:latin typeface="Roboto"/>
                <a:cs typeface="Roboto"/>
              </a:rPr>
              <a:t> </a:t>
            </a:r>
            <a:r>
              <a:rPr sz="2180" spc="-50" dirty="0">
                <a:latin typeface="Roboto"/>
                <a:cs typeface="Roboto"/>
              </a:rPr>
              <a:t>on 	</a:t>
            </a:r>
            <a:r>
              <a:rPr sz="2180" dirty="0">
                <a:latin typeface="Roboto"/>
                <a:cs typeface="Roboto"/>
              </a:rPr>
              <a:t>Are</a:t>
            </a:r>
            <a:r>
              <a:rPr sz="2180" spc="208" dirty="0">
                <a:latin typeface="Roboto"/>
                <a:cs typeface="Roboto"/>
              </a:rPr>
              <a:t> </a:t>
            </a:r>
            <a:r>
              <a:rPr sz="2180" dirty="0">
                <a:latin typeface="Roboto"/>
                <a:cs typeface="Roboto"/>
              </a:rPr>
              <a:t>they</a:t>
            </a:r>
            <a:r>
              <a:rPr sz="2180" spc="208" dirty="0">
                <a:latin typeface="Roboto"/>
                <a:cs typeface="Roboto"/>
              </a:rPr>
              <a:t> </a:t>
            </a:r>
            <a:r>
              <a:rPr sz="2180" spc="-20" dirty="0">
                <a:latin typeface="Roboto"/>
                <a:cs typeface="Roboto"/>
              </a:rPr>
              <a:t>false?</a:t>
            </a:r>
            <a:endParaRPr sz="2180" dirty="0">
              <a:latin typeface="Roboto"/>
              <a:cs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362" y="116281"/>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Thinking</a:t>
            </a:r>
            <a:r>
              <a:rPr spc="357" dirty="0"/>
              <a:t> </a:t>
            </a:r>
            <a:r>
              <a:rPr dirty="0"/>
              <a:t>like</a:t>
            </a:r>
            <a:r>
              <a:rPr spc="367" dirty="0"/>
              <a:t> </a:t>
            </a:r>
            <a:r>
              <a:rPr spc="129" dirty="0"/>
              <a:t>an</a:t>
            </a:r>
            <a:r>
              <a:rPr spc="357" dirty="0"/>
              <a:t> </a:t>
            </a:r>
            <a:r>
              <a:rPr spc="-20" dirty="0"/>
              <a:t>Attacker</a:t>
            </a:r>
          </a:p>
        </p:txBody>
      </p:sp>
      <p:sp>
        <p:nvSpPr>
          <p:cNvPr id="3" name="object 3"/>
          <p:cNvSpPr txBox="1"/>
          <p:nvPr/>
        </p:nvSpPr>
        <p:spPr>
          <a:xfrm>
            <a:off x="932362" y="2388244"/>
            <a:ext cx="6349627" cy="2081512"/>
          </a:xfrm>
          <a:prstGeom prst="rect">
            <a:avLst/>
          </a:prstGeom>
        </p:spPr>
        <p:txBody>
          <a:bodyPr vert="horz" wrap="square" lIns="0" tIns="22650" rIns="0" bIns="0" rtlCol="0">
            <a:spAutoFit/>
          </a:bodyPr>
          <a:lstStyle/>
          <a:p>
            <a:pPr marL="346054" indent="-270552">
              <a:spcBef>
                <a:spcPts val="178"/>
              </a:spcBef>
              <a:buFont typeface="Arial"/>
              <a:buChar char="•"/>
              <a:tabLst>
                <a:tab pos="346054" algn="l"/>
              </a:tabLst>
            </a:pPr>
            <a:r>
              <a:rPr sz="2180" dirty="0">
                <a:latin typeface="Roboto"/>
                <a:cs typeface="Roboto"/>
              </a:rPr>
              <a:t>Look</a:t>
            </a:r>
            <a:r>
              <a:rPr sz="2180" spc="119" dirty="0">
                <a:latin typeface="Roboto"/>
                <a:cs typeface="Roboto"/>
              </a:rPr>
              <a:t> </a:t>
            </a:r>
            <a:r>
              <a:rPr sz="2180" dirty="0">
                <a:latin typeface="Roboto"/>
                <a:cs typeface="Roboto"/>
              </a:rPr>
              <a:t>for</a:t>
            </a:r>
            <a:r>
              <a:rPr sz="2180" spc="129" dirty="0">
                <a:latin typeface="Roboto"/>
                <a:cs typeface="Roboto"/>
              </a:rPr>
              <a:t> </a:t>
            </a:r>
            <a:r>
              <a:rPr sz="2180" dirty="0">
                <a:latin typeface="Roboto"/>
                <a:cs typeface="Roboto"/>
              </a:rPr>
              <a:t>weakest</a:t>
            </a:r>
            <a:r>
              <a:rPr sz="2180" spc="109" dirty="0">
                <a:latin typeface="Roboto"/>
                <a:cs typeface="Roboto"/>
              </a:rPr>
              <a:t> </a:t>
            </a:r>
            <a:r>
              <a:rPr sz="2180" spc="-40" dirty="0">
                <a:latin typeface="Roboto"/>
                <a:cs typeface="Roboto"/>
              </a:rPr>
              <a:t>links</a:t>
            </a:r>
            <a:endParaRPr sz="2180" dirty="0">
              <a:latin typeface="Roboto"/>
              <a:cs typeface="Roboto"/>
            </a:endParaRPr>
          </a:p>
          <a:p>
            <a:pPr>
              <a:spcBef>
                <a:spcPts val="89"/>
              </a:spcBef>
              <a:buFont typeface="Arial"/>
              <a:buChar char="•"/>
            </a:pPr>
            <a:endParaRPr sz="2180" dirty="0">
              <a:latin typeface="Roboto"/>
              <a:cs typeface="Roboto"/>
            </a:endParaRPr>
          </a:p>
          <a:p>
            <a:pPr marL="344796" marR="60402" indent="-270552">
              <a:lnSpc>
                <a:spcPct val="102600"/>
              </a:lnSpc>
              <a:buFont typeface="Arial"/>
              <a:buChar char="•"/>
              <a:tabLst>
                <a:tab pos="349830" algn="l"/>
              </a:tabLst>
            </a:pPr>
            <a:r>
              <a:rPr sz="2180" dirty="0">
                <a:latin typeface="Roboto"/>
                <a:cs typeface="Roboto"/>
              </a:rPr>
              <a:t>Identify</a:t>
            </a:r>
            <a:r>
              <a:rPr sz="2180" spc="287" dirty="0">
                <a:latin typeface="Roboto"/>
                <a:cs typeface="Roboto"/>
              </a:rPr>
              <a:t> </a:t>
            </a:r>
            <a:r>
              <a:rPr sz="2180" dirty="0">
                <a:latin typeface="Roboto"/>
                <a:cs typeface="Roboto"/>
              </a:rPr>
              <a:t>assumptions</a:t>
            </a:r>
            <a:r>
              <a:rPr sz="2180" spc="287" dirty="0">
                <a:latin typeface="Roboto"/>
                <a:cs typeface="Roboto"/>
              </a:rPr>
              <a:t> </a:t>
            </a:r>
            <a:r>
              <a:rPr sz="2180" dirty="0">
                <a:latin typeface="Roboto"/>
                <a:cs typeface="Roboto"/>
              </a:rPr>
              <a:t>that</a:t>
            </a:r>
            <a:r>
              <a:rPr sz="2180" spc="268" dirty="0">
                <a:latin typeface="Roboto"/>
                <a:cs typeface="Roboto"/>
              </a:rPr>
              <a:t> </a:t>
            </a:r>
            <a:r>
              <a:rPr sz="2180" dirty="0">
                <a:latin typeface="Roboto"/>
                <a:cs typeface="Roboto"/>
              </a:rPr>
              <a:t>security</a:t>
            </a:r>
            <a:r>
              <a:rPr sz="2180" spc="297" dirty="0">
                <a:latin typeface="Roboto"/>
                <a:cs typeface="Roboto"/>
              </a:rPr>
              <a:t> </a:t>
            </a:r>
            <a:r>
              <a:rPr sz="2180" dirty="0">
                <a:latin typeface="Roboto"/>
                <a:cs typeface="Roboto"/>
              </a:rPr>
              <a:t>depends</a:t>
            </a:r>
            <a:r>
              <a:rPr sz="2180" spc="287" dirty="0">
                <a:latin typeface="Roboto"/>
                <a:cs typeface="Roboto"/>
              </a:rPr>
              <a:t> </a:t>
            </a:r>
            <a:r>
              <a:rPr sz="2180" spc="-50" dirty="0">
                <a:latin typeface="Roboto"/>
                <a:cs typeface="Roboto"/>
              </a:rPr>
              <a:t>on 	</a:t>
            </a:r>
            <a:r>
              <a:rPr sz="2180" dirty="0">
                <a:latin typeface="Roboto"/>
                <a:cs typeface="Roboto"/>
              </a:rPr>
              <a:t>Are</a:t>
            </a:r>
            <a:r>
              <a:rPr sz="2180" spc="208" dirty="0">
                <a:latin typeface="Roboto"/>
                <a:cs typeface="Roboto"/>
              </a:rPr>
              <a:t> </a:t>
            </a:r>
            <a:r>
              <a:rPr sz="2180" dirty="0">
                <a:latin typeface="Roboto"/>
                <a:cs typeface="Roboto"/>
              </a:rPr>
              <a:t>they</a:t>
            </a:r>
            <a:r>
              <a:rPr sz="2180" spc="208" dirty="0">
                <a:latin typeface="Roboto"/>
                <a:cs typeface="Roboto"/>
              </a:rPr>
              <a:t> </a:t>
            </a:r>
            <a:r>
              <a:rPr sz="2180" spc="-20" dirty="0">
                <a:latin typeface="Roboto"/>
                <a:cs typeface="Roboto"/>
              </a:rPr>
              <a:t>false?</a:t>
            </a:r>
            <a:endParaRPr sz="2180" dirty="0">
              <a:latin typeface="Roboto"/>
              <a:cs typeface="Roboto"/>
            </a:endParaRPr>
          </a:p>
          <a:p>
            <a:pPr>
              <a:spcBef>
                <a:spcPts val="149"/>
              </a:spcBef>
              <a:buFont typeface="Arial"/>
              <a:buChar char="•"/>
            </a:pPr>
            <a:endParaRPr sz="2180" dirty="0">
              <a:latin typeface="Roboto"/>
              <a:cs typeface="Roboto"/>
            </a:endParaRPr>
          </a:p>
          <a:p>
            <a:pPr marL="346054" indent="-270552">
              <a:buFont typeface="Arial"/>
              <a:buChar char="•"/>
              <a:tabLst>
                <a:tab pos="346054" algn="l"/>
              </a:tabLst>
            </a:pPr>
            <a:r>
              <a:rPr sz="2180" dirty="0">
                <a:latin typeface="Roboto"/>
                <a:cs typeface="Roboto"/>
              </a:rPr>
              <a:t>Think</a:t>
            </a:r>
            <a:r>
              <a:rPr sz="2180" spc="226" dirty="0">
                <a:latin typeface="Roboto"/>
                <a:cs typeface="Roboto"/>
              </a:rPr>
              <a:t> </a:t>
            </a:r>
            <a:r>
              <a:rPr sz="2180" dirty="0">
                <a:latin typeface="Roboto"/>
                <a:cs typeface="Roboto"/>
              </a:rPr>
              <a:t>outside</a:t>
            </a:r>
            <a:r>
              <a:rPr sz="2180" spc="226" dirty="0">
                <a:latin typeface="Roboto"/>
                <a:cs typeface="Roboto"/>
              </a:rPr>
              <a:t> </a:t>
            </a:r>
            <a:r>
              <a:rPr sz="2180" dirty="0">
                <a:latin typeface="Roboto"/>
                <a:cs typeface="Roboto"/>
              </a:rPr>
              <a:t>the</a:t>
            </a:r>
            <a:r>
              <a:rPr sz="2180" spc="218" dirty="0">
                <a:latin typeface="Roboto"/>
                <a:cs typeface="Roboto"/>
              </a:rPr>
              <a:t> </a:t>
            </a:r>
            <a:r>
              <a:rPr sz="2180" spc="-50" dirty="0">
                <a:latin typeface="Roboto"/>
                <a:cs typeface="Roboto"/>
              </a:rPr>
              <a:t>box</a:t>
            </a:r>
            <a:endParaRPr sz="2180" dirty="0">
              <a:latin typeface="Roboto"/>
              <a:cs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5019" y="116281"/>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Thinking</a:t>
            </a:r>
            <a:r>
              <a:rPr spc="357" dirty="0"/>
              <a:t> </a:t>
            </a:r>
            <a:r>
              <a:rPr dirty="0"/>
              <a:t>like</a:t>
            </a:r>
            <a:r>
              <a:rPr spc="367" dirty="0"/>
              <a:t> </a:t>
            </a:r>
            <a:r>
              <a:rPr spc="129" dirty="0"/>
              <a:t>an</a:t>
            </a:r>
            <a:r>
              <a:rPr spc="357" dirty="0"/>
              <a:t> </a:t>
            </a:r>
            <a:r>
              <a:rPr spc="-20" dirty="0"/>
              <a:t>Attacker</a:t>
            </a:r>
          </a:p>
        </p:txBody>
      </p:sp>
      <p:sp>
        <p:nvSpPr>
          <p:cNvPr id="3" name="object 3"/>
          <p:cNvSpPr txBox="1"/>
          <p:nvPr/>
        </p:nvSpPr>
        <p:spPr>
          <a:xfrm>
            <a:off x="965019" y="2085801"/>
            <a:ext cx="6621430" cy="2429812"/>
          </a:xfrm>
          <a:prstGeom prst="rect">
            <a:avLst/>
          </a:prstGeom>
        </p:spPr>
        <p:txBody>
          <a:bodyPr vert="horz" wrap="square" lIns="0" tIns="22650" rIns="0" bIns="0" rtlCol="0">
            <a:spAutoFit/>
          </a:bodyPr>
          <a:lstStyle/>
          <a:p>
            <a:pPr marL="346054" indent="-270552">
              <a:spcBef>
                <a:spcPts val="178"/>
              </a:spcBef>
              <a:buFont typeface="Arial"/>
              <a:buChar char="•"/>
              <a:tabLst>
                <a:tab pos="346054" algn="l"/>
              </a:tabLst>
            </a:pPr>
            <a:r>
              <a:rPr sz="2180" dirty="0">
                <a:latin typeface="Roboto"/>
                <a:cs typeface="Roboto"/>
              </a:rPr>
              <a:t>Look</a:t>
            </a:r>
            <a:r>
              <a:rPr sz="2180" spc="119" dirty="0">
                <a:latin typeface="Roboto"/>
                <a:cs typeface="Roboto"/>
              </a:rPr>
              <a:t> </a:t>
            </a:r>
            <a:r>
              <a:rPr sz="2180" dirty="0">
                <a:latin typeface="Roboto"/>
                <a:cs typeface="Roboto"/>
              </a:rPr>
              <a:t>for</a:t>
            </a:r>
            <a:r>
              <a:rPr sz="2180" spc="129" dirty="0">
                <a:latin typeface="Roboto"/>
                <a:cs typeface="Roboto"/>
              </a:rPr>
              <a:t> </a:t>
            </a:r>
            <a:r>
              <a:rPr sz="2180" dirty="0">
                <a:latin typeface="Roboto"/>
                <a:cs typeface="Roboto"/>
              </a:rPr>
              <a:t>weakest</a:t>
            </a:r>
            <a:r>
              <a:rPr sz="2180" spc="109" dirty="0">
                <a:latin typeface="Roboto"/>
                <a:cs typeface="Roboto"/>
              </a:rPr>
              <a:t> </a:t>
            </a:r>
            <a:r>
              <a:rPr sz="2180" spc="-40" dirty="0">
                <a:latin typeface="Roboto"/>
                <a:cs typeface="Roboto"/>
              </a:rPr>
              <a:t>links</a:t>
            </a:r>
            <a:endParaRPr sz="2180" dirty="0">
              <a:latin typeface="Roboto"/>
              <a:cs typeface="Roboto"/>
            </a:endParaRPr>
          </a:p>
          <a:p>
            <a:pPr>
              <a:spcBef>
                <a:spcPts val="89"/>
              </a:spcBef>
              <a:buFont typeface="Arial"/>
              <a:buChar char="•"/>
            </a:pPr>
            <a:endParaRPr sz="2180" dirty="0">
              <a:latin typeface="Roboto"/>
              <a:cs typeface="Roboto"/>
            </a:endParaRPr>
          </a:p>
          <a:p>
            <a:pPr marL="344796" marR="330954" indent="-270552">
              <a:lnSpc>
                <a:spcPct val="102600"/>
              </a:lnSpc>
              <a:buFont typeface="Arial"/>
              <a:buChar char="•"/>
              <a:tabLst>
                <a:tab pos="349830" algn="l"/>
              </a:tabLst>
            </a:pPr>
            <a:r>
              <a:rPr sz="2180" dirty="0">
                <a:latin typeface="Roboto"/>
                <a:cs typeface="Roboto"/>
              </a:rPr>
              <a:t>Identify</a:t>
            </a:r>
            <a:r>
              <a:rPr sz="2180" spc="287" dirty="0">
                <a:latin typeface="Roboto"/>
                <a:cs typeface="Roboto"/>
              </a:rPr>
              <a:t> </a:t>
            </a:r>
            <a:r>
              <a:rPr sz="2180" dirty="0">
                <a:latin typeface="Roboto"/>
                <a:cs typeface="Roboto"/>
              </a:rPr>
              <a:t>assumptions</a:t>
            </a:r>
            <a:r>
              <a:rPr sz="2180" spc="287" dirty="0">
                <a:latin typeface="Roboto"/>
                <a:cs typeface="Roboto"/>
              </a:rPr>
              <a:t> </a:t>
            </a:r>
            <a:r>
              <a:rPr sz="2180" dirty="0">
                <a:latin typeface="Roboto"/>
                <a:cs typeface="Roboto"/>
              </a:rPr>
              <a:t>that</a:t>
            </a:r>
            <a:r>
              <a:rPr sz="2180" spc="268" dirty="0">
                <a:latin typeface="Roboto"/>
                <a:cs typeface="Roboto"/>
              </a:rPr>
              <a:t> </a:t>
            </a:r>
            <a:r>
              <a:rPr sz="2180" dirty="0">
                <a:latin typeface="Roboto"/>
                <a:cs typeface="Roboto"/>
              </a:rPr>
              <a:t>security</a:t>
            </a:r>
            <a:r>
              <a:rPr sz="2180" spc="297" dirty="0">
                <a:latin typeface="Roboto"/>
                <a:cs typeface="Roboto"/>
              </a:rPr>
              <a:t> </a:t>
            </a:r>
            <a:r>
              <a:rPr sz="2180" dirty="0">
                <a:latin typeface="Roboto"/>
                <a:cs typeface="Roboto"/>
              </a:rPr>
              <a:t>depends</a:t>
            </a:r>
            <a:r>
              <a:rPr sz="2180" spc="287" dirty="0">
                <a:latin typeface="Roboto"/>
                <a:cs typeface="Roboto"/>
              </a:rPr>
              <a:t> </a:t>
            </a:r>
            <a:r>
              <a:rPr sz="2180" spc="-50" dirty="0">
                <a:latin typeface="Roboto"/>
                <a:cs typeface="Roboto"/>
              </a:rPr>
              <a:t>on 	</a:t>
            </a:r>
            <a:r>
              <a:rPr sz="2180" dirty="0">
                <a:latin typeface="Roboto"/>
                <a:cs typeface="Roboto"/>
              </a:rPr>
              <a:t>Are</a:t>
            </a:r>
            <a:r>
              <a:rPr sz="2180" spc="208" dirty="0">
                <a:latin typeface="Roboto"/>
                <a:cs typeface="Roboto"/>
              </a:rPr>
              <a:t> </a:t>
            </a:r>
            <a:r>
              <a:rPr sz="2180" dirty="0">
                <a:latin typeface="Roboto"/>
                <a:cs typeface="Roboto"/>
              </a:rPr>
              <a:t>they</a:t>
            </a:r>
            <a:r>
              <a:rPr sz="2180" spc="208" dirty="0">
                <a:latin typeface="Roboto"/>
                <a:cs typeface="Roboto"/>
              </a:rPr>
              <a:t> </a:t>
            </a:r>
            <a:r>
              <a:rPr sz="2180" spc="-20" dirty="0">
                <a:latin typeface="Roboto"/>
                <a:cs typeface="Roboto"/>
              </a:rPr>
              <a:t>false?</a:t>
            </a:r>
            <a:endParaRPr sz="2180" dirty="0">
              <a:latin typeface="Roboto"/>
              <a:cs typeface="Roboto"/>
            </a:endParaRPr>
          </a:p>
          <a:p>
            <a:pPr>
              <a:spcBef>
                <a:spcPts val="149"/>
              </a:spcBef>
              <a:buFont typeface="Arial"/>
              <a:buChar char="•"/>
            </a:pPr>
            <a:endParaRPr sz="2180" dirty="0">
              <a:latin typeface="Roboto"/>
              <a:cs typeface="Roboto"/>
            </a:endParaRPr>
          </a:p>
          <a:p>
            <a:pPr marL="346054" indent="-270552">
              <a:buFont typeface="Arial"/>
              <a:buChar char="•"/>
              <a:tabLst>
                <a:tab pos="346054" algn="l"/>
              </a:tabLst>
            </a:pPr>
            <a:r>
              <a:rPr sz="2180" dirty="0">
                <a:latin typeface="Roboto"/>
                <a:cs typeface="Roboto"/>
              </a:rPr>
              <a:t>Think</a:t>
            </a:r>
            <a:r>
              <a:rPr sz="2180" spc="226" dirty="0">
                <a:latin typeface="Roboto"/>
                <a:cs typeface="Roboto"/>
              </a:rPr>
              <a:t> </a:t>
            </a:r>
            <a:r>
              <a:rPr sz="2180" dirty="0">
                <a:latin typeface="Roboto"/>
                <a:cs typeface="Roboto"/>
              </a:rPr>
              <a:t>outside</a:t>
            </a:r>
            <a:r>
              <a:rPr sz="2180" spc="226" dirty="0">
                <a:latin typeface="Roboto"/>
                <a:cs typeface="Roboto"/>
              </a:rPr>
              <a:t> </a:t>
            </a:r>
            <a:r>
              <a:rPr sz="2180" dirty="0">
                <a:latin typeface="Roboto"/>
                <a:cs typeface="Roboto"/>
              </a:rPr>
              <a:t>the</a:t>
            </a:r>
            <a:r>
              <a:rPr sz="2180" spc="218" dirty="0">
                <a:latin typeface="Roboto"/>
                <a:cs typeface="Roboto"/>
              </a:rPr>
              <a:t> </a:t>
            </a:r>
            <a:r>
              <a:rPr sz="2180" spc="-50" dirty="0">
                <a:latin typeface="Roboto"/>
                <a:cs typeface="Roboto"/>
              </a:rPr>
              <a:t>box</a:t>
            </a:r>
            <a:endParaRPr sz="2180" dirty="0">
              <a:latin typeface="Roboto"/>
              <a:cs typeface="Roboto"/>
            </a:endParaRPr>
          </a:p>
          <a:p>
            <a:pPr marL="349830">
              <a:spcBef>
                <a:spcPts val="69"/>
              </a:spcBef>
            </a:pPr>
            <a:r>
              <a:rPr sz="2180" dirty="0">
                <a:latin typeface="Roboto"/>
                <a:cs typeface="Roboto"/>
              </a:rPr>
              <a:t>Not</a:t>
            </a:r>
            <a:r>
              <a:rPr sz="2180" spc="188" dirty="0">
                <a:latin typeface="Roboto"/>
                <a:cs typeface="Roboto"/>
              </a:rPr>
              <a:t> </a:t>
            </a:r>
            <a:r>
              <a:rPr sz="2180" dirty="0">
                <a:latin typeface="Roboto"/>
                <a:cs typeface="Roboto"/>
              </a:rPr>
              <a:t>constrained</a:t>
            </a:r>
            <a:r>
              <a:rPr sz="2180" spc="188" dirty="0">
                <a:latin typeface="Roboto"/>
                <a:cs typeface="Roboto"/>
              </a:rPr>
              <a:t> </a:t>
            </a:r>
            <a:r>
              <a:rPr sz="2180" dirty="0">
                <a:latin typeface="Roboto"/>
                <a:cs typeface="Roboto"/>
              </a:rPr>
              <a:t>by</a:t>
            </a:r>
            <a:r>
              <a:rPr sz="2180" spc="178" dirty="0">
                <a:latin typeface="Roboto"/>
                <a:cs typeface="Roboto"/>
              </a:rPr>
              <a:t> </a:t>
            </a:r>
            <a:r>
              <a:rPr sz="2180" dirty="0">
                <a:latin typeface="Roboto"/>
                <a:cs typeface="Roboto"/>
              </a:rPr>
              <a:t>system</a:t>
            </a:r>
            <a:r>
              <a:rPr sz="2180" spc="198" dirty="0">
                <a:latin typeface="Roboto"/>
                <a:cs typeface="Roboto"/>
              </a:rPr>
              <a:t> </a:t>
            </a:r>
            <a:r>
              <a:rPr sz="2180" dirty="0">
                <a:latin typeface="Roboto"/>
                <a:cs typeface="Roboto"/>
              </a:rPr>
              <a:t>designer’s</a:t>
            </a:r>
            <a:r>
              <a:rPr sz="2180" spc="188" dirty="0">
                <a:latin typeface="Roboto"/>
                <a:cs typeface="Roboto"/>
              </a:rPr>
              <a:t> </a:t>
            </a:r>
            <a:r>
              <a:rPr sz="2180" spc="-20" dirty="0">
                <a:latin typeface="Roboto"/>
                <a:cs typeface="Roboto"/>
              </a:rPr>
              <a:t>worldview!</a:t>
            </a:r>
            <a:endParaRPr sz="2180" dirty="0">
              <a:latin typeface="Roboto"/>
              <a:cs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363" y="200737"/>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Thinking</a:t>
            </a:r>
            <a:r>
              <a:rPr spc="357" dirty="0"/>
              <a:t> </a:t>
            </a:r>
            <a:r>
              <a:rPr dirty="0"/>
              <a:t>like</a:t>
            </a:r>
            <a:r>
              <a:rPr spc="367" dirty="0"/>
              <a:t> </a:t>
            </a:r>
            <a:r>
              <a:rPr spc="129" dirty="0"/>
              <a:t>an</a:t>
            </a:r>
            <a:r>
              <a:rPr spc="357" dirty="0"/>
              <a:t> </a:t>
            </a:r>
            <a:r>
              <a:rPr spc="-20" dirty="0"/>
              <a:t>Attacker</a:t>
            </a:r>
          </a:p>
        </p:txBody>
      </p:sp>
      <p:grpSp>
        <p:nvGrpSpPr>
          <p:cNvPr id="3" name="object 3"/>
          <p:cNvGrpSpPr/>
          <p:nvPr/>
        </p:nvGrpSpPr>
        <p:grpSpPr>
          <a:xfrm>
            <a:off x="932363" y="4489088"/>
            <a:ext cx="7704867" cy="1455909"/>
            <a:chOff x="359994" y="2141728"/>
            <a:chExt cx="3888104" cy="734695"/>
          </a:xfrm>
        </p:grpSpPr>
        <p:sp>
          <p:nvSpPr>
            <p:cNvPr id="4" name="object 4"/>
            <p:cNvSpPr/>
            <p:nvPr/>
          </p:nvSpPr>
          <p:spPr>
            <a:xfrm>
              <a:off x="359994" y="2141728"/>
              <a:ext cx="3888104" cy="734695"/>
            </a:xfrm>
            <a:custGeom>
              <a:avLst/>
              <a:gdLst/>
              <a:ahLst/>
              <a:cxnLst/>
              <a:rect l="l" t="t" r="r" b="b"/>
              <a:pathLst>
                <a:path w="3888104" h="734694">
                  <a:moveTo>
                    <a:pt x="3834053" y="0"/>
                  </a:moveTo>
                  <a:lnTo>
                    <a:pt x="54000" y="0"/>
                  </a:lnTo>
                  <a:lnTo>
                    <a:pt x="32980" y="4244"/>
                  </a:lnTo>
                  <a:lnTo>
                    <a:pt x="15815" y="15818"/>
                  </a:lnTo>
                  <a:lnTo>
                    <a:pt x="4243" y="32984"/>
                  </a:lnTo>
                  <a:lnTo>
                    <a:pt x="0" y="54004"/>
                  </a:lnTo>
                  <a:lnTo>
                    <a:pt x="0" y="680262"/>
                  </a:lnTo>
                  <a:lnTo>
                    <a:pt x="4243" y="701282"/>
                  </a:lnTo>
                  <a:lnTo>
                    <a:pt x="15815" y="718447"/>
                  </a:lnTo>
                  <a:lnTo>
                    <a:pt x="32980" y="730019"/>
                  </a:lnTo>
                  <a:lnTo>
                    <a:pt x="54000" y="734263"/>
                  </a:lnTo>
                  <a:lnTo>
                    <a:pt x="3834053" y="734263"/>
                  </a:lnTo>
                  <a:lnTo>
                    <a:pt x="3855071" y="730019"/>
                  </a:lnTo>
                  <a:lnTo>
                    <a:pt x="3872236" y="718447"/>
                  </a:lnTo>
                  <a:lnTo>
                    <a:pt x="3883810" y="701282"/>
                  </a:lnTo>
                  <a:lnTo>
                    <a:pt x="3888054" y="680262"/>
                  </a:lnTo>
                  <a:lnTo>
                    <a:pt x="3888054" y="54004"/>
                  </a:lnTo>
                  <a:lnTo>
                    <a:pt x="3883810" y="32984"/>
                  </a:lnTo>
                  <a:lnTo>
                    <a:pt x="3872236" y="15818"/>
                  </a:lnTo>
                  <a:lnTo>
                    <a:pt x="3855071" y="4244"/>
                  </a:lnTo>
                  <a:lnTo>
                    <a:pt x="3834053" y="0"/>
                  </a:lnTo>
                  <a:close/>
                </a:path>
              </a:pathLst>
            </a:custGeom>
            <a:solidFill>
              <a:srgbClr val="7F0000"/>
            </a:solidFill>
          </p:spPr>
          <p:txBody>
            <a:bodyPr wrap="square" lIns="0" tIns="0" rIns="0" bIns="0" rtlCol="0"/>
            <a:lstStyle/>
            <a:p>
              <a:endParaRPr sz="3567"/>
            </a:p>
          </p:txBody>
        </p:sp>
        <p:sp>
          <p:nvSpPr>
            <p:cNvPr id="5" name="object 5"/>
            <p:cNvSpPr/>
            <p:nvPr/>
          </p:nvSpPr>
          <p:spPr>
            <a:xfrm>
              <a:off x="377993" y="2159736"/>
              <a:ext cx="3852545" cy="698500"/>
            </a:xfrm>
            <a:custGeom>
              <a:avLst/>
              <a:gdLst/>
              <a:ahLst/>
              <a:cxnLst/>
              <a:rect l="l" t="t" r="r" b="b"/>
              <a:pathLst>
                <a:path w="3852545" h="698500">
                  <a:moveTo>
                    <a:pt x="3816054" y="0"/>
                  </a:moveTo>
                  <a:lnTo>
                    <a:pt x="36000" y="0"/>
                  </a:lnTo>
                  <a:lnTo>
                    <a:pt x="21987" y="2828"/>
                  </a:lnTo>
                  <a:lnTo>
                    <a:pt x="10544" y="10543"/>
                  </a:lnTo>
                  <a:lnTo>
                    <a:pt x="2829" y="21984"/>
                  </a:lnTo>
                  <a:lnTo>
                    <a:pt x="0" y="35995"/>
                  </a:lnTo>
                  <a:lnTo>
                    <a:pt x="0" y="662254"/>
                  </a:lnTo>
                  <a:lnTo>
                    <a:pt x="2829" y="676267"/>
                  </a:lnTo>
                  <a:lnTo>
                    <a:pt x="10544" y="687710"/>
                  </a:lnTo>
                  <a:lnTo>
                    <a:pt x="21987" y="695425"/>
                  </a:lnTo>
                  <a:lnTo>
                    <a:pt x="36000" y="698254"/>
                  </a:lnTo>
                  <a:lnTo>
                    <a:pt x="3816054" y="698254"/>
                  </a:lnTo>
                  <a:lnTo>
                    <a:pt x="3830062" y="695425"/>
                  </a:lnTo>
                  <a:lnTo>
                    <a:pt x="3841503" y="687710"/>
                  </a:lnTo>
                  <a:lnTo>
                    <a:pt x="3849217" y="676267"/>
                  </a:lnTo>
                  <a:lnTo>
                    <a:pt x="3852045" y="662254"/>
                  </a:lnTo>
                  <a:lnTo>
                    <a:pt x="3852045" y="35995"/>
                  </a:lnTo>
                  <a:lnTo>
                    <a:pt x="3849217" y="21984"/>
                  </a:lnTo>
                  <a:lnTo>
                    <a:pt x="3841503" y="10543"/>
                  </a:lnTo>
                  <a:lnTo>
                    <a:pt x="3830062" y="2828"/>
                  </a:lnTo>
                  <a:lnTo>
                    <a:pt x="3816054" y="0"/>
                  </a:lnTo>
                  <a:close/>
                </a:path>
              </a:pathLst>
            </a:custGeom>
            <a:solidFill>
              <a:srgbClr val="FFF2F2"/>
            </a:solidFill>
          </p:spPr>
          <p:txBody>
            <a:bodyPr wrap="square" lIns="0" tIns="0" rIns="0" bIns="0" rtlCol="0"/>
            <a:lstStyle/>
            <a:p>
              <a:endParaRPr sz="3567"/>
            </a:p>
          </p:txBody>
        </p:sp>
      </p:grpSp>
      <p:sp>
        <p:nvSpPr>
          <p:cNvPr id="6" name="object 6"/>
          <p:cNvSpPr txBox="1"/>
          <p:nvPr/>
        </p:nvSpPr>
        <p:spPr>
          <a:xfrm>
            <a:off x="1106267" y="1530631"/>
            <a:ext cx="7188944" cy="4080392"/>
          </a:xfrm>
          <a:prstGeom prst="rect">
            <a:avLst/>
          </a:prstGeom>
        </p:spPr>
        <p:txBody>
          <a:bodyPr vert="horz" wrap="square" lIns="0" tIns="22650" rIns="0" bIns="0" rtlCol="0">
            <a:spAutoFit/>
          </a:bodyPr>
          <a:lstStyle/>
          <a:p>
            <a:pPr marL="371222" indent="-270552">
              <a:spcBef>
                <a:spcPts val="178"/>
              </a:spcBef>
              <a:buFont typeface="Arial"/>
              <a:buChar char="•"/>
              <a:tabLst>
                <a:tab pos="371222" algn="l"/>
              </a:tabLst>
            </a:pPr>
            <a:r>
              <a:rPr sz="2180" dirty="0">
                <a:latin typeface="Roboto"/>
                <a:cs typeface="Roboto"/>
              </a:rPr>
              <a:t>Look</a:t>
            </a:r>
            <a:r>
              <a:rPr sz="2180" spc="119" dirty="0">
                <a:latin typeface="Roboto"/>
                <a:cs typeface="Roboto"/>
              </a:rPr>
              <a:t> </a:t>
            </a:r>
            <a:r>
              <a:rPr sz="2180" dirty="0">
                <a:latin typeface="Roboto"/>
                <a:cs typeface="Roboto"/>
              </a:rPr>
              <a:t>for</a:t>
            </a:r>
            <a:r>
              <a:rPr sz="2180" spc="129" dirty="0">
                <a:latin typeface="Roboto"/>
                <a:cs typeface="Roboto"/>
              </a:rPr>
              <a:t> </a:t>
            </a:r>
            <a:r>
              <a:rPr sz="2180" dirty="0">
                <a:latin typeface="Roboto"/>
                <a:cs typeface="Roboto"/>
              </a:rPr>
              <a:t>weakest</a:t>
            </a:r>
            <a:r>
              <a:rPr sz="2180" spc="109" dirty="0">
                <a:latin typeface="Roboto"/>
                <a:cs typeface="Roboto"/>
              </a:rPr>
              <a:t> </a:t>
            </a:r>
            <a:r>
              <a:rPr sz="2180" spc="-40" dirty="0">
                <a:latin typeface="Roboto"/>
                <a:cs typeface="Roboto"/>
              </a:rPr>
              <a:t>links</a:t>
            </a:r>
            <a:endParaRPr sz="2180" dirty="0">
              <a:latin typeface="Roboto"/>
              <a:cs typeface="Roboto"/>
            </a:endParaRPr>
          </a:p>
          <a:p>
            <a:pPr>
              <a:spcBef>
                <a:spcPts val="89"/>
              </a:spcBef>
              <a:buFont typeface="Arial"/>
              <a:buChar char="•"/>
            </a:pPr>
            <a:endParaRPr sz="2180" dirty="0">
              <a:latin typeface="Roboto"/>
              <a:cs typeface="Roboto"/>
            </a:endParaRPr>
          </a:p>
          <a:p>
            <a:pPr marL="369964" marR="874574" indent="-270552">
              <a:lnSpc>
                <a:spcPct val="102600"/>
              </a:lnSpc>
              <a:buFont typeface="Arial"/>
              <a:buChar char="•"/>
              <a:tabLst>
                <a:tab pos="374997" algn="l"/>
              </a:tabLst>
            </a:pPr>
            <a:r>
              <a:rPr sz="2180" dirty="0">
                <a:latin typeface="Roboto"/>
                <a:cs typeface="Roboto"/>
              </a:rPr>
              <a:t>Identify</a:t>
            </a:r>
            <a:r>
              <a:rPr sz="2180" spc="287" dirty="0">
                <a:latin typeface="Roboto"/>
                <a:cs typeface="Roboto"/>
              </a:rPr>
              <a:t> </a:t>
            </a:r>
            <a:r>
              <a:rPr sz="2180" dirty="0">
                <a:latin typeface="Roboto"/>
                <a:cs typeface="Roboto"/>
              </a:rPr>
              <a:t>assumptions</a:t>
            </a:r>
            <a:r>
              <a:rPr sz="2180" spc="287" dirty="0">
                <a:latin typeface="Roboto"/>
                <a:cs typeface="Roboto"/>
              </a:rPr>
              <a:t> </a:t>
            </a:r>
            <a:r>
              <a:rPr sz="2180" dirty="0">
                <a:latin typeface="Roboto"/>
                <a:cs typeface="Roboto"/>
              </a:rPr>
              <a:t>that</a:t>
            </a:r>
            <a:r>
              <a:rPr sz="2180" spc="268" dirty="0">
                <a:latin typeface="Roboto"/>
                <a:cs typeface="Roboto"/>
              </a:rPr>
              <a:t> </a:t>
            </a:r>
            <a:r>
              <a:rPr sz="2180" dirty="0">
                <a:latin typeface="Roboto"/>
                <a:cs typeface="Roboto"/>
              </a:rPr>
              <a:t>security</a:t>
            </a:r>
            <a:r>
              <a:rPr sz="2180" spc="297" dirty="0">
                <a:latin typeface="Roboto"/>
                <a:cs typeface="Roboto"/>
              </a:rPr>
              <a:t> </a:t>
            </a:r>
            <a:r>
              <a:rPr sz="2180" dirty="0">
                <a:latin typeface="Roboto"/>
                <a:cs typeface="Roboto"/>
              </a:rPr>
              <a:t>depends</a:t>
            </a:r>
            <a:r>
              <a:rPr sz="2180" spc="287" dirty="0">
                <a:latin typeface="Roboto"/>
                <a:cs typeface="Roboto"/>
              </a:rPr>
              <a:t> </a:t>
            </a:r>
            <a:r>
              <a:rPr sz="2180" spc="-50" dirty="0">
                <a:latin typeface="Roboto"/>
                <a:cs typeface="Roboto"/>
              </a:rPr>
              <a:t>on 	</a:t>
            </a:r>
            <a:r>
              <a:rPr sz="2180" dirty="0">
                <a:latin typeface="Roboto"/>
                <a:cs typeface="Roboto"/>
              </a:rPr>
              <a:t>Are</a:t>
            </a:r>
            <a:r>
              <a:rPr sz="2180" spc="208" dirty="0">
                <a:latin typeface="Roboto"/>
                <a:cs typeface="Roboto"/>
              </a:rPr>
              <a:t> </a:t>
            </a:r>
            <a:r>
              <a:rPr sz="2180" dirty="0">
                <a:latin typeface="Roboto"/>
                <a:cs typeface="Roboto"/>
              </a:rPr>
              <a:t>they</a:t>
            </a:r>
            <a:r>
              <a:rPr sz="2180" spc="208" dirty="0">
                <a:latin typeface="Roboto"/>
                <a:cs typeface="Roboto"/>
              </a:rPr>
              <a:t> </a:t>
            </a:r>
            <a:r>
              <a:rPr sz="2180" spc="-20" dirty="0">
                <a:latin typeface="Roboto"/>
                <a:cs typeface="Roboto"/>
              </a:rPr>
              <a:t>false?</a:t>
            </a:r>
            <a:endParaRPr sz="2180" dirty="0">
              <a:latin typeface="Roboto"/>
              <a:cs typeface="Roboto"/>
            </a:endParaRPr>
          </a:p>
          <a:p>
            <a:pPr>
              <a:spcBef>
                <a:spcPts val="149"/>
              </a:spcBef>
              <a:buFont typeface="Arial"/>
              <a:buChar char="•"/>
            </a:pPr>
            <a:endParaRPr sz="2180" dirty="0">
              <a:latin typeface="Roboto"/>
              <a:cs typeface="Roboto"/>
            </a:endParaRPr>
          </a:p>
          <a:p>
            <a:pPr marL="371222" indent="-270552">
              <a:buFont typeface="Arial"/>
              <a:buChar char="•"/>
              <a:tabLst>
                <a:tab pos="371222" algn="l"/>
              </a:tabLst>
            </a:pPr>
            <a:r>
              <a:rPr sz="2180" dirty="0">
                <a:latin typeface="Roboto"/>
                <a:cs typeface="Roboto"/>
              </a:rPr>
              <a:t>Think</a:t>
            </a:r>
            <a:r>
              <a:rPr sz="2180" spc="226" dirty="0">
                <a:latin typeface="Roboto"/>
                <a:cs typeface="Roboto"/>
              </a:rPr>
              <a:t> </a:t>
            </a:r>
            <a:r>
              <a:rPr sz="2180" dirty="0">
                <a:latin typeface="Roboto"/>
                <a:cs typeface="Roboto"/>
              </a:rPr>
              <a:t>outside</a:t>
            </a:r>
            <a:r>
              <a:rPr sz="2180" spc="226" dirty="0">
                <a:latin typeface="Roboto"/>
                <a:cs typeface="Roboto"/>
              </a:rPr>
              <a:t> </a:t>
            </a:r>
            <a:r>
              <a:rPr sz="2180" dirty="0">
                <a:latin typeface="Roboto"/>
                <a:cs typeface="Roboto"/>
              </a:rPr>
              <a:t>the</a:t>
            </a:r>
            <a:r>
              <a:rPr sz="2180" spc="218" dirty="0">
                <a:latin typeface="Roboto"/>
                <a:cs typeface="Roboto"/>
              </a:rPr>
              <a:t> </a:t>
            </a:r>
            <a:r>
              <a:rPr sz="2180" spc="-50" dirty="0">
                <a:latin typeface="Roboto"/>
                <a:cs typeface="Roboto"/>
              </a:rPr>
              <a:t>box</a:t>
            </a:r>
            <a:endParaRPr sz="2180" dirty="0">
              <a:latin typeface="Roboto"/>
              <a:cs typeface="Roboto"/>
            </a:endParaRPr>
          </a:p>
          <a:p>
            <a:pPr marL="374997" algn="just">
              <a:spcBef>
                <a:spcPts val="69"/>
              </a:spcBef>
            </a:pPr>
            <a:r>
              <a:rPr sz="2180" dirty="0">
                <a:latin typeface="Roboto"/>
                <a:cs typeface="Roboto"/>
              </a:rPr>
              <a:t>Not</a:t>
            </a:r>
            <a:r>
              <a:rPr sz="2180" spc="188" dirty="0">
                <a:latin typeface="Roboto"/>
                <a:cs typeface="Roboto"/>
              </a:rPr>
              <a:t> </a:t>
            </a:r>
            <a:r>
              <a:rPr sz="2180" dirty="0">
                <a:latin typeface="Roboto"/>
                <a:cs typeface="Roboto"/>
              </a:rPr>
              <a:t>constrained</a:t>
            </a:r>
            <a:r>
              <a:rPr sz="2180" spc="188" dirty="0">
                <a:latin typeface="Roboto"/>
                <a:cs typeface="Roboto"/>
              </a:rPr>
              <a:t> </a:t>
            </a:r>
            <a:r>
              <a:rPr sz="2180" dirty="0">
                <a:latin typeface="Roboto"/>
                <a:cs typeface="Roboto"/>
              </a:rPr>
              <a:t>by</a:t>
            </a:r>
            <a:r>
              <a:rPr sz="2180" spc="178" dirty="0">
                <a:latin typeface="Roboto"/>
                <a:cs typeface="Roboto"/>
              </a:rPr>
              <a:t> </a:t>
            </a:r>
            <a:r>
              <a:rPr sz="2180" dirty="0">
                <a:latin typeface="Roboto"/>
                <a:cs typeface="Roboto"/>
              </a:rPr>
              <a:t>system</a:t>
            </a:r>
            <a:r>
              <a:rPr sz="2180" spc="198" dirty="0">
                <a:latin typeface="Roboto"/>
                <a:cs typeface="Roboto"/>
              </a:rPr>
              <a:t> </a:t>
            </a:r>
            <a:r>
              <a:rPr sz="2180" dirty="0">
                <a:latin typeface="Roboto"/>
                <a:cs typeface="Roboto"/>
              </a:rPr>
              <a:t>designer’s</a:t>
            </a:r>
            <a:r>
              <a:rPr sz="2180" spc="188" dirty="0">
                <a:latin typeface="Roboto"/>
                <a:cs typeface="Roboto"/>
              </a:rPr>
              <a:t> </a:t>
            </a:r>
            <a:r>
              <a:rPr sz="2180" spc="-20" dirty="0">
                <a:latin typeface="Roboto"/>
                <a:cs typeface="Roboto"/>
              </a:rPr>
              <a:t>worldview!</a:t>
            </a:r>
            <a:endParaRPr sz="2180" dirty="0">
              <a:latin typeface="Roboto"/>
              <a:cs typeface="Roboto"/>
            </a:endParaRPr>
          </a:p>
          <a:p>
            <a:pPr>
              <a:spcBef>
                <a:spcPts val="2319"/>
              </a:spcBef>
            </a:pPr>
            <a:endParaRPr sz="2180" dirty="0">
              <a:latin typeface="Roboto"/>
              <a:cs typeface="Roboto"/>
            </a:endParaRPr>
          </a:p>
          <a:p>
            <a:pPr marL="217700" marR="35235" algn="just">
              <a:lnSpc>
                <a:spcPct val="102600"/>
              </a:lnSpc>
            </a:pPr>
            <a:r>
              <a:rPr sz="2180" dirty="0">
                <a:latin typeface="Roboto"/>
                <a:cs typeface="Roboto"/>
              </a:rPr>
              <a:t>Start</a:t>
            </a:r>
            <a:r>
              <a:rPr sz="2180" spc="69" dirty="0">
                <a:latin typeface="Roboto"/>
                <a:cs typeface="Roboto"/>
              </a:rPr>
              <a:t> </a:t>
            </a:r>
            <a:r>
              <a:rPr sz="2180" dirty="0">
                <a:latin typeface="Roboto"/>
                <a:cs typeface="Roboto"/>
              </a:rPr>
              <a:t>practicing:</a:t>
            </a:r>
            <a:r>
              <a:rPr sz="2180" spc="297" dirty="0">
                <a:latin typeface="Roboto"/>
                <a:cs typeface="Roboto"/>
              </a:rPr>
              <a:t> </a:t>
            </a:r>
            <a:r>
              <a:rPr sz="2180" dirty="0">
                <a:latin typeface="Roboto"/>
                <a:cs typeface="Roboto"/>
              </a:rPr>
              <a:t>When</a:t>
            </a:r>
            <a:r>
              <a:rPr sz="2180" spc="79" dirty="0">
                <a:latin typeface="Roboto"/>
                <a:cs typeface="Roboto"/>
              </a:rPr>
              <a:t> </a:t>
            </a:r>
            <a:r>
              <a:rPr sz="2180" dirty="0">
                <a:latin typeface="Roboto"/>
                <a:cs typeface="Roboto"/>
              </a:rPr>
              <a:t>you</a:t>
            </a:r>
            <a:r>
              <a:rPr sz="2180" spc="79" dirty="0">
                <a:latin typeface="Roboto"/>
                <a:cs typeface="Roboto"/>
              </a:rPr>
              <a:t> </a:t>
            </a:r>
            <a:r>
              <a:rPr sz="2180" dirty="0">
                <a:latin typeface="Roboto"/>
                <a:cs typeface="Roboto"/>
              </a:rPr>
              <a:t>interact</a:t>
            </a:r>
            <a:r>
              <a:rPr sz="2180" spc="69" dirty="0">
                <a:latin typeface="Roboto"/>
                <a:cs typeface="Roboto"/>
              </a:rPr>
              <a:t> </a:t>
            </a:r>
            <a:r>
              <a:rPr sz="2180" dirty="0">
                <a:latin typeface="Roboto"/>
                <a:cs typeface="Roboto"/>
              </a:rPr>
              <a:t>with</a:t>
            </a:r>
            <a:r>
              <a:rPr sz="2180" spc="79" dirty="0">
                <a:latin typeface="Roboto"/>
                <a:cs typeface="Roboto"/>
              </a:rPr>
              <a:t> </a:t>
            </a:r>
            <a:r>
              <a:rPr sz="2180" dirty="0">
                <a:latin typeface="Roboto"/>
                <a:cs typeface="Roboto"/>
              </a:rPr>
              <a:t>a</a:t>
            </a:r>
            <a:r>
              <a:rPr sz="2180" spc="69" dirty="0">
                <a:latin typeface="Roboto"/>
                <a:cs typeface="Roboto"/>
              </a:rPr>
              <a:t> </a:t>
            </a:r>
            <a:r>
              <a:rPr sz="2180" dirty="0">
                <a:latin typeface="Roboto"/>
                <a:cs typeface="Roboto"/>
              </a:rPr>
              <a:t>system,</a:t>
            </a:r>
            <a:r>
              <a:rPr sz="2180" spc="119" dirty="0">
                <a:latin typeface="Roboto"/>
                <a:cs typeface="Roboto"/>
              </a:rPr>
              <a:t> </a:t>
            </a:r>
            <a:r>
              <a:rPr sz="2180" spc="-20" dirty="0">
                <a:latin typeface="Roboto"/>
                <a:cs typeface="Roboto"/>
              </a:rPr>
              <a:t>think </a:t>
            </a:r>
            <a:r>
              <a:rPr sz="2180" dirty="0">
                <a:latin typeface="Roboto"/>
                <a:cs typeface="Roboto"/>
              </a:rPr>
              <a:t>about</a:t>
            </a:r>
            <a:r>
              <a:rPr sz="2180" spc="159" dirty="0">
                <a:latin typeface="Roboto"/>
                <a:cs typeface="Roboto"/>
              </a:rPr>
              <a:t> </a:t>
            </a:r>
            <a:r>
              <a:rPr sz="2180" dirty="0">
                <a:latin typeface="Roboto"/>
                <a:cs typeface="Roboto"/>
              </a:rPr>
              <a:t>what</a:t>
            </a:r>
            <a:r>
              <a:rPr sz="2180" spc="159" dirty="0">
                <a:latin typeface="Roboto"/>
                <a:cs typeface="Roboto"/>
              </a:rPr>
              <a:t> </a:t>
            </a:r>
            <a:r>
              <a:rPr sz="2180" dirty="0">
                <a:latin typeface="Roboto"/>
                <a:cs typeface="Roboto"/>
              </a:rPr>
              <a:t>it</a:t>
            </a:r>
            <a:r>
              <a:rPr sz="2180" spc="159" dirty="0">
                <a:latin typeface="Roboto"/>
                <a:cs typeface="Roboto"/>
              </a:rPr>
              <a:t> </a:t>
            </a:r>
            <a:r>
              <a:rPr sz="2180" dirty="0">
                <a:latin typeface="Roboto"/>
                <a:cs typeface="Roboto"/>
              </a:rPr>
              <a:t>means</a:t>
            </a:r>
            <a:r>
              <a:rPr sz="2180" spc="159" dirty="0">
                <a:latin typeface="Roboto"/>
                <a:cs typeface="Roboto"/>
              </a:rPr>
              <a:t> </a:t>
            </a:r>
            <a:r>
              <a:rPr sz="2180" dirty="0">
                <a:latin typeface="Roboto"/>
                <a:cs typeface="Roboto"/>
              </a:rPr>
              <a:t>to</a:t>
            </a:r>
            <a:r>
              <a:rPr sz="2180" spc="159" dirty="0">
                <a:latin typeface="Roboto"/>
                <a:cs typeface="Roboto"/>
              </a:rPr>
              <a:t> </a:t>
            </a:r>
            <a:r>
              <a:rPr sz="2180" dirty="0">
                <a:latin typeface="Roboto"/>
                <a:cs typeface="Roboto"/>
              </a:rPr>
              <a:t>be</a:t>
            </a:r>
            <a:r>
              <a:rPr sz="2180" spc="159" dirty="0">
                <a:latin typeface="Roboto"/>
                <a:cs typeface="Roboto"/>
              </a:rPr>
              <a:t> </a:t>
            </a:r>
            <a:r>
              <a:rPr sz="2180" dirty="0">
                <a:latin typeface="Roboto"/>
                <a:cs typeface="Roboto"/>
              </a:rPr>
              <a:t>secure,</a:t>
            </a:r>
            <a:r>
              <a:rPr sz="2180" spc="178" dirty="0">
                <a:latin typeface="Roboto"/>
                <a:cs typeface="Roboto"/>
              </a:rPr>
              <a:t> </a:t>
            </a:r>
            <a:r>
              <a:rPr sz="2180" dirty="0">
                <a:latin typeface="Roboto"/>
                <a:cs typeface="Roboto"/>
              </a:rPr>
              <a:t>and</a:t>
            </a:r>
            <a:r>
              <a:rPr sz="2180" spc="159" dirty="0">
                <a:latin typeface="Roboto"/>
                <a:cs typeface="Roboto"/>
              </a:rPr>
              <a:t> </a:t>
            </a:r>
            <a:r>
              <a:rPr sz="2180" dirty="0">
                <a:latin typeface="Roboto"/>
                <a:cs typeface="Roboto"/>
              </a:rPr>
              <a:t>how</a:t>
            </a:r>
            <a:r>
              <a:rPr sz="2180" spc="159" dirty="0">
                <a:latin typeface="Roboto"/>
                <a:cs typeface="Roboto"/>
              </a:rPr>
              <a:t> </a:t>
            </a:r>
            <a:r>
              <a:rPr sz="2180" dirty="0">
                <a:latin typeface="Roboto"/>
                <a:cs typeface="Roboto"/>
              </a:rPr>
              <a:t>it</a:t>
            </a:r>
            <a:r>
              <a:rPr sz="2180" spc="159" dirty="0">
                <a:latin typeface="Roboto"/>
                <a:cs typeface="Roboto"/>
              </a:rPr>
              <a:t> </a:t>
            </a:r>
            <a:r>
              <a:rPr sz="2180" dirty="0">
                <a:latin typeface="Roboto"/>
                <a:cs typeface="Roboto"/>
              </a:rPr>
              <a:t>might</a:t>
            </a:r>
            <a:r>
              <a:rPr sz="2180" spc="159" dirty="0">
                <a:latin typeface="Roboto"/>
                <a:cs typeface="Roboto"/>
              </a:rPr>
              <a:t> </a:t>
            </a:r>
            <a:r>
              <a:rPr sz="2180" spc="-50" dirty="0">
                <a:latin typeface="Roboto"/>
                <a:cs typeface="Roboto"/>
              </a:rPr>
              <a:t>be </a:t>
            </a:r>
            <a:r>
              <a:rPr sz="2180" spc="-20" dirty="0">
                <a:latin typeface="Roboto"/>
                <a:cs typeface="Roboto"/>
              </a:rPr>
              <a:t>exploited.</a:t>
            </a:r>
            <a:endParaRPr sz="2180" dirty="0">
              <a:latin typeface="Roboto"/>
              <a:cs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77092" y="0"/>
            <a:ext cx="6833663" cy="684858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7047" y="122934"/>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a:latin typeface="Roboto"/>
              <a:cs typeface="Roboto"/>
            </a:endParaRPr>
          </a:p>
        </p:txBody>
      </p:sp>
      <p:sp>
        <p:nvSpPr>
          <p:cNvPr id="3" name="object 3"/>
          <p:cNvSpPr txBox="1"/>
          <p:nvPr/>
        </p:nvSpPr>
        <p:spPr>
          <a:xfrm>
            <a:off x="2216410" y="2861025"/>
            <a:ext cx="7439357" cy="461219"/>
          </a:xfrm>
          <a:prstGeom prst="rect">
            <a:avLst/>
          </a:prstGeom>
        </p:spPr>
        <p:txBody>
          <a:bodyPr vert="horz" wrap="square" lIns="0" tIns="33975" rIns="0" bIns="0" rtlCol="0">
            <a:spAutoFit/>
          </a:bodyPr>
          <a:lstStyle/>
          <a:p>
            <a:pPr marL="25168">
              <a:spcBef>
                <a:spcPts val="268"/>
              </a:spcBef>
            </a:pPr>
            <a:r>
              <a:rPr sz="2774" spc="109" dirty="0">
                <a:latin typeface="Roboto"/>
                <a:cs typeface="Roboto"/>
              </a:rPr>
              <a:t>How</a:t>
            </a:r>
            <a:r>
              <a:rPr sz="2774" spc="40" dirty="0">
                <a:latin typeface="Roboto"/>
                <a:cs typeface="Roboto"/>
              </a:rPr>
              <a:t> </a:t>
            </a:r>
            <a:r>
              <a:rPr sz="2774" spc="129" dirty="0">
                <a:latin typeface="Roboto"/>
                <a:cs typeface="Roboto"/>
              </a:rPr>
              <a:t>would</a:t>
            </a:r>
            <a:r>
              <a:rPr sz="2774" spc="50" dirty="0">
                <a:latin typeface="Roboto"/>
                <a:cs typeface="Roboto"/>
              </a:rPr>
              <a:t> </a:t>
            </a:r>
            <a:r>
              <a:rPr sz="2774" spc="139" dirty="0">
                <a:latin typeface="Roboto"/>
                <a:cs typeface="Roboto"/>
              </a:rPr>
              <a:t>you</a:t>
            </a:r>
            <a:r>
              <a:rPr sz="2774" spc="30" dirty="0">
                <a:latin typeface="Roboto"/>
                <a:cs typeface="Roboto"/>
              </a:rPr>
              <a:t> </a:t>
            </a:r>
            <a:r>
              <a:rPr sz="2774" spc="119" dirty="0">
                <a:latin typeface="Roboto"/>
                <a:cs typeface="Roboto"/>
              </a:rPr>
              <a:t>break</a:t>
            </a:r>
            <a:r>
              <a:rPr sz="2774" spc="50" dirty="0">
                <a:latin typeface="Roboto"/>
                <a:cs typeface="Roboto"/>
              </a:rPr>
              <a:t> </a:t>
            </a:r>
            <a:r>
              <a:rPr sz="2774" spc="109" dirty="0">
                <a:latin typeface="Roboto"/>
                <a:cs typeface="Roboto"/>
              </a:rPr>
              <a:t>into</a:t>
            </a:r>
            <a:r>
              <a:rPr sz="2774" spc="50" dirty="0">
                <a:latin typeface="Roboto"/>
                <a:cs typeface="Roboto"/>
              </a:rPr>
              <a:t> </a:t>
            </a:r>
            <a:r>
              <a:rPr sz="2774" spc="139" dirty="0">
                <a:latin typeface="Roboto"/>
                <a:cs typeface="Roboto"/>
              </a:rPr>
              <a:t>the</a:t>
            </a:r>
            <a:r>
              <a:rPr sz="2774" spc="40" dirty="0">
                <a:latin typeface="Roboto"/>
                <a:cs typeface="Roboto"/>
              </a:rPr>
              <a:t> </a:t>
            </a:r>
            <a:r>
              <a:rPr sz="2774" dirty="0">
                <a:latin typeface="Roboto"/>
                <a:cs typeface="Roboto"/>
              </a:rPr>
              <a:t>CSE</a:t>
            </a:r>
            <a:r>
              <a:rPr sz="2774" spc="50" dirty="0">
                <a:latin typeface="Roboto"/>
                <a:cs typeface="Roboto"/>
              </a:rPr>
              <a:t> </a:t>
            </a:r>
            <a:r>
              <a:rPr sz="2774" spc="-20" dirty="0">
                <a:latin typeface="Roboto"/>
                <a:cs typeface="Roboto"/>
              </a:rPr>
              <a:t>building?</a:t>
            </a:r>
            <a:endParaRPr sz="2774">
              <a:latin typeface="Roboto"/>
              <a:cs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7047" y="122934"/>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a:latin typeface="Roboto"/>
              <a:cs typeface="Roboto"/>
            </a:endParaRPr>
          </a:p>
        </p:txBody>
      </p:sp>
      <p:sp>
        <p:nvSpPr>
          <p:cNvPr id="3" name="object 3"/>
          <p:cNvSpPr txBox="1"/>
          <p:nvPr/>
        </p:nvSpPr>
        <p:spPr>
          <a:xfrm>
            <a:off x="2216410" y="2861025"/>
            <a:ext cx="7755201" cy="461219"/>
          </a:xfrm>
          <a:prstGeom prst="rect">
            <a:avLst/>
          </a:prstGeom>
        </p:spPr>
        <p:txBody>
          <a:bodyPr vert="horz" wrap="square" lIns="0" tIns="33975" rIns="0" bIns="0" rtlCol="0">
            <a:spAutoFit/>
          </a:bodyPr>
          <a:lstStyle/>
          <a:p>
            <a:pPr marL="25168">
              <a:spcBef>
                <a:spcPts val="268"/>
              </a:spcBef>
            </a:pPr>
            <a:r>
              <a:rPr sz="2774" spc="109" dirty="0">
                <a:latin typeface="Roboto"/>
                <a:cs typeface="Roboto"/>
              </a:rPr>
              <a:t>How</a:t>
            </a:r>
            <a:r>
              <a:rPr sz="2774" spc="99" dirty="0">
                <a:latin typeface="Roboto"/>
                <a:cs typeface="Roboto"/>
              </a:rPr>
              <a:t> </a:t>
            </a:r>
            <a:r>
              <a:rPr sz="2774" spc="129" dirty="0">
                <a:latin typeface="Roboto"/>
                <a:cs typeface="Roboto"/>
              </a:rPr>
              <a:t>would</a:t>
            </a:r>
            <a:r>
              <a:rPr sz="2774" spc="89" dirty="0">
                <a:latin typeface="Roboto"/>
                <a:cs typeface="Roboto"/>
              </a:rPr>
              <a:t> </a:t>
            </a:r>
            <a:r>
              <a:rPr sz="2774" spc="139" dirty="0">
                <a:latin typeface="Roboto"/>
                <a:cs typeface="Roboto"/>
              </a:rPr>
              <a:t>you</a:t>
            </a:r>
            <a:r>
              <a:rPr sz="2774" spc="109" dirty="0">
                <a:latin typeface="Roboto"/>
                <a:cs typeface="Roboto"/>
              </a:rPr>
              <a:t> </a:t>
            </a:r>
            <a:r>
              <a:rPr sz="2774" spc="89" dirty="0">
                <a:latin typeface="Roboto"/>
                <a:cs typeface="Roboto"/>
              </a:rPr>
              <a:t>identify</a:t>
            </a:r>
            <a:r>
              <a:rPr sz="2774" spc="99" dirty="0">
                <a:latin typeface="Roboto"/>
                <a:cs typeface="Roboto"/>
              </a:rPr>
              <a:t> </a:t>
            </a:r>
            <a:r>
              <a:rPr sz="2774" spc="149" dirty="0">
                <a:latin typeface="Roboto"/>
                <a:cs typeface="Roboto"/>
              </a:rPr>
              <a:t>who</a:t>
            </a:r>
            <a:r>
              <a:rPr sz="2774" spc="99" dirty="0">
                <a:latin typeface="Roboto"/>
                <a:cs typeface="Roboto"/>
              </a:rPr>
              <a:t> </a:t>
            </a:r>
            <a:r>
              <a:rPr sz="2774" dirty="0">
                <a:latin typeface="Roboto"/>
                <a:cs typeface="Roboto"/>
              </a:rPr>
              <a:t>was</a:t>
            </a:r>
            <a:r>
              <a:rPr sz="2774" spc="99" dirty="0">
                <a:latin typeface="Roboto"/>
                <a:cs typeface="Roboto"/>
              </a:rPr>
              <a:t> </a:t>
            </a:r>
            <a:r>
              <a:rPr sz="2774" dirty="0">
                <a:latin typeface="Roboto"/>
                <a:cs typeface="Roboto"/>
              </a:rPr>
              <a:t>at</a:t>
            </a:r>
            <a:r>
              <a:rPr sz="2774" spc="109" dirty="0">
                <a:latin typeface="Roboto"/>
                <a:cs typeface="Roboto"/>
              </a:rPr>
              <a:t> </a:t>
            </a:r>
            <a:r>
              <a:rPr sz="2774" dirty="0">
                <a:latin typeface="Roboto"/>
                <a:cs typeface="Roboto"/>
              </a:rPr>
              <a:t>a</a:t>
            </a:r>
            <a:r>
              <a:rPr sz="2774" spc="89" dirty="0">
                <a:latin typeface="Roboto"/>
                <a:cs typeface="Roboto"/>
              </a:rPr>
              <a:t> </a:t>
            </a:r>
            <a:r>
              <a:rPr sz="2774" spc="-20" dirty="0">
                <a:latin typeface="Roboto"/>
                <a:cs typeface="Roboto"/>
              </a:rPr>
              <a:t>protest?</a:t>
            </a:r>
            <a:endParaRPr sz="2774">
              <a:latin typeface="Roboto"/>
              <a:cs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7047" y="122934"/>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a:latin typeface="Roboto"/>
              <a:cs typeface="Roboto"/>
            </a:endParaRPr>
          </a:p>
        </p:txBody>
      </p:sp>
      <p:sp>
        <p:nvSpPr>
          <p:cNvPr id="3" name="object 3"/>
          <p:cNvSpPr txBox="1"/>
          <p:nvPr/>
        </p:nvSpPr>
        <p:spPr>
          <a:xfrm>
            <a:off x="2216411" y="2861025"/>
            <a:ext cx="7056817" cy="461219"/>
          </a:xfrm>
          <a:prstGeom prst="rect">
            <a:avLst/>
          </a:prstGeom>
        </p:spPr>
        <p:txBody>
          <a:bodyPr vert="horz" wrap="square" lIns="0" tIns="33975" rIns="0" bIns="0" rtlCol="0">
            <a:spAutoFit/>
          </a:bodyPr>
          <a:lstStyle/>
          <a:p>
            <a:pPr marL="25168">
              <a:spcBef>
                <a:spcPts val="268"/>
              </a:spcBef>
            </a:pPr>
            <a:r>
              <a:rPr sz="2774" spc="109" dirty="0">
                <a:latin typeface="Roboto"/>
                <a:cs typeface="Roboto"/>
              </a:rPr>
              <a:t>How</a:t>
            </a:r>
            <a:r>
              <a:rPr sz="2774" spc="178" dirty="0">
                <a:latin typeface="Roboto"/>
                <a:cs typeface="Roboto"/>
              </a:rPr>
              <a:t> </a:t>
            </a:r>
            <a:r>
              <a:rPr sz="2774" spc="129" dirty="0">
                <a:latin typeface="Roboto"/>
                <a:cs typeface="Roboto"/>
              </a:rPr>
              <a:t>would</a:t>
            </a:r>
            <a:r>
              <a:rPr sz="2774" spc="178" dirty="0">
                <a:latin typeface="Roboto"/>
                <a:cs typeface="Roboto"/>
              </a:rPr>
              <a:t> </a:t>
            </a:r>
            <a:r>
              <a:rPr sz="2774" spc="139" dirty="0">
                <a:latin typeface="Roboto"/>
                <a:cs typeface="Roboto"/>
              </a:rPr>
              <a:t>you</a:t>
            </a:r>
            <a:r>
              <a:rPr sz="2774" spc="168" dirty="0">
                <a:latin typeface="Roboto"/>
                <a:cs typeface="Roboto"/>
              </a:rPr>
              <a:t> </a:t>
            </a:r>
            <a:r>
              <a:rPr sz="2774" dirty="0">
                <a:latin typeface="Roboto"/>
                <a:cs typeface="Roboto"/>
              </a:rPr>
              <a:t>steal</a:t>
            </a:r>
            <a:r>
              <a:rPr sz="2774" spc="178" dirty="0">
                <a:latin typeface="Roboto"/>
                <a:cs typeface="Roboto"/>
              </a:rPr>
              <a:t> </a:t>
            </a:r>
            <a:r>
              <a:rPr sz="2774" spc="149" dirty="0">
                <a:latin typeface="Roboto"/>
                <a:cs typeface="Roboto"/>
              </a:rPr>
              <a:t>my</a:t>
            </a:r>
            <a:r>
              <a:rPr sz="2774" spc="178" dirty="0">
                <a:latin typeface="Roboto"/>
                <a:cs typeface="Roboto"/>
              </a:rPr>
              <a:t> </a:t>
            </a:r>
            <a:r>
              <a:rPr sz="2774" dirty="0">
                <a:latin typeface="Roboto"/>
                <a:cs typeface="Roboto"/>
              </a:rPr>
              <a:t>email</a:t>
            </a:r>
            <a:r>
              <a:rPr sz="2774" spc="178" dirty="0">
                <a:latin typeface="Roboto"/>
                <a:cs typeface="Roboto"/>
              </a:rPr>
              <a:t> </a:t>
            </a:r>
            <a:r>
              <a:rPr sz="2774" spc="-20" dirty="0">
                <a:latin typeface="Roboto"/>
                <a:cs typeface="Roboto"/>
              </a:rPr>
              <a:t>password?</a:t>
            </a:r>
            <a:endParaRPr sz="2774">
              <a:latin typeface="Roboto"/>
              <a:cs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7047" y="122934"/>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a:latin typeface="Roboto"/>
              <a:cs typeface="Roboto"/>
            </a:endParaRPr>
          </a:p>
        </p:txBody>
      </p:sp>
      <p:sp>
        <p:nvSpPr>
          <p:cNvPr id="3" name="object 3"/>
          <p:cNvSpPr txBox="1"/>
          <p:nvPr/>
        </p:nvSpPr>
        <p:spPr>
          <a:xfrm>
            <a:off x="2216410" y="2861025"/>
            <a:ext cx="7406640" cy="461219"/>
          </a:xfrm>
          <a:prstGeom prst="rect">
            <a:avLst/>
          </a:prstGeom>
        </p:spPr>
        <p:txBody>
          <a:bodyPr vert="horz" wrap="square" lIns="0" tIns="33975" rIns="0" bIns="0" rtlCol="0">
            <a:spAutoFit/>
          </a:bodyPr>
          <a:lstStyle/>
          <a:p>
            <a:pPr marL="25168">
              <a:spcBef>
                <a:spcPts val="268"/>
              </a:spcBef>
            </a:pPr>
            <a:r>
              <a:rPr sz="2774" spc="119" dirty="0">
                <a:latin typeface="Roboto"/>
                <a:cs typeface="Roboto"/>
              </a:rPr>
              <a:t>What</a:t>
            </a:r>
            <a:r>
              <a:rPr sz="2774" spc="307" dirty="0">
                <a:latin typeface="Roboto"/>
                <a:cs typeface="Roboto"/>
              </a:rPr>
              <a:t> </a:t>
            </a:r>
            <a:r>
              <a:rPr sz="2774" dirty="0">
                <a:latin typeface="Roboto"/>
                <a:cs typeface="Roboto"/>
              </a:rPr>
              <a:t>security</a:t>
            </a:r>
            <a:r>
              <a:rPr sz="2774" spc="317" dirty="0">
                <a:latin typeface="Roboto"/>
                <a:cs typeface="Roboto"/>
              </a:rPr>
              <a:t> </a:t>
            </a:r>
            <a:r>
              <a:rPr sz="2774" dirty="0">
                <a:latin typeface="Roboto"/>
                <a:cs typeface="Roboto"/>
              </a:rPr>
              <a:t>systems</a:t>
            </a:r>
            <a:r>
              <a:rPr sz="2774" spc="297" dirty="0">
                <a:latin typeface="Roboto"/>
                <a:cs typeface="Roboto"/>
              </a:rPr>
              <a:t> </a:t>
            </a:r>
            <a:r>
              <a:rPr sz="2774" spc="149" dirty="0">
                <a:latin typeface="Roboto"/>
                <a:cs typeface="Roboto"/>
              </a:rPr>
              <a:t>do</a:t>
            </a:r>
            <a:r>
              <a:rPr sz="2774" spc="317" dirty="0">
                <a:latin typeface="Roboto"/>
                <a:cs typeface="Roboto"/>
              </a:rPr>
              <a:t> </a:t>
            </a:r>
            <a:r>
              <a:rPr sz="2774" spc="139" dirty="0">
                <a:latin typeface="Roboto"/>
                <a:cs typeface="Roboto"/>
              </a:rPr>
              <a:t>you</a:t>
            </a:r>
            <a:r>
              <a:rPr sz="2774" spc="307" dirty="0">
                <a:latin typeface="Roboto"/>
                <a:cs typeface="Roboto"/>
              </a:rPr>
              <a:t> </a:t>
            </a:r>
            <a:r>
              <a:rPr sz="2774" dirty="0">
                <a:latin typeface="Roboto"/>
                <a:cs typeface="Roboto"/>
              </a:rPr>
              <a:t>interact</a:t>
            </a:r>
            <a:r>
              <a:rPr sz="2774" spc="317" dirty="0">
                <a:latin typeface="Roboto"/>
                <a:cs typeface="Roboto"/>
              </a:rPr>
              <a:t> </a:t>
            </a:r>
            <a:r>
              <a:rPr sz="2774" spc="-20" dirty="0">
                <a:latin typeface="Roboto"/>
                <a:cs typeface="Roboto"/>
              </a:rPr>
              <a:t>with?</a:t>
            </a:r>
            <a:endParaRPr sz="2774">
              <a:latin typeface="Roboto"/>
              <a:cs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7047" y="122934"/>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a:latin typeface="Roboto"/>
              <a:cs typeface="Roboto"/>
            </a:endParaRPr>
          </a:p>
        </p:txBody>
      </p:sp>
      <p:sp>
        <p:nvSpPr>
          <p:cNvPr id="3" name="object 3"/>
          <p:cNvSpPr txBox="1"/>
          <p:nvPr/>
        </p:nvSpPr>
        <p:spPr>
          <a:xfrm>
            <a:off x="2216411" y="2861025"/>
            <a:ext cx="5638660" cy="461219"/>
          </a:xfrm>
          <a:prstGeom prst="rect">
            <a:avLst/>
          </a:prstGeom>
        </p:spPr>
        <p:txBody>
          <a:bodyPr vert="horz" wrap="square" lIns="0" tIns="33975" rIns="0" bIns="0" rtlCol="0">
            <a:spAutoFit/>
          </a:bodyPr>
          <a:lstStyle/>
          <a:p>
            <a:pPr marL="25168">
              <a:spcBef>
                <a:spcPts val="268"/>
              </a:spcBef>
            </a:pPr>
            <a:r>
              <a:rPr sz="2774" spc="109" dirty="0">
                <a:latin typeface="Roboto"/>
                <a:cs typeface="Roboto"/>
              </a:rPr>
              <a:t>How</a:t>
            </a:r>
            <a:r>
              <a:rPr sz="2774" spc="99" dirty="0">
                <a:latin typeface="Roboto"/>
                <a:cs typeface="Roboto"/>
              </a:rPr>
              <a:t> </a:t>
            </a:r>
            <a:r>
              <a:rPr sz="2774" spc="129" dirty="0">
                <a:latin typeface="Roboto"/>
                <a:cs typeface="Roboto"/>
              </a:rPr>
              <a:t>would</a:t>
            </a:r>
            <a:r>
              <a:rPr sz="2774" spc="99" dirty="0">
                <a:latin typeface="Roboto"/>
                <a:cs typeface="Roboto"/>
              </a:rPr>
              <a:t> </a:t>
            </a:r>
            <a:r>
              <a:rPr sz="2774" spc="139" dirty="0">
                <a:latin typeface="Roboto"/>
                <a:cs typeface="Roboto"/>
              </a:rPr>
              <a:t>you</a:t>
            </a:r>
            <a:r>
              <a:rPr sz="2774" spc="99" dirty="0">
                <a:latin typeface="Roboto"/>
                <a:cs typeface="Roboto"/>
              </a:rPr>
              <a:t> </a:t>
            </a:r>
            <a:r>
              <a:rPr sz="2774" dirty="0">
                <a:latin typeface="Roboto"/>
                <a:cs typeface="Roboto"/>
              </a:rPr>
              <a:t>steal</a:t>
            </a:r>
            <a:r>
              <a:rPr sz="2774" spc="99" dirty="0">
                <a:latin typeface="Roboto"/>
                <a:cs typeface="Roboto"/>
              </a:rPr>
              <a:t> </a:t>
            </a:r>
            <a:r>
              <a:rPr sz="2774" spc="129" dirty="0">
                <a:latin typeface="Roboto"/>
                <a:cs typeface="Roboto"/>
              </a:rPr>
              <a:t>an</a:t>
            </a:r>
            <a:r>
              <a:rPr sz="2774" spc="109" dirty="0">
                <a:latin typeface="Roboto"/>
                <a:cs typeface="Roboto"/>
              </a:rPr>
              <a:t> </a:t>
            </a:r>
            <a:r>
              <a:rPr sz="2774" spc="-20" dirty="0">
                <a:latin typeface="Roboto"/>
                <a:cs typeface="Roboto"/>
              </a:rPr>
              <a:t>election?</a:t>
            </a:r>
            <a:endParaRPr sz="2774">
              <a:latin typeface="Roboto"/>
              <a:cs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4</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974796" y="176332"/>
            <a:ext cx="5591770"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lang="en-US" dirty="0"/>
              <a:t>What’s in </a:t>
            </a:r>
            <a:r>
              <a:rPr dirty="0"/>
              <a:t>this</a:t>
            </a:r>
            <a:r>
              <a:rPr spc="-77" dirty="0"/>
              <a:t> </a:t>
            </a:r>
            <a:r>
              <a:rPr dirty="0"/>
              <a:t>Class</a:t>
            </a:r>
          </a:p>
        </p:txBody>
      </p:sp>
      <p:sp>
        <p:nvSpPr>
          <p:cNvPr id="3" name="object 3"/>
          <p:cNvSpPr txBox="1"/>
          <p:nvPr/>
        </p:nvSpPr>
        <p:spPr>
          <a:xfrm>
            <a:off x="995636" y="1233966"/>
            <a:ext cx="4336171" cy="5363428"/>
          </a:xfrm>
          <a:prstGeom prst="rect">
            <a:avLst/>
          </a:prstGeom>
        </p:spPr>
        <p:txBody>
          <a:bodyPr vert="horz" wrap="square" lIns="0" tIns="8037" rIns="0" bIns="0" rtlCol="0">
            <a:spAutoFit/>
          </a:bodyPr>
          <a:lstStyle/>
          <a:p>
            <a:pPr lvl="0"/>
            <a:r>
              <a:rPr lang="en-US" sz="1600" dirty="0">
                <a:solidFill>
                  <a:srgbClr val="0054FF"/>
                </a:solidFill>
              </a:rPr>
              <a:t>Crosscutting Concepts in Cybersecurity</a:t>
            </a:r>
          </a:p>
          <a:p>
            <a:pPr lvl="1"/>
            <a:r>
              <a:rPr lang="en-US" sz="1600" dirty="0"/>
              <a:t>Confidentiality, integrity, availability</a:t>
            </a:r>
          </a:p>
          <a:p>
            <a:pPr lvl="1"/>
            <a:r>
              <a:rPr lang="en-US" sz="1600" dirty="0"/>
              <a:t>Risk</a:t>
            </a:r>
          </a:p>
          <a:p>
            <a:pPr lvl="1"/>
            <a:r>
              <a:rPr lang="en-US" sz="1600" dirty="0"/>
              <a:t>Adversarial thinking</a:t>
            </a:r>
          </a:p>
          <a:p>
            <a:pPr lvl="1"/>
            <a:r>
              <a:rPr lang="en-US" sz="1600" dirty="0"/>
              <a:t>Systems thinking</a:t>
            </a:r>
          </a:p>
          <a:p>
            <a:pPr lvl="0"/>
            <a:r>
              <a:rPr lang="en-US" sz="1600" dirty="0">
                <a:solidFill>
                  <a:srgbClr val="0054FF"/>
                </a:solidFill>
              </a:rPr>
              <a:t>Software Security</a:t>
            </a:r>
          </a:p>
          <a:p>
            <a:pPr lvl="1"/>
            <a:r>
              <a:rPr lang="en-US" sz="1600" dirty="0"/>
              <a:t>Fundamental design principles for secure software</a:t>
            </a:r>
          </a:p>
          <a:p>
            <a:pPr lvl="1"/>
            <a:r>
              <a:rPr lang="en-US" sz="1600" dirty="0"/>
              <a:t>Security requirements and their role in system design</a:t>
            </a:r>
          </a:p>
          <a:p>
            <a:pPr lvl="1"/>
            <a:r>
              <a:rPr lang="en-US" sz="1600" dirty="0"/>
              <a:t>Implementation issues</a:t>
            </a:r>
          </a:p>
          <a:p>
            <a:pPr lvl="1"/>
            <a:r>
              <a:rPr lang="en-US" sz="1600" dirty="0"/>
              <a:t>Software Testing</a:t>
            </a:r>
          </a:p>
          <a:p>
            <a:pPr lvl="1"/>
            <a:r>
              <a:rPr lang="en-US" sz="1600" dirty="0"/>
              <a:t>Ethics related to development, testing and vulnerability disclosure</a:t>
            </a:r>
          </a:p>
          <a:p>
            <a:pPr lvl="0"/>
            <a:r>
              <a:rPr lang="en-US" sz="1600" dirty="0">
                <a:solidFill>
                  <a:srgbClr val="0054FF"/>
                </a:solidFill>
              </a:rPr>
              <a:t>Component Security</a:t>
            </a:r>
          </a:p>
          <a:p>
            <a:pPr lvl="1"/>
            <a:r>
              <a:rPr lang="en-US" sz="1600" dirty="0"/>
              <a:t>Vulnerabilities of system components</a:t>
            </a:r>
          </a:p>
          <a:p>
            <a:pPr lvl="1"/>
            <a:r>
              <a:rPr lang="en-US" sz="1600" dirty="0"/>
              <a:t>Component life cycle</a:t>
            </a:r>
          </a:p>
          <a:p>
            <a:pPr lvl="0"/>
            <a:r>
              <a:rPr lang="en-US" sz="1600" dirty="0">
                <a:solidFill>
                  <a:srgbClr val="0054FF"/>
                </a:solidFill>
              </a:rPr>
              <a:t>Connection Security</a:t>
            </a:r>
          </a:p>
          <a:p>
            <a:pPr lvl="1"/>
            <a:r>
              <a:rPr lang="en-US" sz="1600" dirty="0"/>
              <a:t>Introduction to data communications</a:t>
            </a:r>
          </a:p>
          <a:p>
            <a:pPr lvl="1"/>
            <a:r>
              <a:rPr lang="en-US" sz="1600" dirty="0"/>
              <a:t>Network architectures and models</a:t>
            </a:r>
          </a:p>
          <a:p>
            <a:pPr lvl="1"/>
            <a:r>
              <a:rPr lang="en-US" sz="1600" dirty="0"/>
              <a:t>Connection and transmission attacks</a:t>
            </a:r>
          </a:p>
        </p:txBody>
      </p:sp>
      <p:sp>
        <p:nvSpPr>
          <p:cNvPr id="5" name="object 3">
            <a:extLst>
              <a:ext uri="{FF2B5EF4-FFF2-40B4-BE49-F238E27FC236}">
                <a16:creationId xmlns:a16="http://schemas.microsoft.com/office/drawing/2014/main" id="{3269854D-34A1-B146-A099-556AF6A9FEFA}"/>
              </a:ext>
            </a:extLst>
          </p:cNvPr>
          <p:cNvSpPr txBox="1"/>
          <p:nvPr/>
        </p:nvSpPr>
        <p:spPr>
          <a:xfrm>
            <a:off x="5331807" y="1233966"/>
            <a:ext cx="4336171" cy="5178762"/>
          </a:xfrm>
          <a:prstGeom prst="rect">
            <a:avLst/>
          </a:prstGeom>
        </p:spPr>
        <p:txBody>
          <a:bodyPr vert="horz" wrap="square" lIns="0" tIns="8037" rIns="0" bIns="0" rtlCol="0">
            <a:spAutoFit/>
          </a:bodyPr>
          <a:lstStyle/>
          <a:p>
            <a:pPr lvl="0"/>
            <a:r>
              <a:rPr lang="en-US" sz="1600" dirty="0">
                <a:solidFill>
                  <a:srgbClr val="0054FF"/>
                </a:solidFill>
              </a:rPr>
              <a:t>System access and authentication</a:t>
            </a:r>
          </a:p>
          <a:p>
            <a:pPr lvl="1"/>
            <a:r>
              <a:rPr lang="en-US" sz="1600" dirty="0"/>
              <a:t>Basic Cryptographic Concepts</a:t>
            </a:r>
          </a:p>
          <a:p>
            <a:pPr lvl="1"/>
            <a:r>
              <a:rPr lang="en-US" sz="1600" dirty="0"/>
              <a:t>Authentication Methods</a:t>
            </a:r>
          </a:p>
          <a:p>
            <a:pPr lvl="1"/>
            <a:r>
              <a:rPr lang="en-US" sz="1600" dirty="0"/>
              <a:t>Identity</a:t>
            </a:r>
          </a:p>
          <a:p>
            <a:pPr lvl="1"/>
            <a:r>
              <a:rPr lang="en-US" sz="1600" dirty="0"/>
              <a:t>Attacks and mitigation measures</a:t>
            </a:r>
          </a:p>
          <a:p>
            <a:pPr lvl="0"/>
            <a:r>
              <a:rPr lang="en-US" sz="1600" dirty="0">
                <a:solidFill>
                  <a:srgbClr val="0054FF"/>
                </a:solidFill>
              </a:rPr>
              <a:t>Human Security</a:t>
            </a:r>
          </a:p>
          <a:p>
            <a:pPr lvl="1"/>
            <a:r>
              <a:rPr lang="en-US" sz="1600" dirty="0"/>
              <a:t>Social engineering</a:t>
            </a:r>
          </a:p>
          <a:p>
            <a:pPr lvl="1"/>
            <a:r>
              <a:rPr lang="en-US" sz="1600" dirty="0"/>
              <a:t>Awareness and understanding of security issues</a:t>
            </a:r>
          </a:p>
          <a:p>
            <a:pPr lvl="2"/>
            <a:r>
              <a:rPr lang="en-US" sz="1600" dirty="0"/>
              <a:t>System misuse and user misbehavior</a:t>
            </a:r>
          </a:p>
          <a:p>
            <a:pPr lvl="2"/>
            <a:r>
              <a:rPr lang="en-US" sz="1600" dirty="0"/>
              <a:t>Enforcement and rules of behavior</a:t>
            </a:r>
          </a:p>
          <a:p>
            <a:pPr lvl="1"/>
            <a:r>
              <a:rPr lang="en-US" sz="1600" dirty="0"/>
              <a:t>Privacy</a:t>
            </a:r>
          </a:p>
          <a:p>
            <a:pPr lvl="2"/>
            <a:r>
              <a:rPr lang="en-US" sz="1600" dirty="0"/>
              <a:t>Social and Behavioral Privacy</a:t>
            </a:r>
          </a:p>
          <a:p>
            <a:pPr lvl="2"/>
            <a:r>
              <a:rPr lang="en-US" sz="1600" dirty="0"/>
              <a:t>Social Media Privacy and Security</a:t>
            </a:r>
          </a:p>
          <a:p>
            <a:pPr lvl="0"/>
            <a:r>
              <a:rPr lang="en-US" sz="1600" dirty="0">
                <a:solidFill>
                  <a:srgbClr val="0054FF"/>
                </a:solidFill>
              </a:rPr>
              <a:t>Organizational Security</a:t>
            </a:r>
          </a:p>
          <a:p>
            <a:pPr lvl="1"/>
            <a:r>
              <a:rPr lang="en-US" sz="1600" dirty="0"/>
              <a:t>Risk and risk management</a:t>
            </a:r>
          </a:p>
          <a:p>
            <a:pPr lvl="1"/>
            <a:r>
              <a:rPr lang="en-US" sz="1600" dirty="0"/>
              <a:t>Secure governance and policy</a:t>
            </a:r>
          </a:p>
          <a:p>
            <a:pPr lvl="1"/>
            <a:r>
              <a:rPr lang="en-US" sz="1600" dirty="0"/>
              <a:t>Systems administration </a:t>
            </a:r>
          </a:p>
          <a:p>
            <a:pPr lvl="0"/>
            <a:r>
              <a:rPr lang="en-US" sz="1600" dirty="0">
                <a:solidFill>
                  <a:srgbClr val="0054FF"/>
                </a:solidFill>
              </a:rPr>
              <a:t>Societal Security</a:t>
            </a:r>
          </a:p>
          <a:p>
            <a:pPr lvl="1"/>
            <a:r>
              <a:rPr lang="en-US" sz="1600" dirty="0"/>
              <a:t>Cybercrime</a:t>
            </a:r>
          </a:p>
          <a:p>
            <a:pPr lvl="1"/>
            <a:r>
              <a:rPr lang="en-US" sz="1600" dirty="0"/>
              <a:t>Cyber ethics</a:t>
            </a:r>
          </a:p>
        </p:txBody>
      </p:sp>
    </p:spTree>
    <p:extLst>
      <p:ext uri="{BB962C8B-B14F-4D97-AF65-F5344CB8AC3E}">
        <p14:creationId xmlns:p14="http://schemas.microsoft.com/office/powerpoint/2010/main" val="2189117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691" y="51723"/>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Thinking</a:t>
            </a:r>
            <a:r>
              <a:rPr spc="377" dirty="0"/>
              <a:t> </a:t>
            </a:r>
            <a:r>
              <a:rPr dirty="0"/>
              <a:t>like</a:t>
            </a:r>
            <a:r>
              <a:rPr spc="386" dirty="0"/>
              <a:t> </a:t>
            </a:r>
            <a:r>
              <a:rPr dirty="0"/>
              <a:t>a</a:t>
            </a:r>
            <a:r>
              <a:rPr spc="377" dirty="0"/>
              <a:t> </a:t>
            </a:r>
            <a:r>
              <a:rPr spc="119" dirty="0"/>
              <a:t>Defender</a:t>
            </a:r>
          </a:p>
        </p:txBody>
      </p:sp>
      <p:sp>
        <p:nvSpPr>
          <p:cNvPr id="3" name="object 3"/>
          <p:cNvSpPr txBox="1"/>
          <p:nvPr/>
        </p:nvSpPr>
        <p:spPr>
          <a:xfrm>
            <a:off x="948691" y="1327183"/>
            <a:ext cx="6617655" cy="5094250"/>
          </a:xfrm>
          <a:prstGeom prst="rect">
            <a:avLst/>
          </a:prstGeom>
        </p:spPr>
        <p:txBody>
          <a:bodyPr vert="horz" wrap="square" lIns="0" tIns="71726" rIns="0" bIns="0" rtlCol="0">
            <a:spAutoFit/>
          </a:bodyPr>
          <a:lstStyle/>
          <a:p>
            <a:pPr marL="346054" indent="-270552">
              <a:spcBef>
                <a:spcPts val="565"/>
              </a:spcBef>
              <a:buFont typeface="Arial"/>
              <a:buChar char="•"/>
              <a:tabLst>
                <a:tab pos="346054" algn="l"/>
              </a:tabLst>
            </a:pPr>
            <a:r>
              <a:rPr sz="2180" dirty="0">
                <a:latin typeface="Roboto"/>
                <a:cs typeface="Roboto"/>
              </a:rPr>
              <a:t>Security</a:t>
            </a:r>
            <a:r>
              <a:rPr sz="2180" spc="188" dirty="0">
                <a:latin typeface="Roboto"/>
                <a:cs typeface="Roboto"/>
              </a:rPr>
              <a:t> </a:t>
            </a:r>
            <a:r>
              <a:rPr sz="2180" spc="-20" dirty="0">
                <a:latin typeface="Roboto"/>
                <a:cs typeface="Roboto"/>
              </a:rPr>
              <a:t>policy</a:t>
            </a:r>
            <a:endParaRPr sz="2180" dirty="0">
              <a:latin typeface="Roboto"/>
              <a:cs typeface="Roboto"/>
            </a:endParaRPr>
          </a:p>
          <a:p>
            <a:pPr marL="894706" lvl="1" indent="-259226">
              <a:lnSpc>
                <a:spcPts val="2378"/>
              </a:lnSpc>
              <a:spcBef>
                <a:spcPts val="347"/>
              </a:spcBef>
              <a:buFont typeface="Arial"/>
              <a:buChar char="•"/>
              <a:tabLst>
                <a:tab pos="894706" algn="l"/>
              </a:tabLst>
            </a:pPr>
            <a:r>
              <a:rPr sz="1982" dirty="0">
                <a:latin typeface="Roboto"/>
                <a:cs typeface="Roboto"/>
              </a:rPr>
              <a:t>What</a:t>
            </a:r>
            <a:r>
              <a:rPr sz="1982" spc="208" dirty="0">
                <a:latin typeface="Roboto"/>
                <a:cs typeface="Roboto"/>
              </a:rPr>
              <a:t> </a:t>
            </a:r>
            <a:r>
              <a:rPr sz="1982" dirty="0">
                <a:latin typeface="Roboto"/>
                <a:cs typeface="Roboto"/>
              </a:rPr>
              <a:t>are</a:t>
            </a:r>
            <a:r>
              <a:rPr sz="1982" spc="208" dirty="0">
                <a:latin typeface="Roboto"/>
                <a:cs typeface="Roboto"/>
              </a:rPr>
              <a:t> </a:t>
            </a:r>
            <a:r>
              <a:rPr sz="1982" dirty="0">
                <a:latin typeface="Roboto"/>
                <a:cs typeface="Roboto"/>
              </a:rPr>
              <a:t>we</a:t>
            </a:r>
            <a:r>
              <a:rPr sz="1982" spc="198" dirty="0">
                <a:latin typeface="Roboto"/>
                <a:cs typeface="Roboto"/>
              </a:rPr>
              <a:t> </a:t>
            </a:r>
            <a:r>
              <a:rPr sz="1982" dirty="0">
                <a:latin typeface="Roboto"/>
                <a:cs typeface="Roboto"/>
              </a:rPr>
              <a:t>trying</a:t>
            </a:r>
            <a:r>
              <a:rPr sz="1982" spc="208" dirty="0">
                <a:latin typeface="Roboto"/>
                <a:cs typeface="Roboto"/>
              </a:rPr>
              <a:t> </a:t>
            </a:r>
            <a:r>
              <a:rPr sz="1982" dirty="0">
                <a:latin typeface="Roboto"/>
                <a:cs typeface="Roboto"/>
              </a:rPr>
              <a:t>to</a:t>
            </a:r>
            <a:r>
              <a:rPr sz="1982" spc="218" dirty="0">
                <a:latin typeface="Roboto"/>
                <a:cs typeface="Roboto"/>
              </a:rPr>
              <a:t> </a:t>
            </a:r>
            <a:r>
              <a:rPr sz="1982" spc="-20" dirty="0">
                <a:latin typeface="Roboto"/>
                <a:cs typeface="Roboto"/>
              </a:rPr>
              <a:t>protect?</a:t>
            </a:r>
            <a:endParaRPr sz="1982" dirty="0">
              <a:latin typeface="Roboto"/>
              <a:cs typeface="Roboto"/>
            </a:endParaRPr>
          </a:p>
          <a:p>
            <a:pPr marL="894706" lvl="1" indent="-259226">
              <a:lnSpc>
                <a:spcPts val="2378"/>
              </a:lnSpc>
              <a:buFont typeface="Arial"/>
              <a:buChar char="•"/>
              <a:tabLst>
                <a:tab pos="894706" algn="l"/>
              </a:tabLst>
            </a:pPr>
            <a:r>
              <a:rPr sz="1982" spc="20" dirty="0">
                <a:latin typeface="Roboto"/>
                <a:cs typeface="Roboto"/>
              </a:rPr>
              <a:t>What</a:t>
            </a:r>
            <a:r>
              <a:rPr sz="1982" spc="178" dirty="0">
                <a:latin typeface="Roboto"/>
                <a:cs typeface="Roboto"/>
              </a:rPr>
              <a:t> </a:t>
            </a:r>
            <a:r>
              <a:rPr sz="1982" spc="20" dirty="0">
                <a:latin typeface="Roboto"/>
                <a:cs typeface="Roboto"/>
              </a:rPr>
              <a:t>properties</a:t>
            </a:r>
            <a:r>
              <a:rPr sz="1982" spc="188" dirty="0">
                <a:latin typeface="Roboto"/>
                <a:cs typeface="Roboto"/>
              </a:rPr>
              <a:t> </a:t>
            </a:r>
            <a:r>
              <a:rPr sz="1982" spc="20" dirty="0">
                <a:latin typeface="Roboto"/>
                <a:cs typeface="Roboto"/>
              </a:rPr>
              <a:t>are</a:t>
            </a:r>
            <a:r>
              <a:rPr sz="1982" spc="178" dirty="0">
                <a:latin typeface="Roboto"/>
                <a:cs typeface="Roboto"/>
              </a:rPr>
              <a:t> </a:t>
            </a:r>
            <a:r>
              <a:rPr sz="1982" spc="20" dirty="0">
                <a:latin typeface="Roboto"/>
                <a:cs typeface="Roboto"/>
              </a:rPr>
              <a:t>we</a:t>
            </a:r>
            <a:r>
              <a:rPr sz="1982" spc="188" dirty="0">
                <a:latin typeface="Roboto"/>
                <a:cs typeface="Roboto"/>
              </a:rPr>
              <a:t> </a:t>
            </a:r>
            <a:r>
              <a:rPr sz="1982" spc="20" dirty="0">
                <a:latin typeface="Roboto"/>
                <a:cs typeface="Roboto"/>
              </a:rPr>
              <a:t>trying</a:t>
            </a:r>
            <a:r>
              <a:rPr sz="1982" spc="188" dirty="0">
                <a:latin typeface="Roboto"/>
                <a:cs typeface="Roboto"/>
              </a:rPr>
              <a:t> </a:t>
            </a:r>
            <a:r>
              <a:rPr sz="1982" spc="20" dirty="0">
                <a:latin typeface="Roboto"/>
                <a:cs typeface="Roboto"/>
              </a:rPr>
              <a:t>to</a:t>
            </a:r>
            <a:r>
              <a:rPr sz="1982" spc="188" dirty="0">
                <a:latin typeface="Roboto"/>
                <a:cs typeface="Roboto"/>
              </a:rPr>
              <a:t> </a:t>
            </a:r>
            <a:r>
              <a:rPr sz="1982" spc="-20" dirty="0">
                <a:latin typeface="Roboto"/>
                <a:cs typeface="Roboto"/>
              </a:rPr>
              <a:t>enforce?</a:t>
            </a:r>
            <a:endParaRPr sz="1982" dirty="0">
              <a:latin typeface="Roboto"/>
              <a:cs typeface="Roboto"/>
            </a:endParaRPr>
          </a:p>
          <a:p>
            <a:pPr marL="346054" indent="-270552">
              <a:spcBef>
                <a:spcPts val="1972"/>
              </a:spcBef>
              <a:buFont typeface="Arial"/>
              <a:buChar char="•"/>
              <a:tabLst>
                <a:tab pos="346054" algn="l"/>
              </a:tabLst>
            </a:pPr>
            <a:r>
              <a:rPr sz="2180" dirty="0">
                <a:latin typeface="Roboto"/>
                <a:cs typeface="Roboto"/>
              </a:rPr>
              <a:t>Threat</a:t>
            </a:r>
            <a:r>
              <a:rPr sz="2180" spc="238" dirty="0">
                <a:latin typeface="Roboto"/>
                <a:cs typeface="Roboto"/>
              </a:rPr>
              <a:t> </a:t>
            </a:r>
            <a:r>
              <a:rPr sz="2180" spc="-20" dirty="0">
                <a:latin typeface="Roboto"/>
                <a:cs typeface="Roboto"/>
              </a:rPr>
              <a:t>model</a:t>
            </a:r>
            <a:endParaRPr sz="2180" dirty="0">
              <a:latin typeface="Roboto"/>
              <a:cs typeface="Roboto"/>
            </a:endParaRPr>
          </a:p>
          <a:p>
            <a:pPr marL="894706" lvl="1" indent="-259226">
              <a:lnSpc>
                <a:spcPts val="2378"/>
              </a:lnSpc>
              <a:spcBef>
                <a:spcPts val="347"/>
              </a:spcBef>
              <a:buFont typeface="Arial"/>
              <a:buChar char="•"/>
              <a:tabLst>
                <a:tab pos="894706" algn="l"/>
              </a:tabLst>
            </a:pPr>
            <a:r>
              <a:rPr sz="1982" dirty="0">
                <a:latin typeface="Roboto"/>
                <a:cs typeface="Roboto"/>
              </a:rPr>
              <a:t>Who</a:t>
            </a:r>
            <a:r>
              <a:rPr sz="1982" spc="168" dirty="0">
                <a:latin typeface="Roboto"/>
                <a:cs typeface="Roboto"/>
              </a:rPr>
              <a:t> </a:t>
            </a:r>
            <a:r>
              <a:rPr sz="1982" dirty="0">
                <a:latin typeface="Roboto"/>
                <a:cs typeface="Roboto"/>
              </a:rPr>
              <a:t>are</a:t>
            </a:r>
            <a:r>
              <a:rPr sz="1982" spc="168" dirty="0">
                <a:latin typeface="Roboto"/>
                <a:cs typeface="Roboto"/>
              </a:rPr>
              <a:t> </a:t>
            </a:r>
            <a:r>
              <a:rPr sz="1982" dirty="0">
                <a:latin typeface="Roboto"/>
                <a:cs typeface="Roboto"/>
              </a:rPr>
              <a:t>the</a:t>
            </a:r>
            <a:r>
              <a:rPr sz="1982" spc="168" dirty="0">
                <a:latin typeface="Roboto"/>
                <a:cs typeface="Roboto"/>
              </a:rPr>
              <a:t> </a:t>
            </a:r>
            <a:r>
              <a:rPr sz="1982" dirty="0">
                <a:latin typeface="Roboto"/>
                <a:cs typeface="Roboto"/>
              </a:rPr>
              <a:t>attackers?</a:t>
            </a:r>
            <a:r>
              <a:rPr sz="1982" spc="268" dirty="0">
                <a:latin typeface="Roboto"/>
                <a:cs typeface="Roboto"/>
              </a:rPr>
              <a:t> </a:t>
            </a:r>
            <a:r>
              <a:rPr sz="1982" dirty="0">
                <a:latin typeface="Roboto"/>
                <a:cs typeface="Roboto"/>
              </a:rPr>
              <a:t>Capabilities?</a:t>
            </a:r>
            <a:r>
              <a:rPr sz="1982" spc="277" dirty="0">
                <a:latin typeface="Roboto"/>
                <a:cs typeface="Roboto"/>
              </a:rPr>
              <a:t> </a:t>
            </a:r>
            <a:r>
              <a:rPr sz="1982" spc="-20" dirty="0">
                <a:latin typeface="Roboto"/>
                <a:cs typeface="Roboto"/>
              </a:rPr>
              <a:t>Motivation?</a:t>
            </a:r>
            <a:endParaRPr sz="1982" dirty="0">
              <a:latin typeface="Roboto"/>
              <a:cs typeface="Roboto"/>
            </a:endParaRPr>
          </a:p>
          <a:p>
            <a:pPr marL="894706" lvl="1" indent="-259226">
              <a:lnSpc>
                <a:spcPts val="2378"/>
              </a:lnSpc>
              <a:buFont typeface="Arial"/>
              <a:buChar char="•"/>
              <a:tabLst>
                <a:tab pos="894706" algn="l"/>
              </a:tabLst>
            </a:pPr>
            <a:r>
              <a:rPr sz="1982" dirty="0">
                <a:latin typeface="Roboto"/>
                <a:cs typeface="Roboto"/>
              </a:rPr>
              <a:t>What</a:t>
            </a:r>
            <a:r>
              <a:rPr sz="1982" spc="168" dirty="0">
                <a:latin typeface="Roboto"/>
                <a:cs typeface="Roboto"/>
              </a:rPr>
              <a:t> </a:t>
            </a:r>
            <a:r>
              <a:rPr sz="1982" dirty="0">
                <a:latin typeface="Roboto"/>
                <a:cs typeface="Roboto"/>
              </a:rPr>
              <a:t>kind</a:t>
            </a:r>
            <a:r>
              <a:rPr sz="1982" spc="168" dirty="0">
                <a:latin typeface="Roboto"/>
                <a:cs typeface="Roboto"/>
              </a:rPr>
              <a:t> </a:t>
            </a:r>
            <a:r>
              <a:rPr sz="1982" dirty="0">
                <a:latin typeface="Roboto"/>
                <a:cs typeface="Roboto"/>
              </a:rPr>
              <a:t>of</a:t>
            </a:r>
            <a:r>
              <a:rPr sz="1982" spc="178" dirty="0">
                <a:latin typeface="Roboto"/>
                <a:cs typeface="Roboto"/>
              </a:rPr>
              <a:t> </a:t>
            </a:r>
            <a:r>
              <a:rPr sz="1982" dirty="0">
                <a:latin typeface="Roboto"/>
                <a:cs typeface="Roboto"/>
              </a:rPr>
              <a:t>attack</a:t>
            </a:r>
            <a:r>
              <a:rPr sz="1982" spc="168" dirty="0">
                <a:latin typeface="Roboto"/>
                <a:cs typeface="Roboto"/>
              </a:rPr>
              <a:t> </a:t>
            </a:r>
            <a:r>
              <a:rPr sz="1982" dirty="0">
                <a:latin typeface="Roboto"/>
                <a:cs typeface="Roboto"/>
              </a:rPr>
              <a:t>are</a:t>
            </a:r>
            <a:r>
              <a:rPr sz="1982" spc="168" dirty="0">
                <a:latin typeface="Roboto"/>
                <a:cs typeface="Roboto"/>
              </a:rPr>
              <a:t> </a:t>
            </a:r>
            <a:r>
              <a:rPr sz="1982" dirty="0">
                <a:latin typeface="Roboto"/>
                <a:cs typeface="Roboto"/>
              </a:rPr>
              <a:t>we</a:t>
            </a:r>
            <a:r>
              <a:rPr sz="1982" spc="178" dirty="0">
                <a:latin typeface="Roboto"/>
                <a:cs typeface="Roboto"/>
              </a:rPr>
              <a:t> </a:t>
            </a:r>
            <a:r>
              <a:rPr sz="1982" dirty="0">
                <a:latin typeface="Roboto"/>
                <a:cs typeface="Roboto"/>
              </a:rPr>
              <a:t>trying</a:t>
            </a:r>
            <a:r>
              <a:rPr sz="1982" spc="168" dirty="0">
                <a:latin typeface="Roboto"/>
                <a:cs typeface="Roboto"/>
              </a:rPr>
              <a:t> </a:t>
            </a:r>
            <a:r>
              <a:rPr sz="1982" dirty="0">
                <a:latin typeface="Roboto"/>
                <a:cs typeface="Roboto"/>
              </a:rPr>
              <a:t>to</a:t>
            </a:r>
            <a:r>
              <a:rPr sz="1982" spc="178" dirty="0">
                <a:latin typeface="Roboto"/>
                <a:cs typeface="Roboto"/>
              </a:rPr>
              <a:t> </a:t>
            </a:r>
            <a:r>
              <a:rPr sz="1982" spc="-20" dirty="0">
                <a:latin typeface="Roboto"/>
                <a:cs typeface="Roboto"/>
              </a:rPr>
              <a:t>prevent?</a:t>
            </a:r>
            <a:endParaRPr sz="1982" dirty="0">
              <a:latin typeface="Roboto"/>
              <a:cs typeface="Roboto"/>
            </a:endParaRPr>
          </a:p>
          <a:p>
            <a:pPr marL="346054" indent="-270552">
              <a:spcBef>
                <a:spcPts val="1962"/>
              </a:spcBef>
              <a:buFont typeface="Arial"/>
              <a:buChar char="•"/>
              <a:tabLst>
                <a:tab pos="346054" algn="l"/>
              </a:tabLst>
            </a:pPr>
            <a:r>
              <a:rPr sz="2180" dirty="0">
                <a:latin typeface="Roboto"/>
                <a:cs typeface="Roboto"/>
              </a:rPr>
              <a:t>Risk</a:t>
            </a:r>
            <a:r>
              <a:rPr sz="2180" spc="-50" dirty="0">
                <a:latin typeface="Roboto"/>
                <a:cs typeface="Roboto"/>
              </a:rPr>
              <a:t> </a:t>
            </a:r>
            <a:r>
              <a:rPr sz="2180" spc="-20" dirty="0">
                <a:latin typeface="Roboto"/>
                <a:cs typeface="Roboto"/>
              </a:rPr>
              <a:t>assessment</a:t>
            </a:r>
            <a:endParaRPr sz="2180" dirty="0">
              <a:latin typeface="Roboto"/>
              <a:cs typeface="Roboto"/>
            </a:endParaRPr>
          </a:p>
          <a:p>
            <a:pPr marL="894706" lvl="1" indent="-259226">
              <a:lnSpc>
                <a:spcPts val="2378"/>
              </a:lnSpc>
              <a:spcBef>
                <a:spcPts val="347"/>
              </a:spcBef>
              <a:buFont typeface="Arial"/>
              <a:buChar char="•"/>
              <a:tabLst>
                <a:tab pos="894706" algn="l"/>
              </a:tabLst>
            </a:pPr>
            <a:r>
              <a:rPr sz="1982" dirty="0">
                <a:latin typeface="Roboto"/>
                <a:cs typeface="Roboto"/>
              </a:rPr>
              <a:t>What</a:t>
            </a:r>
            <a:r>
              <a:rPr sz="1982" spc="188" dirty="0">
                <a:latin typeface="Roboto"/>
                <a:cs typeface="Roboto"/>
              </a:rPr>
              <a:t> </a:t>
            </a:r>
            <a:r>
              <a:rPr sz="1982" dirty="0">
                <a:latin typeface="Roboto"/>
                <a:cs typeface="Roboto"/>
              </a:rPr>
              <a:t>are</a:t>
            </a:r>
            <a:r>
              <a:rPr sz="1982" spc="178" dirty="0">
                <a:latin typeface="Roboto"/>
                <a:cs typeface="Roboto"/>
              </a:rPr>
              <a:t> </a:t>
            </a:r>
            <a:r>
              <a:rPr sz="1982" dirty="0">
                <a:latin typeface="Roboto"/>
                <a:cs typeface="Roboto"/>
              </a:rPr>
              <a:t>the</a:t>
            </a:r>
            <a:r>
              <a:rPr sz="1982" spc="178" dirty="0">
                <a:latin typeface="Roboto"/>
                <a:cs typeface="Roboto"/>
              </a:rPr>
              <a:t> </a:t>
            </a:r>
            <a:r>
              <a:rPr sz="1982" dirty="0">
                <a:latin typeface="Roboto"/>
                <a:cs typeface="Roboto"/>
              </a:rPr>
              <a:t>weaknesses</a:t>
            </a:r>
            <a:r>
              <a:rPr sz="1982" spc="188" dirty="0">
                <a:latin typeface="Roboto"/>
                <a:cs typeface="Roboto"/>
              </a:rPr>
              <a:t> </a:t>
            </a:r>
            <a:r>
              <a:rPr sz="1982" dirty="0">
                <a:latin typeface="Roboto"/>
                <a:cs typeface="Roboto"/>
              </a:rPr>
              <a:t>of</a:t>
            </a:r>
            <a:r>
              <a:rPr sz="1982" spc="188" dirty="0">
                <a:latin typeface="Roboto"/>
                <a:cs typeface="Roboto"/>
              </a:rPr>
              <a:t> </a:t>
            </a:r>
            <a:r>
              <a:rPr sz="1982" dirty="0">
                <a:latin typeface="Roboto"/>
                <a:cs typeface="Roboto"/>
              </a:rPr>
              <a:t>the</a:t>
            </a:r>
            <a:r>
              <a:rPr sz="1982" spc="188" dirty="0">
                <a:latin typeface="Roboto"/>
                <a:cs typeface="Roboto"/>
              </a:rPr>
              <a:t> </a:t>
            </a:r>
            <a:r>
              <a:rPr sz="1982" spc="-20" dirty="0">
                <a:latin typeface="Roboto"/>
                <a:cs typeface="Roboto"/>
              </a:rPr>
              <a:t>system?</a:t>
            </a:r>
            <a:endParaRPr sz="1982" dirty="0">
              <a:latin typeface="Roboto"/>
              <a:cs typeface="Roboto"/>
            </a:endParaRPr>
          </a:p>
          <a:p>
            <a:pPr marL="894706" lvl="1" indent="-259226">
              <a:lnSpc>
                <a:spcPts val="2368"/>
              </a:lnSpc>
              <a:buFont typeface="Arial"/>
              <a:buChar char="•"/>
              <a:tabLst>
                <a:tab pos="894706" algn="l"/>
              </a:tabLst>
            </a:pPr>
            <a:r>
              <a:rPr sz="1982" dirty="0">
                <a:latin typeface="Roboto"/>
                <a:cs typeface="Roboto"/>
              </a:rPr>
              <a:t>What</a:t>
            </a:r>
            <a:r>
              <a:rPr sz="1982" spc="59" dirty="0">
                <a:latin typeface="Roboto"/>
                <a:cs typeface="Roboto"/>
              </a:rPr>
              <a:t> </a:t>
            </a:r>
            <a:r>
              <a:rPr sz="1982" dirty="0">
                <a:latin typeface="Roboto"/>
                <a:cs typeface="Roboto"/>
              </a:rPr>
              <a:t>will</a:t>
            </a:r>
            <a:r>
              <a:rPr sz="1982" spc="59" dirty="0">
                <a:latin typeface="Roboto"/>
                <a:cs typeface="Roboto"/>
              </a:rPr>
              <a:t> </a:t>
            </a:r>
            <a:r>
              <a:rPr sz="1982" spc="-20" dirty="0">
                <a:latin typeface="Roboto"/>
                <a:cs typeface="Roboto"/>
              </a:rPr>
              <a:t>successful</a:t>
            </a:r>
            <a:r>
              <a:rPr sz="1982" spc="69" dirty="0">
                <a:latin typeface="Roboto"/>
                <a:cs typeface="Roboto"/>
              </a:rPr>
              <a:t> </a:t>
            </a:r>
            <a:r>
              <a:rPr sz="1982" dirty="0">
                <a:latin typeface="Roboto"/>
                <a:cs typeface="Roboto"/>
              </a:rPr>
              <a:t>attacks</a:t>
            </a:r>
            <a:r>
              <a:rPr sz="1982" spc="59" dirty="0">
                <a:latin typeface="Roboto"/>
                <a:cs typeface="Roboto"/>
              </a:rPr>
              <a:t> </a:t>
            </a:r>
            <a:r>
              <a:rPr sz="1982" dirty="0">
                <a:latin typeface="Roboto"/>
                <a:cs typeface="Roboto"/>
              </a:rPr>
              <a:t>cost</a:t>
            </a:r>
            <a:r>
              <a:rPr sz="1982" spc="59" dirty="0">
                <a:latin typeface="Roboto"/>
                <a:cs typeface="Roboto"/>
              </a:rPr>
              <a:t> </a:t>
            </a:r>
            <a:r>
              <a:rPr sz="1982" spc="-50" dirty="0">
                <a:latin typeface="Roboto"/>
                <a:cs typeface="Roboto"/>
              </a:rPr>
              <a:t>us?</a:t>
            </a:r>
            <a:endParaRPr sz="1982" dirty="0">
              <a:latin typeface="Roboto"/>
              <a:cs typeface="Roboto"/>
            </a:endParaRPr>
          </a:p>
          <a:p>
            <a:pPr marL="894706" lvl="1" indent="-259226">
              <a:lnSpc>
                <a:spcPts val="2378"/>
              </a:lnSpc>
              <a:buFont typeface="Arial"/>
              <a:buChar char="•"/>
              <a:tabLst>
                <a:tab pos="894706" algn="l"/>
              </a:tabLst>
            </a:pPr>
            <a:r>
              <a:rPr sz="1982" dirty="0">
                <a:latin typeface="Roboto"/>
                <a:cs typeface="Roboto"/>
              </a:rPr>
              <a:t>How</a:t>
            </a:r>
            <a:r>
              <a:rPr sz="1982" spc="139" dirty="0">
                <a:latin typeface="Roboto"/>
                <a:cs typeface="Roboto"/>
              </a:rPr>
              <a:t> </a:t>
            </a:r>
            <a:r>
              <a:rPr sz="1982" spc="-20" dirty="0">
                <a:latin typeface="Roboto"/>
                <a:cs typeface="Roboto"/>
              </a:rPr>
              <a:t>likely?</a:t>
            </a:r>
            <a:endParaRPr sz="1982" dirty="0">
              <a:latin typeface="Roboto"/>
              <a:cs typeface="Roboto"/>
            </a:endParaRPr>
          </a:p>
          <a:p>
            <a:pPr marL="346054" indent="-270552">
              <a:spcBef>
                <a:spcPts val="1962"/>
              </a:spcBef>
              <a:buFont typeface="Arial"/>
              <a:buChar char="•"/>
              <a:tabLst>
                <a:tab pos="346054" algn="l"/>
              </a:tabLst>
            </a:pPr>
            <a:r>
              <a:rPr sz="2180" spc="-20" dirty="0">
                <a:latin typeface="Roboto"/>
                <a:cs typeface="Roboto"/>
              </a:rPr>
              <a:t>Countermeasures</a:t>
            </a:r>
            <a:endParaRPr sz="2180" dirty="0">
              <a:latin typeface="Roboto"/>
              <a:cs typeface="Roboto"/>
            </a:endParaRPr>
          </a:p>
          <a:p>
            <a:pPr marL="894706" lvl="1" indent="-259226">
              <a:lnSpc>
                <a:spcPts val="2378"/>
              </a:lnSpc>
              <a:spcBef>
                <a:spcPts val="347"/>
              </a:spcBef>
              <a:buFont typeface="Arial"/>
              <a:buChar char="•"/>
              <a:tabLst>
                <a:tab pos="894706" algn="l"/>
              </a:tabLst>
            </a:pPr>
            <a:r>
              <a:rPr sz="1982" dirty="0">
                <a:latin typeface="Roboto"/>
                <a:cs typeface="Roboto"/>
              </a:rPr>
              <a:t>Costs</a:t>
            </a:r>
            <a:r>
              <a:rPr sz="1982" spc="-79" dirty="0">
                <a:latin typeface="Roboto"/>
                <a:cs typeface="Roboto"/>
              </a:rPr>
              <a:t> </a:t>
            </a:r>
            <a:r>
              <a:rPr sz="1982" dirty="0">
                <a:latin typeface="Roboto"/>
                <a:cs typeface="Roboto"/>
              </a:rPr>
              <a:t>vs. </a:t>
            </a:r>
            <a:r>
              <a:rPr sz="1982" spc="-20" dirty="0">
                <a:latin typeface="Roboto"/>
                <a:cs typeface="Roboto"/>
              </a:rPr>
              <a:t>benefits?</a:t>
            </a:r>
            <a:endParaRPr sz="1982" dirty="0">
              <a:latin typeface="Roboto"/>
              <a:cs typeface="Roboto"/>
            </a:endParaRPr>
          </a:p>
          <a:p>
            <a:pPr marL="894706" lvl="1" indent="-259226">
              <a:lnSpc>
                <a:spcPts val="2378"/>
              </a:lnSpc>
              <a:buFont typeface="Arial"/>
              <a:buChar char="•"/>
              <a:tabLst>
                <a:tab pos="894706" algn="l"/>
              </a:tabLst>
            </a:pPr>
            <a:r>
              <a:rPr sz="1982" dirty="0">
                <a:latin typeface="Roboto"/>
                <a:cs typeface="Roboto"/>
              </a:rPr>
              <a:t>Technical vs.</a:t>
            </a:r>
            <a:r>
              <a:rPr sz="1982" spc="79" dirty="0">
                <a:latin typeface="Roboto"/>
                <a:cs typeface="Roboto"/>
              </a:rPr>
              <a:t> </a:t>
            </a:r>
            <a:r>
              <a:rPr sz="1982" spc="-20" dirty="0">
                <a:latin typeface="Roboto"/>
                <a:cs typeface="Roboto"/>
              </a:rPr>
              <a:t>nontechnical?</a:t>
            </a:r>
            <a:endParaRPr sz="1982" dirty="0">
              <a:latin typeface="Roboto"/>
              <a:cs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333" y="148938"/>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Assessing</a:t>
            </a:r>
            <a:r>
              <a:rPr spc="20" dirty="0"/>
              <a:t> </a:t>
            </a:r>
            <a:r>
              <a:rPr lang="en-US" spc="-40" dirty="0"/>
              <a:t>Cost</a:t>
            </a:r>
            <a:endParaRPr spc="-40" dirty="0"/>
          </a:p>
        </p:txBody>
      </p:sp>
      <p:sp>
        <p:nvSpPr>
          <p:cNvPr id="3" name="object 3"/>
          <p:cNvSpPr txBox="1"/>
          <p:nvPr/>
        </p:nvSpPr>
        <p:spPr>
          <a:xfrm>
            <a:off x="1030333" y="1750298"/>
            <a:ext cx="7591615" cy="2973166"/>
          </a:xfrm>
          <a:prstGeom prst="rect">
            <a:avLst/>
          </a:prstGeom>
        </p:spPr>
        <p:txBody>
          <a:bodyPr vert="horz" wrap="square" lIns="0" tIns="22650" rIns="0" bIns="0" rtlCol="0">
            <a:spAutoFit/>
          </a:bodyPr>
          <a:lstStyle/>
          <a:p>
            <a:pPr marL="645549" indent="-270552">
              <a:spcBef>
                <a:spcPts val="2715"/>
              </a:spcBef>
              <a:buFont typeface="Arial"/>
              <a:buChar char="•"/>
              <a:tabLst>
                <a:tab pos="645549" algn="l"/>
              </a:tabLst>
            </a:pPr>
            <a:r>
              <a:rPr sz="2180" dirty="0">
                <a:latin typeface="Roboto"/>
                <a:cs typeface="Roboto"/>
              </a:rPr>
              <a:t>What</a:t>
            </a:r>
            <a:r>
              <a:rPr sz="2180" spc="188" dirty="0">
                <a:latin typeface="Roboto"/>
                <a:cs typeface="Roboto"/>
              </a:rPr>
              <a:t> </a:t>
            </a:r>
            <a:r>
              <a:rPr sz="2180" dirty="0">
                <a:latin typeface="Roboto"/>
                <a:cs typeface="Roboto"/>
              </a:rPr>
              <a:t>would</a:t>
            </a:r>
            <a:r>
              <a:rPr sz="2180" spc="198" dirty="0">
                <a:latin typeface="Roboto"/>
                <a:cs typeface="Roboto"/>
              </a:rPr>
              <a:t> </a:t>
            </a:r>
            <a:r>
              <a:rPr sz="2180" dirty="0">
                <a:latin typeface="Roboto"/>
                <a:cs typeface="Roboto"/>
              </a:rPr>
              <a:t>security</a:t>
            </a:r>
            <a:r>
              <a:rPr sz="2180" spc="178" dirty="0">
                <a:latin typeface="Roboto"/>
                <a:cs typeface="Roboto"/>
              </a:rPr>
              <a:t> </a:t>
            </a:r>
            <a:r>
              <a:rPr sz="2180" dirty="0">
                <a:latin typeface="Roboto"/>
                <a:cs typeface="Roboto"/>
              </a:rPr>
              <a:t>breaches</a:t>
            </a:r>
            <a:r>
              <a:rPr sz="2180" spc="198" dirty="0">
                <a:latin typeface="Roboto"/>
                <a:cs typeface="Roboto"/>
              </a:rPr>
              <a:t> </a:t>
            </a:r>
            <a:r>
              <a:rPr sz="2180" dirty="0">
                <a:latin typeface="Roboto"/>
                <a:cs typeface="Roboto"/>
              </a:rPr>
              <a:t>cost</a:t>
            </a:r>
            <a:r>
              <a:rPr sz="2180" spc="198" dirty="0">
                <a:latin typeface="Roboto"/>
                <a:cs typeface="Roboto"/>
              </a:rPr>
              <a:t> </a:t>
            </a:r>
            <a:r>
              <a:rPr sz="2180" spc="-50" dirty="0">
                <a:latin typeface="Roboto"/>
                <a:cs typeface="Roboto"/>
              </a:rPr>
              <a:t>us?</a:t>
            </a:r>
            <a:endParaRPr sz="2180" dirty="0">
              <a:latin typeface="Roboto"/>
              <a:cs typeface="Roboto"/>
            </a:endParaRPr>
          </a:p>
          <a:p>
            <a:pPr marL="1195461" lvl="1" indent="-259226">
              <a:lnSpc>
                <a:spcPts val="2378"/>
              </a:lnSpc>
              <a:spcBef>
                <a:spcPts val="1526"/>
              </a:spcBef>
              <a:buFont typeface="Arial"/>
              <a:buChar char="•"/>
              <a:tabLst>
                <a:tab pos="1195461" algn="l"/>
              </a:tabLst>
            </a:pPr>
            <a:r>
              <a:rPr sz="1982" dirty="0">
                <a:latin typeface="Roboto"/>
                <a:cs typeface="Roboto"/>
              </a:rPr>
              <a:t>Direct</a:t>
            </a:r>
            <a:r>
              <a:rPr sz="1982" spc="238" dirty="0">
                <a:latin typeface="Roboto"/>
                <a:cs typeface="Roboto"/>
              </a:rPr>
              <a:t> </a:t>
            </a:r>
            <a:r>
              <a:rPr sz="1982" dirty="0">
                <a:latin typeface="Roboto"/>
                <a:cs typeface="Roboto"/>
              </a:rPr>
              <a:t>costs:</a:t>
            </a:r>
            <a:r>
              <a:rPr sz="1982" spc="367" dirty="0">
                <a:latin typeface="Roboto"/>
                <a:cs typeface="Roboto"/>
              </a:rPr>
              <a:t> </a:t>
            </a:r>
            <a:r>
              <a:rPr sz="1982" dirty="0">
                <a:latin typeface="Roboto"/>
                <a:cs typeface="Roboto"/>
              </a:rPr>
              <a:t>Money,</a:t>
            </a:r>
            <a:r>
              <a:rPr sz="1982" spc="248" dirty="0">
                <a:latin typeface="Roboto"/>
                <a:cs typeface="Roboto"/>
              </a:rPr>
              <a:t> </a:t>
            </a:r>
            <a:r>
              <a:rPr sz="1982" dirty="0">
                <a:latin typeface="Roboto"/>
                <a:cs typeface="Roboto"/>
              </a:rPr>
              <a:t>property,</a:t>
            </a:r>
            <a:r>
              <a:rPr sz="1982" spc="248" dirty="0">
                <a:latin typeface="Roboto"/>
                <a:cs typeface="Roboto"/>
              </a:rPr>
              <a:t> </a:t>
            </a:r>
            <a:r>
              <a:rPr sz="1982" dirty="0">
                <a:latin typeface="Roboto"/>
                <a:cs typeface="Roboto"/>
              </a:rPr>
              <a:t>safety,</a:t>
            </a:r>
            <a:r>
              <a:rPr sz="1982" spc="248" dirty="0">
                <a:latin typeface="Roboto"/>
                <a:cs typeface="Roboto"/>
              </a:rPr>
              <a:t> </a:t>
            </a:r>
            <a:r>
              <a:rPr sz="1982" dirty="0">
                <a:latin typeface="Roboto"/>
                <a:cs typeface="Roboto"/>
              </a:rPr>
              <a:t>.</a:t>
            </a:r>
            <a:r>
              <a:rPr sz="1982" spc="-129" dirty="0">
                <a:latin typeface="Roboto"/>
                <a:cs typeface="Roboto"/>
              </a:rPr>
              <a:t> </a:t>
            </a:r>
            <a:r>
              <a:rPr sz="1982" dirty="0">
                <a:latin typeface="Roboto"/>
                <a:cs typeface="Roboto"/>
              </a:rPr>
              <a:t>.</a:t>
            </a:r>
            <a:r>
              <a:rPr sz="1982" spc="-119" dirty="0">
                <a:latin typeface="Roboto"/>
                <a:cs typeface="Roboto"/>
              </a:rPr>
              <a:t> </a:t>
            </a:r>
            <a:r>
              <a:rPr sz="1982" spc="-99" dirty="0">
                <a:latin typeface="Roboto"/>
                <a:cs typeface="Roboto"/>
              </a:rPr>
              <a:t>.</a:t>
            </a:r>
            <a:endParaRPr sz="1982" dirty="0">
              <a:latin typeface="Roboto"/>
              <a:cs typeface="Roboto"/>
            </a:endParaRPr>
          </a:p>
          <a:p>
            <a:pPr marL="1195461" lvl="1" indent="-259226">
              <a:lnSpc>
                <a:spcPts val="2368"/>
              </a:lnSpc>
              <a:buFont typeface="Arial"/>
              <a:buChar char="•"/>
              <a:tabLst>
                <a:tab pos="1195461" algn="l"/>
              </a:tabLst>
            </a:pPr>
            <a:r>
              <a:rPr sz="1982" spc="20" dirty="0">
                <a:latin typeface="Roboto"/>
                <a:cs typeface="Roboto"/>
              </a:rPr>
              <a:t>Indirect</a:t>
            </a:r>
            <a:r>
              <a:rPr sz="1982" spc="178" dirty="0">
                <a:latin typeface="Roboto"/>
                <a:cs typeface="Roboto"/>
              </a:rPr>
              <a:t> </a:t>
            </a:r>
            <a:r>
              <a:rPr sz="1982" dirty="0">
                <a:latin typeface="Roboto"/>
                <a:cs typeface="Roboto"/>
              </a:rPr>
              <a:t>costs:</a:t>
            </a:r>
            <a:r>
              <a:rPr sz="1982" spc="287" dirty="0">
                <a:latin typeface="Roboto"/>
                <a:cs typeface="Roboto"/>
              </a:rPr>
              <a:t> </a:t>
            </a:r>
            <a:r>
              <a:rPr sz="1982" spc="20" dirty="0">
                <a:latin typeface="Roboto"/>
                <a:cs typeface="Roboto"/>
              </a:rPr>
              <a:t>Reputation,</a:t>
            </a:r>
            <a:r>
              <a:rPr sz="1982" spc="188" dirty="0">
                <a:latin typeface="Roboto"/>
                <a:cs typeface="Roboto"/>
              </a:rPr>
              <a:t> </a:t>
            </a:r>
            <a:r>
              <a:rPr sz="1982" spc="20" dirty="0">
                <a:latin typeface="Roboto"/>
                <a:cs typeface="Roboto"/>
              </a:rPr>
              <a:t>future</a:t>
            </a:r>
            <a:r>
              <a:rPr sz="1982" spc="168" dirty="0">
                <a:latin typeface="Roboto"/>
                <a:cs typeface="Roboto"/>
              </a:rPr>
              <a:t> </a:t>
            </a:r>
            <a:r>
              <a:rPr sz="1982" spc="20" dirty="0">
                <a:latin typeface="Roboto"/>
                <a:cs typeface="Roboto"/>
              </a:rPr>
              <a:t>business,</a:t>
            </a:r>
            <a:r>
              <a:rPr sz="1982" spc="188" dirty="0">
                <a:latin typeface="Roboto"/>
                <a:cs typeface="Roboto"/>
              </a:rPr>
              <a:t> </a:t>
            </a:r>
            <a:r>
              <a:rPr sz="1982" spc="20" dirty="0">
                <a:latin typeface="Roboto"/>
                <a:cs typeface="Roboto"/>
              </a:rPr>
              <a:t>well</a:t>
            </a:r>
            <a:r>
              <a:rPr sz="1982" spc="178" dirty="0">
                <a:latin typeface="Roboto"/>
                <a:cs typeface="Roboto"/>
              </a:rPr>
              <a:t> </a:t>
            </a:r>
            <a:r>
              <a:rPr sz="1982" spc="-20" dirty="0">
                <a:latin typeface="Roboto"/>
                <a:cs typeface="Roboto"/>
              </a:rPr>
              <a:t>being,</a:t>
            </a:r>
            <a:endParaRPr sz="1982" dirty="0">
              <a:latin typeface="Roboto"/>
              <a:cs typeface="Roboto"/>
            </a:endParaRPr>
          </a:p>
          <a:p>
            <a:pPr marL="1197977">
              <a:lnSpc>
                <a:spcPts val="2378"/>
              </a:lnSpc>
            </a:pPr>
            <a:r>
              <a:rPr sz="1982" spc="109" dirty="0">
                <a:latin typeface="Roboto"/>
                <a:cs typeface="Roboto"/>
              </a:rPr>
              <a:t>... </a:t>
            </a:r>
            <a:endParaRPr sz="1982" dirty="0">
              <a:latin typeface="Roboto"/>
              <a:cs typeface="Roboto"/>
            </a:endParaRPr>
          </a:p>
          <a:p>
            <a:pPr>
              <a:spcBef>
                <a:spcPts val="535"/>
              </a:spcBef>
            </a:pPr>
            <a:endParaRPr sz="1982" dirty="0">
              <a:latin typeface="Roboto"/>
              <a:cs typeface="Roboto"/>
            </a:endParaRPr>
          </a:p>
          <a:p>
            <a:pPr marL="645549" indent="-270552">
              <a:buFont typeface="Arial"/>
              <a:buChar char="•"/>
              <a:tabLst>
                <a:tab pos="645549" algn="l"/>
              </a:tabLst>
            </a:pPr>
            <a:r>
              <a:rPr sz="2180" dirty="0">
                <a:latin typeface="Roboto"/>
                <a:cs typeface="Roboto"/>
              </a:rPr>
              <a:t>How</a:t>
            </a:r>
            <a:r>
              <a:rPr sz="2180" spc="178" dirty="0">
                <a:latin typeface="Roboto"/>
                <a:cs typeface="Roboto"/>
              </a:rPr>
              <a:t> </a:t>
            </a:r>
            <a:r>
              <a:rPr sz="2180" dirty="0">
                <a:latin typeface="Roboto"/>
                <a:cs typeface="Roboto"/>
              </a:rPr>
              <a:t>likely</a:t>
            </a:r>
            <a:r>
              <a:rPr sz="2180" spc="178" dirty="0">
                <a:latin typeface="Roboto"/>
                <a:cs typeface="Roboto"/>
              </a:rPr>
              <a:t> </a:t>
            </a:r>
            <a:r>
              <a:rPr sz="2180" dirty="0">
                <a:latin typeface="Roboto"/>
                <a:cs typeface="Roboto"/>
              </a:rPr>
              <a:t>are</a:t>
            </a:r>
            <a:r>
              <a:rPr sz="2180" spc="168" dirty="0">
                <a:latin typeface="Roboto"/>
                <a:cs typeface="Roboto"/>
              </a:rPr>
              <a:t> </a:t>
            </a:r>
            <a:r>
              <a:rPr sz="2180" dirty="0">
                <a:latin typeface="Roboto"/>
                <a:cs typeface="Roboto"/>
              </a:rPr>
              <a:t>these</a:t>
            </a:r>
            <a:r>
              <a:rPr sz="2180" spc="188" dirty="0">
                <a:latin typeface="Roboto"/>
                <a:cs typeface="Roboto"/>
              </a:rPr>
              <a:t> </a:t>
            </a:r>
            <a:r>
              <a:rPr sz="2180" spc="-20" dirty="0">
                <a:latin typeface="Roboto"/>
                <a:cs typeface="Roboto"/>
              </a:rPr>
              <a:t>costs?</a:t>
            </a:r>
            <a:endParaRPr sz="2180" dirty="0">
              <a:latin typeface="Roboto"/>
              <a:cs typeface="Roboto"/>
            </a:endParaRPr>
          </a:p>
          <a:p>
            <a:pPr marL="1195461" lvl="1" indent="-259226">
              <a:lnSpc>
                <a:spcPts val="2378"/>
              </a:lnSpc>
              <a:spcBef>
                <a:spcPts val="1536"/>
              </a:spcBef>
              <a:buFont typeface="Arial"/>
              <a:buChar char="•"/>
              <a:tabLst>
                <a:tab pos="1195461" algn="l"/>
              </a:tabLst>
            </a:pPr>
            <a:r>
              <a:rPr sz="1982" dirty="0">
                <a:latin typeface="Roboto"/>
                <a:cs typeface="Roboto"/>
              </a:rPr>
              <a:t>Probability</a:t>
            </a:r>
            <a:r>
              <a:rPr sz="1982" spc="258" dirty="0">
                <a:latin typeface="Roboto"/>
                <a:cs typeface="Roboto"/>
              </a:rPr>
              <a:t> </a:t>
            </a:r>
            <a:r>
              <a:rPr sz="1982" dirty="0">
                <a:latin typeface="Roboto"/>
                <a:cs typeface="Roboto"/>
              </a:rPr>
              <a:t>of</a:t>
            </a:r>
            <a:r>
              <a:rPr sz="1982" spc="268" dirty="0">
                <a:latin typeface="Roboto"/>
                <a:cs typeface="Roboto"/>
              </a:rPr>
              <a:t> </a:t>
            </a:r>
            <a:r>
              <a:rPr sz="1982" spc="-20" dirty="0">
                <a:latin typeface="Roboto"/>
                <a:cs typeface="Roboto"/>
              </a:rPr>
              <a:t>attacks?</a:t>
            </a:r>
            <a:endParaRPr sz="1982" dirty="0">
              <a:latin typeface="Roboto"/>
              <a:cs typeface="Roboto"/>
            </a:endParaRPr>
          </a:p>
          <a:p>
            <a:pPr marL="1195461" lvl="1" indent="-259226">
              <a:lnSpc>
                <a:spcPts val="2378"/>
              </a:lnSpc>
              <a:buFont typeface="Arial"/>
              <a:buChar char="•"/>
              <a:tabLst>
                <a:tab pos="1195461" algn="l"/>
              </a:tabLst>
            </a:pPr>
            <a:r>
              <a:rPr sz="1982" dirty="0">
                <a:latin typeface="Roboto"/>
                <a:cs typeface="Roboto"/>
              </a:rPr>
              <a:t>Probability</a:t>
            </a:r>
            <a:r>
              <a:rPr sz="1982" spc="258" dirty="0">
                <a:latin typeface="Roboto"/>
                <a:cs typeface="Roboto"/>
              </a:rPr>
              <a:t> </a:t>
            </a:r>
            <a:r>
              <a:rPr sz="1982" dirty="0">
                <a:latin typeface="Roboto"/>
                <a:cs typeface="Roboto"/>
              </a:rPr>
              <a:t>of</a:t>
            </a:r>
            <a:r>
              <a:rPr sz="1982" spc="268" dirty="0">
                <a:latin typeface="Roboto"/>
                <a:cs typeface="Roboto"/>
              </a:rPr>
              <a:t> </a:t>
            </a:r>
            <a:r>
              <a:rPr sz="1982" spc="-20" dirty="0">
                <a:latin typeface="Roboto"/>
                <a:cs typeface="Roboto"/>
              </a:rPr>
              <a:t>success?</a:t>
            </a:r>
            <a:endParaRPr sz="1982" dirty="0">
              <a:latin typeface="Roboto"/>
              <a:cs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634" y="148938"/>
            <a:ext cx="20221276" cy="711415"/>
          </a:xfrm>
          <a:prstGeom prst="rect">
            <a:avLst/>
          </a:prstGeom>
        </p:spPr>
        <p:txBody>
          <a:bodyPr vert="horz" wrap="square" lIns="0" tIns="33975" rIns="0" bIns="0" rtlCol="0" anchor="ctr">
            <a:spAutoFit/>
          </a:bodyPr>
          <a:lstStyle/>
          <a:p>
            <a:pPr marL="25168">
              <a:lnSpc>
                <a:spcPct val="100000"/>
              </a:lnSpc>
              <a:spcBef>
                <a:spcPts val="268"/>
              </a:spcBef>
            </a:pPr>
            <a:r>
              <a:rPr spc="79" dirty="0"/>
              <a:t>Countermeasures</a:t>
            </a:r>
          </a:p>
        </p:txBody>
      </p:sp>
      <p:sp>
        <p:nvSpPr>
          <p:cNvPr id="3" name="object 3"/>
          <p:cNvSpPr txBox="1"/>
          <p:nvPr/>
        </p:nvSpPr>
        <p:spPr>
          <a:xfrm>
            <a:off x="1469773" y="2279766"/>
            <a:ext cx="6894492" cy="1716733"/>
          </a:xfrm>
          <a:prstGeom prst="rect">
            <a:avLst/>
          </a:prstGeom>
        </p:spPr>
        <p:txBody>
          <a:bodyPr vert="horz" wrap="square" lIns="0" tIns="22650" rIns="0" bIns="0" rtlCol="0">
            <a:spAutoFit/>
          </a:bodyPr>
          <a:lstStyle/>
          <a:p>
            <a:pPr marL="320887" indent="-270552">
              <a:spcBef>
                <a:spcPts val="178"/>
              </a:spcBef>
              <a:buFont typeface="Arial"/>
              <a:buChar char="•"/>
              <a:tabLst>
                <a:tab pos="320887" algn="l"/>
              </a:tabLst>
            </a:pPr>
            <a:r>
              <a:rPr sz="2180" dirty="0">
                <a:latin typeface="Roboto"/>
                <a:cs typeface="Roboto"/>
              </a:rPr>
              <a:t>Technical</a:t>
            </a:r>
            <a:r>
              <a:rPr sz="2180" spc="10" dirty="0">
                <a:latin typeface="Roboto"/>
                <a:cs typeface="Roboto"/>
              </a:rPr>
              <a:t> </a:t>
            </a:r>
            <a:r>
              <a:rPr sz="2180" spc="-20" dirty="0">
                <a:latin typeface="Roboto"/>
                <a:cs typeface="Roboto"/>
              </a:rPr>
              <a:t>countermeasures</a:t>
            </a:r>
            <a:endParaRPr sz="2180" dirty="0">
              <a:latin typeface="Roboto"/>
              <a:cs typeface="Roboto"/>
            </a:endParaRPr>
          </a:p>
          <a:p>
            <a:pPr>
              <a:spcBef>
                <a:spcPts val="149"/>
              </a:spcBef>
              <a:buFont typeface="Arial"/>
              <a:buChar char="•"/>
            </a:pPr>
            <a:endParaRPr sz="2180" dirty="0">
              <a:latin typeface="Roboto"/>
              <a:cs typeface="Roboto"/>
            </a:endParaRPr>
          </a:p>
          <a:p>
            <a:pPr marL="320887" indent="-270552">
              <a:spcBef>
                <a:spcPts val="10"/>
              </a:spcBef>
              <a:buFont typeface="Arial"/>
              <a:buChar char="•"/>
              <a:tabLst>
                <a:tab pos="320887" algn="l"/>
              </a:tabLst>
            </a:pPr>
            <a:r>
              <a:rPr sz="2180" dirty="0">
                <a:latin typeface="Roboto"/>
                <a:cs typeface="Roboto"/>
              </a:rPr>
              <a:t>Nontechnical</a:t>
            </a:r>
            <a:r>
              <a:rPr sz="2180" spc="386" dirty="0">
                <a:latin typeface="Roboto"/>
                <a:cs typeface="Roboto"/>
              </a:rPr>
              <a:t> </a:t>
            </a:r>
            <a:r>
              <a:rPr sz="2180" spc="-20" dirty="0">
                <a:latin typeface="Roboto"/>
                <a:cs typeface="Roboto"/>
              </a:rPr>
              <a:t>countermeasures</a:t>
            </a:r>
            <a:endParaRPr sz="2180" dirty="0">
              <a:latin typeface="Roboto"/>
              <a:cs typeface="Roboto"/>
            </a:endParaRPr>
          </a:p>
          <a:p>
            <a:pPr marL="324662" marR="35235">
              <a:lnSpc>
                <a:spcPct val="102600"/>
              </a:lnSpc>
            </a:pPr>
            <a:r>
              <a:rPr sz="2180" spc="20" dirty="0">
                <a:latin typeface="Roboto"/>
                <a:cs typeface="Roboto"/>
              </a:rPr>
              <a:t>Law,</a:t>
            </a:r>
            <a:r>
              <a:rPr sz="2180" spc="159" dirty="0">
                <a:latin typeface="Roboto"/>
                <a:cs typeface="Roboto"/>
              </a:rPr>
              <a:t> </a:t>
            </a:r>
            <a:r>
              <a:rPr sz="2180" spc="20" dirty="0">
                <a:latin typeface="Roboto"/>
                <a:cs typeface="Roboto"/>
              </a:rPr>
              <a:t>policy</a:t>
            </a:r>
            <a:r>
              <a:rPr sz="2180" spc="168" dirty="0">
                <a:latin typeface="Roboto"/>
                <a:cs typeface="Roboto"/>
              </a:rPr>
              <a:t> </a:t>
            </a:r>
            <a:r>
              <a:rPr sz="2180" spc="20" dirty="0">
                <a:latin typeface="Roboto"/>
                <a:cs typeface="Roboto"/>
              </a:rPr>
              <a:t>(government,</a:t>
            </a:r>
            <a:r>
              <a:rPr sz="2180" spc="149" dirty="0">
                <a:latin typeface="Roboto"/>
                <a:cs typeface="Roboto"/>
              </a:rPr>
              <a:t> </a:t>
            </a:r>
            <a:r>
              <a:rPr sz="2180" spc="20" dirty="0">
                <a:latin typeface="Roboto"/>
                <a:cs typeface="Roboto"/>
              </a:rPr>
              <a:t>institutional),</a:t>
            </a:r>
            <a:r>
              <a:rPr sz="2180" spc="168" dirty="0">
                <a:latin typeface="Roboto"/>
                <a:cs typeface="Roboto"/>
              </a:rPr>
              <a:t> </a:t>
            </a:r>
            <a:r>
              <a:rPr sz="2180" spc="-20" dirty="0">
                <a:latin typeface="Roboto"/>
                <a:cs typeface="Roboto"/>
              </a:rPr>
              <a:t>procedures, </a:t>
            </a:r>
            <a:r>
              <a:rPr sz="2180" dirty="0">
                <a:latin typeface="Roboto"/>
                <a:cs typeface="Roboto"/>
              </a:rPr>
              <a:t>training,</a:t>
            </a:r>
            <a:r>
              <a:rPr sz="2180" spc="436" dirty="0">
                <a:latin typeface="Roboto"/>
                <a:cs typeface="Roboto"/>
              </a:rPr>
              <a:t> </a:t>
            </a:r>
            <a:r>
              <a:rPr sz="2180" dirty="0">
                <a:latin typeface="Roboto"/>
                <a:cs typeface="Roboto"/>
              </a:rPr>
              <a:t>auditing,</a:t>
            </a:r>
            <a:r>
              <a:rPr sz="2180" spc="446" dirty="0">
                <a:latin typeface="Roboto"/>
                <a:cs typeface="Roboto"/>
              </a:rPr>
              <a:t> </a:t>
            </a:r>
            <a:r>
              <a:rPr sz="2180" dirty="0">
                <a:latin typeface="Roboto"/>
                <a:cs typeface="Roboto"/>
              </a:rPr>
              <a:t>incentives,</a:t>
            </a:r>
            <a:r>
              <a:rPr sz="2180" spc="416" dirty="0">
                <a:latin typeface="Roboto"/>
                <a:cs typeface="Roboto"/>
              </a:rPr>
              <a:t> </a:t>
            </a:r>
            <a:r>
              <a:rPr sz="2180" spc="-40" dirty="0">
                <a:latin typeface="Roboto"/>
                <a:cs typeface="Roboto"/>
              </a:rPr>
              <a:t>etc.</a:t>
            </a:r>
            <a:endParaRPr sz="2180" dirty="0">
              <a:latin typeface="Roboto"/>
              <a:cs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7046" y="122934"/>
            <a:ext cx="6596263" cy="461219"/>
          </a:xfrm>
          <a:prstGeom prst="rect">
            <a:avLst/>
          </a:prstGeom>
        </p:spPr>
        <p:txBody>
          <a:bodyPr vert="horz" wrap="square" lIns="0" tIns="33975" rIns="0" bIns="0" rtlCol="0">
            <a:spAutoFit/>
          </a:bodyPr>
          <a:lstStyle/>
          <a:p>
            <a:pPr marL="25168">
              <a:spcBef>
                <a:spcPts val="268"/>
              </a:spcBef>
            </a:pPr>
            <a:r>
              <a:rPr sz="2774" spc="109" dirty="0">
                <a:latin typeface="Roboto"/>
                <a:cs typeface="Roboto"/>
              </a:rPr>
              <a:t>How</a:t>
            </a:r>
            <a:r>
              <a:rPr sz="2774" spc="99" dirty="0">
                <a:latin typeface="Roboto"/>
                <a:cs typeface="Roboto"/>
              </a:rPr>
              <a:t> </a:t>
            </a:r>
            <a:r>
              <a:rPr sz="2774" spc="149" dirty="0">
                <a:latin typeface="Roboto"/>
                <a:cs typeface="Roboto"/>
              </a:rPr>
              <a:t>do</a:t>
            </a:r>
            <a:r>
              <a:rPr sz="2774" spc="109" dirty="0">
                <a:latin typeface="Roboto"/>
                <a:cs typeface="Roboto"/>
              </a:rPr>
              <a:t> </a:t>
            </a:r>
            <a:r>
              <a:rPr sz="2774" spc="119" dirty="0">
                <a:latin typeface="Roboto"/>
                <a:cs typeface="Roboto"/>
              </a:rPr>
              <a:t>we</a:t>
            </a:r>
            <a:r>
              <a:rPr sz="2774" spc="99" dirty="0">
                <a:latin typeface="Roboto"/>
                <a:cs typeface="Roboto"/>
              </a:rPr>
              <a:t> </a:t>
            </a:r>
            <a:r>
              <a:rPr sz="2774" spc="89" dirty="0">
                <a:latin typeface="Roboto"/>
                <a:cs typeface="Roboto"/>
              </a:rPr>
              <a:t>protect</a:t>
            </a:r>
            <a:r>
              <a:rPr sz="2774" spc="99" dirty="0">
                <a:latin typeface="Roboto"/>
                <a:cs typeface="Roboto"/>
              </a:rPr>
              <a:t> </a:t>
            </a:r>
            <a:r>
              <a:rPr sz="2774" dirty="0">
                <a:latin typeface="Roboto"/>
                <a:cs typeface="Roboto"/>
              </a:rPr>
              <a:t>classified</a:t>
            </a:r>
            <a:r>
              <a:rPr sz="2774" spc="109" dirty="0">
                <a:latin typeface="Roboto"/>
                <a:cs typeface="Roboto"/>
              </a:rPr>
              <a:t> </a:t>
            </a:r>
            <a:r>
              <a:rPr sz="2774" spc="-20" dirty="0">
                <a:latin typeface="Roboto"/>
                <a:cs typeface="Roboto"/>
              </a:rPr>
              <a:t>satellites?</a:t>
            </a:r>
            <a:endParaRPr sz="2774">
              <a:latin typeface="Roboto"/>
              <a:cs typeface="Roboto"/>
            </a:endParaRPr>
          </a:p>
        </p:txBody>
      </p:sp>
      <p:pic>
        <p:nvPicPr>
          <p:cNvPr id="3" name="object 3"/>
          <p:cNvPicPr/>
          <p:nvPr/>
        </p:nvPicPr>
        <p:blipFill>
          <a:blip r:embed="rId2" cstate="print"/>
          <a:stretch>
            <a:fillRect/>
          </a:stretch>
        </p:blipFill>
        <p:spPr>
          <a:xfrm>
            <a:off x="1528194" y="980203"/>
            <a:ext cx="9131081" cy="488818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1977" y="132609"/>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Security</a:t>
            </a:r>
            <a:r>
              <a:rPr spc="595" dirty="0"/>
              <a:t> </a:t>
            </a:r>
            <a:r>
              <a:rPr spc="-20" dirty="0"/>
              <a:t>Costs</a:t>
            </a:r>
          </a:p>
        </p:txBody>
      </p:sp>
      <p:sp>
        <p:nvSpPr>
          <p:cNvPr id="3" name="object 3"/>
          <p:cNvSpPr txBox="1"/>
          <p:nvPr/>
        </p:nvSpPr>
        <p:spPr>
          <a:xfrm>
            <a:off x="1111977" y="1784585"/>
            <a:ext cx="7219146" cy="3288830"/>
          </a:xfrm>
          <a:prstGeom prst="rect">
            <a:avLst/>
          </a:prstGeom>
        </p:spPr>
        <p:txBody>
          <a:bodyPr vert="horz" wrap="square" lIns="0" tIns="22650" rIns="0" bIns="0" rtlCol="0">
            <a:spAutoFit/>
          </a:bodyPr>
          <a:lstStyle/>
          <a:p>
            <a:pPr marL="371222" indent="-270552">
              <a:spcBef>
                <a:spcPts val="178"/>
              </a:spcBef>
              <a:buFont typeface="Arial"/>
              <a:buChar char="•"/>
              <a:tabLst>
                <a:tab pos="371222" algn="l"/>
              </a:tabLst>
            </a:pPr>
            <a:r>
              <a:rPr sz="2180" dirty="0">
                <a:latin typeface="Roboto"/>
                <a:cs typeface="Roboto"/>
              </a:rPr>
              <a:t>No</a:t>
            </a:r>
            <a:r>
              <a:rPr sz="2180" spc="149" dirty="0">
                <a:latin typeface="Roboto"/>
                <a:cs typeface="Roboto"/>
              </a:rPr>
              <a:t> </a:t>
            </a:r>
            <a:r>
              <a:rPr sz="2180" dirty="0">
                <a:latin typeface="Roboto"/>
                <a:cs typeface="Roboto"/>
              </a:rPr>
              <a:t>security</a:t>
            </a:r>
            <a:r>
              <a:rPr sz="2180" spc="159" dirty="0">
                <a:latin typeface="Roboto"/>
                <a:cs typeface="Roboto"/>
              </a:rPr>
              <a:t> </a:t>
            </a:r>
            <a:r>
              <a:rPr sz="2180" dirty="0">
                <a:latin typeface="Roboto"/>
                <a:cs typeface="Roboto"/>
              </a:rPr>
              <a:t>mechanism</a:t>
            </a:r>
            <a:r>
              <a:rPr sz="2180" spc="149" dirty="0">
                <a:latin typeface="Roboto"/>
                <a:cs typeface="Roboto"/>
              </a:rPr>
              <a:t> </a:t>
            </a:r>
            <a:r>
              <a:rPr sz="2180" dirty="0">
                <a:latin typeface="Roboto"/>
                <a:cs typeface="Roboto"/>
              </a:rPr>
              <a:t>is</a:t>
            </a:r>
            <a:r>
              <a:rPr sz="2180" spc="159" dirty="0">
                <a:latin typeface="Roboto"/>
                <a:cs typeface="Roboto"/>
              </a:rPr>
              <a:t> </a:t>
            </a:r>
            <a:r>
              <a:rPr sz="2180" spc="-40" dirty="0">
                <a:latin typeface="Roboto"/>
                <a:cs typeface="Roboto"/>
              </a:rPr>
              <a:t>free</a:t>
            </a:r>
            <a:endParaRPr sz="2180" dirty="0">
              <a:latin typeface="Roboto"/>
              <a:cs typeface="Roboto"/>
            </a:endParaRPr>
          </a:p>
          <a:p>
            <a:pPr marL="919873" lvl="1" indent="-259226">
              <a:lnSpc>
                <a:spcPts val="2378"/>
              </a:lnSpc>
              <a:spcBef>
                <a:spcPts val="1526"/>
              </a:spcBef>
              <a:buFont typeface="Arial"/>
              <a:buChar char="•"/>
              <a:tabLst>
                <a:tab pos="919873" algn="l"/>
              </a:tabLst>
            </a:pPr>
            <a:r>
              <a:rPr sz="1982" dirty="0">
                <a:latin typeface="Roboto"/>
                <a:cs typeface="Roboto"/>
              </a:rPr>
              <a:t>Direct</a:t>
            </a:r>
            <a:r>
              <a:rPr sz="1982" spc="287" dirty="0">
                <a:latin typeface="Roboto"/>
                <a:cs typeface="Roboto"/>
              </a:rPr>
              <a:t> </a:t>
            </a:r>
            <a:r>
              <a:rPr sz="1982" spc="-20" dirty="0">
                <a:latin typeface="Roboto"/>
                <a:cs typeface="Roboto"/>
              </a:rPr>
              <a:t>costs:</a:t>
            </a:r>
            <a:endParaRPr sz="1982" dirty="0">
              <a:latin typeface="Roboto"/>
              <a:cs typeface="Roboto"/>
            </a:endParaRPr>
          </a:p>
          <a:p>
            <a:pPr marL="923651">
              <a:lnSpc>
                <a:spcPts val="2368"/>
              </a:lnSpc>
            </a:pPr>
            <a:r>
              <a:rPr sz="1982" spc="40" dirty="0">
                <a:latin typeface="Roboto"/>
                <a:cs typeface="Roboto"/>
              </a:rPr>
              <a:t>Design,</a:t>
            </a:r>
            <a:r>
              <a:rPr sz="1982" spc="119" dirty="0">
                <a:latin typeface="Roboto"/>
                <a:cs typeface="Roboto"/>
              </a:rPr>
              <a:t> </a:t>
            </a:r>
            <a:r>
              <a:rPr sz="1982" spc="40" dirty="0">
                <a:latin typeface="Roboto"/>
                <a:cs typeface="Roboto"/>
              </a:rPr>
              <a:t>implementation,</a:t>
            </a:r>
            <a:r>
              <a:rPr sz="1982" spc="119" dirty="0">
                <a:latin typeface="Roboto"/>
                <a:cs typeface="Roboto"/>
              </a:rPr>
              <a:t> </a:t>
            </a:r>
            <a:r>
              <a:rPr sz="1982" spc="40" dirty="0">
                <a:latin typeface="Roboto"/>
                <a:cs typeface="Roboto"/>
              </a:rPr>
              <a:t>enforcement,</a:t>
            </a:r>
            <a:r>
              <a:rPr sz="1982" spc="119" dirty="0">
                <a:latin typeface="Roboto"/>
                <a:cs typeface="Roboto"/>
              </a:rPr>
              <a:t> </a:t>
            </a:r>
            <a:r>
              <a:rPr sz="1982" spc="20" dirty="0">
                <a:latin typeface="Roboto"/>
                <a:cs typeface="Roboto"/>
              </a:rPr>
              <a:t>false</a:t>
            </a:r>
            <a:r>
              <a:rPr sz="1982" spc="119" dirty="0">
                <a:latin typeface="Roboto"/>
                <a:cs typeface="Roboto"/>
              </a:rPr>
              <a:t> </a:t>
            </a:r>
            <a:r>
              <a:rPr sz="1982" spc="-20" dirty="0">
                <a:latin typeface="Roboto"/>
                <a:cs typeface="Roboto"/>
              </a:rPr>
              <a:t>positives</a:t>
            </a:r>
            <a:endParaRPr sz="1982" dirty="0">
              <a:latin typeface="Roboto"/>
              <a:cs typeface="Roboto"/>
            </a:endParaRPr>
          </a:p>
          <a:p>
            <a:pPr marL="919873" lvl="1" indent="-259226">
              <a:lnSpc>
                <a:spcPts val="2368"/>
              </a:lnSpc>
              <a:buFont typeface="Arial"/>
              <a:buChar char="•"/>
              <a:tabLst>
                <a:tab pos="919873" algn="l"/>
              </a:tabLst>
            </a:pPr>
            <a:r>
              <a:rPr sz="1982" dirty="0">
                <a:latin typeface="Roboto"/>
                <a:cs typeface="Roboto"/>
              </a:rPr>
              <a:t>Indirect</a:t>
            </a:r>
            <a:r>
              <a:rPr sz="1982" spc="396" dirty="0">
                <a:latin typeface="Roboto"/>
                <a:cs typeface="Roboto"/>
              </a:rPr>
              <a:t> </a:t>
            </a:r>
            <a:r>
              <a:rPr sz="1982" spc="-20" dirty="0">
                <a:latin typeface="Roboto"/>
                <a:cs typeface="Roboto"/>
              </a:rPr>
              <a:t>costs:</a:t>
            </a:r>
            <a:endParaRPr sz="1982" dirty="0">
              <a:latin typeface="Roboto"/>
              <a:cs typeface="Roboto"/>
            </a:endParaRPr>
          </a:p>
          <a:p>
            <a:pPr marL="923651">
              <a:lnSpc>
                <a:spcPts val="2378"/>
              </a:lnSpc>
            </a:pPr>
            <a:r>
              <a:rPr sz="1982" spc="20" dirty="0">
                <a:latin typeface="Roboto"/>
                <a:cs typeface="Roboto"/>
              </a:rPr>
              <a:t>Lost</a:t>
            </a:r>
            <a:r>
              <a:rPr sz="1982" spc="198" dirty="0">
                <a:latin typeface="Roboto"/>
                <a:cs typeface="Roboto"/>
              </a:rPr>
              <a:t> </a:t>
            </a:r>
            <a:r>
              <a:rPr sz="1982" spc="20" dirty="0">
                <a:latin typeface="Roboto"/>
                <a:cs typeface="Roboto"/>
              </a:rPr>
              <a:t>productivity,</a:t>
            </a:r>
            <a:r>
              <a:rPr sz="1982" spc="198" dirty="0">
                <a:latin typeface="Roboto"/>
                <a:cs typeface="Roboto"/>
              </a:rPr>
              <a:t> </a:t>
            </a:r>
            <a:r>
              <a:rPr sz="1982" spc="20" dirty="0">
                <a:latin typeface="Roboto"/>
                <a:cs typeface="Roboto"/>
              </a:rPr>
              <a:t>added</a:t>
            </a:r>
            <a:r>
              <a:rPr sz="1982" spc="198" dirty="0">
                <a:latin typeface="Roboto"/>
                <a:cs typeface="Roboto"/>
              </a:rPr>
              <a:t> </a:t>
            </a:r>
            <a:r>
              <a:rPr sz="1982" spc="-20" dirty="0">
                <a:latin typeface="Roboto"/>
                <a:cs typeface="Roboto"/>
              </a:rPr>
              <a:t>complexity</a:t>
            </a:r>
            <a:endParaRPr sz="1982" dirty="0">
              <a:latin typeface="Roboto"/>
              <a:cs typeface="Roboto"/>
            </a:endParaRPr>
          </a:p>
          <a:p>
            <a:pPr>
              <a:spcBef>
                <a:spcPts val="535"/>
              </a:spcBef>
            </a:pPr>
            <a:endParaRPr sz="1982" dirty="0">
              <a:latin typeface="Roboto"/>
              <a:cs typeface="Roboto"/>
            </a:endParaRPr>
          </a:p>
          <a:p>
            <a:pPr marL="371222" indent="-270552">
              <a:buFont typeface="Arial"/>
              <a:buChar char="•"/>
              <a:tabLst>
                <a:tab pos="371222" algn="l"/>
              </a:tabLst>
            </a:pPr>
            <a:r>
              <a:rPr sz="2180" dirty="0">
                <a:latin typeface="Roboto"/>
                <a:cs typeface="Roboto"/>
              </a:rPr>
              <a:t>Challenge</a:t>
            </a:r>
            <a:r>
              <a:rPr sz="2180" spc="129" dirty="0">
                <a:latin typeface="Roboto"/>
                <a:cs typeface="Roboto"/>
              </a:rPr>
              <a:t> </a:t>
            </a:r>
            <a:r>
              <a:rPr sz="2180" dirty="0">
                <a:latin typeface="Roboto"/>
                <a:cs typeface="Roboto"/>
              </a:rPr>
              <a:t>is</a:t>
            </a:r>
            <a:r>
              <a:rPr sz="2180" spc="129" dirty="0">
                <a:latin typeface="Roboto"/>
                <a:cs typeface="Roboto"/>
              </a:rPr>
              <a:t> </a:t>
            </a:r>
            <a:r>
              <a:rPr sz="2180" dirty="0">
                <a:latin typeface="Roboto"/>
                <a:cs typeface="Roboto"/>
              </a:rPr>
              <a:t>to</a:t>
            </a:r>
            <a:r>
              <a:rPr sz="2180" spc="119" dirty="0">
                <a:latin typeface="Roboto"/>
                <a:cs typeface="Roboto"/>
              </a:rPr>
              <a:t> </a:t>
            </a:r>
            <a:r>
              <a:rPr sz="2180" dirty="0">
                <a:latin typeface="Roboto"/>
                <a:cs typeface="Roboto"/>
              </a:rPr>
              <a:t>rationally</a:t>
            </a:r>
            <a:r>
              <a:rPr sz="2180" spc="129" dirty="0">
                <a:latin typeface="Roboto"/>
                <a:cs typeface="Roboto"/>
              </a:rPr>
              <a:t> </a:t>
            </a:r>
            <a:r>
              <a:rPr sz="2180" dirty="0">
                <a:latin typeface="Roboto"/>
                <a:cs typeface="Roboto"/>
              </a:rPr>
              <a:t>weigh</a:t>
            </a:r>
            <a:r>
              <a:rPr sz="2180" spc="129" dirty="0">
                <a:latin typeface="Roboto"/>
                <a:cs typeface="Roboto"/>
              </a:rPr>
              <a:t> </a:t>
            </a:r>
            <a:r>
              <a:rPr sz="2180" spc="-20" dirty="0">
                <a:latin typeface="Roboto"/>
                <a:cs typeface="Roboto"/>
              </a:rPr>
              <a:t>costs</a:t>
            </a:r>
            <a:r>
              <a:rPr sz="2180" spc="139" dirty="0">
                <a:latin typeface="Roboto"/>
                <a:cs typeface="Roboto"/>
              </a:rPr>
              <a:t> </a:t>
            </a:r>
            <a:r>
              <a:rPr sz="2180" dirty="0">
                <a:latin typeface="Roboto"/>
                <a:cs typeface="Roboto"/>
              </a:rPr>
              <a:t>vs.</a:t>
            </a:r>
            <a:r>
              <a:rPr sz="2180" spc="238" dirty="0">
                <a:latin typeface="Roboto"/>
                <a:cs typeface="Roboto"/>
              </a:rPr>
              <a:t> </a:t>
            </a:r>
            <a:r>
              <a:rPr sz="2180" spc="-40" dirty="0">
                <a:latin typeface="Roboto"/>
                <a:cs typeface="Roboto"/>
              </a:rPr>
              <a:t>risk</a:t>
            </a:r>
            <a:endParaRPr sz="2180" dirty="0">
              <a:latin typeface="Roboto"/>
              <a:cs typeface="Roboto"/>
            </a:endParaRPr>
          </a:p>
          <a:p>
            <a:pPr marL="919873" marR="661908" lvl="1" indent="-259226">
              <a:spcBef>
                <a:spcPts val="1536"/>
              </a:spcBef>
              <a:buFont typeface="Arial"/>
              <a:buChar char="•"/>
              <a:tabLst>
                <a:tab pos="923651" algn="l"/>
              </a:tabLst>
            </a:pPr>
            <a:r>
              <a:rPr sz="1982" dirty="0">
                <a:latin typeface="Roboto"/>
                <a:cs typeface="Roboto"/>
              </a:rPr>
              <a:t>Human</a:t>
            </a:r>
            <a:r>
              <a:rPr sz="1982" spc="277" dirty="0">
                <a:latin typeface="Roboto"/>
                <a:cs typeface="Roboto"/>
              </a:rPr>
              <a:t> </a:t>
            </a:r>
            <a:r>
              <a:rPr sz="1982" dirty="0">
                <a:latin typeface="Roboto"/>
                <a:cs typeface="Roboto"/>
              </a:rPr>
              <a:t>psychology</a:t>
            </a:r>
            <a:r>
              <a:rPr sz="1982" spc="287" dirty="0">
                <a:latin typeface="Roboto"/>
                <a:cs typeface="Roboto"/>
              </a:rPr>
              <a:t> </a:t>
            </a:r>
            <a:r>
              <a:rPr sz="1982" dirty="0">
                <a:latin typeface="Roboto"/>
                <a:cs typeface="Roboto"/>
              </a:rPr>
              <a:t>makes</a:t>
            </a:r>
            <a:r>
              <a:rPr sz="1982" spc="277" dirty="0">
                <a:latin typeface="Roboto"/>
                <a:cs typeface="Roboto"/>
              </a:rPr>
              <a:t> </a:t>
            </a:r>
            <a:r>
              <a:rPr sz="1982" dirty="0">
                <a:latin typeface="Roboto"/>
                <a:cs typeface="Roboto"/>
              </a:rPr>
              <a:t>reasoning</a:t>
            </a:r>
            <a:r>
              <a:rPr sz="1982" spc="287" dirty="0">
                <a:latin typeface="Roboto"/>
                <a:cs typeface="Roboto"/>
              </a:rPr>
              <a:t> </a:t>
            </a:r>
            <a:r>
              <a:rPr sz="1982" dirty="0">
                <a:latin typeface="Roboto"/>
                <a:cs typeface="Roboto"/>
              </a:rPr>
              <a:t>about</a:t>
            </a:r>
            <a:r>
              <a:rPr sz="1982" spc="287" dirty="0">
                <a:latin typeface="Roboto"/>
                <a:cs typeface="Roboto"/>
              </a:rPr>
              <a:t> </a:t>
            </a:r>
            <a:r>
              <a:rPr sz="1982" spc="-40" dirty="0">
                <a:latin typeface="Roboto"/>
                <a:cs typeface="Roboto"/>
              </a:rPr>
              <a:t>high 	</a:t>
            </a:r>
            <a:r>
              <a:rPr sz="1982" dirty="0">
                <a:latin typeface="Roboto"/>
                <a:cs typeface="Roboto"/>
              </a:rPr>
              <a:t>cost/low</a:t>
            </a:r>
            <a:r>
              <a:rPr sz="1982" spc="149" dirty="0">
                <a:latin typeface="Roboto"/>
                <a:cs typeface="Roboto"/>
              </a:rPr>
              <a:t> </a:t>
            </a:r>
            <a:r>
              <a:rPr sz="1982" spc="20" dirty="0">
                <a:latin typeface="Roboto"/>
                <a:cs typeface="Roboto"/>
              </a:rPr>
              <a:t>probability</a:t>
            </a:r>
            <a:r>
              <a:rPr sz="1982" spc="159" dirty="0">
                <a:latin typeface="Roboto"/>
                <a:cs typeface="Roboto"/>
              </a:rPr>
              <a:t> </a:t>
            </a:r>
            <a:r>
              <a:rPr sz="1982" spc="20" dirty="0">
                <a:latin typeface="Roboto"/>
                <a:cs typeface="Roboto"/>
              </a:rPr>
              <a:t>events</a:t>
            </a:r>
            <a:r>
              <a:rPr sz="1982" spc="159" dirty="0">
                <a:latin typeface="Roboto"/>
                <a:cs typeface="Roboto"/>
              </a:rPr>
              <a:t> </a:t>
            </a:r>
            <a:r>
              <a:rPr sz="1982" spc="-40" dirty="0">
                <a:latin typeface="Roboto"/>
                <a:cs typeface="Roboto"/>
              </a:rPr>
              <a:t>hard</a:t>
            </a:r>
            <a:endParaRPr sz="1982" dirty="0">
              <a:latin typeface="Roboto"/>
              <a:cs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7575" y="237234"/>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a:latin typeface="Roboto"/>
              <a:cs typeface="Roboto"/>
            </a:endParaRPr>
          </a:p>
        </p:txBody>
      </p:sp>
      <p:sp>
        <p:nvSpPr>
          <p:cNvPr id="3" name="object 3"/>
          <p:cNvSpPr txBox="1"/>
          <p:nvPr/>
        </p:nvSpPr>
        <p:spPr>
          <a:xfrm>
            <a:off x="1047575" y="1994215"/>
            <a:ext cx="4720066" cy="2869570"/>
          </a:xfrm>
          <a:prstGeom prst="rect">
            <a:avLst/>
          </a:prstGeom>
        </p:spPr>
        <p:txBody>
          <a:bodyPr vert="horz" wrap="square" lIns="0" tIns="33975" rIns="0" bIns="0" rtlCol="0">
            <a:spAutoFit/>
          </a:bodyPr>
          <a:lstStyle/>
          <a:p>
            <a:pPr marL="75503">
              <a:spcBef>
                <a:spcPts val="268"/>
              </a:spcBef>
            </a:pPr>
            <a:r>
              <a:rPr sz="2774" spc="99" dirty="0">
                <a:latin typeface="Roboto"/>
                <a:cs typeface="Roboto"/>
              </a:rPr>
              <a:t>Should</a:t>
            </a:r>
            <a:r>
              <a:rPr sz="2774" spc="89" dirty="0">
                <a:latin typeface="Roboto"/>
                <a:cs typeface="Roboto"/>
              </a:rPr>
              <a:t> </a:t>
            </a:r>
            <a:r>
              <a:rPr sz="2774" spc="139" dirty="0">
                <a:latin typeface="Roboto"/>
                <a:cs typeface="Roboto"/>
              </a:rPr>
              <a:t>you</a:t>
            </a:r>
            <a:r>
              <a:rPr sz="2774" spc="89" dirty="0">
                <a:latin typeface="Roboto"/>
                <a:cs typeface="Roboto"/>
              </a:rPr>
              <a:t> </a:t>
            </a:r>
            <a:r>
              <a:rPr sz="2774" dirty="0">
                <a:latin typeface="Roboto"/>
                <a:cs typeface="Roboto"/>
              </a:rPr>
              <a:t>lock</a:t>
            </a:r>
            <a:r>
              <a:rPr sz="2774" spc="79" dirty="0">
                <a:latin typeface="Roboto"/>
                <a:cs typeface="Roboto"/>
              </a:rPr>
              <a:t> </a:t>
            </a:r>
            <a:r>
              <a:rPr sz="2774" spc="159" dirty="0">
                <a:latin typeface="Roboto"/>
                <a:cs typeface="Roboto"/>
              </a:rPr>
              <a:t>your</a:t>
            </a:r>
            <a:r>
              <a:rPr sz="2774" spc="99" dirty="0">
                <a:latin typeface="Roboto"/>
                <a:cs typeface="Roboto"/>
              </a:rPr>
              <a:t> </a:t>
            </a:r>
            <a:r>
              <a:rPr sz="2774" spc="59" dirty="0">
                <a:latin typeface="Roboto"/>
                <a:cs typeface="Roboto"/>
              </a:rPr>
              <a:t>door?</a:t>
            </a:r>
            <a:endParaRPr sz="2774">
              <a:latin typeface="Roboto"/>
              <a:cs typeface="Roboto"/>
            </a:endParaRPr>
          </a:p>
          <a:p>
            <a:pPr marL="620381" indent="-270552">
              <a:spcBef>
                <a:spcPts val="2903"/>
              </a:spcBef>
              <a:buFont typeface="Arial"/>
              <a:buChar char="•"/>
              <a:tabLst>
                <a:tab pos="620381" algn="l"/>
              </a:tabLst>
            </a:pPr>
            <a:r>
              <a:rPr sz="2180" spc="-20" dirty="0">
                <a:latin typeface="Roboto"/>
                <a:cs typeface="Roboto"/>
              </a:rPr>
              <a:t>Assets?</a:t>
            </a:r>
            <a:endParaRPr sz="2180">
              <a:latin typeface="Roboto"/>
              <a:cs typeface="Roboto"/>
            </a:endParaRPr>
          </a:p>
          <a:p>
            <a:pPr marL="620381" indent="-270552">
              <a:spcBef>
                <a:spcPts val="664"/>
              </a:spcBef>
              <a:buFont typeface="Arial"/>
              <a:buChar char="•"/>
              <a:tabLst>
                <a:tab pos="620381" algn="l"/>
              </a:tabLst>
            </a:pPr>
            <a:r>
              <a:rPr sz="2180" spc="-20" dirty="0">
                <a:latin typeface="Roboto"/>
                <a:cs typeface="Roboto"/>
              </a:rPr>
              <a:t>Adversaries?</a:t>
            </a:r>
            <a:endParaRPr sz="2180">
              <a:latin typeface="Roboto"/>
              <a:cs typeface="Roboto"/>
            </a:endParaRPr>
          </a:p>
          <a:p>
            <a:pPr marL="620381" indent="-270552">
              <a:spcBef>
                <a:spcPts val="664"/>
              </a:spcBef>
              <a:buFont typeface="Arial"/>
              <a:buChar char="•"/>
              <a:tabLst>
                <a:tab pos="620381" algn="l"/>
              </a:tabLst>
            </a:pPr>
            <a:r>
              <a:rPr sz="2180" dirty="0">
                <a:latin typeface="Roboto"/>
                <a:cs typeface="Roboto"/>
              </a:rPr>
              <a:t>Risk</a:t>
            </a:r>
            <a:r>
              <a:rPr sz="2180" spc="-50" dirty="0">
                <a:latin typeface="Roboto"/>
                <a:cs typeface="Roboto"/>
              </a:rPr>
              <a:t> </a:t>
            </a:r>
            <a:r>
              <a:rPr sz="2180" spc="-20" dirty="0">
                <a:latin typeface="Roboto"/>
                <a:cs typeface="Roboto"/>
              </a:rPr>
              <a:t>assessment?</a:t>
            </a:r>
            <a:endParaRPr sz="2180">
              <a:latin typeface="Roboto"/>
              <a:cs typeface="Roboto"/>
            </a:endParaRPr>
          </a:p>
          <a:p>
            <a:pPr marL="620381" indent="-270552">
              <a:spcBef>
                <a:spcPts val="664"/>
              </a:spcBef>
              <a:buFont typeface="Arial"/>
              <a:buChar char="•"/>
              <a:tabLst>
                <a:tab pos="620381" algn="l"/>
              </a:tabLst>
            </a:pPr>
            <a:r>
              <a:rPr sz="2180" spc="-20" dirty="0">
                <a:latin typeface="Roboto"/>
                <a:cs typeface="Roboto"/>
              </a:rPr>
              <a:t>Countermeasures?</a:t>
            </a:r>
            <a:endParaRPr sz="2180">
              <a:latin typeface="Roboto"/>
              <a:cs typeface="Roboto"/>
            </a:endParaRPr>
          </a:p>
          <a:p>
            <a:pPr marL="620381" indent="-270552">
              <a:spcBef>
                <a:spcPts val="662"/>
              </a:spcBef>
              <a:buFont typeface="Arial"/>
              <a:buChar char="•"/>
              <a:tabLst>
                <a:tab pos="620381" algn="l"/>
              </a:tabLst>
            </a:pPr>
            <a:r>
              <a:rPr sz="2180" spc="-20" dirty="0">
                <a:latin typeface="Roboto"/>
                <a:cs typeface="Roboto"/>
              </a:rPr>
              <a:t>Costs/benefits?</a:t>
            </a:r>
            <a:endParaRPr sz="2180">
              <a:latin typeface="Roboto"/>
              <a:cs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6561" y="171920"/>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dirty="0">
              <a:latin typeface="Roboto"/>
              <a:cs typeface="Roboto"/>
            </a:endParaRPr>
          </a:p>
        </p:txBody>
      </p:sp>
      <p:sp>
        <p:nvSpPr>
          <p:cNvPr id="3" name="object 3"/>
          <p:cNvSpPr txBox="1"/>
          <p:nvPr/>
        </p:nvSpPr>
        <p:spPr>
          <a:xfrm>
            <a:off x="1096561" y="1730937"/>
            <a:ext cx="7699835" cy="2869570"/>
          </a:xfrm>
          <a:prstGeom prst="rect">
            <a:avLst/>
          </a:prstGeom>
        </p:spPr>
        <p:txBody>
          <a:bodyPr vert="horz" wrap="square" lIns="0" tIns="33975" rIns="0" bIns="0" rtlCol="0">
            <a:spAutoFit/>
          </a:bodyPr>
          <a:lstStyle/>
          <a:p>
            <a:pPr marL="75503">
              <a:spcBef>
                <a:spcPts val="268"/>
              </a:spcBef>
            </a:pPr>
            <a:r>
              <a:rPr sz="2774" spc="99" dirty="0">
                <a:latin typeface="Roboto"/>
                <a:cs typeface="Roboto"/>
              </a:rPr>
              <a:t>Should</a:t>
            </a:r>
            <a:r>
              <a:rPr sz="2774" spc="377" dirty="0">
                <a:latin typeface="Roboto"/>
                <a:cs typeface="Roboto"/>
              </a:rPr>
              <a:t> </a:t>
            </a:r>
            <a:r>
              <a:rPr sz="2774" spc="139" dirty="0">
                <a:latin typeface="Roboto"/>
                <a:cs typeface="Roboto"/>
              </a:rPr>
              <a:t>you</a:t>
            </a:r>
            <a:r>
              <a:rPr sz="2774" spc="386" dirty="0">
                <a:latin typeface="Roboto"/>
                <a:cs typeface="Roboto"/>
              </a:rPr>
              <a:t> </a:t>
            </a:r>
            <a:r>
              <a:rPr sz="2774" dirty="0">
                <a:latin typeface="Roboto"/>
                <a:cs typeface="Roboto"/>
              </a:rPr>
              <a:t>use</a:t>
            </a:r>
            <a:r>
              <a:rPr sz="2774" spc="367" dirty="0">
                <a:latin typeface="Roboto"/>
                <a:cs typeface="Roboto"/>
              </a:rPr>
              <a:t> </a:t>
            </a:r>
            <a:r>
              <a:rPr sz="2774" dirty="0">
                <a:latin typeface="Roboto"/>
                <a:cs typeface="Roboto"/>
              </a:rPr>
              <a:t>automatic</a:t>
            </a:r>
            <a:r>
              <a:rPr sz="2774" spc="377" dirty="0">
                <a:latin typeface="Roboto"/>
                <a:cs typeface="Roboto"/>
              </a:rPr>
              <a:t> </a:t>
            </a:r>
            <a:r>
              <a:rPr sz="2774" dirty="0">
                <a:latin typeface="Roboto"/>
                <a:cs typeface="Roboto"/>
              </a:rPr>
              <a:t>software</a:t>
            </a:r>
            <a:r>
              <a:rPr sz="2774" spc="386" dirty="0">
                <a:latin typeface="Roboto"/>
                <a:cs typeface="Roboto"/>
              </a:rPr>
              <a:t> </a:t>
            </a:r>
            <a:r>
              <a:rPr sz="2774" spc="-20" dirty="0">
                <a:latin typeface="Roboto"/>
                <a:cs typeface="Roboto"/>
              </a:rPr>
              <a:t>updates?</a:t>
            </a:r>
            <a:endParaRPr sz="2774" dirty="0">
              <a:latin typeface="Roboto"/>
              <a:cs typeface="Roboto"/>
            </a:endParaRPr>
          </a:p>
          <a:p>
            <a:pPr marL="620381" indent="-270552">
              <a:spcBef>
                <a:spcPts val="2903"/>
              </a:spcBef>
              <a:buFont typeface="Arial"/>
              <a:buChar char="•"/>
              <a:tabLst>
                <a:tab pos="620381" algn="l"/>
              </a:tabLst>
            </a:pPr>
            <a:r>
              <a:rPr sz="2180" spc="-20" dirty="0">
                <a:latin typeface="Roboto"/>
                <a:cs typeface="Roboto"/>
              </a:rPr>
              <a:t>Assets?</a:t>
            </a:r>
            <a:endParaRPr sz="2180" dirty="0">
              <a:latin typeface="Roboto"/>
              <a:cs typeface="Roboto"/>
            </a:endParaRPr>
          </a:p>
          <a:p>
            <a:pPr marL="620381" indent="-270552">
              <a:spcBef>
                <a:spcPts val="664"/>
              </a:spcBef>
              <a:buFont typeface="Arial"/>
              <a:buChar char="•"/>
              <a:tabLst>
                <a:tab pos="620381" algn="l"/>
              </a:tabLst>
            </a:pPr>
            <a:r>
              <a:rPr sz="2180" spc="-20" dirty="0">
                <a:latin typeface="Roboto"/>
                <a:cs typeface="Roboto"/>
              </a:rPr>
              <a:t>Adversaries?</a:t>
            </a:r>
            <a:endParaRPr sz="2180" dirty="0">
              <a:latin typeface="Roboto"/>
              <a:cs typeface="Roboto"/>
            </a:endParaRPr>
          </a:p>
          <a:p>
            <a:pPr marL="620381" indent="-270552">
              <a:spcBef>
                <a:spcPts val="664"/>
              </a:spcBef>
              <a:buFont typeface="Arial"/>
              <a:buChar char="•"/>
              <a:tabLst>
                <a:tab pos="620381" algn="l"/>
              </a:tabLst>
            </a:pPr>
            <a:r>
              <a:rPr sz="2180" dirty="0">
                <a:latin typeface="Roboto"/>
                <a:cs typeface="Roboto"/>
              </a:rPr>
              <a:t>Risk</a:t>
            </a:r>
            <a:r>
              <a:rPr sz="2180" spc="-50" dirty="0">
                <a:latin typeface="Roboto"/>
                <a:cs typeface="Roboto"/>
              </a:rPr>
              <a:t> </a:t>
            </a:r>
            <a:r>
              <a:rPr sz="2180" spc="-20" dirty="0">
                <a:latin typeface="Roboto"/>
                <a:cs typeface="Roboto"/>
              </a:rPr>
              <a:t>assessment?</a:t>
            </a:r>
            <a:endParaRPr sz="2180" dirty="0">
              <a:latin typeface="Roboto"/>
              <a:cs typeface="Roboto"/>
            </a:endParaRPr>
          </a:p>
          <a:p>
            <a:pPr marL="620381" indent="-270552">
              <a:spcBef>
                <a:spcPts val="664"/>
              </a:spcBef>
              <a:buFont typeface="Arial"/>
              <a:buChar char="•"/>
              <a:tabLst>
                <a:tab pos="620381" algn="l"/>
              </a:tabLst>
            </a:pPr>
            <a:r>
              <a:rPr sz="2180" spc="-20" dirty="0">
                <a:latin typeface="Roboto"/>
                <a:cs typeface="Roboto"/>
              </a:rPr>
              <a:t>Countermeasures?</a:t>
            </a:r>
            <a:endParaRPr sz="2180" dirty="0">
              <a:latin typeface="Roboto"/>
              <a:cs typeface="Roboto"/>
            </a:endParaRPr>
          </a:p>
          <a:p>
            <a:pPr marL="620381" indent="-270552">
              <a:spcBef>
                <a:spcPts val="662"/>
              </a:spcBef>
              <a:buFont typeface="Arial"/>
              <a:buChar char="•"/>
              <a:tabLst>
                <a:tab pos="620381" algn="l"/>
              </a:tabLst>
            </a:pPr>
            <a:r>
              <a:rPr sz="2180" spc="-20" dirty="0">
                <a:latin typeface="Roboto"/>
                <a:cs typeface="Roboto"/>
              </a:rPr>
              <a:t>Costs/benefits?</a:t>
            </a:r>
            <a:endParaRPr sz="2180" dirty="0">
              <a:latin typeface="Roboto"/>
              <a:cs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6175" y="253563"/>
            <a:ext cx="1428226" cy="461219"/>
          </a:xfrm>
          <a:prstGeom prst="rect">
            <a:avLst/>
          </a:prstGeom>
        </p:spPr>
        <p:txBody>
          <a:bodyPr vert="horz" wrap="square" lIns="0" tIns="33975" rIns="0" bIns="0" rtlCol="0">
            <a:spAutoFit/>
          </a:bodyPr>
          <a:lstStyle/>
          <a:p>
            <a:pPr marL="25168">
              <a:spcBef>
                <a:spcPts val="268"/>
              </a:spcBef>
            </a:pPr>
            <a:r>
              <a:rPr sz="2774" spc="-20" dirty="0">
                <a:latin typeface="Roboto"/>
                <a:cs typeface="Roboto"/>
              </a:rPr>
              <a:t>Exercise</a:t>
            </a:r>
            <a:endParaRPr sz="2774" dirty="0">
              <a:latin typeface="Roboto"/>
              <a:cs typeface="Roboto"/>
            </a:endParaRPr>
          </a:p>
        </p:txBody>
      </p:sp>
      <p:sp>
        <p:nvSpPr>
          <p:cNvPr id="3" name="object 3"/>
          <p:cNvSpPr txBox="1"/>
          <p:nvPr/>
        </p:nvSpPr>
        <p:spPr>
          <a:xfrm>
            <a:off x="1480276" y="2008523"/>
            <a:ext cx="7141210" cy="2869570"/>
          </a:xfrm>
          <a:prstGeom prst="rect">
            <a:avLst/>
          </a:prstGeom>
        </p:spPr>
        <p:txBody>
          <a:bodyPr vert="horz" wrap="square" lIns="0" tIns="33975" rIns="0" bIns="0" rtlCol="0">
            <a:spAutoFit/>
          </a:bodyPr>
          <a:lstStyle/>
          <a:p>
            <a:pPr marL="75503">
              <a:spcBef>
                <a:spcPts val="268"/>
              </a:spcBef>
            </a:pPr>
            <a:r>
              <a:rPr sz="2774" spc="99" dirty="0">
                <a:latin typeface="Roboto"/>
                <a:cs typeface="Roboto"/>
              </a:rPr>
              <a:t>Should</a:t>
            </a:r>
            <a:r>
              <a:rPr sz="2774" spc="40" dirty="0">
                <a:latin typeface="Roboto"/>
                <a:cs typeface="Roboto"/>
              </a:rPr>
              <a:t> </a:t>
            </a:r>
            <a:r>
              <a:rPr sz="2774" spc="119" dirty="0">
                <a:latin typeface="Roboto"/>
                <a:cs typeface="Roboto"/>
              </a:rPr>
              <a:t>we</a:t>
            </a:r>
            <a:r>
              <a:rPr sz="2774" spc="40" dirty="0">
                <a:latin typeface="Roboto"/>
                <a:cs typeface="Roboto"/>
              </a:rPr>
              <a:t> </a:t>
            </a:r>
            <a:r>
              <a:rPr sz="2774" spc="89" dirty="0">
                <a:latin typeface="Roboto"/>
                <a:cs typeface="Roboto"/>
              </a:rPr>
              <a:t>protect</a:t>
            </a:r>
            <a:r>
              <a:rPr sz="2774" spc="30" dirty="0">
                <a:latin typeface="Roboto"/>
                <a:cs typeface="Roboto"/>
              </a:rPr>
              <a:t> </a:t>
            </a:r>
            <a:r>
              <a:rPr sz="2774" spc="139" dirty="0">
                <a:latin typeface="Roboto"/>
                <a:cs typeface="Roboto"/>
              </a:rPr>
              <a:t>the</a:t>
            </a:r>
            <a:r>
              <a:rPr sz="2774" spc="50" dirty="0">
                <a:latin typeface="Roboto"/>
                <a:cs typeface="Roboto"/>
              </a:rPr>
              <a:t> </a:t>
            </a:r>
            <a:r>
              <a:rPr sz="2774" dirty="0">
                <a:latin typeface="Roboto"/>
                <a:cs typeface="Roboto"/>
              </a:rPr>
              <a:t>CS</a:t>
            </a:r>
            <a:r>
              <a:rPr sz="2774" spc="40" dirty="0">
                <a:latin typeface="Roboto"/>
                <a:cs typeface="Roboto"/>
              </a:rPr>
              <a:t> </a:t>
            </a:r>
            <a:r>
              <a:rPr lang="en-US" sz="2774" spc="-40" dirty="0">
                <a:latin typeface="Roboto"/>
                <a:cs typeface="Roboto"/>
              </a:rPr>
              <a:t>building</a:t>
            </a:r>
            <a:r>
              <a:rPr sz="2774" spc="-40" dirty="0">
                <a:latin typeface="Roboto"/>
                <a:cs typeface="Roboto"/>
              </a:rPr>
              <a:t>?</a:t>
            </a:r>
            <a:endParaRPr sz="2774" dirty="0">
              <a:latin typeface="Roboto"/>
              <a:cs typeface="Roboto"/>
            </a:endParaRPr>
          </a:p>
          <a:p>
            <a:pPr marL="620381" indent="-270552">
              <a:spcBef>
                <a:spcPts val="2903"/>
              </a:spcBef>
              <a:buFont typeface="Arial"/>
              <a:buChar char="•"/>
              <a:tabLst>
                <a:tab pos="620381" algn="l"/>
              </a:tabLst>
            </a:pPr>
            <a:r>
              <a:rPr sz="2180" spc="-20" dirty="0">
                <a:latin typeface="Roboto"/>
                <a:cs typeface="Roboto"/>
              </a:rPr>
              <a:t>Assets?</a:t>
            </a:r>
            <a:endParaRPr sz="2180" dirty="0">
              <a:latin typeface="Roboto"/>
              <a:cs typeface="Roboto"/>
            </a:endParaRPr>
          </a:p>
          <a:p>
            <a:pPr marL="620381" indent="-270552">
              <a:spcBef>
                <a:spcPts val="664"/>
              </a:spcBef>
              <a:buFont typeface="Arial"/>
              <a:buChar char="•"/>
              <a:tabLst>
                <a:tab pos="620381" algn="l"/>
              </a:tabLst>
            </a:pPr>
            <a:r>
              <a:rPr sz="2180" spc="-20" dirty="0">
                <a:latin typeface="Roboto"/>
                <a:cs typeface="Roboto"/>
              </a:rPr>
              <a:t>Adversaries?</a:t>
            </a:r>
            <a:endParaRPr sz="2180" dirty="0">
              <a:latin typeface="Roboto"/>
              <a:cs typeface="Roboto"/>
            </a:endParaRPr>
          </a:p>
          <a:p>
            <a:pPr marL="620381" indent="-270552">
              <a:spcBef>
                <a:spcPts val="664"/>
              </a:spcBef>
              <a:buFont typeface="Arial"/>
              <a:buChar char="•"/>
              <a:tabLst>
                <a:tab pos="620381" algn="l"/>
              </a:tabLst>
            </a:pPr>
            <a:r>
              <a:rPr sz="2180" dirty="0">
                <a:latin typeface="Roboto"/>
                <a:cs typeface="Roboto"/>
              </a:rPr>
              <a:t>Risk</a:t>
            </a:r>
            <a:r>
              <a:rPr sz="2180" spc="-50" dirty="0">
                <a:latin typeface="Roboto"/>
                <a:cs typeface="Roboto"/>
              </a:rPr>
              <a:t> </a:t>
            </a:r>
            <a:r>
              <a:rPr sz="2180" spc="-20" dirty="0">
                <a:latin typeface="Roboto"/>
                <a:cs typeface="Roboto"/>
              </a:rPr>
              <a:t>assessment?</a:t>
            </a:r>
            <a:endParaRPr sz="2180" dirty="0">
              <a:latin typeface="Roboto"/>
              <a:cs typeface="Roboto"/>
            </a:endParaRPr>
          </a:p>
          <a:p>
            <a:pPr marL="620381" indent="-270552">
              <a:spcBef>
                <a:spcPts val="664"/>
              </a:spcBef>
              <a:buFont typeface="Arial"/>
              <a:buChar char="•"/>
              <a:tabLst>
                <a:tab pos="620381" algn="l"/>
              </a:tabLst>
            </a:pPr>
            <a:r>
              <a:rPr sz="2180" spc="-20" dirty="0">
                <a:latin typeface="Roboto"/>
                <a:cs typeface="Roboto"/>
              </a:rPr>
              <a:t>Countermeasures?</a:t>
            </a:r>
            <a:endParaRPr sz="2180" dirty="0">
              <a:latin typeface="Roboto"/>
              <a:cs typeface="Roboto"/>
            </a:endParaRPr>
          </a:p>
          <a:p>
            <a:pPr marL="620381" indent="-270552">
              <a:spcBef>
                <a:spcPts val="662"/>
              </a:spcBef>
              <a:buFont typeface="Arial"/>
              <a:buChar char="•"/>
              <a:tabLst>
                <a:tab pos="620381" algn="l"/>
              </a:tabLst>
            </a:pPr>
            <a:r>
              <a:rPr sz="2180" spc="-20" dirty="0">
                <a:latin typeface="Roboto"/>
                <a:cs typeface="Roboto"/>
              </a:rPr>
              <a:t>Costs/benefits?</a:t>
            </a:r>
            <a:endParaRPr sz="2180" dirty="0">
              <a:latin typeface="Roboto"/>
              <a:cs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9320" y="132609"/>
            <a:ext cx="20221276" cy="711415"/>
          </a:xfrm>
          <a:prstGeom prst="rect">
            <a:avLst/>
          </a:prstGeom>
        </p:spPr>
        <p:txBody>
          <a:bodyPr vert="horz" wrap="square" lIns="0" tIns="33975" rIns="0" bIns="0" rtlCol="0" anchor="ctr">
            <a:spAutoFit/>
          </a:bodyPr>
          <a:lstStyle/>
          <a:p>
            <a:pPr marL="25168">
              <a:lnSpc>
                <a:spcPct val="100000"/>
              </a:lnSpc>
              <a:spcBef>
                <a:spcPts val="268"/>
              </a:spcBef>
            </a:pPr>
            <a:r>
              <a:rPr dirty="0"/>
              <a:t>Secure</a:t>
            </a:r>
            <a:r>
              <a:rPr spc="486" dirty="0"/>
              <a:t> </a:t>
            </a:r>
            <a:r>
              <a:rPr spc="-20" dirty="0"/>
              <a:t>Design</a:t>
            </a:r>
          </a:p>
        </p:txBody>
      </p:sp>
      <p:sp>
        <p:nvSpPr>
          <p:cNvPr id="3" name="object 3"/>
          <p:cNvSpPr txBox="1"/>
          <p:nvPr/>
        </p:nvSpPr>
        <p:spPr>
          <a:xfrm>
            <a:off x="1079320" y="1709051"/>
            <a:ext cx="7450682" cy="3439897"/>
          </a:xfrm>
          <a:prstGeom prst="rect">
            <a:avLst/>
          </a:prstGeom>
        </p:spPr>
        <p:txBody>
          <a:bodyPr vert="horz" wrap="square" lIns="0" tIns="22650" rIns="0" bIns="0" rtlCol="0">
            <a:spAutoFit/>
          </a:bodyPr>
          <a:lstStyle/>
          <a:p>
            <a:pPr marL="346054" indent="-270552">
              <a:spcBef>
                <a:spcPts val="178"/>
              </a:spcBef>
              <a:buFont typeface="Arial"/>
              <a:buChar char="•"/>
              <a:tabLst>
                <a:tab pos="346054" algn="l"/>
              </a:tabLst>
            </a:pPr>
            <a:r>
              <a:rPr sz="2180" dirty="0">
                <a:latin typeface="Roboto"/>
                <a:cs typeface="Roboto"/>
              </a:rPr>
              <a:t>Common</a:t>
            </a:r>
            <a:r>
              <a:rPr sz="2180" spc="377" dirty="0">
                <a:latin typeface="Roboto"/>
                <a:cs typeface="Roboto"/>
              </a:rPr>
              <a:t> </a:t>
            </a:r>
            <a:r>
              <a:rPr sz="2180" spc="-20" dirty="0">
                <a:latin typeface="Roboto"/>
                <a:cs typeface="Roboto"/>
              </a:rPr>
              <a:t>mistake:</a:t>
            </a:r>
            <a:endParaRPr sz="2180" dirty="0">
              <a:latin typeface="Roboto"/>
              <a:cs typeface="Roboto"/>
            </a:endParaRPr>
          </a:p>
          <a:p>
            <a:pPr marL="349830">
              <a:spcBef>
                <a:spcPts val="69"/>
              </a:spcBef>
            </a:pPr>
            <a:r>
              <a:rPr sz="2180" dirty="0">
                <a:latin typeface="Roboto"/>
                <a:cs typeface="Roboto"/>
              </a:rPr>
              <a:t>Convince</a:t>
            </a:r>
            <a:r>
              <a:rPr sz="2180" spc="168" dirty="0">
                <a:latin typeface="Roboto"/>
                <a:cs typeface="Roboto"/>
              </a:rPr>
              <a:t> </a:t>
            </a:r>
            <a:r>
              <a:rPr sz="2180" dirty="0">
                <a:latin typeface="Roboto"/>
                <a:cs typeface="Roboto"/>
              </a:rPr>
              <a:t>yourself</a:t>
            </a:r>
            <a:r>
              <a:rPr sz="2180" spc="168" dirty="0">
                <a:latin typeface="Roboto"/>
                <a:cs typeface="Roboto"/>
              </a:rPr>
              <a:t> </a:t>
            </a:r>
            <a:r>
              <a:rPr sz="2180" dirty="0">
                <a:latin typeface="Roboto"/>
                <a:cs typeface="Roboto"/>
              </a:rPr>
              <a:t>that</a:t>
            </a:r>
            <a:r>
              <a:rPr sz="2180" spc="149" dirty="0">
                <a:latin typeface="Roboto"/>
                <a:cs typeface="Roboto"/>
              </a:rPr>
              <a:t> </a:t>
            </a:r>
            <a:r>
              <a:rPr sz="2180" dirty="0">
                <a:latin typeface="Roboto"/>
                <a:cs typeface="Roboto"/>
              </a:rPr>
              <a:t>the</a:t>
            </a:r>
            <a:r>
              <a:rPr sz="2180" spc="168" dirty="0">
                <a:latin typeface="Roboto"/>
                <a:cs typeface="Roboto"/>
              </a:rPr>
              <a:t> </a:t>
            </a:r>
            <a:r>
              <a:rPr sz="2180" dirty="0">
                <a:latin typeface="Roboto"/>
                <a:cs typeface="Roboto"/>
              </a:rPr>
              <a:t>system</a:t>
            </a:r>
            <a:r>
              <a:rPr sz="2180" spc="168" dirty="0">
                <a:latin typeface="Roboto"/>
                <a:cs typeface="Roboto"/>
              </a:rPr>
              <a:t> </a:t>
            </a:r>
            <a:r>
              <a:rPr sz="2180" dirty="0">
                <a:latin typeface="Roboto"/>
                <a:cs typeface="Roboto"/>
              </a:rPr>
              <a:t>is</a:t>
            </a:r>
            <a:r>
              <a:rPr sz="2180" spc="168" dirty="0">
                <a:latin typeface="Roboto"/>
                <a:cs typeface="Roboto"/>
              </a:rPr>
              <a:t> </a:t>
            </a:r>
            <a:r>
              <a:rPr sz="2180" spc="-20" dirty="0">
                <a:latin typeface="Roboto"/>
                <a:cs typeface="Roboto"/>
              </a:rPr>
              <a:t>secure</a:t>
            </a:r>
            <a:endParaRPr sz="2180" dirty="0">
              <a:latin typeface="Roboto"/>
              <a:cs typeface="Roboto"/>
            </a:endParaRPr>
          </a:p>
          <a:p>
            <a:pPr>
              <a:spcBef>
                <a:spcPts val="149"/>
              </a:spcBef>
            </a:pPr>
            <a:endParaRPr sz="2180" dirty="0">
              <a:latin typeface="Roboto"/>
              <a:cs typeface="Roboto"/>
            </a:endParaRPr>
          </a:p>
          <a:p>
            <a:pPr marL="346054" indent="-270552">
              <a:spcBef>
                <a:spcPts val="10"/>
              </a:spcBef>
              <a:buFont typeface="Arial"/>
              <a:buChar char="•"/>
              <a:tabLst>
                <a:tab pos="346054" algn="l"/>
              </a:tabLst>
            </a:pPr>
            <a:r>
              <a:rPr sz="2180" dirty="0">
                <a:latin typeface="Roboto"/>
                <a:cs typeface="Roboto"/>
              </a:rPr>
              <a:t>Better</a:t>
            </a:r>
            <a:r>
              <a:rPr sz="2180" spc="307" dirty="0">
                <a:latin typeface="Roboto"/>
                <a:cs typeface="Roboto"/>
              </a:rPr>
              <a:t> </a:t>
            </a:r>
            <a:r>
              <a:rPr sz="2180" spc="-20" dirty="0">
                <a:latin typeface="Roboto"/>
                <a:cs typeface="Roboto"/>
              </a:rPr>
              <a:t>approach:</a:t>
            </a:r>
            <a:endParaRPr sz="2180" dirty="0">
              <a:latin typeface="Roboto"/>
              <a:cs typeface="Roboto"/>
            </a:endParaRPr>
          </a:p>
          <a:p>
            <a:pPr marL="349830" marR="60402">
              <a:lnSpc>
                <a:spcPct val="102600"/>
              </a:lnSpc>
            </a:pPr>
            <a:r>
              <a:rPr sz="2180" dirty="0">
                <a:latin typeface="Roboto"/>
                <a:cs typeface="Roboto"/>
              </a:rPr>
              <a:t>Identify</a:t>
            </a:r>
            <a:r>
              <a:rPr sz="2180" spc="129" dirty="0">
                <a:latin typeface="Roboto"/>
                <a:cs typeface="Roboto"/>
              </a:rPr>
              <a:t> </a:t>
            </a:r>
            <a:r>
              <a:rPr sz="2180" i="1" spc="-20" dirty="0">
                <a:latin typeface="Noto Sans"/>
                <a:cs typeface="Noto Sans"/>
              </a:rPr>
              <a:t>weaknesses</a:t>
            </a:r>
            <a:r>
              <a:rPr sz="2180" i="1" spc="109" dirty="0">
                <a:latin typeface="Noto Sans"/>
                <a:cs typeface="Noto Sans"/>
              </a:rPr>
              <a:t> </a:t>
            </a:r>
            <a:r>
              <a:rPr sz="2180" dirty="0">
                <a:latin typeface="Roboto"/>
                <a:cs typeface="Roboto"/>
              </a:rPr>
              <a:t>of</a:t>
            </a:r>
            <a:r>
              <a:rPr sz="2180" spc="129" dirty="0">
                <a:latin typeface="Roboto"/>
                <a:cs typeface="Roboto"/>
              </a:rPr>
              <a:t> </a:t>
            </a:r>
            <a:r>
              <a:rPr sz="2180" dirty="0">
                <a:latin typeface="Roboto"/>
                <a:cs typeface="Roboto"/>
              </a:rPr>
              <a:t>design,</a:t>
            </a:r>
            <a:r>
              <a:rPr sz="2180" spc="129" dirty="0">
                <a:latin typeface="Roboto"/>
                <a:cs typeface="Roboto"/>
              </a:rPr>
              <a:t> </a:t>
            </a:r>
            <a:r>
              <a:rPr sz="2180" dirty="0">
                <a:latin typeface="Roboto"/>
                <a:cs typeface="Roboto"/>
              </a:rPr>
              <a:t>focus</a:t>
            </a:r>
            <a:r>
              <a:rPr sz="2180" spc="119" dirty="0">
                <a:latin typeface="Roboto"/>
                <a:cs typeface="Roboto"/>
              </a:rPr>
              <a:t> </a:t>
            </a:r>
            <a:r>
              <a:rPr sz="2180" dirty="0">
                <a:latin typeface="Roboto"/>
                <a:cs typeface="Roboto"/>
              </a:rPr>
              <a:t>on</a:t>
            </a:r>
            <a:r>
              <a:rPr sz="2180" spc="129" dirty="0">
                <a:latin typeface="Roboto"/>
                <a:cs typeface="Roboto"/>
              </a:rPr>
              <a:t> </a:t>
            </a:r>
            <a:r>
              <a:rPr sz="2180" dirty="0">
                <a:latin typeface="Roboto"/>
                <a:cs typeface="Roboto"/>
              </a:rPr>
              <a:t>correcting</a:t>
            </a:r>
            <a:r>
              <a:rPr sz="2180" spc="139" dirty="0">
                <a:latin typeface="Roboto"/>
                <a:cs typeface="Roboto"/>
              </a:rPr>
              <a:t> </a:t>
            </a:r>
            <a:r>
              <a:rPr sz="2180" spc="-40" dirty="0">
                <a:latin typeface="Roboto"/>
                <a:cs typeface="Roboto"/>
              </a:rPr>
              <a:t>them </a:t>
            </a:r>
            <a:r>
              <a:rPr sz="2180" dirty="0">
                <a:latin typeface="Roboto"/>
                <a:cs typeface="Roboto"/>
              </a:rPr>
              <a:t>Formally</a:t>
            </a:r>
            <a:r>
              <a:rPr sz="2180" spc="188" dirty="0">
                <a:latin typeface="Roboto"/>
                <a:cs typeface="Roboto"/>
              </a:rPr>
              <a:t> </a:t>
            </a:r>
            <a:r>
              <a:rPr sz="2180" dirty="0">
                <a:latin typeface="Roboto"/>
                <a:cs typeface="Roboto"/>
              </a:rPr>
              <a:t>prove</a:t>
            </a:r>
            <a:r>
              <a:rPr sz="2180" spc="188" dirty="0">
                <a:latin typeface="Roboto"/>
                <a:cs typeface="Roboto"/>
              </a:rPr>
              <a:t> </a:t>
            </a:r>
            <a:r>
              <a:rPr sz="2180" dirty="0">
                <a:latin typeface="Roboto"/>
                <a:cs typeface="Roboto"/>
              </a:rPr>
              <a:t>that</a:t>
            </a:r>
            <a:r>
              <a:rPr sz="2180" spc="178" dirty="0">
                <a:latin typeface="Roboto"/>
                <a:cs typeface="Roboto"/>
              </a:rPr>
              <a:t> </a:t>
            </a:r>
            <a:r>
              <a:rPr sz="2180" dirty="0">
                <a:latin typeface="Roboto"/>
                <a:cs typeface="Roboto"/>
              </a:rPr>
              <a:t>design</a:t>
            </a:r>
            <a:r>
              <a:rPr sz="2180" spc="198" dirty="0">
                <a:latin typeface="Roboto"/>
                <a:cs typeface="Roboto"/>
              </a:rPr>
              <a:t> </a:t>
            </a:r>
            <a:r>
              <a:rPr sz="2180" dirty="0">
                <a:latin typeface="Roboto"/>
                <a:cs typeface="Roboto"/>
              </a:rPr>
              <a:t>is</a:t>
            </a:r>
            <a:r>
              <a:rPr sz="2180" spc="188" dirty="0">
                <a:latin typeface="Roboto"/>
                <a:cs typeface="Roboto"/>
              </a:rPr>
              <a:t> </a:t>
            </a:r>
            <a:r>
              <a:rPr sz="2180" dirty="0">
                <a:latin typeface="Roboto"/>
                <a:cs typeface="Roboto"/>
              </a:rPr>
              <a:t>secure</a:t>
            </a:r>
            <a:r>
              <a:rPr sz="2180" spc="188" dirty="0">
                <a:latin typeface="Roboto"/>
                <a:cs typeface="Roboto"/>
              </a:rPr>
              <a:t> </a:t>
            </a:r>
            <a:r>
              <a:rPr sz="2180" spc="-20" dirty="0">
                <a:latin typeface="Roboto"/>
                <a:cs typeface="Roboto"/>
              </a:rPr>
              <a:t>(soon)</a:t>
            </a:r>
            <a:endParaRPr sz="2180" dirty="0">
              <a:latin typeface="Roboto"/>
              <a:cs typeface="Roboto"/>
            </a:endParaRPr>
          </a:p>
          <a:p>
            <a:pPr>
              <a:spcBef>
                <a:spcPts val="149"/>
              </a:spcBef>
            </a:pPr>
            <a:endParaRPr sz="2180" dirty="0">
              <a:latin typeface="Roboto"/>
              <a:cs typeface="Roboto"/>
            </a:endParaRPr>
          </a:p>
          <a:p>
            <a:pPr marL="346054" indent="-270552">
              <a:buFont typeface="Arial"/>
              <a:buChar char="•"/>
              <a:tabLst>
                <a:tab pos="346054" algn="l"/>
              </a:tabLst>
            </a:pPr>
            <a:r>
              <a:rPr sz="2180" dirty="0">
                <a:latin typeface="Roboto"/>
                <a:cs typeface="Roboto"/>
              </a:rPr>
              <a:t>Secure</a:t>
            </a:r>
            <a:r>
              <a:rPr sz="2180" spc="59" dirty="0">
                <a:latin typeface="Roboto"/>
                <a:cs typeface="Roboto"/>
              </a:rPr>
              <a:t> </a:t>
            </a:r>
            <a:r>
              <a:rPr sz="2180" dirty="0">
                <a:latin typeface="Roboto"/>
                <a:cs typeface="Roboto"/>
              </a:rPr>
              <a:t>design</a:t>
            </a:r>
            <a:r>
              <a:rPr sz="2180" spc="59" dirty="0">
                <a:latin typeface="Roboto"/>
                <a:cs typeface="Roboto"/>
              </a:rPr>
              <a:t> </a:t>
            </a:r>
            <a:r>
              <a:rPr sz="2180" dirty="0">
                <a:latin typeface="Roboto"/>
                <a:cs typeface="Roboto"/>
              </a:rPr>
              <a:t>is</a:t>
            </a:r>
            <a:r>
              <a:rPr sz="2180" spc="59" dirty="0">
                <a:latin typeface="Roboto"/>
                <a:cs typeface="Roboto"/>
              </a:rPr>
              <a:t> </a:t>
            </a:r>
            <a:r>
              <a:rPr sz="2180" dirty="0">
                <a:latin typeface="Roboto"/>
                <a:cs typeface="Roboto"/>
              </a:rPr>
              <a:t>a</a:t>
            </a:r>
            <a:r>
              <a:rPr sz="2180" spc="59" dirty="0">
                <a:latin typeface="Roboto"/>
                <a:cs typeface="Roboto"/>
              </a:rPr>
              <a:t> </a:t>
            </a:r>
            <a:r>
              <a:rPr sz="2180" b="1" spc="-20" dirty="0">
                <a:latin typeface="Noto Sans"/>
                <a:cs typeface="Noto Sans"/>
              </a:rPr>
              <a:t>process</a:t>
            </a:r>
            <a:endParaRPr sz="2180" dirty="0">
              <a:latin typeface="Noto Sans"/>
              <a:cs typeface="Noto Sans"/>
            </a:endParaRPr>
          </a:p>
          <a:p>
            <a:pPr marL="349830" marR="2818770">
              <a:lnSpc>
                <a:spcPct val="102600"/>
              </a:lnSpc>
              <a:spcBef>
                <a:spcPts val="10"/>
              </a:spcBef>
            </a:pPr>
            <a:r>
              <a:rPr sz="2180" dirty="0">
                <a:latin typeface="Roboto"/>
                <a:cs typeface="Roboto"/>
              </a:rPr>
              <a:t>Must</a:t>
            </a:r>
            <a:r>
              <a:rPr sz="2180" spc="168" dirty="0">
                <a:latin typeface="Roboto"/>
                <a:cs typeface="Roboto"/>
              </a:rPr>
              <a:t> </a:t>
            </a:r>
            <a:r>
              <a:rPr sz="2180" dirty="0">
                <a:latin typeface="Roboto"/>
                <a:cs typeface="Roboto"/>
              </a:rPr>
              <a:t>be</a:t>
            </a:r>
            <a:r>
              <a:rPr sz="2180" spc="178" dirty="0">
                <a:latin typeface="Roboto"/>
                <a:cs typeface="Roboto"/>
              </a:rPr>
              <a:t> </a:t>
            </a:r>
            <a:r>
              <a:rPr sz="2180" dirty="0">
                <a:latin typeface="Roboto"/>
                <a:cs typeface="Roboto"/>
              </a:rPr>
              <a:t>practiced</a:t>
            </a:r>
            <a:r>
              <a:rPr sz="2180" spc="168" dirty="0">
                <a:latin typeface="Roboto"/>
                <a:cs typeface="Roboto"/>
              </a:rPr>
              <a:t> </a:t>
            </a:r>
            <a:r>
              <a:rPr sz="2180" spc="-20" dirty="0">
                <a:latin typeface="Roboto"/>
                <a:cs typeface="Roboto"/>
              </a:rPr>
              <a:t>continuously </a:t>
            </a:r>
            <a:r>
              <a:rPr sz="2180" dirty="0">
                <a:latin typeface="Roboto"/>
                <a:cs typeface="Roboto"/>
              </a:rPr>
              <a:t>Retrofitting</a:t>
            </a:r>
            <a:r>
              <a:rPr sz="2180" spc="218" dirty="0">
                <a:latin typeface="Roboto"/>
                <a:cs typeface="Roboto"/>
              </a:rPr>
              <a:t> </a:t>
            </a:r>
            <a:r>
              <a:rPr sz="2180" dirty="0">
                <a:latin typeface="Roboto"/>
                <a:cs typeface="Roboto"/>
              </a:rPr>
              <a:t>security</a:t>
            </a:r>
            <a:r>
              <a:rPr sz="2180" spc="226" dirty="0">
                <a:latin typeface="Roboto"/>
                <a:cs typeface="Roboto"/>
              </a:rPr>
              <a:t> </a:t>
            </a:r>
            <a:r>
              <a:rPr sz="2180" dirty="0">
                <a:latin typeface="Roboto"/>
                <a:cs typeface="Roboto"/>
              </a:rPr>
              <a:t>is</a:t>
            </a:r>
            <a:r>
              <a:rPr sz="2180" spc="208" dirty="0">
                <a:latin typeface="Roboto"/>
                <a:cs typeface="Roboto"/>
              </a:rPr>
              <a:t> </a:t>
            </a:r>
            <a:r>
              <a:rPr sz="2180" dirty="0">
                <a:latin typeface="Roboto"/>
                <a:cs typeface="Roboto"/>
              </a:rPr>
              <a:t>super</a:t>
            </a:r>
            <a:r>
              <a:rPr sz="2180" spc="226" dirty="0">
                <a:latin typeface="Roboto"/>
                <a:cs typeface="Roboto"/>
              </a:rPr>
              <a:t> </a:t>
            </a:r>
            <a:r>
              <a:rPr sz="2180" spc="-40" dirty="0">
                <a:latin typeface="Roboto"/>
                <a:cs typeface="Roboto"/>
              </a:rPr>
              <a:t>hard</a:t>
            </a:r>
            <a:endParaRPr sz="2180" dirty="0">
              <a:latin typeface="Roboto"/>
              <a:cs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0962" y="230581"/>
            <a:ext cx="20221276" cy="711415"/>
          </a:xfrm>
          <a:prstGeom prst="rect">
            <a:avLst/>
          </a:prstGeom>
        </p:spPr>
        <p:txBody>
          <a:bodyPr vert="horz" wrap="square" lIns="0" tIns="33975" rIns="0" bIns="0" rtlCol="0" anchor="ctr">
            <a:spAutoFit/>
          </a:bodyPr>
          <a:lstStyle/>
          <a:p>
            <a:pPr marL="25168">
              <a:lnSpc>
                <a:spcPct val="100000"/>
              </a:lnSpc>
              <a:spcBef>
                <a:spcPts val="268"/>
              </a:spcBef>
            </a:pPr>
            <a:r>
              <a:rPr spc="159" dirty="0"/>
              <a:t>Where</a:t>
            </a:r>
            <a:r>
              <a:rPr spc="89" dirty="0"/>
              <a:t> </a:t>
            </a:r>
            <a:r>
              <a:rPr spc="99" dirty="0"/>
              <a:t>to</a:t>
            </a:r>
            <a:r>
              <a:rPr spc="89" dirty="0"/>
              <a:t> </a:t>
            </a:r>
            <a:r>
              <a:rPr dirty="0"/>
              <a:t>focus</a:t>
            </a:r>
            <a:r>
              <a:rPr spc="89" dirty="0"/>
              <a:t> </a:t>
            </a:r>
            <a:r>
              <a:rPr spc="-20" dirty="0"/>
              <a:t>defenses</a:t>
            </a:r>
          </a:p>
        </p:txBody>
      </p:sp>
      <p:sp>
        <p:nvSpPr>
          <p:cNvPr id="3" name="object 3"/>
          <p:cNvSpPr txBox="1">
            <a:spLocks noGrp="1"/>
          </p:cNvSpPr>
          <p:nvPr>
            <p:ph type="body" idx="1"/>
          </p:nvPr>
        </p:nvSpPr>
        <p:spPr>
          <a:xfrm>
            <a:off x="723601" y="1413395"/>
            <a:ext cx="20838253" cy="4861440"/>
          </a:xfrm>
          <a:prstGeom prst="rect">
            <a:avLst/>
          </a:prstGeom>
        </p:spPr>
        <p:txBody>
          <a:bodyPr vert="horz" wrap="square" lIns="0" tIns="22650" rIns="0" bIns="0" rtlCol="0">
            <a:spAutoFit/>
          </a:bodyPr>
          <a:lstStyle/>
          <a:p>
            <a:pPr marL="645549" indent="-270552">
              <a:lnSpc>
                <a:spcPct val="100000"/>
              </a:lnSpc>
              <a:spcBef>
                <a:spcPts val="178"/>
              </a:spcBef>
              <a:buFont typeface="Arial"/>
              <a:buChar char="•"/>
              <a:tabLst>
                <a:tab pos="645549" algn="l"/>
              </a:tabLst>
            </a:pPr>
            <a:r>
              <a:rPr sz="2180" spc="-20" dirty="0"/>
              <a:t>Trusted</a:t>
            </a:r>
            <a:r>
              <a:rPr sz="2180" spc="-69" dirty="0"/>
              <a:t> </a:t>
            </a:r>
            <a:r>
              <a:rPr sz="2180" spc="-20" dirty="0"/>
              <a:t>components</a:t>
            </a:r>
            <a:endParaRPr sz="2180" dirty="0"/>
          </a:p>
          <a:p>
            <a:pPr marL="649324" marR="60402">
              <a:lnSpc>
                <a:spcPct val="102600"/>
              </a:lnSpc>
            </a:pPr>
            <a:r>
              <a:rPr i="0" dirty="0">
                <a:latin typeface="Roboto"/>
                <a:cs typeface="Roboto"/>
              </a:rPr>
              <a:t>Parts</a:t>
            </a:r>
            <a:r>
              <a:rPr spc="168" dirty="0">
                <a:latin typeface="Roboto"/>
                <a:cs typeface="Roboto"/>
              </a:rPr>
              <a:t> </a:t>
            </a:r>
            <a:r>
              <a:rPr i="0" dirty="0">
                <a:latin typeface="Roboto"/>
                <a:cs typeface="Roboto"/>
              </a:rPr>
              <a:t>that</a:t>
            </a:r>
            <a:r>
              <a:rPr spc="178" dirty="0">
                <a:latin typeface="Roboto"/>
                <a:cs typeface="Roboto"/>
              </a:rPr>
              <a:t> </a:t>
            </a:r>
            <a:r>
              <a:rPr i="0" dirty="0">
                <a:latin typeface="Roboto"/>
                <a:cs typeface="Roboto"/>
              </a:rPr>
              <a:t>must</a:t>
            </a:r>
            <a:r>
              <a:rPr spc="168" dirty="0">
                <a:latin typeface="Roboto"/>
                <a:cs typeface="Roboto"/>
              </a:rPr>
              <a:t> </a:t>
            </a:r>
            <a:r>
              <a:rPr i="0" dirty="0">
                <a:latin typeface="Roboto"/>
                <a:cs typeface="Roboto"/>
              </a:rPr>
              <a:t>function</a:t>
            </a:r>
            <a:r>
              <a:rPr spc="168" dirty="0">
                <a:latin typeface="Roboto"/>
                <a:cs typeface="Roboto"/>
              </a:rPr>
              <a:t> </a:t>
            </a:r>
            <a:r>
              <a:rPr i="0" dirty="0">
                <a:latin typeface="Roboto"/>
                <a:cs typeface="Roboto"/>
              </a:rPr>
              <a:t>correctly</a:t>
            </a:r>
            <a:r>
              <a:rPr spc="178" dirty="0">
                <a:latin typeface="Roboto"/>
                <a:cs typeface="Roboto"/>
              </a:rPr>
              <a:t> </a:t>
            </a:r>
            <a:r>
              <a:rPr i="0" dirty="0">
                <a:latin typeface="Roboto"/>
                <a:cs typeface="Roboto"/>
              </a:rPr>
              <a:t>for</a:t>
            </a:r>
            <a:r>
              <a:rPr spc="178" dirty="0">
                <a:latin typeface="Roboto"/>
                <a:cs typeface="Roboto"/>
              </a:rPr>
              <a:t> </a:t>
            </a:r>
            <a:r>
              <a:rPr i="0" dirty="0">
                <a:latin typeface="Roboto"/>
                <a:cs typeface="Roboto"/>
              </a:rPr>
              <a:t>the</a:t>
            </a:r>
            <a:r>
              <a:rPr spc="178" dirty="0">
                <a:latin typeface="Roboto"/>
                <a:cs typeface="Roboto"/>
              </a:rPr>
              <a:t> </a:t>
            </a:r>
            <a:r>
              <a:rPr i="0" dirty="0">
                <a:latin typeface="Roboto"/>
                <a:cs typeface="Roboto"/>
              </a:rPr>
              <a:t>system</a:t>
            </a:r>
            <a:r>
              <a:rPr spc="159" dirty="0">
                <a:latin typeface="Roboto"/>
                <a:cs typeface="Roboto"/>
              </a:rPr>
              <a:t> </a:t>
            </a:r>
            <a:r>
              <a:rPr i="0" dirty="0">
                <a:latin typeface="Roboto"/>
                <a:cs typeface="Roboto"/>
              </a:rPr>
              <a:t>to</a:t>
            </a:r>
            <a:r>
              <a:rPr spc="178" dirty="0">
                <a:latin typeface="Roboto"/>
                <a:cs typeface="Roboto"/>
              </a:rPr>
              <a:t> </a:t>
            </a:r>
            <a:r>
              <a:rPr spc="-50" dirty="0">
                <a:latin typeface="Roboto"/>
                <a:cs typeface="Roboto"/>
              </a:rPr>
              <a:t>be </a:t>
            </a:r>
            <a:r>
              <a:rPr spc="-20" dirty="0">
                <a:latin typeface="Roboto"/>
                <a:cs typeface="Roboto"/>
              </a:rPr>
              <a:t>secure.</a:t>
            </a:r>
          </a:p>
          <a:p>
            <a:pPr>
              <a:lnSpc>
                <a:spcPct val="100000"/>
              </a:lnSpc>
              <a:spcBef>
                <a:spcPts val="159"/>
              </a:spcBef>
            </a:pPr>
            <a:endParaRPr spc="-20" dirty="0">
              <a:latin typeface="Roboto"/>
              <a:cs typeface="Roboto"/>
            </a:endParaRPr>
          </a:p>
          <a:p>
            <a:pPr marL="645549" indent="-270552">
              <a:lnSpc>
                <a:spcPct val="100000"/>
              </a:lnSpc>
              <a:buFont typeface="Arial"/>
              <a:buChar char="•"/>
              <a:tabLst>
                <a:tab pos="645549" algn="l"/>
              </a:tabLst>
            </a:pPr>
            <a:r>
              <a:rPr sz="2180" spc="-20" dirty="0"/>
              <a:t>Attack</a:t>
            </a:r>
            <a:r>
              <a:rPr sz="2180" spc="-50" dirty="0"/>
              <a:t> </a:t>
            </a:r>
            <a:r>
              <a:rPr sz="2180" spc="-20" dirty="0"/>
              <a:t>surface</a:t>
            </a:r>
            <a:endParaRPr sz="2180" dirty="0"/>
          </a:p>
          <a:p>
            <a:pPr marL="649324">
              <a:lnSpc>
                <a:spcPct val="100000"/>
              </a:lnSpc>
              <a:spcBef>
                <a:spcPts val="69"/>
              </a:spcBef>
            </a:pPr>
            <a:r>
              <a:rPr i="0" dirty="0">
                <a:latin typeface="Roboto"/>
                <a:cs typeface="Roboto"/>
              </a:rPr>
              <a:t>Parts</a:t>
            </a:r>
            <a:r>
              <a:rPr spc="139" dirty="0">
                <a:latin typeface="Roboto"/>
                <a:cs typeface="Roboto"/>
              </a:rPr>
              <a:t> </a:t>
            </a:r>
            <a:r>
              <a:rPr i="0" dirty="0">
                <a:latin typeface="Roboto"/>
                <a:cs typeface="Roboto"/>
              </a:rPr>
              <a:t>of</a:t>
            </a:r>
            <a:r>
              <a:rPr spc="139" dirty="0">
                <a:latin typeface="Roboto"/>
                <a:cs typeface="Roboto"/>
              </a:rPr>
              <a:t> </a:t>
            </a:r>
            <a:r>
              <a:rPr i="0" dirty="0">
                <a:latin typeface="Roboto"/>
                <a:cs typeface="Roboto"/>
              </a:rPr>
              <a:t>the</a:t>
            </a:r>
            <a:r>
              <a:rPr spc="129" dirty="0">
                <a:latin typeface="Roboto"/>
                <a:cs typeface="Roboto"/>
              </a:rPr>
              <a:t> </a:t>
            </a:r>
            <a:r>
              <a:rPr i="0" dirty="0">
                <a:latin typeface="Roboto"/>
                <a:cs typeface="Roboto"/>
              </a:rPr>
              <a:t>system</a:t>
            </a:r>
            <a:r>
              <a:rPr spc="149" dirty="0">
                <a:latin typeface="Roboto"/>
                <a:cs typeface="Roboto"/>
              </a:rPr>
              <a:t> </a:t>
            </a:r>
            <a:r>
              <a:rPr i="0" dirty="0">
                <a:latin typeface="Roboto"/>
                <a:cs typeface="Roboto"/>
              </a:rPr>
              <a:t>exposed</a:t>
            </a:r>
            <a:r>
              <a:rPr spc="139" dirty="0">
                <a:latin typeface="Roboto"/>
                <a:cs typeface="Roboto"/>
              </a:rPr>
              <a:t> </a:t>
            </a:r>
            <a:r>
              <a:rPr i="0" dirty="0">
                <a:latin typeface="Roboto"/>
                <a:cs typeface="Roboto"/>
              </a:rPr>
              <a:t>to</a:t>
            </a:r>
            <a:r>
              <a:rPr spc="149" dirty="0">
                <a:latin typeface="Roboto"/>
                <a:cs typeface="Roboto"/>
              </a:rPr>
              <a:t> </a:t>
            </a:r>
            <a:r>
              <a:rPr i="0" dirty="0">
                <a:latin typeface="Roboto"/>
                <a:cs typeface="Roboto"/>
              </a:rPr>
              <a:t>the</a:t>
            </a:r>
            <a:r>
              <a:rPr spc="139" dirty="0">
                <a:latin typeface="Roboto"/>
                <a:cs typeface="Roboto"/>
              </a:rPr>
              <a:t> </a:t>
            </a:r>
            <a:r>
              <a:rPr spc="-20" dirty="0">
                <a:latin typeface="Roboto"/>
                <a:cs typeface="Roboto"/>
              </a:rPr>
              <a:t>attacker</a:t>
            </a:r>
          </a:p>
          <a:p>
            <a:pPr marL="100670">
              <a:lnSpc>
                <a:spcPct val="100000"/>
              </a:lnSpc>
              <a:spcBef>
                <a:spcPts val="2834"/>
              </a:spcBef>
            </a:pPr>
            <a:r>
              <a:rPr sz="2378" dirty="0">
                <a:latin typeface="Roboto"/>
                <a:cs typeface="Roboto"/>
              </a:rPr>
              <a:t>Security</a:t>
            </a:r>
            <a:r>
              <a:rPr sz="2378" spc="277" dirty="0">
                <a:latin typeface="Roboto"/>
                <a:cs typeface="Roboto"/>
              </a:rPr>
              <a:t> </a:t>
            </a:r>
            <a:r>
              <a:rPr sz="2378" spc="-20" dirty="0">
                <a:latin typeface="Roboto"/>
                <a:cs typeface="Roboto"/>
              </a:rPr>
              <a:t>Principles</a:t>
            </a:r>
            <a:endParaRPr sz="2378" dirty="0">
              <a:latin typeface="Roboto"/>
              <a:cs typeface="Roboto"/>
            </a:endParaRPr>
          </a:p>
          <a:p>
            <a:pPr marL="645549" indent="-270552">
              <a:lnSpc>
                <a:spcPct val="100000"/>
              </a:lnSpc>
              <a:spcBef>
                <a:spcPts val="1803"/>
              </a:spcBef>
              <a:buFont typeface="Arial"/>
              <a:buChar char="•"/>
              <a:tabLst>
                <a:tab pos="645549" algn="l"/>
              </a:tabLst>
            </a:pPr>
            <a:r>
              <a:rPr sz="2180" dirty="0">
                <a:latin typeface="Roboto"/>
                <a:cs typeface="Roboto"/>
              </a:rPr>
              <a:t>Simplicity,</a:t>
            </a:r>
            <a:r>
              <a:rPr sz="2180" spc="268" dirty="0">
                <a:latin typeface="Roboto"/>
                <a:cs typeface="Roboto"/>
              </a:rPr>
              <a:t> </a:t>
            </a:r>
            <a:r>
              <a:rPr sz="2180" dirty="0">
                <a:latin typeface="Roboto"/>
                <a:cs typeface="Roboto"/>
              </a:rPr>
              <a:t>open</a:t>
            </a:r>
            <a:r>
              <a:rPr sz="2180" spc="277" dirty="0">
                <a:latin typeface="Roboto"/>
                <a:cs typeface="Roboto"/>
              </a:rPr>
              <a:t> </a:t>
            </a:r>
            <a:r>
              <a:rPr sz="2180" dirty="0">
                <a:latin typeface="Roboto"/>
                <a:cs typeface="Roboto"/>
              </a:rPr>
              <a:t>design,</a:t>
            </a:r>
            <a:r>
              <a:rPr sz="2180" spc="258" dirty="0">
                <a:latin typeface="Roboto"/>
                <a:cs typeface="Roboto"/>
              </a:rPr>
              <a:t> </a:t>
            </a:r>
            <a:r>
              <a:rPr sz="2180" dirty="0">
                <a:latin typeface="Roboto"/>
                <a:cs typeface="Roboto"/>
              </a:rPr>
              <a:t>and</a:t>
            </a:r>
            <a:r>
              <a:rPr sz="2180" spc="277" dirty="0">
                <a:latin typeface="Roboto"/>
                <a:cs typeface="Roboto"/>
              </a:rPr>
              <a:t> </a:t>
            </a:r>
            <a:r>
              <a:rPr sz="2180" spc="-20" dirty="0">
                <a:latin typeface="Roboto"/>
                <a:cs typeface="Roboto"/>
              </a:rPr>
              <a:t>maintainability</a:t>
            </a:r>
            <a:endParaRPr sz="2180" dirty="0">
              <a:latin typeface="Roboto"/>
              <a:cs typeface="Roboto"/>
            </a:endParaRPr>
          </a:p>
          <a:p>
            <a:pPr marL="645549" indent="-270552">
              <a:lnSpc>
                <a:spcPct val="100000"/>
              </a:lnSpc>
              <a:spcBef>
                <a:spcPts val="662"/>
              </a:spcBef>
              <a:buFont typeface="Arial"/>
              <a:buChar char="•"/>
              <a:tabLst>
                <a:tab pos="645549" algn="l"/>
              </a:tabLst>
            </a:pPr>
            <a:r>
              <a:rPr sz="2180" dirty="0">
                <a:latin typeface="Roboto"/>
                <a:cs typeface="Roboto"/>
              </a:rPr>
              <a:t>Privilege</a:t>
            </a:r>
            <a:r>
              <a:rPr sz="2180" spc="218" dirty="0">
                <a:latin typeface="Roboto"/>
                <a:cs typeface="Roboto"/>
              </a:rPr>
              <a:t> </a:t>
            </a:r>
            <a:r>
              <a:rPr sz="2180" dirty="0">
                <a:latin typeface="Roboto"/>
                <a:cs typeface="Roboto"/>
              </a:rPr>
              <a:t>separation</a:t>
            </a:r>
            <a:r>
              <a:rPr sz="2180" spc="226" dirty="0">
                <a:latin typeface="Roboto"/>
                <a:cs typeface="Roboto"/>
              </a:rPr>
              <a:t> </a:t>
            </a:r>
            <a:r>
              <a:rPr sz="2180" dirty="0">
                <a:latin typeface="Roboto"/>
                <a:cs typeface="Roboto"/>
              </a:rPr>
              <a:t>and</a:t>
            </a:r>
            <a:r>
              <a:rPr sz="2180" spc="218" dirty="0">
                <a:latin typeface="Roboto"/>
                <a:cs typeface="Roboto"/>
              </a:rPr>
              <a:t> </a:t>
            </a:r>
            <a:r>
              <a:rPr sz="2180" dirty="0">
                <a:latin typeface="Roboto"/>
                <a:cs typeface="Roboto"/>
              </a:rPr>
              <a:t>least</a:t>
            </a:r>
            <a:r>
              <a:rPr sz="2180" spc="226" dirty="0">
                <a:latin typeface="Roboto"/>
                <a:cs typeface="Roboto"/>
              </a:rPr>
              <a:t> </a:t>
            </a:r>
            <a:r>
              <a:rPr sz="2180" spc="-20" dirty="0">
                <a:latin typeface="Roboto"/>
                <a:cs typeface="Roboto"/>
              </a:rPr>
              <a:t>privilege</a:t>
            </a:r>
            <a:endParaRPr sz="2180" dirty="0">
              <a:latin typeface="Roboto"/>
              <a:cs typeface="Roboto"/>
            </a:endParaRPr>
          </a:p>
          <a:p>
            <a:pPr marL="645549" indent="-270552">
              <a:lnSpc>
                <a:spcPct val="100000"/>
              </a:lnSpc>
              <a:spcBef>
                <a:spcPts val="654"/>
              </a:spcBef>
              <a:buFont typeface="Arial"/>
              <a:buChar char="•"/>
              <a:tabLst>
                <a:tab pos="645549" algn="l"/>
              </a:tabLst>
            </a:pPr>
            <a:r>
              <a:rPr sz="2180" dirty="0">
                <a:latin typeface="Roboto"/>
                <a:cs typeface="Roboto"/>
              </a:rPr>
              <a:t>Defense-in-depth</a:t>
            </a:r>
            <a:r>
              <a:rPr sz="2180" spc="595" dirty="0">
                <a:latin typeface="Roboto"/>
                <a:cs typeface="Roboto"/>
              </a:rPr>
              <a:t> </a:t>
            </a:r>
            <a:r>
              <a:rPr sz="2180" dirty="0">
                <a:latin typeface="Roboto"/>
                <a:cs typeface="Roboto"/>
              </a:rPr>
              <a:t>and</a:t>
            </a:r>
            <a:r>
              <a:rPr sz="2180" spc="595" dirty="0">
                <a:latin typeface="Roboto"/>
                <a:cs typeface="Roboto"/>
              </a:rPr>
              <a:t> </a:t>
            </a:r>
            <a:r>
              <a:rPr sz="2180" spc="-20" dirty="0">
                <a:latin typeface="Roboto"/>
                <a:cs typeface="Roboto"/>
              </a:rPr>
              <a:t>diversity</a:t>
            </a:r>
            <a:endParaRPr sz="2180" dirty="0">
              <a:latin typeface="Roboto"/>
              <a:cs typeface="Roboto"/>
            </a:endParaRPr>
          </a:p>
          <a:p>
            <a:pPr marL="645549" indent="-270552">
              <a:lnSpc>
                <a:spcPct val="100000"/>
              </a:lnSpc>
              <a:spcBef>
                <a:spcPts val="664"/>
              </a:spcBef>
              <a:buFont typeface="Arial"/>
              <a:buChar char="•"/>
              <a:tabLst>
                <a:tab pos="645549" algn="l"/>
              </a:tabLst>
            </a:pPr>
            <a:r>
              <a:rPr sz="2180" dirty="0">
                <a:latin typeface="Roboto"/>
                <a:cs typeface="Roboto"/>
              </a:rPr>
              <a:t>Complete</a:t>
            </a:r>
            <a:r>
              <a:rPr sz="2180" spc="404" dirty="0">
                <a:latin typeface="Roboto"/>
                <a:cs typeface="Roboto"/>
              </a:rPr>
              <a:t> </a:t>
            </a:r>
            <a:r>
              <a:rPr sz="2180" dirty="0">
                <a:latin typeface="Roboto"/>
                <a:cs typeface="Roboto"/>
              </a:rPr>
              <a:t>mediation</a:t>
            </a:r>
            <a:r>
              <a:rPr sz="2180" spc="404" dirty="0">
                <a:latin typeface="Roboto"/>
                <a:cs typeface="Roboto"/>
              </a:rPr>
              <a:t> </a:t>
            </a:r>
            <a:r>
              <a:rPr sz="2180" dirty="0">
                <a:latin typeface="Roboto"/>
                <a:cs typeface="Roboto"/>
              </a:rPr>
              <a:t>and</a:t>
            </a:r>
            <a:r>
              <a:rPr sz="2180" spc="386" dirty="0">
                <a:latin typeface="Roboto"/>
                <a:cs typeface="Roboto"/>
              </a:rPr>
              <a:t> </a:t>
            </a:r>
            <a:r>
              <a:rPr sz="2180" dirty="0">
                <a:latin typeface="Roboto"/>
                <a:cs typeface="Roboto"/>
              </a:rPr>
              <a:t>fail-</a:t>
            </a:r>
            <a:r>
              <a:rPr sz="2180" spc="-40" dirty="0">
                <a:latin typeface="Roboto"/>
                <a:cs typeface="Roboto"/>
              </a:rPr>
              <a:t>safe</a:t>
            </a:r>
            <a:endParaRPr sz="2180" dirty="0">
              <a:latin typeface="Roboto"/>
              <a:cs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5</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3657972" y="901751"/>
            <a:ext cx="4876055"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sz="4800" dirty="0"/>
              <a:t>Course</a:t>
            </a:r>
            <a:r>
              <a:rPr sz="4800" spc="-88" dirty="0"/>
              <a:t> </a:t>
            </a:r>
            <a:r>
              <a:rPr sz="4800" dirty="0"/>
              <a:t>Structure</a:t>
            </a:r>
          </a:p>
        </p:txBody>
      </p:sp>
      <p:pic>
        <p:nvPicPr>
          <p:cNvPr id="4" name="Picture 3">
            <a:extLst>
              <a:ext uri="{FF2B5EF4-FFF2-40B4-BE49-F238E27FC236}">
                <a16:creationId xmlns:a16="http://schemas.microsoft.com/office/drawing/2014/main" id="{4080BBE4-3FD3-5A4D-8DC6-9A710BC139AC}"/>
              </a:ext>
            </a:extLst>
          </p:cNvPr>
          <p:cNvPicPr>
            <a:picLocks noChangeAspect="1"/>
          </p:cNvPicPr>
          <p:nvPr/>
        </p:nvPicPr>
        <p:blipFill>
          <a:blip r:embed="rId2"/>
          <a:stretch>
            <a:fillRect/>
          </a:stretch>
        </p:blipFill>
        <p:spPr>
          <a:xfrm>
            <a:off x="3862387" y="2202239"/>
            <a:ext cx="3810000" cy="3454400"/>
          </a:xfrm>
          <a:prstGeom prst="rect">
            <a:avLst/>
          </a:prstGeom>
        </p:spPr>
      </p:pic>
    </p:spTree>
    <p:extLst>
      <p:ext uri="{BB962C8B-B14F-4D97-AF65-F5344CB8AC3E}">
        <p14:creationId xmlns:p14="http://schemas.microsoft.com/office/powerpoint/2010/main" val="288658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7270A4D9-C0FA-0449-85C0-79FF37299090}"/>
              </a:ext>
            </a:extLst>
          </p:cNvPr>
          <p:cNvSpPr>
            <a:spLocks noGrp="1" noChangeArrowheads="1"/>
          </p:cNvSpPr>
          <p:nvPr>
            <p:ph type="title"/>
          </p:nvPr>
        </p:nvSpPr>
        <p:spPr/>
        <p:txBody>
          <a:bodyPr/>
          <a:lstStyle/>
          <a:p>
            <a:pPr eaLnBrk="1" hangingPunct="1"/>
            <a:r>
              <a:rPr lang="en-US" altLang="en-US" dirty="0"/>
              <a:t>Characteristics of Computer Intrusion</a:t>
            </a:r>
          </a:p>
        </p:txBody>
      </p:sp>
      <p:sp>
        <p:nvSpPr>
          <p:cNvPr id="6148" name="Rectangle 3">
            <a:extLst>
              <a:ext uri="{FF2B5EF4-FFF2-40B4-BE49-F238E27FC236}">
                <a16:creationId xmlns:a16="http://schemas.microsoft.com/office/drawing/2014/main" id="{46DC4325-3004-DF49-920A-7D08435DB728}"/>
              </a:ext>
            </a:extLst>
          </p:cNvPr>
          <p:cNvSpPr>
            <a:spLocks noGrp="1" noChangeArrowheads="1"/>
          </p:cNvSpPr>
          <p:nvPr>
            <p:ph type="body" idx="1"/>
          </p:nvPr>
        </p:nvSpPr>
        <p:spPr/>
        <p:txBody>
          <a:bodyPr/>
          <a:lstStyle/>
          <a:p>
            <a:pPr eaLnBrk="1" hangingPunct="1"/>
            <a:r>
              <a:rPr lang="en-US" altLang="en-US"/>
              <a:t>A </a:t>
            </a:r>
            <a:r>
              <a:rPr lang="en-US" altLang="en-US" b="1"/>
              <a:t>computing system</a:t>
            </a:r>
            <a:r>
              <a:rPr lang="en-US" altLang="en-US"/>
              <a:t>: a collection of hardware, software, data, and people that an organization uses to do computing tasks</a:t>
            </a:r>
          </a:p>
          <a:p>
            <a:pPr eaLnBrk="1" hangingPunct="1"/>
            <a:r>
              <a:rPr lang="en-US" altLang="en-US"/>
              <a:t>Any piece of the computing system can become the </a:t>
            </a:r>
            <a:r>
              <a:rPr lang="en-US" altLang="en-US" b="1"/>
              <a:t>target</a:t>
            </a:r>
            <a:r>
              <a:rPr lang="en-US" altLang="en-US"/>
              <a:t> of a computing crime.</a:t>
            </a:r>
          </a:p>
          <a:p>
            <a:pPr eaLnBrk="1" hangingPunct="1"/>
            <a:r>
              <a:rPr lang="en-US" altLang="en-US"/>
              <a:t>The </a:t>
            </a:r>
            <a:r>
              <a:rPr lang="en-US" altLang="en-US" b="1"/>
              <a:t>weakest point </a:t>
            </a:r>
            <a:r>
              <a:rPr lang="en-US" altLang="en-US"/>
              <a:t>is the most serious vulnerability.</a:t>
            </a:r>
          </a:p>
          <a:p>
            <a:pPr eaLnBrk="1" hangingPunct="1"/>
            <a:r>
              <a:rPr lang="en-US" altLang="en-US"/>
              <a:t>The </a:t>
            </a:r>
            <a:r>
              <a:rPr lang="en-US" altLang="en-US" b="1"/>
              <a:t>principles of easiest penetration</a:t>
            </a:r>
          </a:p>
        </p:txBody>
      </p:sp>
    </p:spTree>
    <p:extLst>
      <p:ext uri="{BB962C8B-B14F-4D97-AF65-F5344CB8AC3E}">
        <p14:creationId xmlns:p14="http://schemas.microsoft.com/office/powerpoint/2010/main" val="1238720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E8AE6F4A-B7D4-2A42-BA0F-3881BB006842}"/>
              </a:ext>
            </a:extLst>
          </p:cNvPr>
          <p:cNvSpPr>
            <a:spLocks noGrp="1" noChangeArrowheads="1"/>
          </p:cNvSpPr>
          <p:nvPr>
            <p:ph type="body" idx="1"/>
          </p:nvPr>
        </p:nvSpPr>
        <p:spPr>
          <a:xfrm>
            <a:off x="1149544" y="1371600"/>
            <a:ext cx="7772400" cy="4114800"/>
          </a:xfrm>
        </p:spPr>
        <p:txBody>
          <a:bodyPr>
            <a:normAutofit/>
          </a:bodyPr>
          <a:lstStyle/>
          <a:p>
            <a:pPr eaLnBrk="1" hangingPunct="1">
              <a:lnSpc>
                <a:spcPct val="90000"/>
              </a:lnSpc>
            </a:pPr>
            <a:r>
              <a:rPr lang="en-US" altLang="en-US" dirty="0"/>
              <a:t>Exposure</a:t>
            </a:r>
          </a:p>
          <a:p>
            <a:pPr lvl="1" eaLnBrk="1" hangingPunct="1">
              <a:lnSpc>
                <a:spcPct val="90000"/>
              </a:lnSpc>
            </a:pPr>
            <a:r>
              <a:rPr lang="en-US" altLang="en-US" dirty="0"/>
              <a:t>a form of possible loss or harm</a:t>
            </a:r>
          </a:p>
          <a:p>
            <a:pPr eaLnBrk="1" hangingPunct="1">
              <a:lnSpc>
                <a:spcPct val="90000"/>
              </a:lnSpc>
            </a:pPr>
            <a:r>
              <a:rPr lang="en-US" altLang="en-US" dirty="0"/>
              <a:t>Attack</a:t>
            </a:r>
          </a:p>
          <a:p>
            <a:pPr eaLnBrk="1" hangingPunct="1">
              <a:lnSpc>
                <a:spcPct val="90000"/>
              </a:lnSpc>
            </a:pPr>
            <a:r>
              <a:rPr lang="en-US" altLang="en-US" dirty="0"/>
              <a:t>Assets </a:t>
            </a:r>
            <a:r>
              <a:rPr lang="en-US" altLang="en-US" sz="2400" dirty="0"/>
              <a:t>– h/w, s/w, data</a:t>
            </a:r>
          </a:p>
          <a:p>
            <a:r>
              <a:rPr lang="en-US" dirty="0"/>
              <a:t>Information Asset</a:t>
            </a:r>
          </a:p>
          <a:p>
            <a:r>
              <a:rPr lang="en-US" dirty="0"/>
              <a:t>Physical Asset</a:t>
            </a:r>
          </a:p>
          <a:p>
            <a:r>
              <a:rPr lang="en-US" dirty="0"/>
              <a:t>People Asset</a:t>
            </a:r>
          </a:p>
          <a:p>
            <a:r>
              <a:rPr lang="en-US" b="1" dirty="0"/>
              <a:t>Critical Assets vs disaster</a:t>
            </a:r>
          </a:p>
          <a:p>
            <a:pPr eaLnBrk="1" hangingPunct="1">
              <a:lnSpc>
                <a:spcPct val="90000"/>
              </a:lnSpc>
            </a:pPr>
            <a:endParaRPr lang="en-US" altLang="en-US" dirty="0"/>
          </a:p>
        </p:txBody>
      </p:sp>
      <p:sp>
        <p:nvSpPr>
          <p:cNvPr id="4" name="Title 3">
            <a:extLst>
              <a:ext uri="{FF2B5EF4-FFF2-40B4-BE49-F238E27FC236}">
                <a16:creationId xmlns:a16="http://schemas.microsoft.com/office/drawing/2014/main" id="{FD88939A-E869-1E48-A98D-29338D778CA4}"/>
              </a:ext>
            </a:extLst>
          </p:cNvPr>
          <p:cNvSpPr>
            <a:spLocks noGrp="1"/>
          </p:cNvSpPr>
          <p:nvPr>
            <p:ph type="title"/>
          </p:nvPr>
        </p:nvSpPr>
        <p:spPr/>
        <p:txBody>
          <a:bodyPr>
            <a:normAutofit/>
          </a:bodyPr>
          <a:lstStyle/>
          <a:p>
            <a:r>
              <a:rPr lang="en-US" altLang="en-US" dirty="0"/>
              <a:t>Security Breaches - Terminology</a:t>
            </a:r>
            <a:endParaRPr lang="en-US" dirty="0"/>
          </a:p>
        </p:txBody>
      </p:sp>
    </p:spTree>
    <p:extLst>
      <p:ext uri="{BB962C8B-B14F-4D97-AF65-F5344CB8AC3E}">
        <p14:creationId xmlns:p14="http://schemas.microsoft.com/office/powerpoint/2010/main" val="165211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B097E25C-BB64-4544-8FCD-B4770DBA694E}"/>
              </a:ext>
            </a:extLst>
          </p:cNvPr>
          <p:cNvSpPr>
            <a:spLocks noGrp="1" noChangeArrowheads="1"/>
          </p:cNvSpPr>
          <p:nvPr>
            <p:ph type="body" idx="1"/>
          </p:nvPr>
        </p:nvSpPr>
        <p:spPr>
          <a:xfrm>
            <a:off x="1149544" y="1143000"/>
            <a:ext cx="7772400" cy="5105400"/>
          </a:xfrm>
        </p:spPr>
        <p:txBody>
          <a:bodyPr/>
          <a:lstStyle/>
          <a:p>
            <a:pPr eaLnBrk="1" hangingPunct="1"/>
            <a:r>
              <a:rPr lang="en-US" altLang="en-US" b="1" dirty="0"/>
              <a:t>Disclosure</a:t>
            </a:r>
            <a:r>
              <a:rPr lang="en-US" altLang="en-US" dirty="0"/>
              <a:t>:</a:t>
            </a:r>
            <a:r>
              <a:rPr lang="en-US" altLang="en-US" sz="2400" dirty="0"/>
              <a:t> unauthorized access to info</a:t>
            </a:r>
          </a:p>
          <a:p>
            <a:pPr lvl="1" eaLnBrk="1" hangingPunct="1"/>
            <a:r>
              <a:rPr lang="en-US" altLang="en-US" dirty="0"/>
              <a:t>Snooping</a:t>
            </a:r>
          </a:p>
          <a:p>
            <a:pPr eaLnBrk="1" hangingPunct="1"/>
            <a:r>
              <a:rPr lang="en-US" altLang="en-US" b="1" dirty="0"/>
              <a:t>Deception</a:t>
            </a:r>
            <a:r>
              <a:rPr lang="en-US" altLang="en-US" dirty="0"/>
              <a:t>:</a:t>
            </a:r>
            <a:r>
              <a:rPr lang="en-US" altLang="en-US" sz="2400" dirty="0"/>
              <a:t> acceptance of false data</a:t>
            </a:r>
            <a:endParaRPr lang="en-US" altLang="en-US" dirty="0"/>
          </a:p>
          <a:p>
            <a:pPr lvl="1" eaLnBrk="1" hangingPunct="1"/>
            <a:r>
              <a:rPr lang="en-US" altLang="en-US" dirty="0"/>
              <a:t>Modification, spoofing, repudiation of origin, denial of receipt</a:t>
            </a:r>
          </a:p>
          <a:p>
            <a:pPr eaLnBrk="1" hangingPunct="1"/>
            <a:r>
              <a:rPr lang="en-US" altLang="en-US" b="1" dirty="0"/>
              <a:t>Disruption</a:t>
            </a:r>
            <a:r>
              <a:rPr lang="en-US" altLang="en-US" dirty="0"/>
              <a:t>:</a:t>
            </a:r>
            <a:r>
              <a:rPr lang="en-US" altLang="en-US" sz="2400" dirty="0"/>
              <a:t> prevention of correct operation</a:t>
            </a:r>
            <a:endParaRPr lang="en-US" altLang="en-US" dirty="0"/>
          </a:p>
          <a:p>
            <a:pPr lvl="1" eaLnBrk="1" hangingPunct="1"/>
            <a:r>
              <a:rPr lang="en-US" altLang="en-US" dirty="0"/>
              <a:t>Modification, man-in-the-middle attack</a:t>
            </a:r>
          </a:p>
          <a:p>
            <a:pPr eaLnBrk="1" hangingPunct="1"/>
            <a:r>
              <a:rPr lang="en-US" altLang="en-US" b="1" dirty="0"/>
              <a:t>Usurpation</a:t>
            </a:r>
            <a:r>
              <a:rPr lang="en-US" altLang="en-US" dirty="0"/>
              <a:t>:</a:t>
            </a:r>
            <a:r>
              <a:rPr lang="en-US" altLang="en-US" sz="2400" dirty="0"/>
              <a:t> unauthorized control of some part of the system </a:t>
            </a:r>
            <a:r>
              <a:rPr lang="en-US" altLang="en-US" dirty="0"/>
              <a:t>(</a:t>
            </a:r>
            <a:r>
              <a:rPr lang="en-US" altLang="en-US" sz="2000" i="1" dirty="0"/>
              <a:t>usurp</a:t>
            </a:r>
            <a:r>
              <a:rPr lang="en-US" altLang="en-US" sz="2000" dirty="0"/>
              <a:t>: take by force or without right</a:t>
            </a:r>
            <a:r>
              <a:rPr lang="en-US" altLang="en-US" dirty="0"/>
              <a:t>)</a:t>
            </a:r>
          </a:p>
          <a:p>
            <a:pPr lvl="1" eaLnBrk="1" hangingPunct="1"/>
            <a:r>
              <a:rPr lang="en-US" altLang="en-US" dirty="0"/>
              <a:t>Modification, spoofing, delay, denial of service</a:t>
            </a:r>
          </a:p>
        </p:txBody>
      </p:sp>
      <p:sp>
        <p:nvSpPr>
          <p:cNvPr id="4" name="Title 3">
            <a:extLst>
              <a:ext uri="{FF2B5EF4-FFF2-40B4-BE49-F238E27FC236}">
                <a16:creationId xmlns:a16="http://schemas.microsoft.com/office/drawing/2014/main" id="{6ADAEAE9-8127-F446-8BEC-4754D08167A0}"/>
              </a:ext>
            </a:extLst>
          </p:cNvPr>
          <p:cNvSpPr>
            <a:spLocks noGrp="1"/>
          </p:cNvSpPr>
          <p:nvPr>
            <p:ph type="title"/>
          </p:nvPr>
        </p:nvSpPr>
        <p:spPr/>
        <p:txBody>
          <a:bodyPr/>
          <a:lstStyle/>
          <a:p>
            <a:r>
              <a:rPr lang="en-US" altLang="en-US" dirty="0"/>
              <a:t>Types of Security Breaches</a:t>
            </a:r>
            <a:endParaRPr lang="en-US" dirty="0"/>
          </a:p>
        </p:txBody>
      </p:sp>
    </p:spTree>
    <p:extLst>
      <p:ext uri="{BB962C8B-B14F-4D97-AF65-F5344CB8AC3E}">
        <p14:creationId xmlns:p14="http://schemas.microsoft.com/office/powerpoint/2010/main" val="2062709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C193438-EE6B-0D4B-B3AF-0F1B01C3B237}"/>
              </a:ext>
            </a:extLst>
          </p:cNvPr>
          <p:cNvSpPr>
            <a:spLocks noGrp="1"/>
          </p:cNvSpPr>
          <p:nvPr>
            <p:ph type="title"/>
          </p:nvPr>
        </p:nvSpPr>
        <p:spPr/>
        <p:txBody>
          <a:bodyPr/>
          <a:lstStyle/>
          <a:p>
            <a:pPr eaLnBrk="1" hangingPunct="1"/>
            <a:r>
              <a:rPr lang="en-US" altLang="en-US"/>
              <a:t>Levels of security breach impact</a:t>
            </a:r>
          </a:p>
        </p:txBody>
      </p:sp>
      <p:sp>
        <p:nvSpPr>
          <p:cNvPr id="3" name="Content Placeholder 2">
            <a:extLst>
              <a:ext uri="{FF2B5EF4-FFF2-40B4-BE49-F238E27FC236}">
                <a16:creationId xmlns:a16="http://schemas.microsoft.com/office/drawing/2014/main" id="{12214966-FD04-1844-BA68-1787941100E7}"/>
              </a:ext>
            </a:extLst>
          </p:cNvPr>
          <p:cNvSpPr>
            <a:spLocks noGrp="1"/>
          </p:cNvSpPr>
          <p:nvPr>
            <p:ph idx="1"/>
          </p:nvPr>
        </p:nvSpPr>
        <p:spPr/>
        <p:txBody>
          <a:bodyPr>
            <a:normAutofit/>
          </a:bodyPr>
          <a:lstStyle/>
          <a:p>
            <a:pPr eaLnBrk="1" hangingPunct="1">
              <a:defRPr/>
            </a:pPr>
            <a:r>
              <a:rPr lang="en-US" b="1" dirty="0"/>
              <a:t>Low</a:t>
            </a:r>
            <a:r>
              <a:rPr lang="en-US" dirty="0"/>
              <a:t>: the loss will have a limited impact, e.g., a degradation in mission or minor damage or minor financial loss or minor harm</a:t>
            </a:r>
          </a:p>
          <a:p>
            <a:pPr eaLnBrk="1" hangingPunct="1">
              <a:defRPr/>
            </a:pPr>
            <a:r>
              <a:rPr lang="en-US" b="1" dirty="0"/>
              <a:t>Moderate</a:t>
            </a:r>
            <a:r>
              <a:rPr lang="en-US" dirty="0"/>
              <a:t>: the loss has a serious effect, e.g., significance degradation on mission or significant harm to individuals but no loss of life or threatening injuries</a:t>
            </a:r>
          </a:p>
          <a:p>
            <a:pPr eaLnBrk="1" hangingPunct="1">
              <a:defRPr/>
            </a:pPr>
            <a:r>
              <a:rPr lang="en-US" b="1" dirty="0"/>
              <a:t>High</a:t>
            </a:r>
            <a:r>
              <a:rPr lang="en-US" dirty="0"/>
              <a:t>: the loss has severe or catastrophic adverse effect on operations, organizational assets or on individuals (e.g., loss of life)</a:t>
            </a:r>
          </a:p>
        </p:txBody>
      </p:sp>
    </p:spTree>
    <p:extLst>
      <p:ext uri="{BB962C8B-B14F-4D97-AF65-F5344CB8AC3E}">
        <p14:creationId xmlns:p14="http://schemas.microsoft.com/office/powerpoint/2010/main" val="172385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C7085A01-E429-E34A-A1CF-8D881BAC5E2E}"/>
              </a:ext>
            </a:extLst>
          </p:cNvPr>
          <p:cNvSpPr>
            <a:spLocks noGrp="1" noChangeArrowheads="1"/>
          </p:cNvSpPr>
          <p:nvPr>
            <p:ph type="title"/>
          </p:nvPr>
        </p:nvSpPr>
        <p:spPr/>
        <p:txBody>
          <a:bodyPr/>
          <a:lstStyle/>
          <a:p>
            <a:pPr eaLnBrk="1" hangingPunct="1"/>
            <a:r>
              <a:rPr lang="en-US" altLang="en-US" b="1"/>
              <a:t>Goals</a:t>
            </a:r>
            <a:r>
              <a:rPr lang="en-US" altLang="en-US"/>
              <a:t> of Security</a:t>
            </a:r>
          </a:p>
        </p:txBody>
      </p:sp>
      <p:sp>
        <p:nvSpPr>
          <p:cNvPr id="21508" name="Rectangle 3">
            <a:extLst>
              <a:ext uri="{FF2B5EF4-FFF2-40B4-BE49-F238E27FC236}">
                <a16:creationId xmlns:a16="http://schemas.microsoft.com/office/drawing/2014/main" id="{B0CC6BCF-01ED-9B4C-ACD9-0F73E3ADA6F2}"/>
              </a:ext>
            </a:extLst>
          </p:cNvPr>
          <p:cNvSpPr>
            <a:spLocks noGrp="1" noChangeArrowheads="1"/>
          </p:cNvSpPr>
          <p:nvPr>
            <p:ph type="body" idx="1"/>
          </p:nvPr>
        </p:nvSpPr>
        <p:spPr>
          <a:xfrm>
            <a:off x="1143000" y="1378609"/>
            <a:ext cx="7772400" cy="4495800"/>
          </a:xfrm>
        </p:spPr>
        <p:txBody>
          <a:bodyPr/>
          <a:lstStyle/>
          <a:p>
            <a:pPr eaLnBrk="1" hangingPunct="1">
              <a:lnSpc>
                <a:spcPct val="90000"/>
              </a:lnSpc>
            </a:pPr>
            <a:r>
              <a:rPr lang="en-US" altLang="en-US" dirty="0"/>
              <a:t>Prevention</a:t>
            </a:r>
          </a:p>
          <a:p>
            <a:pPr lvl="1" eaLnBrk="1" hangingPunct="1">
              <a:lnSpc>
                <a:spcPct val="90000"/>
              </a:lnSpc>
            </a:pPr>
            <a:r>
              <a:rPr lang="en-US" altLang="en-US" dirty="0"/>
              <a:t>Prevent attackers from violating security policy</a:t>
            </a:r>
          </a:p>
          <a:p>
            <a:pPr eaLnBrk="1" hangingPunct="1">
              <a:lnSpc>
                <a:spcPct val="90000"/>
              </a:lnSpc>
            </a:pPr>
            <a:r>
              <a:rPr lang="en-US" altLang="en-US" dirty="0"/>
              <a:t>Detection</a:t>
            </a:r>
          </a:p>
          <a:p>
            <a:pPr lvl="1" eaLnBrk="1" hangingPunct="1">
              <a:lnSpc>
                <a:spcPct val="90000"/>
              </a:lnSpc>
            </a:pPr>
            <a:r>
              <a:rPr lang="en-US" altLang="en-US" dirty="0"/>
              <a:t>Detect attackers’ violation of security policy</a:t>
            </a:r>
          </a:p>
          <a:p>
            <a:pPr eaLnBrk="1" hangingPunct="1">
              <a:lnSpc>
                <a:spcPct val="90000"/>
              </a:lnSpc>
            </a:pPr>
            <a:r>
              <a:rPr lang="en-US" altLang="en-US" dirty="0"/>
              <a:t>Recovery</a:t>
            </a:r>
          </a:p>
          <a:p>
            <a:pPr lvl="1" eaLnBrk="1" hangingPunct="1">
              <a:lnSpc>
                <a:spcPct val="90000"/>
              </a:lnSpc>
            </a:pPr>
            <a:r>
              <a:rPr lang="en-US" altLang="en-US" dirty="0"/>
              <a:t>Stop attack, assess and repair damage</a:t>
            </a:r>
          </a:p>
          <a:p>
            <a:pPr lvl="1" eaLnBrk="1" hangingPunct="1">
              <a:lnSpc>
                <a:spcPct val="90000"/>
              </a:lnSpc>
            </a:pPr>
            <a:r>
              <a:rPr lang="en-US" altLang="en-US" dirty="0"/>
              <a:t>Continue to function correctly even if attack succeeds</a:t>
            </a:r>
          </a:p>
        </p:txBody>
      </p:sp>
    </p:spTree>
    <p:extLst>
      <p:ext uri="{BB962C8B-B14F-4D97-AF65-F5344CB8AC3E}">
        <p14:creationId xmlns:p14="http://schemas.microsoft.com/office/powerpoint/2010/main" val="4064691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4C8BEE1-1248-DD42-8EFE-732979FF9DDE}"/>
              </a:ext>
            </a:extLst>
          </p:cNvPr>
          <p:cNvSpPr>
            <a:spLocks noGrp="1" noChangeArrowheads="1"/>
          </p:cNvSpPr>
          <p:nvPr>
            <p:ph type="title"/>
          </p:nvPr>
        </p:nvSpPr>
        <p:spPr/>
        <p:txBody>
          <a:bodyPr/>
          <a:lstStyle/>
          <a:p>
            <a:r>
              <a:rPr lang="en-US" altLang="en-US"/>
              <a:t>Risk Analysis</a:t>
            </a:r>
          </a:p>
        </p:txBody>
      </p:sp>
      <p:sp>
        <p:nvSpPr>
          <p:cNvPr id="25603" name="Rectangle 3">
            <a:extLst>
              <a:ext uri="{FF2B5EF4-FFF2-40B4-BE49-F238E27FC236}">
                <a16:creationId xmlns:a16="http://schemas.microsoft.com/office/drawing/2014/main" id="{86BE99F5-61CF-694E-A27D-82AF22F0B0EA}"/>
              </a:ext>
            </a:extLst>
          </p:cNvPr>
          <p:cNvSpPr>
            <a:spLocks noGrp="1" noChangeArrowheads="1"/>
          </p:cNvSpPr>
          <p:nvPr>
            <p:ph type="body" idx="1"/>
          </p:nvPr>
        </p:nvSpPr>
        <p:spPr/>
        <p:txBody>
          <a:bodyPr/>
          <a:lstStyle/>
          <a:p>
            <a:r>
              <a:rPr lang="en-US" altLang="en-US"/>
              <a:t>The disadvantages of  a security system are that they are time-consuming, costly, often clumsy, and impede management and smooth running of the organisation.</a:t>
            </a:r>
          </a:p>
          <a:p>
            <a:r>
              <a:rPr lang="en-US" altLang="en-US" i="1"/>
              <a:t>Risk analysis</a:t>
            </a:r>
            <a:r>
              <a:rPr lang="en-US" altLang="en-US"/>
              <a:t> is the study of the cost of a particular system against the benefits of the system.  </a:t>
            </a:r>
          </a:p>
        </p:txBody>
      </p:sp>
    </p:spTree>
    <p:extLst>
      <p:ext uri="{BB962C8B-B14F-4D97-AF65-F5344CB8AC3E}">
        <p14:creationId xmlns:p14="http://schemas.microsoft.com/office/powerpoint/2010/main" val="109048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3" name="Rectangle 3">
            <a:extLst>
              <a:ext uri="{FF2B5EF4-FFF2-40B4-BE49-F238E27FC236}">
                <a16:creationId xmlns:a16="http://schemas.microsoft.com/office/drawing/2014/main" id="{99F38628-EAA8-9A4B-8927-8394D661FA53}"/>
              </a:ext>
            </a:extLst>
          </p:cNvPr>
          <p:cNvSpPr>
            <a:spLocks noGrp="1" noChangeArrowheads="1"/>
          </p:cNvSpPr>
          <p:nvPr>
            <p:ph type="body" idx="1"/>
          </p:nvPr>
        </p:nvSpPr>
        <p:spPr>
          <a:xfrm>
            <a:off x="1149544" y="1155700"/>
            <a:ext cx="9144000" cy="5494338"/>
          </a:xfrm>
        </p:spPr>
        <p:txBody>
          <a:bodyPr/>
          <a:lstStyle/>
          <a:p>
            <a:pPr>
              <a:lnSpc>
                <a:spcPct val="80000"/>
              </a:lnSpc>
            </a:pPr>
            <a:r>
              <a:rPr lang="pl-PL" altLang="en-US" sz="2400" dirty="0" err="1"/>
              <a:t>Understanding</a:t>
            </a:r>
            <a:r>
              <a:rPr lang="pl-PL" altLang="en-US" sz="2400" dirty="0"/>
              <a:t> </a:t>
            </a:r>
            <a:r>
              <a:rPr lang="en-US" altLang="en-US" sz="2400" dirty="0">
                <a:solidFill>
                  <a:srgbClr val="0000FF"/>
                </a:solidFill>
              </a:rPr>
              <a:t>Vulnerabilities</a:t>
            </a:r>
            <a:r>
              <a:rPr lang="pl-PL" altLang="en-US" sz="2400" dirty="0">
                <a:solidFill>
                  <a:srgbClr val="0000FF"/>
                </a:solidFill>
              </a:rPr>
              <a:t>, </a:t>
            </a:r>
            <a:r>
              <a:rPr lang="en-US" altLang="en-US" sz="2400" dirty="0">
                <a:solidFill>
                  <a:srgbClr val="0000FF"/>
                </a:solidFill>
              </a:rPr>
              <a:t>Threats</a:t>
            </a:r>
            <a:r>
              <a:rPr lang="pl-PL" altLang="en-US" sz="2400" dirty="0">
                <a:solidFill>
                  <a:srgbClr val="0000FF"/>
                </a:solidFill>
              </a:rPr>
              <a:t>, and Controls</a:t>
            </a:r>
            <a:endParaRPr lang="en-US" altLang="en-US" sz="2400" dirty="0">
              <a:solidFill>
                <a:srgbClr val="0000FF"/>
              </a:solidFill>
            </a:endParaRPr>
          </a:p>
          <a:p>
            <a:pPr>
              <a:lnSpc>
                <a:spcPct val="80000"/>
              </a:lnSpc>
            </a:pPr>
            <a:endParaRPr lang="pl-PL" altLang="en-US" sz="800" dirty="0">
              <a:solidFill>
                <a:srgbClr val="0000FF"/>
              </a:solidFill>
            </a:endParaRPr>
          </a:p>
          <a:p>
            <a:pPr lvl="1">
              <a:lnSpc>
                <a:spcPct val="80000"/>
              </a:lnSpc>
            </a:pPr>
            <a:r>
              <a:rPr lang="pl-PL" altLang="en-US" dirty="0" err="1">
                <a:solidFill>
                  <a:srgbClr val="0000FF"/>
                </a:solidFill>
              </a:rPr>
              <a:t>Vulnerability</a:t>
            </a:r>
            <a:r>
              <a:rPr lang="pl-PL" altLang="en-US" dirty="0"/>
              <a:t> = a </a:t>
            </a:r>
            <a:r>
              <a:rPr lang="pl-PL" altLang="en-US" dirty="0" err="1"/>
              <a:t>weakness</a:t>
            </a:r>
            <a:r>
              <a:rPr lang="pl-PL" altLang="en-US" dirty="0"/>
              <a:t> in a </a:t>
            </a:r>
            <a:r>
              <a:rPr lang="pl-PL" altLang="en-US" dirty="0" err="1"/>
              <a:t>security</a:t>
            </a:r>
            <a:r>
              <a:rPr lang="pl-PL" altLang="en-US" dirty="0"/>
              <a:t> system</a:t>
            </a:r>
            <a:endParaRPr lang="en-US" altLang="en-US" dirty="0"/>
          </a:p>
          <a:p>
            <a:pPr lvl="1">
              <a:lnSpc>
                <a:spcPct val="80000"/>
              </a:lnSpc>
            </a:pPr>
            <a:endParaRPr lang="pl-PL" altLang="en-US" sz="800" dirty="0"/>
          </a:p>
          <a:p>
            <a:pPr lvl="1">
              <a:lnSpc>
                <a:spcPct val="80000"/>
              </a:lnSpc>
            </a:pPr>
            <a:r>
              <a:rPr lang="pl-PL" altLang="en-US" dirty="0" err="1">
                <a:solidFill>
                  <a:srgbClr val="0000FF"/>
                </a:solidFill>
              </a:rPr>
              <a:t>Threat</a:t>
            </a:r>
            <a:r>
              <a:rPr lang="pl-PL" altLang="en-US" dirty="0"/>
              <a:t> = </a:t>
            </a:r>
            <a:r>
              <a:rPr lang="pl-PL" altLang="en-US" dirty="0" err="1"/>
              <a:t>circumstances</a:t>
            </a:r>
            <a:r>
              <a:rPr lang="pl-PL" altLang="en-US" dirty="0"/>
              <a:t> </a:t>
            </a:r>
            <a:r>
              <a:rPr lang="pl-PL" altLang="en-US" dirty="0" err="1"/>
              <a:t>that</a:t>
            </a:r>
            <a:r>
              <a:rPr lang="pl-PL" altLang="en-US" dirty="0"/>
              <a:t> </a:t>
            </a:r>
            <a:r>
              <a:rPr lang="pl-PL" altLang="en-US" dirty="0" err="1"/>
              <a:t>have</a:t>
            </a:r>
            <a:r>
              <a:rPr lang="pl-PL" altLang="en-US" dirty="0"/>
              <a:t> a </a:t>
            </a:r>
            <a:r>
              <a:rPr lang="pl-PL" altLang="en-US" i="1" dirty="0" err="1"/>
              <a:t>potential</a:t>
            </a:r>
            <a:r>
              <a:rPr lang="pl-PL" altLang="en-US" dirty="0"/>
              <a:t> to </a:t>
            </a:r>
            <a:r>
              <a:rPr lang="pl-PL" altLang="en-US" dirty="0" err="1"/>
              <a:t>cause</a:t>
            </a:r>
            <a:r>
              <a:rPr lang="pl-PL" altLang="en-US" dirty="0"/>
              <a:t> </a:t>
            </a:r>
            <a:r>
              <a:rPr lang="pl-PL" altLang="en-US" dirty="0" err="1"/>
              <a:t>harm</a:t>
            </a:r>
            <a:endParaRPr lang="en-US" altLang="en-US" dirty="0"/>
          </a:p>
          <a:p>
            <a:pPr lvl="1">
              <a:lnSpc>
                <a:spcPct val="80000"/>
              </a:lnSpc>
            </a:pPr>
            <a:endParaRPr lang="pl-PL" altLang="en-US" sz="800" dirty="0"/>
          </a:p>
          <a:p>
            <a:pPr lvl="1">
              <a:lnSpc>
                <a:spcPct val="80000"/>
              </a:lnSpc>
            </a:pPr>
            <a:r>
              <a:rPr lang="pl-PL" altLang="en-US" dirty="0">
                <a:solidFill>
                  <a:srgbClr val="0000FF"/>
                </a:solidFill>
              </a:rPr>
              <a:t>Controls</a:t>
            </a:r>
            <a:r>
              <a:rPr lang="pl-PL" altLang="en-US" dirty="0"/>
              <a:t> = </a:t>
            </a:r>
            <a:r>
              <a:rPr lang="pl-PL" altLang="en-US" dirty="0" err="1"/>
              <a:t>means</a:t>
            </a:r>
            <a:r>
              <a:rPr lang="pl-PL" altLang="en-US" dirty="0"/>
              <a:t> and </a:t>
            </a:r>
            <a:r>
              <a:rPr lang="pl-PL" altLang="en-US" dirty="0" err="1"/>
              <a:t>ways</a:t>
            </a:r>
            <a:r>
              <a:rPr lang="pl-PL" altLang="en-US" dirty="0"/>
              <a:t> to </a:t>
            </a:r>
            <a:r>
              <a:rPr lang="pl-PL" altLang="en-US" dirty="0" err="1"/>
              <a:t>block</a:t>
            </a:r>
            <a:r>
              <a:rPr lang="pl-PL" altLang="en-US" dirty="0"/>
              <a:t> a </a:t>
            </a:r>
            <a:r>
              <a:rPr lang="pl-PL" altLang="en-US" dirty="0" err="1"/>
              <a:t>threat</a:t>
            </a:r>
            <a:r>
              <a:rPr lang="pl-PL" altLang="en-US" dirty="0"/>
              <a:t>, </a:t>
            </a:r>
            <a:r>
              <a:rPr lang="pl-PL" altLang="en-US" dirty="0" err="1"/>
              <a:t>which</a:t>
            </a:r>
            <a:r>
              <a:rPr lang="pl-PL" altLang="en-US" dirty="0"/>
              <a:t> </a:t>
            </a:r>
            <a:r>
              <a:rPr lang="pl-PL" altLang="en-US" dirty="0" err="1"/>
              <a:t>tries</a:t>
            </a:r>
            <a:r>
              <a:rPr lang="pl-PL" altLang="en-US" dirty="0"/>
              <a:t> to </a:t>
            </a:r>
            <a:r>
              <a:rPr lang="pl-PL" altLang="en-US" dirty="0" err="1"/>
              <a:t>exploit</a:t>
            </a:r>
            <a:r>
              <a:rPr lang="pl-PL" altLang="en-US" dirty="0"/>
              <a:t> one </a:t>
            </a:r>
            <a:r>
              <a:rPr lang="pl-PL" altLang="en-US" dirty="0" err="1"/>
              <a:t>or</a:t>
            </a:r>
            <a:r>
              <a:rPr lang="pl-PL" altLang="en-US" dirty="0"/>
              <a:t> </a:t>
            </a:r>
            <a:r>
              <a:rPr lang="pl-PL" altLang="en-US" dirty="0" err="1"/>
              <a:t>more</a:t>
            </a:r>
            <a:r>
              <a:rPr lang="pl-PL" altLang="en-US" dirty="0"/>
              <a:t> </a:t>
            </a:r>
            <a:r>
              <a:rPr lang="pl-PL" altLang="en-US" dirty="0" err="1"/>
              <a:t>vulnerabilities</a:t>
            </a:r>
            <a:endParaRPr lang="pl-PL" altLang="en-US" dirty="0"/>
          </a:p>
          <a:p>
            <a:pPr lvl="2">
              <a:lnSpc>
                <a:spcPct val="80000"/>
              </a:lnSpc>
            </a:pPr>
            <a:r>
              <a:rPr lang="pl-PL" altLang="en-US" dirty="0"/>
              <a:t>Most of the </a:t>
            </a:r>
            <a:r>
              <a:rPr lang="pl-PL" altLang="en-US" dirty="0" err="1"/>
              <a:t>class</a:t>
            </a:r>
            <a:r>
              <a:rPr lang="pl-PL" altLang="en-US" dirty="0"/>
              <a:t> </a:t>
            </a:r>
            <a:r>
              <a:rPr lang="pl-PL" altLang="en-US" dirty="0" err="1"/>
              <a:t>discusses</a:t>
            </a:r>
            <a:r>
              <a:rPr lang="pl-PL" altLang="en-US" dirty="0"/>
              <a:t> </a:t>
            </a:r>
            <a:r>
              <a:rPr lang="pl-PL" altLang="en-US" dirty="0" err="1"/>
              <a:t>various</a:t>
            </a:r>
            <a:r>
              <a:rPr lang="pl-PL" altLang="en-US" dirty="0"/>
              <a:t> controls and </a:t>
            </a:r>
            <a:r>
              <a:rPr lang="pl-PL" altLang="en-US" dirty="0" err="1"/>
              <a:t>their</a:t>
            </a:r>
            <a:r>
              <a:rPr lang="pl-PL" altLang="en-US" dirty="0"/>
              <a:t> </a:t>
            </a:r>
            <a:r>
              <a:rPr lang="pl-PL" altLang="en-US" dirty="0" err="1"/>
              <a:t>effectiveness</a:t>
            </a:r>
            <a:endParaRPr lang="pl-PL" altLang="en-US" dirty="0"/>
          </a:p>
          <a:p>
            <a:pPr lvl="1">
              <a:lnSpc>
                <a:spcPct val="80000"/>
              </a:lnSpc>
            </a:pPr>
            <a:endParaRPr lang="pl-PL" altLang="en-US" sz="800" dirty="0"/>
          </a:p>
          <a:p>
            <a:pPr lvl="1" algn="r">
              <a:lnSpc>
                <a:spcPct val="80000"/>
              </a:lnSpc>
              <a:buFont typeface="Wingdings" pitchFamily="2" charset="2"/>
              <a:buNone/>
            </a:pPr>
            <a:r>
              <a:rPr lang="pl-PL" altLang="en-US" sz="1400" dirty="0"/>
              <a:t>[</a:t>
            </a:r>
            <a:r>
              <a:rPr lang="pl-PL" altLang="en-US" sz="1400" dirty="0" err="1"/>
              <a:t>Pfleeger</a:t>
            </a:r>
            <a:r>
              <a:rPr lang="pl-PL" altLang="en-US" sz="1400" dirty="0"/>
              <a:t> &amp; </a:t>
            </a:r>
            <a:r>
              <a:rPr lang="pl-PL" altLang="en-US" sz="1400" dirty="0" err="1"/>
              <a:t>Pfleeger</a:t>
            </a:r>
            <a:r>
              <a:rPr lang="pl-PL" altLang="en-US" sz="1400" dirty="0"/>
              <a:t>]</a:t>
            </a:r>
            <a:endParaRPr lang="en-US" altLang="en-US" sz="1400" dirty="0"/>
          </a:p>
          <a:p>
            <a:pPr lvl="1" algn="r">
              <a:lnSpc>
                <a:spcPct val="80000"/>
              </a:lnSpc>
              <a:buFont typeface="Wingdings" pitchFamily="2" charset="2"/>
              <a:buNone/>
            </a:pPr>
            <a:endParaRPr lang="en-US" altLang="en-US" sz="800" dirty="0"/>
          </a:p>
          <a:p>
            <a:pPr>
              <a:lnSpc>
                <a:spcPct val="80000"/>
              </a:lnSpc>
              <a:spcBef>
                <a:spcPct val="0"/>
              </a:spcBef>
            </a:pPr>
            <a:r>
              <a:rPr lang="pl-PL" altLang="en-US" sz="2400" dirty="0" err="1"/>
              <a:t>Example</a:t>
            </a:r>
            <a:r>
              <a:rPr lang="en-US" altLang="en-US" sz="2400" dirty="0"/>
              <a:t> - </a:t>
            </a:r>
            <a:r>
              <a:rPr lang="pl-PL" altLang="en-US" sz="2400" dirty="0">
                <a:solidFill>
                  <a:srgbClr val="0000FF"/>
                </a:solidFill>
              </a:rPr>
              <a:t>New Orleans </a:t>
            </a:r>
            <a:r>
              <a:rPr lang="pl-PL" altLang="en-US" sz="2400" dirty="0" err="1">
                <a:solidFill>
                  <a:srgbClr val="0000FF"/>
                </a:solidFill>
              </a:rPr>
              <a:t>disaster</a:t>
            </a:r>
            <a:r>
              <a:rPr lang="pl-PL" altLang="en-US" sz="2400" dirty="0"/>
              <a:t> (</a:t>
            </a:r>
            <a:r>
              <a:rPr lang="pl-PL" altLang="en-US" sz="2400" dirty="0" err="1"/>
              <a:t>Hurricane</a:t>
            </a:r>
            <a:r>
              <a:rPr lang="pl-PL" altLang="en-US" sz="2400" dirty="0"/>
              <a:t> </a:t>
            </a:r>
            <a:r>
              <a:rPr lang="pl-PL" altLang="en-US" sz="2400" dirty="0" err="1"/>
              <a:t>Katrina</a:t>
            </a:r>
            <a:r>
              <a:rPr lang="pl-PL" altLang="en-US" sz="2400" dirty="0"/>
              <a:t>)</a:t>
            </a:r>
            <a:endParaRPr lang="en-US" altLang="en-US" sz="2400" dirty="0"/>
          </a:p>
          <a:p>
            <a:pPr>
              <a:lnSpc>
                <a:spcPct val="80000"/>
              </a:lnSpc>
              <a:spcBef>
                <a:spcPct val="0"/>
              </a:spcBef>
            </a:pPr>
            <a:endParaRPr lang="en-US" altLang="en-US" sz="800" dirty="0"/>
          </a:p>
          <a:p>
            <a:pPr lvl="1">
              <a:lnSpc>
                <a:spcPct val="80000"/>
              </a:lnSpc>
              <a:spcBef>
                <a:spcPct val="0"/>
              </a:spcBef>
            </a:pPr>
            <a:r>
              <a:rPr lang="en-US" altLang="en-US" sz="2000" dirty="0"/>
              <a:t>Q: </a:t>
            </a:r>
            <a:r>
              <a:rPr lang="pl-PL" altLang="en-US" sz="2000" dirty="0" err="1"/>
              <a:t>What</a:t>
            </a:r>
            <a:r>
              <a:rPr lang="pl-PL" altLang="en-US" sz="2000" dirty="0"/>
              <a:t> </a:t>
            </a:r>
            <a:r>
              <a:rPr lang="pl-PL" altLang="en-US" sz="2000" dirty="0" err="1"/>
              <a:t>were</a:t>
            </a:r>
            <a:r>
              <a:rPr lang="pl-PL" altLang="en-US" sz="2000" dirty="0"/>
              <a:t> </a:t>
            </a:r>
            <a:r>
              <a:rPr lang="pl-PL" altLang="en-US" sz="2000" dirty="0" err="1"/>
              <a:t>city</a:t>
            </a:r>
            <a:r>
              <a:rPr lang="pl-PL" altLang="en-US" sz="2000" dirty="0"/>
              <a:t> v</a:t>
            </a:r>
            <a:r>
              <a:rPr lang="en-US" altLang="en-US" sz="2000" dirty="0" err="1"/>
              <a:t>ulnerabilities</a:t>
            </a:r>
            <a:r>
              <a:rPr lang="pl-PL" altLang="en-US" sz="2000" dirty="0"/>
              <a:t>, t</a:t>
            </a:r>
            <a:r>
              <a:rPr lang="en-US" altLang="en-US" sz="2000" dirty="0" err="1"/>
              <a:t>hreats</a:t>
            </a:r>
            <a:r>
              <a:rPr lang="pl-PL" altLang="en-US" sz="2000" dirty="0"/>
              <a:t>, and controls</a:t>
            </a:r>
            <a:r>
              <a:rPr lang="en-US" altLang="en-US" sz="2000" dirty="0"/>
              <a:t>?</a:t>
            </a:r>
          </a:p>
          <a:p>
            <a:pPr lvl="1">
              <a:lnSpc>
                <a:spcPct val="80000"/>
              </a:lnSpc>
              <a:spcBef>
                <a:spcPct val="0"/>
              </a:spcBef>
            </a:pPr>
            <a:endParaRPr lang="en-US" altLang="en-US" sz="800" dirty="0"/>
          </a:p>
          <a:p>
            <a:pPr lvl="1">
              <a:lnSpc>
                <a:spcPct val="80000"/>
              </a:lnSpc>
              <a:spcBef>
                <a:spcPct val="0"/>
              </a:spcBef>
            </a:pPr>
            <a:r>
              <a:rPr lang="en-US" altLang="en-US" sz="2000" dirty="0"/>
              <a:t>A: </a:t>
            </a:r>
            <a:r>
              <a:rPr lang="en-US" altLang="en-US" sz="2000" dirty="0">
                <a:solidFill>
                  <a:srgbClr val="0000FF"/>
                </a:solidFill>
              </a:rPr>
              <a:t>Vulnerabilities</a:t>
            </a:r>
            <a:r>
              <a:rPr lang="en-US" altLang="en-US" sz="2000" dirty="0"/>
              <a:t>: location below water level, geographical location in hurricane area, …</a:t>
            </a:r>
          </a:p>
          <a:p>
            <a:pPr lvl="1">
              <a:lnSpc>
                <a:spcPct val="80000"/>
              </a:lnSpc>
              <a:spcBef>
                <a:spcPct val="0"/>
              </a:spcBef>
              <a:buFont typeface="Wingdings" pitchFamily="2" charset="2"/>
              <a:buNone/>
            </a:pPr>
            <a:r>
              <a:rPr lang="en-US" altLang="en-US" sz="2000" dirty="0"/>
              <a:t>		  </a:t>
            </a:r>
            <a:r>
              <a:rPr lang="en-US" altLang="en-US" sz="2000" dirty="0">
                <a:solidFill>
                  <a:srgbClr val="0000FF"/>
                </a:solidFill>
              </a:rPr>
              <a:t>Threats</a:t>
            </a:r>
            <a:r>
              <a:rPr lang="en-US" altLang="en-US" sz="2000" dirty="0"/>
              <a:t>: hurricane, dam damage, terrorist attack, …</a:t>
            </a:r>
          </a:p>
          <a:p>
            <a:pPr lvl="1">
              <a:lnSpc>
                <a:spcPct val="80000"/>
              </a:lnSpc>
              <a:buFont typeface="Wingdings" pitchFamily="2" charset="2"/>
              <a:buNone/>
            </a:pPr>
            <a:r>
              <a:rPr lang="en-US" altLang="en-US" sz="2000" dirty="0"/>
              <a:t>		  </a:t>
            </a:r>
            <a:r>
              <a:rPr lang="en-US" altLang="en-US" sz="2000" dirty="0">
                <a:solidFill>
                  <a:srgbClr val="0000FF"/>
                </a:solidFill>
              </a:rPr>
              <a:t>Controls</a:t>
            </a:r>
            <a:r>
              <a:rPr lang="en-US" altLang="en-US" sz="2000" dirty="0"/>
              <a:t>: dams and other civil infrastructures, emergency response </a:t>
            </a:r>
          </a:p>
          <a:p>
            <a:pPr lvl="1">
              <a:lnSpc>
                <a:spcPct val="80000"/>
              </a:lnSpc>
              <a:buFont typeface="Wingdings" pitchFamily="2" charset="2"/>
              <a:buNone/>
            </a:pPr>
            <a:r>
              <a:rPr lang="en-US" altLang="en-US" sz="2000" dirty="0"/>
              <a:t>			    plan, …</a:t>
            </a:r>
            <a:endParaRPr lang="pl-PL" altLang="en-US" sz="2000" dirty="0"/>
          </a:p>
        </p:txBody>
      </p:sp>
      <p:sp>
        <p:nvSpPr>
          <p:cNvPr id="2" name="Title 1">
            <a:extLst>
              <a:ext uri="{FF2B5EF4-FFF2-40B4-BE49-F238E27FC236}">
                <a16:creationId xmlns:a16="http://schemas.microsoft.com/office/drawing/2014/main" id="{DA36EA19-8E4F-3147-A6E5-511504F12113}"/>
              </a:ext>
            </a:extLst>
          </p:cNvPr>
          <p:cNvSpPr>
            <a:spLocks noGrp="1"/>
          </p:cNvSpPr>
          <p:nvPr>
            <p:ph type="title"/>
          </p:nvPr>
        </p:nvSpPr>
        <p:spPr/>
        <p:txBody>
          <a:bodyPr/>
          <a:lstStyle/>
          <a:p>
            <a:r>
              <a:rPr lang="en-US" altLang="en-US" dirty="0"/>
              <a:t>Vulnerabilities</a:t>
            </a:r>
            <a:r>
              <a:rPr lang="pl-PL" altLang="en-US" dirty="0"/>
              <a:t>, </a:t>
            </a:r>
            <a:r>
              <a:rPr lang="en-US" altLang="en-US" dirty="0"/>
              <a:t>Threats</a:t>
            </a:r>
            <a:r>
              <a:rPr lang="pl-PL" altLang="en-US" dirty="0"/>
              <a:t>, and Controls</a:t>
            </a:r>
            <a:endParaRPr lang="en-US" dirty="0"/>
          </a:p>
        </p:txBody>
      </p:sp>
    </p:spTree>
    <p:extLst>
      <p:ext uri="{BB962C8B-B14F-4D97-AF65-F5344CB8AC3E}">
        <p14:creationId xmlns:p14="http://schemas.microsoft.com/office/powerpoint/2010/main" val="3519888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5" name="Rectangle 3">
            <a:extLst>
              <a:ext uri="{FF2B5EF4-FFF2-40B4-BE49-F238E27FC236}">
                <a16:creationId xmlns:a16="http://schemas.microsoft.com/office/drawing/2014/main" id="{8940BD6D-BA4C-E84D-8C97-5224130C57CB}"/>
              </a:ext>
            </a:extLst>
          </p:cNvPr>
          <p:cNvSpPr>
            <a:spLocks noGrp="1" noChangeArrowheads="1"/>
          </p:cNvSpPr>
          <p:nvPr>
            <p:ph type="body" idx="1"/>
          </p:nvPr>
        </p:nvSpPr>
        <p:spPr>
          <a:xfrm>
            <a:off x="1149544" y="1482725"/>
            <a:ext cx="8458200" cy="4954588"/>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a:lnSpc>
                <a:spcPct val="90000"/>
              </a:lnSpc>
            </a:pPr>
            <a:r>
              <a:rPr lang="en-US" altLang="en-US" dirty="0"/>
              <a:t>Local threats</a:t>
            </a:r>
          </a:p>
          <a:p>
            <a:pPr lvl="1">
              <a:lnSpc>
                <a:spcPct val="90000"/>
              </a:lnSpc>
            </a:pPr>
            <a:r>
              <a:rPr lang="en-US" altLang="en-US" dirty="0"/>
              <a:t>Recreational hackers</a:t>
            </a:r>
          </a:p>
          <a:p>
            <a:pPr lvl="1">
              <a:lnSpc>
                <a:spcPct val="90000"/>
              </a:lnSpc>
            </a:pPr>
            <a:r>
              <a:rPr lang="en-US" altLang="en-US" dirty="0"/>
              <a:t>Institutional hackers</a:t>
            </a:r>
          </a:p>
          <a:p>
            <a:pPr>
              <a:lnSpc>
                <a:spcPct val="90000"/>
              </a:lnSpc>
            </a:pPr>
            <a:r>
              <a:rPr lang="en-US" altLang="en-US" dirty="0"/>
              <a:t>Shared threats</a:t>
            </a:r>
          </a:p>
          <a:p>
            <a:pPr lvl="1">
              <a:lnSpc>
                <a:spcPct val="90000"/>
              </a:lnSpc>
            </a:pPr>
            <a:r>
              <a:rPr lang="en-US" altLang="en-US" dirty="0"/>
              <a:t>Organized crime</a:t>
            </a:r>
          </a:p>
          <a:p>
            <a:pPr lvl="1">
              <a:lnSpc>
                <a:spcPct val="90000"/>
              </a:lnSpc>
            </a:pPr>
            <a:r>
              <a:rPr lang="en-US" altLang="en-US" dirty="0"/>
              <a:t>Industrial espionage</a:t>
            </a:r>
          </a:p>
          <a:p>
            <a:pPr lvl="1">
              <a:lnSpc>
                <a:spcPct val="90000"/>
              </a:lnSpc>
            </a:pPr>
            <a:r>
              <a:rPr lang="en-US" altLang="en-US" dirty="0"/>
              <a:t>Terrorism</a:t>
            </a:r>
          </a:p>
          <a:p>
            <a:pPr>
              <a:lnSpc>
                <a:spcPct val="90000"/>
              </a:lnSpc>
            </a:pPr>
            <a:r>
              <a:rPr lang="en-US" altLang="en-US" dirty="0"/>
              <a:t>National security threats</a:t>
            </a:r>
          </a:p>
          <a:p>
            <a:pPr lvl="1">
              <a:lnSpc>
                <a:spcPct val="90000"/>
              </a:lnSpc>
            </a:pPr>
            <a:r>
              <a:rPr lang="en-US" altLang="en-US" dirty="0"/>
              <a:t>National intelligence</a:t>
            </a:r>
          </a:p>
          <a:p>
            <a:pPr lvl="1">
              <a:lnSpc>
                <a:spcPct val="90000"/>
              </a:lnSpc>
            </a:pPr>
            <a:r>
              <a:rPr lang="en-US" altLang="en-US" dirty="0"/>
              <a:t>Info warriors</a:t>
            </a:r>
          </a:p>
        </p:txBody>
      </p:sp>
      <p:sp>
        <p:nvSpPr>
          <p:cNvPr id="2" name="Title 1">
            <a:extLst>
              <a:ext uri="{FF2B5EF4-FFF2-40B4-BE49-F238E27FC236}">
                <a16:creationId xmlns:a16="http://schemas.microsoft.com/office/drawing/2014/main" id="{9C2A95ED-00CC-A844-A5A4-F8CE2179885F}"/>
              </a:ext>
            </a:extLst>
          </p:cNvPr>
          <p:cNvSpPr>
            <a:spLocks noGrp="1"/>
          </p:cNvSpPr>
          <p:nvPr>
            <p:ph type="title"/>
          </p:nvPr>
        </p:nvSpPr>
        <p:spPr/>
        <p:txBody>
          <a:bodyPr/>
          <a:lstStyle/>
          <a:p>
            <a:r>
              <a:rPr lang="en-US" altLang="en-US" dirty="0"/>
              <a:t>Threat Spectrum</a:t>
            </a:r>
            <a:endParaRPr lang="en-US" dirty="0"/>
          </a:p>
        </p:txBody>
      </p:sp>
    </p:spTree>
    <p:extLst>
      <p:ext uri="{BB962C8B-B14F-4D97-AF65-F5344CB8AC3E}">
        <p14:creationId xmlns:p14="http://schemas.microsoft.com/office/powerpoint/2010/main" val="217080641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a:extLst>
              <a:ext uri="{FF2B5EF4-FFF2-40B4-BE49-F238E27FC236}">
                <a16:creationId xmlns:a16="http://schemas.microsoft.com/office/drawing/2014/main" id="{A681C908-FDB1-9948-AE31-4CD67C97A0DA}"/>
              </a:ext>
            </a:extLst>
          </p:cNvPr>
          <p:cNvSpPr>
            <a:spLocks noGrp="1" noChangeArrowheads="1"/>
          </p:cNvSpPr>
          <p:nvPr>
            <p:ph type="body" idx="1"/>
          </p:nvPr>
        </p:nvSpPr>
        <p:spPr>
          <a:xfrm>
            <a:off x="1149544" y="1333500"/>
            <a:ext cx="8763000" cy="5638800"/>
          </a:xfrm>
        </p:spPr>
        <p:txBody>
          <a:bodyPr/>
          <a:lstStyle/>
          <a:p>
            <a:r>
              <a:rPr lang="pl-PL" altLang="en-US" dirty="0" err="1"/>
              <a:t>Kinds</a:t>
            </a:r>
            <a:r>
              <a:rPr lang="pl-PL" altLang="en-US" dirty="0"/>
              <a:t> of </a:t>
            </a:r>
            <a:r>
              <a:rPr lang="pl-PL" altLang="en-US" dirty="0" err="1"/>
              <a:t>threats</a:t>
            </a:r>
            <a:r>
              <a:rPr lang="pl-PL" altLang="en-US" dirty="0"/>
              <a:t>:</a:t>
            </a:r>
          </a:p>
          <a:p>
            <a:pPr lvl="1"/>
            <a:r>
              <a:rPr lang="pl-PL" altLang="en-US" dirty="0" err="1">
                <a:solidFill>
                  <a:srgbClr val="0000FF"/>
                </a:solidFill>
              </a:rPr>
              <a:t>Interception</a:t>
            </a:r>
            <a:endParaRPr lang="pl-PL" altLang="en-US" dirty="0">
              <a:solidFill>
                <a:srgbClr val="0000FF"/>
              </a:solidFill>
            </a:endParaRPr>
          </a:p>
          <a:p>
            <a:pPr lvl="2"/>
            <a:r>
              <a:rPr lang="pl-PL" altLang="en-US" dirty="0" err="1"/>
              <a:t>an</a:t>
            </a:r>
            <a:r>
              <a:rPr lang="pl-PL" altLang="en-US" dirty="0"/>
              <a:t> </a:t>
            </a:r>
            <a:r>
              <a:rPr lang="pl-PL" altLang="en-US" dirty="0" err="1"/>
              <a:t>unauthorized</a:t>
            </a:r>
            <a:r>
              <a:rPr lang="pl-PL" altLang="en-US" dirty="0"/>
              <a:t> party (</a:t>
            </a:r>
            <a:r>
              <a:rPr lang="pl-PL" altLang="en-US" dirty="0" err="1"/>
              <a:t>human</a:t>
            </a:r>
            <a:r>
              <a:rPr lang="pl-PL" altLang="en-US" dirty="0"/>
              <a:t> </a:t>
            </a:r>
            <a:r>
              <a:rPr lang="pl-PL" altLang="en-US" dirty="0" err="1"/>
              <a:t>or</a:t>
            </a:r>
            <a:r>
              <a:rPr lang="pl-PL" altLang="en-US" dirty="0"/>
              <a:t> not) </a:t>
            </a:r>
            <a:r>
              <a:rPr lang="pl-PL" altLang="en-US" dirty="0" err="1"/>
              <a:t>gains</a:t>
            </a:r>
            <a:r>
              <a:rPr lang="pl-PL" altLang="en-US" dirty="0"/>
              <a:t> </a:t>
            </a:r>
            <a:r>
              <a:rPr lang="pl-PL" altLang="en-US" dirty="0" err="1"/>
              <a:t>access</a:t>
            </a:r>
            <a:r>
              <a:rPr lang="pl-PL" altLang="en-US" dirty="0"/>
              <a:t> to </a:t>
            </a:r>
            <a:r>
              <a:rPr lang="pl-PL" altLang="en-US" dirty="0" err="1"/>
              <a:t>an</a:t>
            </a:r>
            <a:r>
              <a:rPr lang="pl-PL" altLang="en-US" dirty="0"/>
              <a:t> </a:t>
            </a:r>
            <a:r>
              <a:rPr lang="pl-PL" altLang="en-US" dirty="0" err="1"/>
              <a:t>asset</a:t>
            </a:r>
            <a:endParaRPr lang="pl-PL" altLang="en-US" dirty="0"/>
          </a:p>
          <a:p>
            <a:pPr lvl="1"/>
            <a:r>
              <a:rPr lang="pl-PL" altLang="en-US" dirty="0" err="1">
                <a:solidFill>
                  <a:srgbClr val="0000FF"/>
                </a:solidFill>
              </a:rPr>
              <a:t>Interruption</a:t>
            </a:r>
            <a:endParaRPr lang="pl-PL" altLang="en-US" dirty="0">
              <a:solidFill>
                <a:srgbClr val="0000FF"/>
              </a:solidFill>
            </a:endParaRPr>
          </a:p>
          <a:p>
            <a:pPr lvl="2"/>
            <a:r>
              <a:rPr lang="pl-PL" altLang="en-US" dirty="0" err="1"/>
              <a:t>an</a:t>
            </a:r>
            <a:r>
              <a:rPr lang="pl-PL" altLang="en-US" dirty="0"/>
              <a:t> </a:t>
            </a:r>
            <a:r>
              <a:rPr lang="pl-PL" altLang="en-US" dirty="0" err="1"/>
              <a:t>asset</a:t>
            </a:r>
            <a:r>
              <a:rPr lang="pl-PL" altLang="en-US" dirty="0"/>
              <a:t> </a:t>
            </a:r>
            <a:r>
              <a:rPr lang="pl-PL" altLang="en-US" dirty="0" err="1"/>
              <a:t>becomes</a:t>
            </a:r>
            <a:r>
              <a:rPr lang="pl-PL" altLang="en-US" dirty="0"/>
              <a:t> </a:t>
            </a:r>
            <a:r>
              <a:rPr lang="pl-PL" altLang="en-US" dirty="0" err="1"/>
              <a:t>lost</a:t>
            </a:r>
            <a:r>
              <a:rPr lang="pl-PL" altLang="en-US" dirty="0"/>
              <a:t>, </a:t>
            </a:r>
            <a:r>
              <a:rPr lang="pl-PL" altLang="en-US" dirty="0" err="1"/>
              <a:t>unavailable</a:t>
            </a:r>
            <a:r>
              <a:rPr lang="pl-PL" altLang="en-US" dirty="0"/>
              <a:t>, </a:t>
            </a:r>
            <a:r>
              <a:rPr lang="pl-PL" altLang="en-US" dirty="0" err="1"/>
              <a:t>or</a:t>
            </a:r>
            <a:r>
              <a:rPr lang="pl-PL" altLang="en-US" dirty="0"/>
              <a:t> </a:t>
            </a:r>
            <a:r>
              <a:rPr lang="pl-PL" altLang="en-US" dirty="0" err="1"/>
              <a:t>unusable</a:t>
            </a:r>
            <a:endParaRPr lang="pl-PL" altLang="en-US" dirty="0"/>
          </a:p>
          <a:p>
            <a:pPr lvl="1"/>
            <a:r>
              <a:rPr lang="pl-PL" altLang="en-US" dirty="0" err="1">
                <a:solidFill>
                  <a:srgbClr val="0000FF"/>
                </a:solidFill>
              </a:rPr>
              <a:t>Modification</a:t>
            </a:r>
            <a:endParaRPr lang="pl-PL" altLang="en-US" dirty="0">
              <a:solidFill>
                <a:srgbClr val="0000FF"/>
              </a:solidFill>
            </a:endParaRPr>
          </a:p>
          <a:p>
            <a:pPr lvl="2"/>
            <a:r>
              <a:rPr lang="pl-PL" altLang="en-US" dirty="0" err="1"/>
              <a:t>an</a:t>
            </a:r>
            <a:r>
              <a:rPr lang="pl-PL" altLang="en-US" dirty="0"/>
              <a:t> </a:t>
            </a:r>
            <a:r>
              <a:rPr lang="pl-PL" altLang="en-US" dirty="0" err="1"/>
              <a:t>unauthorized</a:t>
            </a:r>
            <a:r>
              <a:rPr lang="pl-PL" altLang="en-US" dirty="0"/>
              <a:t> party </a:t>
            </a:r>
            <a:r>
              <a:rPr lang="pl-PL" altLang="en-US" dirty="0" err="1"/>
              <a:t>changes</a:t>
            </a:r>
            <a:r>
              <a:rPr lang="pl-PL" altLang="en-US" dirty="0"/>
              <a:t> the </a:t>
            </a:r>
            <a:r>
              <a:rPr lang="pl-PL" altLang="en-US" dirty="0" err="1"/>
              <a:t>state</a:t>
            </a:r>
            <a:r>
              <a:rPr lang="pl-PL" altLang="en-US" dirty="0"/>
              <a:t> of </a:t>
            </a:r>
            <a:r>
              <a:rPr lang="pl-PL" altLang="en-US" dirty="0" err="1"/>
              <a:t>an</a:t>
            </a:r>
            <a:r>
              <a:rPr lang="pl-PL" altLang="en-US" dirty="0"/>
              <a:t> </a:t>
            </a:r>
            <a:r>
              <a:rPr lang="pl-PL" altLang="en-US" dirty="0" err="1"/>
              <a:t>asset</a:t>
            </a:r>
            <a:endParaRPr lang="pl-PL" altLang="en-US" dirty="0"/>
          </a:p>
          <a:p>
            <a:pPr lvl="1"/>
            <a:r>
              <a:rPr lang="pl-PL" altLang="en-US" dirty="0" err="1">
                <a:solidFill>
                  <a:srgbClr val="0000FF"/>
                </a:solidFill>
              </a:rPr>
              <a:t>Fabrication</a:t>
            </a:r>
            <a:endParaRPr lang="pl-PL" altLang="en-US" dirty="0">
              <a:solidFill>
                <a:srgbClr val="0000FF"/>
              </a:solidFill>
            </a:endParaRPr>
          </a:p>
          <a:p>
            <a:pPr lvl="2"/>
            <a:r>
              <a:rPr lang="pl-PL" altLang="en-US" dirty="0" err="1"/>
              <a:t>an</a:t>
            </a:r>
            <a:r>
              <a:rPr lang="pl-PL" altLang="en-US" dirty="0"/>
              <a:t> </a:t>
            </a:r>
            <a:r>
              <a:rPr lang="pl-PL" altLang="en-US" dirty="0" err="1"/>
              <a:t>unauthorized</a:t>
            </a:r>
            <a:r>
              <a:rPr lang="pl-PL" altLang="en-US" dirty="0"/>
              <a:t> party </a:t>
            </a:r>
            <a:r>
              <a:rPr lang="pl-PL" altLang="en-US" dirty="0" err="1"/>
              <a:t>counterfeits</a:t>
            </a:r>
            <a:r>
              <a:rPr lang="pl-PL" altLang="en-US" dirty="0"/>
              <a:t> </a:t>
            </a:r>
            <a:r>
              <a:rPr lang="pl-PL" altLang="en-US" dirty="0" err="1"/>
              <a:t>an</a:t>
            </a:r>
            <a:r>
              <a:rPr lang="pl-PL" altLang="en-US" dirty="0"/>
              <a:t> </a:t>
            </a:r>
            <a:r>
              <a:rPr lang="pl-PL" altLang="en-US" dirty="0" err="1"/>
              <a:t>asset</a:t>
            </a:r>
            <a:endParaRPr lang="pl-PL" altLang="en-US" dirty="0"/>
          </a:p>
          <a:p>
            <a:r>
              <a:rPr lang="pl-PL" altLang="en-US" sz="2400" dirty="0" err="1"/>
              <a:t>Examples</a:t>
            </a:r>
            <a:r>
              <a:rPr lang="pl-PL" altLang="en-US" sz="2400" dirty="0"/>
              <a:t>?</a:t>
            </a:r>
          </a:p>
        </p:txBody>
      </p:sp>
      <p:sp>
        <p:nvSpPr>
          <p:cNvPr id="2" name="Title 1">
            <a:extLst>
              <a:ext uri="{FF2B5EF4-FFF2-40B4-BE49-F238E27FC236}">
                <a16:creationId xmlns:a16="http://schemas.microsoft.com/office/drawing/2014/main" id="{FF6BBDBD-D5D8-B34A-B348-A088DB7CAA2E}"/>
              </a:ext>
            </a:extLst>
          </p:cNvPr>
          <p:cNvSpPr>
            <a:spLocks noGrp="1"/>
          </p:cNvSpPr>
          <p:nvPr>
            <p:ph type="title"/>
          </p:nvPr>
        </p:nvSpPr>
        <p:spPr/>
        <p:txBody>
          <a:bodyPr/>
          <a:lstStyle/>
          <a:p>
            <a:r>
              <a:rPr lang="pl-PL" altLang="en-US" dirty="0" err="1"/>
              <a:t>Kinds</a:t>
            </a:r>
            <a:r>
              <a:rPr lang="pl-PL" altLang="en-US" dirty="0"/>
              <a:t> of </a:t>
            </a:r>
            <a:r>
              <a:rPr lang="en-US" altLang="en-US" dirty="0"/>
              <a:t>Threats</a:t>
            </a:r>
            <a:endParaRPr lang="en-US" dirty="0"/>
          </a:p>
        </p:txBody>
      </p:sp>
    </p:spTree>
    <p:extLst>
      <p:ext uri="{BB962C8B-B14F-4D97-AF65-F5344CB8AC3E}">
        <p14:creationId xmlns:p14="http://schemas.microsoft.com/office/powerpoint/2010/main" val="2156284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7" name="Rectangle 3">
            <a:extLst>
              <a:ext uri="{FF2B5EF4-FFF2-40B4-BE49-F238E27FC236}">
                <a16:creationId xmlns:a16="http://schemas.microsoft.com/office/drawing/2014/main" id="{12DF364C-09F4-6941-8459-617D4D741A68}"/>
              </a:ext>
            </a:extLst>
          </p:cNvPr>
          <p:cNvSpPr>
            <a:spLocks noGrp="1" noChangeArrowheads="1"/>
          </p:cNvSpPr>
          <p:nvPr>
            <p:ph type="body" idx="1"/>
          </p:nvPr>
        </p:nvSpPr>
        <p:spPr>
          <a:xfrm>
            <a:off x="1149544" y="1824039"/>
            <a:ext cx="8763000" cy="3781425"/>
          </a:xfrm>
        </p:spPr>
        <p:txBody>
          <a:bodyPr>
            <a:normAutofit lnSpcReduction="10000"/>
          </a:bodyPr>
          <a:lstStyle/>
          <a:p>
            <a:pPr>
              <a:lnSpc>
                <a:spcPct val="90000"/>
              </a:lnSpc>
            </a:pPr>
            <a:r>
              <a:rPr lang="pl-PL" altLang="en-US" sz="2400" dirty="0" err="1">
                <a:solidFill>
                  <a:srgbClr val="0000FF"/>
                </a:solidFill>
              </a:rPr>
              <a:t>Disclosure</a:t>
            </a:r>
            <a:endParaRPr lang="pl-PL" altLang="en-US" sz="2400" dirty="0">
              <a:solidFill>
                <a:srgbClr val="0000FF"/>
              </a:solidFill>
            </a:endParaRPr>
          </a:p>
          <a:p>
            <a:pPr lvl="1">
              <a:lnSpc>
                <a:spcPct val="90000"/>
              </a:lnSpc>
            </a:pPr>
            <a:r>
              <a:rPr lang="pl-PL" altLang="en-US" sz="2000" dirty="0">
                <a:solidFill>
                  <a:srgbClr val="000000"/>
                </a:solidFill>
              </a:rPr>
              <a:t>Attack on data </a:t>
            </a:r>
            <a:r>
              <a:rPr lang="pl-PL" altLang="en-US" sz="2000" i="1" dirty="0" err="1">
                <a:solidFill>
                  <a:srgbClr val="000000"/>
                </a:solidFill>
              </a:rPr>
              <a:t>confidentiality</a:t>
            </a:r>
            <a:endParaRPr lang="pl-PL" altLang="en-US" sz="2000" i="1" dirty="0">
              <a:solidFill>
                <a:srgbClr val="000000"/>
              </a:solidFill>
            </a:endParaRPr>
          </a:p>
          <a:p>
            <a:pPr lvl="1">
              <a:lnSpc>
                <a:spcPct val="90000"/>
              </a:lnSpc>
            </a:pPr>
            <a:endParaRPr lang="pl-PL" altLang="en-US" sz="600" dirty="0">
              <a:solidFill>
                <a:srgbClr val="000000"/>
              </a:solidFill>
            </a:endParaRPr>
          </a:p>
          <a:p>
            <a:pPr>
              <a:lnSpc>
                <a:spcPct val="90000"/>
              </a:lnSpc>
            </a:pPr>
            <a:r>
              <a:rPr lang="pl-PL" altLang="en-US" sz="2400" dirty="0" err="1">
                <a:solidFill>
                  <a:srgbClr val="0000FF"/>
                </a:solidFill>
              </a:rPr>
              <a:t>Unauthorized</a:t>
            </a:r>
            <a:r>
              <a:rPr lang="pl-PL" altLang="en-US" sz="2400" dirty="0">
                <a:solidFill>
                  <a:srgbClr val="0000FF"/>
                </a:solidFill>
              </a:rPr>
              <a:t> </a:t>
            </a:r>
            <a:r>
              <a:rPr lang="pl-PL" altLang="en-US" sz="2400" dirty="0" err="1">
                <a:solidFill>
                  <a:srgbClr val="0000FF"/>
                </a:solidFill>
              </a:rPr>
              <a:t>modification</a:t>
            </a:r>
            <a:r>
              <a:rPr lang="pl-PL" altLang="en-US" sz="2400" dirty="0">
                <a:solidFill>
                  <a:srgbClr val="0000FF"/>
                </a:solidFill>
              </a:rPr>
              <a:t> / </a:t>
            </a:r>
            <a:r>
              <a:rPr lang="pl-PL" altLang="en-US" sz="2400" dirty="0" err="1">
                <a:solidFill>
                  <a:srgbClr val="0000FF"/>
                </a:solidFill>
              </a:rPr>
              <a:t>deception</a:t>
            </a:r>
            <a:endParaRPr lang="pl-PL" altLang="en-US" sz="2400" dirty="0">
              <a:solidFill>
                <a:srgbClr val="0000FF"/>
              </a:solidFill>
            </a:endParaRPr>
          </a:p>
          <a:p>
            <a:pPr lvl="1">
              <a:lnSpc>
                <a:spcPct val="90000"/>
              </a:lnSpc>
            </a:pPr>
            <a:r>
              <a:rPr lang="pl-PL" altLang="en-US" sz="2000" dirty="0" err="1">
                <a:solidFill>
                  <a:srgbClr val="000000"/>
                </a:solidFill>
              </a:rPr>
              <a:t>E.g</a:t>
            </a:r>
            <a:r>
              <a:rPr lang="pl-PL" altLang="en-US" sz="2000" dirty="0">
                <a:solidFill>
                  <a:srgbClr val="000000"/>
                </a:solidFill>
              </a:rPr>
              <a:t>., </a:t>
            </a:r>
            <a:r>
              <a:rPr lang="pl-PL" altLang="en-US" sz="2000" dirty="0" err="1">
                <a:solidFill>
                  <a:srgbClr val="000000"/>
                </a:solidFill>
              </a:rPr>
              <a:t>providing</a:t>
            </a:r>
            <a:r>
              <a:rPr lang="pl-PL" altLang="en-US" sz="2000" dirty="0">
                <a:solidFill>
                  <a:srgbClr val="000000"/>
                </a:solidFill>
              </a:rPr>
              <a:t> </a:t>
            </a:r>
            <a:r>
              <a:rPr lang="pl-PL" altLang="en-US" sz="2000" dirty="0" err="1">
                <a:solidFill>
                  <a:srgbClr val="000000"/>
                </a:solidFill>
              </a:rPr>
              <a:t>wrong</a:t>
            </a:r>
            <a:r>
              <a:rPr lang="pl-PL" altLang="en-US" sz="2000" dirty="0">
                <a:solidFill>
                  <a:srgbClr val="000000"/>
                </a:solidFill>
              </a:rPr>
              <a:t> data (</a:t>
            </a:r>
            <a:r>
              <a:rPr lang="pl-PL" altLang="en-US" sz="2000" dirty="0" err="1">
                <a:solidFill>
                  <a:srgbClr val="000000"/>
                </a:solidFill>
              </a:rPr>
              <a:t>attack</a:t>
            </a:r>
            <a:r>
              <a:rPr lang="pl-PL" altLang="en-US" sz="2000" dirty="0">
                <a:solidFill>
                  <a:srgbClr val="000000"/>
                </a:solidFill>
              </a:rPr>
              <a:t> on data </a:t>
            </a:r>
            <a:r>
              <a:rPr lang="pl-PL" altLang="en-US" sz="2000" i="1" dirty="0" err="1">
                <a:solidFill>
                  <a:srgbClr val="000000"/>
                </a:solidFill>
              </a:rPr>
              <a:t>integrity</a:t>
            </a:r>
            <a:r>
              <a:rPr lang="pl-PL" altLang="en-US" sz="2000" dirty="0">
                <a:solidFill>
                  <a:srgbClr val="000000"/>
                </a:solidFill>
              </a:rPr>
              <a:t>)</a:t>
            </a:r>
          </a:p>
          <a:p>
            <a:pPr lvl="1">
              <a:lnSpc>
                <a:spcPct val="90000"/>
              </a:lnSpc>
            </a:pPr>
            <a:endParaRPr lang="pl-PL" altLang="en-US" sz="600" dirty="0">
              <a:solidFill>
                <a:srgbClr val="000000"/>
              </a:solidFill>
            </a:endParaRPr>
          </a:p>
          <a:p>
            <a:pPr>
              <a:lnSpc>
                <a:spcPct val="90000"/>
              </a:lnSpc>
            </a:pPr>
            <a:r>
              <a:rPr lang="pl-PL" altLang="en-US" sz="2400" dirty="0" err="1">
                <a:solidFill>
                  <a:srgbClr val="0000FF"/>
                </a:solidFill>
              </a:rPr>
              <a:t>Disruption</a:t>
            </a:r>
            <a:endParaRPr lang="pl-PL" altLang="en-US" sz="2400" dirty="0">
              <a:solidFill>
                <a:srgbClr val="0000FF"/>
              </a:solidFill>
            </a:endParaRPr>
          </a:p>
          <a:p>
            <a:pPr lvl="1">
              <a:lnSpc>
                <a:spcPct val="90000"/>
              </a:lnSpc>
            </a:pPr>
            <a:r>
              <a:rPr lang="pl-PL" altLang="en-US" sz="2000" dirty="0" err="1">
                <a:solidFill>
                  <a:srgbClr val="000000"/>
                </a:solidFill>
              </a:rPr>
              <a:t>DoS</a:t>
            </a:r>
            <a:r>
              <a:rPr lang="pl-PL" altLang="en-US" sz="2000" dirty="0">
                <a:solidFill>
                  <a:srgbClr val="000000"/>
                </a:solidFill>
              </a:rPr>
              <a:t> (</a:t>
            </a:r>
            <a:r>
              <a:rPr lang="pl-PL" altLang="en-US" sz="2000" dirty="0" err="1">
                <a:solidFill>
                  <a:srgbClr val="000000"/>
                </a:solidFill>
              </a:rPr>
              <a:t>attack</a:t>
            </a:r>
            <a:r>
              <a:rPr lang="pl-PL" altLang="en-US" sz="2000" dirty="0">
                <a:solidFill>
                  <a:srgbClr val="000000"/>
                </a:solidFill>
              </a:rPr>
              <a:t> on data </a:t>
            </a:r>
            <a:r>
              <a:rPr lang="pl-PL" altLang="en-US" sz="2000" i="1" dirty="0" err="1">
                <a:solidFill>
                  <a:srgbClr val="000000"/>
                </a:solidFill>
              </a:rPr>
              <a:t>availability</a:t>
            </a:r>
            <a:r>
              <a:rPr lang="pl-PL" altLang="en-US" sz="2000" dirty="0">
                <a:solidFill>
                  <a:srgbClr val="000000"/>
                </a:solidFill>
              </a:rPr>
              <a:t>)</a:t>
            </a:r>
          </a:p>
          <a:p>
            <a:pPr lvl="1">
              <a:lnSpc>
                <a:spcPct val="90000"/>
              </a:lnSpc>
            </a:pPr>
            <a:endParaRPr lang="pl-PL" altLang="en-US" sz="600" dirty="0">
              <a:solidFill>
                <a:srgbClr val="000000"/>
              </a:solidFill>
            </a:endParaRPr>
          </a:p>
          <a:p>
            <a:pPr>
              <a:lnSpc>
                <a:spcPct val="90000"/>
              </a:lnSpc>
            </a:pPr>
            <a:r>
              <a:rPr lang="pl-PL" altLang="en-US" sz="2400" dirty="0" err="1">
                <a:solidFill>
                  <a:srgbClr val="0000FF"/>
                </a:solidFill>
              </a:rPr>
              <a:t>Usurpation</a:t>
            </a:r>
            <a:endParaRPr lang="pl-PL" altLang="en-US" sz="2400" dirty="0">
              <a:solidFill>
                <a:srgbClr val="0000FF"/>
              </a:solidFill>
            </a:endParaRPr>
          </a:p>
          <a:p>
            <a:pPr lvl="1">
              <a:lnSpc>
                <a:spcPct val="90000"/>
              </a:lnSpc>
            </a:pPr>
            <a:r>
              <a:rPr lang="pl-PL" altLang="en-US" sz="2000" dirty="0" err="1">
                <a:solidFill>
                  <a:srgbClr val="000000"/>
                </a:solidFill>
              </a:rPr>
              <a:t>Unauthorized</a:t>
            </a:r>
            <a:r>
              <a:rPr lang="pl-PL" altLang="en-US" sz="2000" dirty="0">
                <a:solidFill>
                  <a:srgbClr val="000000"/>
                </a:solidFill>
              </a:rPr>
              <a:t> </a:t>
            </a:r>
            <a:r>
              <a:rPr lang="pl-PL" altLang="en-US" sz="2000" dirty="0" err="1">
                <a:solidFill>
                  <a:srgbClr val="000000"/>
                </a:solidFill>
              </a:rPr>
              <a:t>use</a:t>
            </a:r>
            <a:r>
              <a:rPr lang="pl-PL" altLang="en-US" sz="2000" dirty="0">
                <a:solidFill>
                  <a:srgbClr val="000000"/>
                </a:solidFill>
              </a:rPr>
              <a:t> of services (</a:t>
            </a:r>
            <a:r>
              <a:rPr lang="pl-PL" altLang="en-US" sz="2000" dirty="0" err="1">
                <a:solidFill>
                  <a:srgbClr val="000000"/>
                </a:solidFill>
              </a:rPr>
              <a:t>attack</a:t>
            </a:r>
            <a:r>
              <a:rPr lang="pl-PL" altLang="en-US" sz="2000" dirty="0">
                <a:solidFill>
                  <a:srgbClr val="000000"/>
                </a:solidFill>
              </a:rPr>
              <a:t> on data </a:t>
            </a:r>
            <a:r>
              <a:rPr lang="pl-PL" altLang="en-US" sz="2000" i="1" dirty="0" err="1">
                <a:solidFill>
                  <a:srgbClr val="000000"/>
                </a:solidFill>
              </a:rPr>
              <a:t>confidentiality</a:t>
            </a:r>
            <a:r>
              <a:rPr lang="pl-PL" altLang="en-US" sz="2000" dirty="0">
                <a:solidFill>
                  <a:srgbClr val="000000"/>
                </a:solidFill>
              </a:rPr>
              <a:t>, </a:t>
            </a:r>
            <a:r>
              <a:rPr lang="pl-PL" altLang="en-US" sz="2000" i="1" dirty="0" err="1">
                <a:solidFill>
                  <a:srgbClr val="000000"/>
                </a:solidFill>
              </a:rPr>
              <a:t>integrity</a:t>
            </a:r>
            <a:r>
              <a:rPr lang="pl-PL" altLang="en-US" sz="2000" dirty="0">
                <a:solidFill>
                  <a:srgbClr val="000000"/>
                </a:solidFill>
              </a:rPr>
              <a:t> </a:t>
            </a:r>
            <a:r>
              <a:rPr lang="pl-PL" altLang="en-US" sz="2000" dirty="0" err="1">
                <a:solidFill>
                  <a:srgbClr val="000000"/>
                </a:solidFill>
              </a:rPr>
              <a:t>or</a:t>
            </a:r>
            <a:r>
              <a:rPr lang="pl-PL" altLang="en-US" sz="2000" dirty="0">
                <a:solidFill>
                  <a:srgbClr val="000000"/>
                </a:solidFill>
              </a:rPr>
              <a:t> </a:t>
            </a:r>
            <a:r>
              <a:rPr lang="pl-PL" altLang="en-US" sz="2000" i="1" dirty="0" err="1">
                <a:solidFill>
                  <a:srgbClr val="000000"/>
                </a:solidFill>
              </a:rPr>
              <a:t>availability</a:t>
            </a:r>
            <a:r>
              <a:rPr lang="pl-PL" altLang="en-US" sz="2000" dirty="0">
                <a:solidFill>
                  <a:srgbClr val="000000"/>
                </a:solidFill>
              </a:rPr>
              <a:t>)</a:t>
            </a:r>
          </a:p>
          <a:p>
            <a:pPr>
              <a:lnSpc>
                <a:spcPct val="90000"/>
              </a:lnSpc>
            </a:pPr>
            <a:endParaRPr lang="pl-PL" altLang="en-US" sz="900" dirty="0">
              <a:solidFill>
                <a:srgbClr val="000000"/>
              </a:solidFill>
            </a:endParaRPr>
          </a:p>
        </p:txBody>
      </p:sp>
      <p:sp>
        <p:nvSpPr>
          <p:cNvPr id="2" name="Title 1">
            <a:extLst>
              <a:ext uri="{FF2B5EF4-FFF2-40B4-BE49-F238E27FC236}">
                <a16:creationId xmlns:a16="http://schemas.microsoft.com/office/drawing/2014/main" id="{811E1247-8274-BD41-B646-0FEB9A31A55B}"/>
              </a:ext>
            </a:extLst>
          </p:cNvPr>
          <p:cNvSpPr>
            <a:spLocks noGrp="1"/>
          </p:cNvSpPr>
          <p:nvPr>
            <p:ph type="title"/>
          </p:nvPr>
        </p:nvSpPr>
        <p:spPr/>
        <p:txBody>
          <a:bodyPr/>
          <a:lstStyle/>
          <a:p>
            <a:r>
              <a:rPr lang="pl-PL" altLang="en-US" dirty="0" err="1"/>
              <a:t>Types</a:t>
            </a:r>
            <a:r>
              <a:rPr lang="pl-PL" altLang="en-US" dirty="0"/>
              <a:t> of </a:t>
            </a:r>
            <a:r>
              <a:rPr lang="pl-PL" altLang="en-US" dirty="0" err="1"/>
              <a:t>Attacks</a:t>
            </a:r>
            <a:r>
              <a:rPr lang="pl-PL" altLang="en-US" dirty="0"/>
              <a:t> on Data CIA</a:t>
            </a:r>
            <a:endParaRPr lang="en-US" dirty="0"/>
          </a:p>
        </p:txBody>
      </p:sp>
    </p:spTree>
    <p:extLst>
      <p:ext uri="{BB962C8B-B14F-4D97-AF65-F5344CB8AC3E}">
        <p14:creationId xmlns:p14="http://schemas.microsoft.com/office/powerpoint/2010/main" val="309984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1615" y="149628"/>
            <a:ext cx="6413748" cy="618415"/>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dirty="0"/>
              <a:t>C</a:t>
            </a:r>
            <a:r>
              <a:rPr lang="en-US" dirty="0"/>
              <a:t>lass</a:t>
            </a:r>
            <a:r>
              <a:rPr spc="-95" dirty="0"/>
              <a:t> </a:t>
            </a:r>
            <a:r>
              <a:rPr dirty="0"/>
              <a:t>Lectures</a:t>
            </a:r>
          </a:p>
        </p:txBody>
      </p:sp>
      <p:sp>
        <p:nvSpPr>
          <p:cNvPr id="3" name="object 3"/>
          <p:cNvSpPr txBox="1"/>
          <p:nvPr/>
        </p:nvSpPr>
        <p:spPr>
          <a:xfrm>
            <a:off x="2193583" y="4128784"/>
            <a:ext cx="7736230" cy="1648377"/>
          </a:xfrm>
          <a:prstGeom prst="rect">
            <a:avLst/>
          </a:prstGeom>
        </p:spPr>
        <p:txBody>
          <a:bodyPr vert="horz" wrap="square" lIns="0" tIns="8930" rIns="0" bIns="0" rtlCol="0">
            <a:spAutoFit/>
          </a:bodyPr>
          <a:lstStyle/>
          <a:p>
            <a:pPr marL="411644" marR="0" lvl="0" indent="-402715" algn="l" defTabSz="914400" rtl="0" eaLnBrk="1" fontAlgn="auto" latinLnBrk="0" hangingPunct="1">
              <a:lnSpc>
                <a:spcPct val="100000"/>
              </a:lnSpc>
              <a:spcBef>
                <a:spcPts val="70"/>
              </a:spcBef>
              <a:spcAft>
                <a:spcPts val="0"/>
              </a:spcAft>
              <a:buClrTx/>
              <a:buSzPct val="170238"/>
              <a:buFontTx/>
              <a:buChar char="•"/>
              <a:tabLst>
                <a:tab pos="412090" algn="l"/>
              </a:tabLst>
              <a:defRPr/>
            </a:pPr>
            <a:r>
              <a:rPr kumimoji="0" sz="2953" b="0" i="0" u="none" strike="noStrike" kern="1200" cap="none" spc="0" normalizeH="0" baseline="0" noProof="0" dirty="0">
                <a:ln>
                  <a:noFill/>
                </a:ln>
                <a:solidFill>
                  <a:srgbClr val="000000"/>
                </a:solidFill>
                <a:effectLst/>
                <a:uLnTx/>
                <a:uFillTx/>
                <a:latin typeface="Arial"/>
                <a:ea typeface="+mn-ea"/>
                <a:cs typeface="Arial"/>
              </a:rPr>
              <a:t>This structure </a:t>
            </a:r>
            <a:r>
              <a:rPr kumimoji="0" lang="en-US" sz="2953" b="0" i="0" u="none" strike="noStrike" kern="1200" cap="none" spc="0" normalizeH="0" baseline="0" noProof="0" dirty="0">
                <a:ln>
                  <a:noFill/>
                </a:ln>
                <a:solidFill>
                  <a:srgbClr val="000000"/>
                </a:solidFill>
                <a:effectLst/>
                <a:uLnTx/>
                <a:uFillTx/>
                <a:latin typeface="Arial"/>
                <a:ea typeface="+mn-ea"/>
                <a:cs typeface="Arial"/>
              </a:rPr>
              <a:t>requires your effort</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724618" marR="0" lvl="1" indent="-403161" algn="l" defTabSz="914400" rtl="0" eaLnBrk="1" fontAlgn="auto" latinLnBrk="0" hangingPunct="1">
              <a:lnSpc>
                <a:spcPct val="100000"/>
              </a:lnSpc>
              <a:spcBef>
                <a:spcPts val="225"/>
              </a:spcBef>
              <a:spcAft>
                <a:spcPts val="0"/>
              </a:spcAft>
              <a:buClrTx/>
              <a:buSzPct val="170000"/>
              <a:buFontTx/>
              <a:buChar char="•"/>
              <a:tabLst>
                <a:tab pos="725065" algn="l"/>
              </a:tabLst>
              <a:defRPr/>
            </a:pPr>
            <a:r>
              <a:rPr kumimoji="0" sz="2400" b="0" i="0" u="none" strike="noStrike" kern="1200" cap="none" spc="-7" normalizeH="0" baseline="0" noProof="0" dirty="0">
                <a:ln>
                  <a:noFill/>
                </a:ln>
                <a:solidFill>
                  <a:srgbClr val="0000FF"/>
                </a:solidFill>
                <a:effectLst/>
                <a:uLnTx/>
                <a:uFillTx/>
                <a:latin typeface="Arial"/>
                <a:ea typeface="+mn-ea"/>
                <a:cs typeface="Arial"/>
              </a:rPr>
              <a:t>You </a:t>
            </a:r>
            <a:r>
              <a:rPr kumimoji="0" sz="2400" b="0" i="0" u="none" strike="noStrike" kern="1200" cap="none" spc="0" normalizeH="0" baseline="0" noProof="0" dirty="0">
                <a:ln>
                  <a:noFill/>
                </a:ln>
                <a:solidFill>
                  <a:srgbClr val="0000FF"/>
                </a:solidFill>
                <a:effectLst/>
                <a:uLnTx/>
                <a:uFillTx/>
                <a:latin typeface="Arial"/>
                <a:ea typeface="+mn-ea"/>
                <a:cs typeface="Arial"/>
              </a:rPr>
              <a:t>see </a:t>
            </a:r>
            <a:r>
              <a:rPr kumimoji="0" sz="2400" b="0" i="0" u="none" strike="noStrike" kern="1200" cap="none" spc="-4" normalizeH="0" baseline="0" noProof="0" dirty="0">
                <a:ln>
                  <a:noFill/>
                </a:ln>
                <a:solidFill>
                  <a:srgbClr val="0000FF"/>
                </a:solidFill>
                <a:effectLst/>
                <a:uLnTx/>
                <a:uFillTx/>
                <a:latin typeface="Arial"/>
                <a:ea typeface="+mn-ea"/>
                <a:cs typeface="Arial"/>
              </a:rPr>
              <a:t>things </a:t>
            </a:r>
            <a:r>
              <a:rPr kumimoji="0" sz="2400" b="0" i="0" u="none" strike="noStrike" kern="1200" cap="none" spc="0" normalizeH="0" baseline="0" noProof="0" dirty="0">
                <a:ln>
                  <a:noFill/>
                </a:ln>
                <a:solidFill>
                  <a:srgbClr val="0000FF"/>
                </a:solidFill>
                <a:effectLst/>
                <a:uLnTx/>
                <a:uFillTx/>
                <a:latin typeface="Arial"/>
                <a:ea typeface="+mn-ea"/>
                <a:cs typeface="Arial"/>
              </a:rPr>
              <a:t>for the first time </a:t>
            </a:r>
            <a:r>
              <a:rPr kumimoji="0" sz="2400" b="0" i="0" u="none" strike="noStrike" kern="1200" cap="none" spc="-7" normalizeH="0" baseline="0" noProof="0" dirty="0">
                <a:ln>
                  <a:noFill/>
                </a:ln>
                <a:solidFill>
                  <a:srgbClr val="0000FF"/>
                </a:solidFill>
                <a:effectLst/>
                <a:uLnTx/>
                <a:uFillTx/>
                <a:latin typeface="Arial"/>
                <a:ea typeface="+mn-ea"/>
                <a:cs typeface="Arial"/>
              </a:rPr>
              <a:t>in</a:t>
            </a:r>
            <a:r>
              <a:rPr kumimoji="0" sz="2400" b="0" i="0" u="none" strike="noStrike" kern="1200" cap="none" spc="21" normalizeH="0" baseline="0" noProof="0" dirty="0">
                <a:ln>
                  <a:noFill/>
                </a:ln>
                <a:solidFill>
                  <a:srgbClr val="0000FF"/>
                </a:solidFill>
                <a:effectLst/>
                <a:uLnTx/>
                <a:uFillTx/>
                <a:latin typeface="Arial"/>
                <a:ea typeface="+mn-ea"/>
                <a:cs typeface="Arial"/>
              </a:rPr>
              <a:t> </a:t>
            </a:r>
            <a:r>
              <a:rPr kumimoji="0" sz="2400" b="0" i="0" u="none" strike="noStrike" kern="1200" cap="none" spc="0" normalizeH="0" baseline="0" noProof="0" dirty="0">
                <a:ln>
                  <a:noFill/>
                </a:ln>
                <a:solidFill>
                  <a:srgbClr val="0000FF"/>
                </a:solidFill>
                <a:effectLst/>
                <a:uLnTx/>
                <a:uFillTx/>
                <a:latin typeface="Arial"/>
                <a:ea typeface="+mn-ea"/>
                <a:cs typeface="Arial"/>
              </a:rPr>
              <a:t>class</a:t>
            </a:r>
            <a:endParaRPr kumimoji="0" lang="en-US" sz="2400" b="0" i="0" u="none" strike="noStrike" kern="1200" cap="none" spc="0" normalizeH="0" baseline="0" noProof="0" dirty="0">
              <a:ln>
                <a:noFill/>
              </a:ln>
              <a:solidFill>
                <a:srgbClr val="0000FF"/>
              </a:solidFill>
              <a:effectLst/>
              <a:uLnTx/>
              <a:uFillTx/>
              <a:latin typeface="Arial"/>
              <a:ea typeface="+mn-ea"/>
              <a:cs typeface="Arial"/>
            </a:endParaRPr>
          </a:p>
          <a:p>
            <a:pPr marL="724618" marR="0" lvl="1" indent="-403161" algn="l" defTabSz="914400" rtl="0" eaLnBrk="1" fontAlgn="auto" latinLnBrk="0" hangingPunct="1">
              <a:lnSpc>
                <a:spcPct val="100000"/>
              </a:lnSpc>
              <a:spcBef>
                <a:spcPts val="225"/>
              </a:spcBef>
              <a:spcAft>
                <a:spcPts val="0"/>
              </a:spcAft>
              <a:buClrTx/>
              <a:buSzPct val="170000"/>
              <a:buFontTx/>
              <a:buChar char="•"/>
              <a:tabLst>
                <a:tab pos="725065" algn="l"/>
              </a:tabLst>
              <a:defRPr/>
            </a:pPr>
            <a:r>
              <a:rPr lang="en-US" sz="2400" dirty="0">
                <a:solidFill>
                  <a:srgbClr val="0000FF"/>
                </a:solidFill>
                <a:latin typeface="Arial"/>
                <a:cs typeface="Arial"/>
              </a:rPr>
              <a:t>You practice the things with hands on in the labs</a:t>
            </a:r>
            <a:endParaRPr kumimoji="0" sz="2400" b="0" i="0" u="none" strike="noStrike" kern="1200" cap="none" spc="0" normalizeH="0" baseline="0" noProof="0" dirty="0">
              <a:ln>
                <a:noFill/>
              </a:ln>
              <a:solidFill>
                <a:srgbClr val="000000"/>
              </a:solidFill>
              <a:effectLst/>
              <a:uLnTx/>
              <a:uFillTx/>
              <a:latin typeface="Arial"/>
              <a:ea typeface="+mn-ea"/>
              <a:cs typeface="Arial"/>
            </a:endParaRPr>
          </a:p>
          <a:p>
            <a:pPr marL="724618" marR="0" lvl="1" indent="-403161" algn="l" defTabSz="914400" rtl="0" eaLnBrk="1" fontAlgn="auto" latinLnBrk="0" hangingPunct="1">
              <a:lnSpc>
                <a:spcPct val="100000"/>
              </a:lnSpc>
              <a:spcBef>
                <a:spcPts val="186"/>
              </a:spcBef>
              <a:spcAft>
                <a:spcPts val="0"/>
              </a:spcAft>
              <a:buClrTx/>
              <a:buSzPct val="170000"/>
              <a:buFontTx/>
              <a:buChar char="•"/>
              <a:tabLst>
                <a:tab pos="725065" algn="l"/>
              </a:tabLst>
              <a:defRPr/>
            </a:pPr>
            <a:r>
              <a:rPr kumimoji="0" sz="2400" b="0" i="0" u="none" strike="noStrike" kern="1200" cap="none" spc="0" normalizeH="0" baseline="0" noProof="0" dirty="0">
                <a:ln>
                  <a:noFill/>
                </a:ln>
                <a:solidFill>
                  <a:srgbClr val="0000FF"/>
                </a:solidFill>
                <a:effectLst/>
                <a:uLnTx/>
                <a:uFillTx/>
                <a:latin typeface="Arial"/>
                <a:ea typeface="+mn-ea"/>
                <a:cs typeface="Arial"/>
              </a:rPr>
              <a:t>Then </a:t>
            </a:r>
            <a:r>
              <a:rPr kumimoji="0" sz="2400" b="0" i="0" u="none" strike="noStrike" kern="1200" cap="none" spc="-11" normalizeH="0" baseline="0" noProof="0" dirty="0">
                <a:ln>
                  <a:noFill/>
                </a:ln>
                <a:solidFill>
                  <a:srgbClr val="0000FF"/>
                </a:solidFill>
                <a:effectLst/>
                <a:uLnTx/>
                <a:uFillTx/>
                <a:latin typeface="Arial"/>
                <a:ea typeface="+mn-ea"/>
                <a:cs typeface="Arial"/>
              </a:rPr>
              <a:t>you </a:t>
            </a:r>
            <a:r>
              <a:rPr kumimoji="0" lang="en-US" sz="2400" b="0" i="0" u="none" strike="noStrike" kern="1200" cap="none" spc="0" normalizeH="0" baseline="0" noProof="0" dirty="0">
                <a:ln>
                  <a:noFill/>
                </a:ln>
                <a:solidFill>
                  <a:srgbClr val="0000FF"/>
                </a:solidFill>
                <a:effectLst/>
                <a:uLnTx/>
                <a:uFillTx/>
                <a:latin typeface="Arial"/>
                <a:ea typeface="+mn-ea"/>
                <a:cs typeface="Arial"/>
              </a:rPr>
              <a:t>study and appear for exam</a:t>
            </a:r>
            <a:endParaRPr kumimoji="0" sz="24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object 7"/>
          <p:cNvSpPr txBox="1"/>
          <p:nvPr/>
        </p:nvSpPr>
        <p:spPr>
          <a:xfrm>
            <a:off x="1839973" y="1230475"/>
            <a:ext cx="8647051" cy="463437"/>
          </a:xfrm>
          <a:prstGeom prst="rect">
            <a:avLst/>
          </a:prstGeom>
        </p:spPr>
        <p:txBody>
          <a:bodyPr vert="horz" wrap="square" lIns="0" tIns="8930" rIns="0" bIns="0" rtlCol="0">
            <a:spAutoFit/>
          </a:bodyPr>
          <a:lstStyle/>
          <a:p>
            <a:pPr marL="411644" marR="0" lvl="0" indent="-402715" algn="l" defTabSz="914400" rtl="0" eaLnBrk="1" fontAlgn="auto" latinLnBrk="0" hangingPunct="1">
              <a:lnSpc>
                <a:spcPct val="100000"/>
              </a:lnSpc>
              <a:spcBef>
                <a:spcPts val="70"/>
              </a:spcBef>
              <a:spcAft>
                <a:spcPts val="0"/>
              </a:spcAft>
              <a:buClrTx/>
              <a:buSzPct val="170238"/>
              <a:buFontTx/>
              <a:buChar char="•"/>
              <a:tabLst>
                <a:tab pos="412090" algn="l"/>
              </a:tabLst>
              <a:defRPr/>
            </a:pPr>
            <a:r>
              <a:rPr kumimoji="0" lang="en-US" sz="2953" b="0" i="0" u="none" strike="noStrike" kern="1200" cap="none" spc="-4" normalizeH="0" baseline="0" noProof="0" dirty="0">
                <a:ln>
                  <a:noFill/>
                </a:ln>
                <a:solidFill>
                  <a:srgbClr val="000000"/>
                </a:solidFill>
                <a:effectLst/>
                <a:uLnTx/>
                <a:uFillTx/>
                <a:latin typeface="Arial"/>
                <a:ea typeface="+mn-ea"/>
                <a:cs typeface="Arial"/>
              </a:rPr>
              <a:t>Class </a:t>
            </a:r>
            <a:r>
              <a:rPr kumimoji="0" sz="2953" b="0" i="0" u="none" strike="noStrike" kern="1200" cap="none" spc="-4" normalizeH="0" baseline="0" noProof="0" dirty="0">
                <a:ln>
                  <a:noFill/>
                </a:ln>
                <a:solidFill>
                  <a:srgbClr val="000000"/>
                </a:solidFill>
                <a:effectLst/>
                <a:uLnTx/>
                <a:uFillTx/>
                <a:latin typeface="Arial"/>
                <a:ea typeface="+mn-ea"/>
                <a:cs typeface="Arial"/>
              </a:rPr>
              <a:t>structures </a:t>
            </a:r>
            <a:r>
              <a:rPr kumimoji="0" lang="en-US" sz="2953" b="0" i="0" u="none" strike="noStrike" kern="1200" cap="none" spc="0" normalizeH="0" baseline="0" noProof="0" dirty="0">
                <a:ln>
                  <a:noFill/>
                </a:ln>
                <a:solidFill>
                  <a:srgbClr val="000000"/>
                </a:solidFill>
                <a:effectLst/>
                <a:uLnTx/>
                <a:uFillTx/>
                <a:latin typeface="Arial"/>
                <a:ea typeface="+mn-ea"/>
                <a:cs typeface="Arial"/>
              </a:rPr>
              <a:t>will</a:t>
            </a:r>
            <a:r>
              <a:rPr kumimoji="0" sz="2953" b="0" i="0" u="none" strike="noStrike" kern="1200" cap="none" spc="0"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look</a:t>
            </a:r>
            <a:r>
              <a:rPr kumimoji="0" sz="2953" b="0" i="0" u="none" strike="noStrike" kern="1200" cap="none" spc="-11" normalizeH="0" baseline="0" noProof="0" dirty="0">
                <a:ln>
                  <a:noFill/>
                </a:ln>
                <a:solidFill>
                  <a:srgbClr val="000000"/>
                </a:solidFill>
                <a:effectLst/>
                <a:uLnTx/>
                <a:uFillTx/>
                <a:latin typeface="Arial"/>
                <a:ea typeface="+mn-ea"/>
                <a:cs typeface="Arial"/>
              </a:rPr>
              <a:t> </a:t>
            </a:r>
            <a:r>
              <a:rPr kumimoji="0" sz="2953" b="0" i="0" u="none" strike="noStrike" kern="1200" cap="none" spc="0" normalizeH="0" baseline="0" noProof="0" dirty="0">
                <a:ln>
                  <a:noFill/>
                </a:ln>
                <a:solidFill>
                  <a:srgbClr val="000000"/>
                </a:solidFill>
                <a:effectLst/>
                <a:uLnTx/>
                <a:uFillTx/>
                <a:latin typeface="Arial"/>
                <a:ea typeface="+mn-ea"/>
                <a:cs typeface="Arial"/>
              </a:rPr>
              <a:t>like</a:t>
            </a:r>
            <a:r>
              <a:rPr kumimoji="0" lang="en-US" sz="2953" b="0" i="0" u="none" strike="noStrike" kern="1200" cap="none" spc="0" normalizeH="0" baseline="0" noProof="0" dirty="0">
                <a:ln>
                  <a:noFill/>
                </a:ln>
                <a:solidFill>
                  <a:srgbClr val="000000"/>
                </a:solidFill>
                <a:effectLst/>
                <a:uLnTx/>
                <a:uFillTx/>
                <a:latin typeface="Arial"/>
                <a:ea typeface="+mn-ea"/>
                <a:cs typeface="Arial"/>
              </a:rPr>
              <a:t> this</a:t>
            </a:r>
            <a:r>
              <a:rPr kumimoji="0" sz="2953" b="0" i="0" u="none" strike="noStrike" kern="1200" cap="none" spc="0" normalizeH="0" baseline="0" noProof="0" dirty="0">
                <a:ln>
                  <a:noFill/>
                </a:ln>
                <a:solidFill>
                  <a:srgbClr val="000000"/>
                </a:solidFill>
                <a:effectLst/>
                <a:uLnTx/>
                <a:uFillTx/>
                <a:latin typeface="Arial"/>
                <a:ea typeface="+mn-ea"/>
                <a:cs typeface="Arial"/>
              </a:rPr>
              <a:t>:</a:t>
            </a:r>
            <a:endParaRPr kumimoji="0" lang="en-US" sz="2953"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23" name="Group 22">
            <a:extLst>
              <a:ext uri="{FF2B5EF4-FFF2-40B4-BE49-F238E27FC236}">
                <a16:creationId xmlns:a16="http://schemas.microsoft.com/office/drawing/2014/main" id="{E62F9D8E-9E98-A844-878B-5EAECA3C7DA5}"/>
              </a:ext>
            </a:extLst>
          </p:cNvPr>
          <p:cNvGrpSpPr/>
          <p:nvPr/>
        </p:nvGrpSpPr>
        <p:grpSpPr>
          <a:xfrm>
            <a:off x="867681" y="2076096"/>
            <a:ext cx="8560618" cy="1797986"/>
            <a:chOff x="1824944" y="2090751"/>
            <a:chExt cx="8560618" cy="1797986"/>
          </a:xfrm>
        </p:grpSpPr>
        <p:sp>
          <p:nvSpPr>
            <p:cNvPr id="4" name="object 4"/>
            <p:cNvSpPr txBox="1"/>
            <p:nvPr/>
          </p:nvSpPr>
          <p:spPr>
            <a:xfrm>
              <a:off x="3380080" y="3232993"/>
              <a:ext cx="818406" cy="528262"/>
            </a:xfrm>
            <a:prstGeom prst="rect">
              <a:avLst/>
            </a:prstGeom>
          </p:spPr>
          <p:txBody>
            <a:bodyPr vert="horz" wrap="square" lIns="0" tIns="8930" rIns="0" bIns="0" rtlCol="0">
              <a:spAutoFit/>
            </a:bodyPr>
            <a:lstStyle/>
            <a:p>
              <a:pPr marL="8929" marR="3572" lvl="0" indent="190642" algn="l" defTabSz="914400" rtl="0" eaLnBrk="1" fontAlgn="auto" latinLnBrk="0" hangingPunct="1">
                <a:lnSpc>
                  <a:spcPct val="100000"/>
                </a:lnSpc>
                <a:spcBef>
                  <a:spcPts val="70"/>
                </a:spcBef>
                <a:spcAft>
                  <a:spcPts val="0"/>
                </a:spcAft>
                <a:buClrTx/>
                <a:buSzTx/>
                <a:buFontTx/>
                <a:buNone/>
                <a:tabLst/>
                <a:defRPr/>
              </a:pPr>
              <a:r>
                <a:rPr kumimoji="0" sz="1687" b="0" i="0" u="none" strike="noStrike" kern="1200" cap="none" spc="-74" normalizeH="0" baseline="0" noProof="0" dirty="0">
                  <a:ln>
                    <a:noFill/>
                  </a:ln>
                  <a:solidFill>
                    <a:srgbClr val="000000"/>
                  </a:solidFill>
                  <a:effectLst/>
                  <a:uLnTx/>
                  <a:uFillTx/>
                  <a:latin typeface="Arial"/>
                  <a:ea typeface="+mn-ea"/>
                  <a:cs typeface="Arial"/>
                </a:rPr>
                <a:t>First  </a:t>
              </a:r>
              <a:r>
                <a:rPr kumimoji="0" sz="1687" b="0" i="0" u="none" strike="noStrike" kern="1200" cap="none" spc="-161" normalizeH="0" baseline="0" noProof="0" dirty="0">
                  <a:ln>
                    <a:noFill/>
                  </a:ln>
                  <a:solidFill>
                    <a:srgbClr val="000000"/>
                  </a:solidFill>
                  <a:effectLst/>
                  <a:uLnTx/>
                  <a:uFillTx/>
                  <a:latin typeface="Arial"/>
                  <a:ea typeface="+mn-ea"/>
                  <a:cs typeface="Arial"/>
                </a:rPr>
                <a:t>Ex</a:t>
              </a:r>
              <a:r>
                <a:rPr kumimoji="0" sz="1687" b="0" i="0" u="none" strike="noStrike" kern="1200" cap="none" spc="-148" normalizeH="0" baseline="0" noProof="0" dirty="0">
                  <a:ln>
                    <a:noFill/>
                  </a:ln>
                  <a:solidFill>
                    <a:srgbClr val="000000"/>
                  </a:solidFill>
                  <a:effectLst/>
                  <a:uLnTx/>
                  <a:uFillTx/>
                  <a:latin typeface="Arial"/>
                  <a:ea typeface="+mn-ea"/>
                  <a:cs typeface="Arial"/>
                </a:rPr>
                <a:t>p</a:t>
              </a:r>
              <a:r>
                <a:rPr kumimoji="0" sz="1687" b="0" i="0" u="none" strike="noStrike" kern="1200" cap="none" spc="-98" normalizeH="0" baseline="0" noProof="0" dirty="0">
                  <a:ln>
                    <a:noFill/>
                  </a:ln>
                  <a:solidFill>
                    <a:srgbClr val="000000"/>
                  </a:solidFill>
                  <a:effectLst/>
                  <a:uLnTx/>
                  <a:uFillTx/>
                  <a:latin typeface="Arial"/>
                  <a:ea typeface="+mn-ea"/>
                  <a:cs typeface="Arial"/>
                </a:rPr>
                <a:t>os</a:t>
              </a:r>
              <a:r>
                <a:rPr kumimoji="0" sz="1687" b="0" i="0" u="none" strike="noStrike" kern="1200" cap="none" spc="-91" normalizeH="0" baseline="0" noProof="0" dirty="0">
                  <a:ln>
                    <a:noFill/>
                  </a:ln>
                  <a:solidFill>
                    <a:srgbClr val="000000"/>
                  </a:solidFill>
                  <a:effectLst/>
                  <a:uLnTx/>
                  <a:uFillTx/>
                  <a:latin typeface="Arial"/>
                  <a:ea typeface="+mn-ea"/>
                  <a:cs typeface="Arial"/>
                </a:rPr>
                <a:t>u</a:t>
              </a:r>
              <a:r>
                <a:rPr kumimoji="0" sz="1687" b="0" i="0" u="none" strike="noStrike" kern="1200" cap="none" spc="7" normalizeH="0" baseline="0" noProof="0" dirty="0">
                  <a:ln>
                    <a:noFill/>
                  </a:ln>
                  <a:solidFill>
                    <a:srgbClr val="000000"/>
                  </a:solidFill>
                  <a:effectLst/>
                  <a:uLnTx/>
                  <a:uFillTx/>
                  <a:latin typeface="Arial"/>
                  <a:ea typeface="+mn-ea"/>
                  <a:cs typeface="Arial"/>
                </a:rPr>
                <a:t>r</a:t>
              </a:r>
              <a:r>
                <a:rPr kumimoji="0" sz="1687" b="0" i="0" u="none" strike="noStrike" kern="1200" cap="none" spc="-102" normalizeH="0" baseline="0" noProof="0" dirty="0">
                  <a:ln>
                    <a:noFill/>
                  </a:ln>
                  <a:solidFill>
                    <a:srgbClr val="000000"/>
                  </a:solidFill>
                  <a:effectLst/>
                  <a:uLnTx/>
                  <a:uFillTx/>
                  <a:latin typeface="Arial"/>
                  <a:ea typeface="+mn-ea"/>
                  <a:cs typeface="Arial"/>
                </a:rPr>
                <a:t>e</a:t>
              </a:r>
              <a:endParaRPr kumimoji="0" sz="1687"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object 5"/>
            <p:cNvSpPr txBox="1"/>
            <p:nvPr/>
          </p:nvSpPr>
          <p:spPr>
            <a:xfrm>
              <a:off x="6130211" y="3289948"/>
              <a:ext cx="1383209" cy="268640"/>
            </a:xfrm>
            <a:prstGeom prst="rect">
              <a:avLst/>
            </a:prstGeom>
          </p:spPr>
          <p:txBody>
            <a:bodyPr vert="horz" wrap="square" lIns="0" tIns="8930" rIns="0" bIns="0" rtlCol="0">
              <a:spAutoFit/>
            </a:bodyPr>
            <a:lstStyle/>
            <a:p>
              <a:pPr marL="8929" marR="0" lvl="0" indent="0" algn="l" defTabSz="914400" rtl="0" eaLnBrk="1" fontAlgn="auto" latinLnBrk="0" hangingPunct="1">
                <a:lnSpc>
                  <a:spcPct val="100000"/>
                </a:lnSpc>
                <a:spcBef>
                  <a:spcPts val="70"/>
                </a:spcBef>
                <a:spcAft>
                  <a:spcPts val="0"/>
                </a:spcAft>
                <a:buClrTx/>
                <a:buSzTx/>
                <a:buFontTx/>
                <a:buNone/>
                <a:tabLst/>
                <a:defRPr/>
              </a:pPr>
              <a:r>
                <a:rPr kumimoji="0" sz="1687" b="0" i="0" u="none" strike="noStrike" kern="1200" cap="none" spc="-158" normalizeH="0" baseline="0" noProof="0" dirty="0">
                  <a:ln>
                    <a:noFill/>
                  </a:ln>
                  <a:solidFill>
                    <a:srgbClr val="000000"/>
                  </a:solidFill>
                  <a:effectLst/>
                  <a:uLnTx/>
                  <a:uFillTx/>
                  <a:latin typeface="Arial"/>
                  <a:ea typeface="+mn-ea"/>
                  <a:cs typeface="Arial"/>
                </a:rPr>
                <a:t>Read </a:t>
              </a:r>
              <a:r>
                <a:rPr kumimoji="0" sz="1687" b="0" i="0" u="none" strike="noStrike" kern="1200" cap="none" spc="-46" normalizeH="0" baseline="0" noProof="0" dirty="0">
                  <a:ln>
                    <a:noFill/>
                  </a:ln>
                  <a:solidFill>
                    <a:srgbClr val="000000"/>
                  </a:solidFill>
                  <a:effectLst/>
                  <a:uLnTx/>
                  <a:uFillTx/>
                  <a:latin typeface="Arial"/>
                  <a:ea typeface="+mn-ea"/>
                  <a:cs typeface="Arial"/>
                </a:rPr>
                <a:t>Stuff</a:t>
              </a:r>
              <a:endParaRPr kumimoji="0" sz="1687"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object 6"/>
            <p:cNvSpPr txBox="1"/>
            <p:nvPr/>
          </p:nvSpPr>
          <p:spPr>
            <a:xfrm>
              <a:off x="7362417" y="3232993"/>
              <a:ext cx="1434554" cy="528262"/>
            </a:xfrm>
            <a:prstGeom prst="rect">
              <a:avLst/>
            </a:prstGeom>
          </p:spPr>
          <p:txBody>
            <a:bodyPr vert="horz" wrap="square" lIns="0" tIns="8930" rIns="0" bIns="0" rtlCol="0">
              <a:spAutoFit/>
            </a:bodyPr>
            <a:lstStyle/>
            <a:p>
              <a:pPr marL="8929" marR="3572" lvl="0" indent="289312" defTabSz="914400" rtl="0" eaLnBrk="1" fontAlgn="auto" latinLnBrk="0" hangingPunct="1">
                <a:lnSpc>
                  <a:spcPct val="100000"/>
                </a:lnSpc>
                <a:spcBef>
                  <a:spcPts val="70"/>
                </a:spcBef>
                <a:spcAft>
                  <a:spcPts val="0"/>
                </a:spcAft>
                <a:buClrTx/>
                <a:buSzTx/>
                <a:buFontTx/>
                <a:buNone/>
                <a:tabLst/>
                <a:defRPr/>
              </a:pPr>
              <a:r>
                <a:rPr kumimoji="0" sz="1687" b="0" i="0" u="none" strike="noStrike" kern="1200" cap="none" spc="-186" normalizeH="0" baseline="0" noProof="0" dirty="0">
                  <a:ln>
                    <a:noFill/>
                  </a:ln>
                  <a:solidFill>
                    <a:srgbClr val="000000"/>
                  </a:solidFill>
                  <a:effectLst/>
                  <a:uLnTx/>
                  <a:uFillTx/>
                  <a:latin typeface="Arial"/>
                  <a:ea typeface="+mn-ea"/>
                  <a:cs typeface="Arial"/>
                </a:rPr>
                <a:t>See </a:t>
              </a:r>
              <a:r>
                <a:rPr kumimoji="0" sz="1687" b="0" i="0" u="none" strike="noStrike" kern="1200" cap="none" spc="28" normalizeH="0" baseline="0" noProof="0" dirty="0">
                  <a:ln>
                    <a:noFill/>
                  </a:ln>
                  <a:solidFill>
                    <a:srgbClr val="000000"/>
                  </a:solidFill>
                  <a:effectLst/>
                  <a:uLnTx/>
                  <a:uFillTx/>
                  <a:latin typeface="Arial"/>
                  <a:ea typeface="+mn-ea"/>
                  <a:cs typeface="Arial"/>
                </a:rPr>
                <a:t>if </a:t>
              </a:r>
              <a:r>
                <a:rPr kumimoji="0" sz="1687" b="0" i="0" u="none" strike="noStrike" kern="1200" cap="none" spc="-176" normalizeH="0" baseline="0" noProof="0" dirty="0">
                  <a:ln>
                    <a:noFill/>
                  </a:ln>
                  <a:solidFill>
                    <a:srgbClr val="000000"/>
                  </a:solidFill>
                  <a:effectLst/>
                  <a:uLnTx/>
                  <a:uFillTx/>
                  <a:latin typeface="Arial"/>
                  <a:ea typeface="+mn-ea"/>
                  <a:cs typeface="Arial"/>
                </a:rPr>
                <a:t>You  </a:t>
              </a:r>
              <a:r>
                <a:rPr kumimoji="0" lang="en-US" sz="1687" b="0" i="0" u="none" strike="noStrike" kern="1200" cap="none" spc="-176" normalizeH="0" baseline="0" noProof="0" dirty="0">
                  <a:ln>
                    <a:noFill/>
                  </a:ln>
                  <a:solidFill>
                    <a:srgbClr val="000000"/>
                  </a:solidFill>
                  <a:effectLst/>
                  <a:uLnTx/>
                  <a:uFillTx/>
                  <a:latin typeface="Arial"/>
                  <a:ea typeface="+mn-ea"/>
                  <a:cs typeface="Arial"/>
                </a:rPr>
                <a:t>  </a:t>
              </a:r>
              <a:r>
                <a:rPr kumimoji="0" sz="1687" b="0" i="0" u="none" strike="noStrike" kern="1200" cap="none" spc="-102" normalizeH="0" baseline="0" noProof="0" dirty="0">
                  <a:ln>
                    <a:noFill/>
                  </a:ln>
                  <a:solidFill>
                    <a:srgbClr val="000000"/>
                  </a:solidFill>
                  <a:effectLst/>
                  <a:uLnTx/>
                  <a:uFillTx/>
                  <a:latin typeface="Arial"/>
                  <a:ea typeface="+mn-ea"/>
                  <a:cs typeface="Arial"/>
                </a:rPr>
                <a:t>Know </a:t>
              </a:r>
              <a:r>
                <a:rPr kumimoji="0" lang="en-US" sz="1687" b="0" i="0" u="none" strike="noStrike" kern="1200" cap="none" spc="-88" normalizeH="0" baseline="0" noProof="0" dirty="0">
                  <a:ln>
                    <a:noFill/>
                  </a:ln>
                  <a:solidFill>
                    <a:srgbClr val="000000"/>
                  </a:solidFill>
                  <a:effectLst/>
                  <a:uLnTx/>
                  <a:uFillTx/>
                  <a:latin typeface="Arial"/>
                  <a:ea typeface="+mn-ea"/>
                  <a:cs typeface="Arial"/>
                </a:rPr>
                <a:t>this</a:t>
              </a:r>
              <a:r>
                <a:rPr kumimoji="0" sz="1687" b="0" i="0" u="none" strike="noStrike" kern="1200" cap="none" spc="-137" normalizeH="0" baseline="0" noProof="0" dirty="0">
                  <a:ln>
                    <a:noFill/>
                  </a:ln>
                  <a:solidFill>
                    <a:srgbClr val="000000"/>
                  </a:solidFill>
                  <a:effectLst/>
                  <a:uLnTx/>
                  <a:uFillTx/>
                  <a:latin typeface="Arial"/>
                  <a:ea typeface="+mn-ea"/>
                  <a:cs typeface="Arial"/>
                </a:rPr>
                <a:t> </a:t>
              </a:r>
              <a:r>
                <a:rPr kumimoji="0" sz="1687" b="0" i="0" u="none" strike="noStrike" kern="1200" cap="none" spc="-46" normalizeH="0" baseline="0" noProof="0" dirty="0">
                  <a:ln>
                    <a:noFill/>
                  </a:ln>
                  <a:solidFill>
                    <a:srgbClr val="000000"/>
                  </a:solidFill>
                  <a:effectLst/>
                  <a:uLnTx/>
                  <a:uFillTx/>
                  <a:latin typeface="Arial"/>
                  <a:ea typeface="+mn-ea"/>
                  <a:cs typeface="Arial"/>
                </a:rPr>
                <a:t>Stuff</a:t>
              </a:r>
              <a:endParaRPr kumimoji="0" sz="1687"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object 8"/>
            <p:cNvSpPr txBox="1"/>
            <p:nvPr/>
          </p:nvSpPr>
          <p:spPr>
            <a:xfrm>
              <a:off x="8884035" y="3232993"/>
              <a:ext cx="1501527" cy="528262"/>
            </a:xfrm>
            <a:prstGeom prst="rect">
              <a:avLst/>
            </a:prstGeom>
          </p:spPr>
          <p:txBody>
            <a:bodyPr vert="horz" wrap="square" lIns="0" tIns="8930" rIns="0" bIns="0" rtlCol="0">
              <a:spAutoFit/>
            </a:bodyPr>
            <a:lstStyle/>
            <a:p>
              <a:pPr marL="392446" marR="3572" lvl="0" indent="-383963" algn="l" defTabSz="914400" rtl="0" eaLnBrk="1" fontAlgn="auto" latinLnBrk="0" hangingPunct="1">
                <a:lnSpc>
                  <a:spcPct val="100000"/>
                </a:lnSpc>
                <a:spcBef>
                  <a:spcPts val="70"/>
                </a:spcBef>
                <a:spcAft>
                  <a:spcPts val="0"/>
                </a:spcAft>
                <a:buClrTx/>
                <a:buSzTx/>
                <a:buFontTx/>
                <a:buNone/>
                <a:tabLst/>
                <a:defRPr/>
              </a:pPr>
              <a:r>
                <a:rPr kumimoji="0" sz="1687" b="0" i="0" u="none" strike="noStrike" kern="1200" cap="none" spc="-116" normalizeH="0" baseline="0" noProof="0" dirty="0">
                  <a:ln>
                    <a:noFill/>
                  </a:ln>
                  <a:solidFill>
                    <a:srgbClr val="000000"/>
                  </a:solidFill>
                  <a:effectLst/>
                  <a:uLnTx/>
                  <a:uFillTx/>
                  <a:latin typeface="Arial"/>
                  <a:ea typeface="+mn-ea"/>
                  <a:cs typeface="Arial"/>
                </a:rPr>
                <a:t>Show</a:t>
              </a:r>
              <a:r>
                <a:rPr kumimoji="0" sz="1687" b="0" i="0" u="none" strike="noStrike" kern="1200" cap="none" spc="-169" normalizeH="0" baseline="0" noProof="0" dirty="0">
                  <a:ln>
                    <a:noFill/>
                  </a:ln>
                  <a:solidFill>
                    <a:srgbClr val="000000"/>
                  </a:solidFill>
                  <a:effectLst/>
                  <a:uLnTx/>
                  <a:uFillTx/>
                  <a:latin typeface="Arial"/>
                  <a:ea typeface="+mn-ea"/>
                  <a:cs typeface="Arial"/>
                </a:rPr>
                <a:t> </a:t>
              </a:r>
              <a:r>
                <a:rPr kumimoji="0" sz="1687" b="0" i="0" u="none" strike="noStrike" kern="1200" cap="none" spc="-91" normalizeH="0" baseline="0" noProof="0" dirty="0">
                  <a:ln>
                    <a:noFill/>
                  </a:ln>
                  <a:solidFill>
                    <a:srgbClr val="000000"/>
                  </a:solidFill>
                  <a:effectLst/>
                  <a:uLnTx/>
                  <a:uFillTx/>
                  <a:latin typeface="Arial"/>
                  <a:ea typeface="+mn-ea"/>
                  <a:cs typeface="Arial"/>
                </a:rPr>
                <a:t>Knowledge  </a:t>
              </a:r>
              <a:r>
                <a:rPr kumimoji="0" sz="1687" b="0" i="0" u="none" strike="noStrike" kern="1200" cap="none" spc="-53" normalizeH="0" baseline="0" noProof="0" dirty="0">
                  <a:ln>
                    <a:noFill/>
                  </a:ln>
                  <a:solidFill>
                    <a:srgbClr val="000000"/>
                  </a:solidFill>
                  <a:effectLst/>
                  <a:uLnTx/>
                  <a:uFillTx/>
                  <a:latin typeface="Arial"/>
                  <a:ea typeface="+mn-ea"/>
                  <a:cs typeface="Arial"/>
                </a:rPr>
                <a:t>Mastery</a:t>
              </a:r>
              <a:endParaRPr kumimoji="0" sz="1687" b="0" i="0" u="none" strike="noStrike" kern="1200" cap="none" spc="0" normalizeH="0" baseline="0" noProof="0">
                <a:ln>
                  <a:noFill/>
                </a:ln>
                <a:solidFill>
                  <a:srgbClr val="000000"/>
                </a:solidFill>
                <a:effectLst/>
                <a:uLnTx/>
                <a:uFillTx/>
                <a:latin typeface="Arial"/>
                <a:ea typeface="+mn-ea"/>
                <a:cs typeface="Arial"/>
              </a:endParaRPr>
            </a:p>
          </p:txBody>
        </p:sp>
        <p:sp>
          <p:nvSpPr>
            <p:cNvPr id="9" name="object 9"/>
            <p:cNvSpPr/>
            <p:nvPr/>
          </p:nvSpPr>
          <p:spPr>
            <a:xfrm>
              <a:off x="3424952" y="2636071"/>
              <a:ext cx="728663" cy="62364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0" name="object 10"/>
            <p:cNvSpPr/>
            <p:nvPr/>
          </p:nvSpPr>
          <p:spPr>
            <a:xfrm>
              <a:off x="6140299" y="2702481"/>
              <a:ext cx="797242" cy="4114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1" name="object 11"/>
            <p:cNvSpPr/>
            <p:nvPr/>
          </p:nvSpPr>
          <p:spPr>
            <a:xfrm>
              <a:off x="9091302" y="2539948"/>
              <a:ext cx="774972" cy="68116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2" name="object 12"/>
            <p:cNvSpPr/>
            <p:nvPr/>
          </p:nvSpPr>
          <p:spPr>
            <a:xfrm>
              <a:off x="5675241" y="2869643"/>
              <a:ext cx="323701" cy="154484"/>
            </a:xfrm>
            <a:custGeom>
              <a:avLst/>
              <a:gdLst/>
              <a:ahLst/>
              <a:cxnLst/>
              <a:rect l="l" t="t" r="r" b="b"/>
              <a:pathLst>
                <a:path w="460375" h="219710">
                  <a:moveTo>
                    <a:pt x="350520" y="0"/>
                  </a:moveTo>
                  <a:lnTo>
                    <a:pt x="350520" y="54863"/>
                  </a:lnTo>
                  <a:lnTo>
                    <a:pt x="0" y="54863"/>
                  </a:lnTo>
                  <a:lnTo>
                    <a:pt x="0" y="164591"/>
                  </a:lnTo>
                  <a:lnTo>
                    <a:pt x="350520" y="164591"/>
                  </a:lnTo>
                  <a:lnTo>
                    <a:pt x="350520" y="219455"/>
                  </a:lnTo>
                  <a:lnTo>
                    <a:pt x="460248" y="109727"/>
                  </a:lnTo>
                  <a:lnTo>
                    <a:pt x="35052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3" name="object 13"/>
            <p:cNvSpPr/>
            <p:nvPr/>
          </p:nvSpPr>
          <p:spPr>
            <a:xfrm>
              <a:off x="5675241" y="2869643"/>
              <a:ext cx="323701" cy="154484"/>
            </a:xfrm>
            <a:custGeom>
              <a:avLst/>
              <a:gdLst/>
              <a:ahLst/>
              <a:cxnLst/>
              <a:rect l="l" t="t" r="r" b="b"/>
              <a:pathLst>
                <a:path w="460375" h="219710">
                  <a:moveTo>
                    <a:pt x="0" y="54863"/>
                  </a:moveTo>
                  <a:lnTo>
                    <a:pt x="350520" y="54863"/>
                  </a:lnTo>
                  <a:lnTo>
                    <a:pt x="350520" y="0"/>
                  </a:lnTo>
                  <a:lnTo>
                    <a:pt x="460248" y="109727"/>
                  </a:lnTo>
                  <a:lnTo>
                    <a:pt x="350520" y="219455"/>
                  </a:lnTo>
                  <a:lnTo>
                    <a:pt x="350520" y="164591"/>
                  </a:lnTo>
                  <a:lnTo>
                    <a:pt x="0" y="164591"/>
                  </a:lnTo>
                  <a:lnTo>
                    <a:pt x="0" y="54863"/>
                  </a:lnTo>
                  <a:close/>
                </a:path>
              </a:pathLst>
            </a:custGeom>
            <a:ln w="24384">
              <a:solidFill>
                <a:srgbClr val="B98D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4" name="object 14"/>
            <p:cNvSpPr/>
            <p:nvPr/>
          </p:nvSpPr>
          <p:spPr>
            <a:xfrm>
              <a:off x="7029696" y="2792492"/>
              <a:ext cx="323701" cy="154484"/>
            </a:xfrm>
            <a:custGeom>
              <a:avLst/>
              <a:gdLst/>
              <a:ahLst/>
              <a:cxnLst/>
              <a:rect l="l" t="t" r="r" b="b"/>
              <a:pathLst>
                <a:path w="460375" h="219710">
                  <a:moveTo>
                    <a:pt x="350520" y="0"/>
                  </a:moveTo>
                  <a:lnTo>
                    <a:pt x="350520" y="54863"/>
                  </a:lnTo>
                  <a:lnTo>
                    <a:pt x="0" y="54863"/>
                  </a:lnTo>
                  <a:lnTo>
                    <a:pt x="0" y="164591"/>
                  </a:lnTo>
                  <a:lnTo>
                    <a:pt x="350520" y="164591"/>
                  </a:lnTo>
                  <a:lnTo>
                    <a:pt x="350520" y="219455"/>
                  </a:lnTo>
                  <a:lnTo>
                    <a:pt x="460248" y="109727"/>
                  </a:lnTo>
                  <a:lnTo>
                    <a:pt x="35052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5" name="object 15"/>
            <p:cNvSpPr/>
            <p:nvPr/>
          </p:nvSpPr>
          <p:spPr>
            <a:xfrm>
              <a:off x="7029696" y="2792492"/>
              <a:ext cx="323701" cy="154484"/>
            </a:xfrm>
            <a:custGeom>
              <a:avLst/>
              <a:gdLst/>
              <a:ahLst/>
              <a:cxnLst/>
              <a:rect l="l" t="t" r="r" b="b"/>
              <a:pathLst>
                <a:path w="460375" h="219710">
                  <a:moveTo>
                    <a:pt x="0" y="54863"/>
                  </a:moveTo>
                  <a:lnTo>
                    <a:pt x="350520" y="54863"/>
                  </a:lnTo>
                  <a:lnTo>
                    <a:pt x="350520" y="0"/>
                  </a:lnTo>
                  <a:lnTo>
                    <a:pt x="460248" y="109727"/>
                  </a:lnTo>
                  <a:lnTo>
                    <a:pt x="350520" y="219455"/>
                  </a:lnTo>
                  <a:lnTo>
                    <a:pt x="350520" y="164591"/>
                  </a:lnTo>
                  <a:lnTo>
                    <a:pt x="0" y="164591"/>
                  </a:lnTo>
                  <a:lnTo>
                    <a:pt x="0" y="54863"/>
                  </a:lnTo>
                  <a:close/>
                </a:path>
              </a:pathLst>
            </a:custGeom>
            <a:ln w="24384">
              <a:solidFill>
                <a:srgbClr val="B98D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6" name="object 16"/>
            <p:cNvSpPr/>
            <p:nvPr/>
          </p:nvSpPr>
          <p:spPr>
            <a:xfrm>
              <a:off x="8512738" y="2792492"/>
              <a:ext cx="323701" cy="154484"/>
            </a:xfrm>
            <a:custGeom>
              <a:avLst/>
              <a:gdLst/>
              <a:ahLst/>
              <a:cxnLst/>
              <a:rect l="l" t="t" r="r" b="b"/>
              <a:pathLst>
                <a:path w="460375" h="219710">
                  <a:moveTo>
                    <a:pt x="350520" y="0"/>
                  </a:moveTo>
                  <a:lnTo>
                    <a:pt x="350520" y="54863"/>
                  </a:lnTo>
                  <a:lnTo>
                    <a:pt x="0" y="54863"/>
                  </a:lnTo>
                  <a:lnTo>
                    <a:pt x="0" y="164591"/>
                  </a:lnTo>
                  <a:lnTo>
                    <a:pt x="350520" y="164591"/>
                  </a:lnTo>
                  <a:lnTo>
                    <a:pt x="350520" y="219455"/>
                  </a:lnTo>
                  <a:lnTo>
                    <a:pt x="460248" y="109727"/>
                  </a:lnTo>
                  <a:lnTo>
                    <a:pt x="35052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7" name="object 17"/>
            <p:cNvSpPr/>
            <p:nvPr/>
          </p:nvSpPr>
          <p:spPr>
            <a:xfrm>
              <a:off x="8512738" y="2792492"/>
              <a:ext cx="323701" cy="154484"/>
            </a:xfrm>
            <a:custGeom>
              <a:avLst/>
              <a:gdLst/>
              <a:ahLst/>
              <a:cxnLst/>
              <a:rect l="l" t="t" r="r" b="b"/>
              <a:pathLst>
                <a:path w="460375" h="219710">
                  <a:moveTo>
                    <a:pt x="0" y="54863"/>
                  </a:moveTo>
                  <a:lnTo>
                    <a:pt x="350520" y="54863"/>
                  </a:lnTo>
                  <a:lnTo>
                    <a:pt x="350520" y="0"/>
                  </a:lnTo>
                  <a:lnTo>
                    <a:pt x="460248" y="109727"/>
                  </a:lnTo>
                  <a:lnTo>
                    <a:pt x="350520" y="219455"/>
                  </a:lnTo>
                  <a:lnTo>
                    <a:pt x="350520" y="164591"/>
                  </a:lnTo>
                  <a:lnTo>
                    <a:pt x="0" y="164591"/>
                  </a:lnTo>
                  <a:lnTo>
                    <a:pt x="0" y="54863"/>
                  </a:lnTo>
                  <a:close/>
                </a:path>
              </a:pathLst>
            </a:custGeom>
            <a:ln w="24384">
              <a:solidFill>
                <a:srgbClr val="B98D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18" name="object 18"/>
            <p:cNvSpPr/>
            <p:nvPr/>
          </p:nvSpPr>
          <p:spPr>
            <a:xfrm>
              <a:off x="7513420" y="2595768"/>
              <a:ext cx="753844" cy="549175"/>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9AF659C6-6F8F-754E-A3E3-53F2C2D06312}"/>
                </a:ext>
              </a:extLst>
            </p:cNvPr>
            <p:cNvPicPr>
              <a:picLocks noChangeAspect="1"/>
            </p:cNvPicPr>
            <p:nvPr/>
          </p:nvPicPr>
          <p:blipFill>
            <a:blip r:embed="rId6"/>
            <a:stretch>
              <a:fillRect/>
            </a:stretch>
          </p:blipFill>
          <p:spPr>
            <a:xfrm>
              <a:off x="4869379" y="2636071"/>
              <a:ext cx="560388" cy="560388"/>
            </a:xfrm>
            <a:prstGeom prst="rect">
              <a:avLst/>
            </a:prstGeom>
          </p:spPr>
        </p:pic>
        <p:sp>
          <p:nvSpPr>
            <p:cNvPr id="20" name="object 13">
              <a:extLst>
                <a:ext uri="{FF2B5EF4-FFF2-40B4-BE49-F238E27FC236}">
                  <a16:creationId xmlns:a16="http://schemas.microsoft.com/office/drawing/2014/main" id="{4A28E93B-B533-8046-B80E-C5CE69B42695}"/>
                </a:ext>
              </a:extLst>
            </p:cNvPr>
            <p:cNvSpPr/>
            <p:nvPr/>
          </p:nvSpPr>
          <p:spPr>
            <a:xfrm>
              <a:off x="4313638" y="2864625"/>
              <a:ext cx="323701" cy="154484"/>
            </a:xfrm>
            <a:custGeom>
              <a:avLst/>
              <a:gdLst/>
              <a:ahLst/>
              <a:cxnLst/>
              <a:rect l="l" t="t" r="r" b="b"/>
              <a:pathLst>
                <a:path w="460375" h="219710">
                  <a:moveTo>
                    <a:pt x="0" y="54863"/>
                  </a:moveTo>
                  <a:lnTo>
                    <a:pt x="350520" y="54863"/>
                  </a:lnTo>
                  <a:lnTo>
                    <a:pt x="350520" y="0"/>
                  </a:lnTo>
                  <a:lnTo>
                    <a:pt x="460248" y="109727"/>
                  </a:lnTo>
                  <a:lnTo>
                    <a:pt x="350520" y="219455"/>
                  </a:lnTo>
                  <a:lnTo>
                    <a:pt x="350520" y="164591"/>
                  </a:lnTo>
                  <a:lnTo>
                    <a:pt x="0" y="164591"/>
                  </a:lnTo>
                  <a:lnTo>
                    <a:pt x="0" y="54863"/>
                  </a:lnTo>
                  <a:close/>
                </a:path>
              </a:pathLst>
            </a:custGeom>
            <a:ln w="24384">
              <a:solidFill>
                <a:srgbClr val="B98D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srgbClr val="000000"/>
                </a:solidFill>
                <a:effectLst/>
                <a:uLnTx/>
                <a:uFillTx/>
                <a:latin typeface="Arial"/>
                <a:ea typeface="+mn-ea"/>
                <a:cs typeface="+mn-cs"/>
              </a:endParaRPr>
            </a:p>
          </p:txBody>
        </p:sp>
        <p:sp>
          <p:nvSpPr>
            <p:cNvPr id="21" name="object 4">
              <a:extLst>
                <a:ext uri="{FF2B5EF4-FFF2-40B4-BE49-F238E27FC236}">
                  <a16:creationId xmlns:a16="http://schemas.microsoft.com/office/drawing/2014/main" id="{EAB5C0A0-A61C-B64E-9B20-56B034DD6D5B}"/>
                </a:ext>
              </a:extLst>
            </p:cNvPr>
            <p:cNvSpPr txBox="1"/>
            <p:nvPr/>
          </p:nvSpPr>
          <p:spPr>
            <a:xfrm>
              <a:off x="4623568" y="3360475"/>
              <a:ext cx="935998" cy="528262"/>
            </a:xfrm>
            <a:prstGeom prst="rect">
              <a:avLst/>
            </a:prstGeom>
          </p:spPr>
          <p:txBody>
            <a:bodyPr vert="horz" wrap="square" lIns="0" tIns="8930" rIns="0" bIns="0" rtlCol="0">
              <a:spAutoFit/>
            </a:bodyPr>
            <a:lstStyle/>
            <a:p>
              <a:pPr marL="8929" marR="3572" lvl="0" indent="190642" algn="ctr" defTabSz="914400" rtl="0" eaLnBrk="1" fontAlgn="auto" latinLnBrk="0" hangingPunct="1">
                <a:lnSpc>
                  <a:spcPct val="100000"/>
                </a:lnSpc>
                <a:spcBef>
                  <a:spcPts val="70"/>
                </a:spcBef>
                <a:spcAft>
                  <a:spcPts val="0"/>
                </a:spcAft>
                <a:buClrTx/>
                <a:buSzTx/>
                <a:buFontTx/>
                <a:buNone/>
                <a:tabLst/>
                <a:defRPr/>
              </a:pPr>
              <a:r>
                <a:rPr kumimoji="0" lang="en-US" sz="1687" b="0" i="0" u="none" strike="noStrike" kern="1200" cap="none" spc="-74" normalizeH="0" baseline="0" noProof="0" dirty="0">
                  <a:ln>
                    <a:noFill/>
                  </a:ln>
                  <a:solidFill>
                    <a:srgbClr val="000000"/>
                  </a:solidFill>
                  <a:effectLst/>
                  <a:uLnTx/>
                  <a:uFillTx/>
                  <a:latin typeface="Arial"/>
                  <a:ea typeface="+mn-ea"/>
                  <a:cs typeface="Arial"/>
                </a:rPr>
                <a:t>Practice     Labs</a:t>
              </a:r>
              <a:endParaRPr kumimoji="0" sz="1687"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Rectangle 21">
              <a:extLst>
                <a:ext uri="{FF2B5EF4-FFF2-40B4-BE49-F238E27FC236}">
                  <a16:creationId xmlns:a16="http://schemas.microsoft.com/office/drawing/2014/main" id="{67EDC545-41C2-C34B-9B2C-DCA4854FD2F3}"/>
                </a:ext>
              </a:extLst>
            </p:cNvPr>
            <p:cNvSpPr/>
            <p:nvPr/>
          </p:nvSpPr>
          <p:spPr>
            <a:xfrm>
              <a:off x="1824944" y="2090751"/>
              <a:ext cx="8024293" cy="369332"/>
            </a:xfrm>
            <a:prstGeom prst="rect">
              <a:avLst/>
            </a:prstGeom>
          </p:spPr>
          <p:txBody>
            <a:bodyPr wrap="square">
              <a:spAutoFit/>
            </a:bodyPr>
            <a:lstStyle/>
            <a:p>
              <a:pPr marL="1451469" lvl="0" defTabSz="914400">
                <a:spcBef>
                  <a:spcPts val="3723"/>
                </a:spcBef>
                <a:tabLst>
                  <a:tab pos="2510939" algn="l"/>
                  <a:tab pos="3769087" algn="l"/>
                  <a:tab pos="5436200" algn="l"/>
                </a:tabLst>
                <a:defRPr/>
              </a:pPr>
              <a:r>
                <a:rPr lang="en-US" spc="-88" dirty="0">
                  <a:solidFill>
                    <a:srgbClr val="000000"/>
                  </a:solidFill>
                  <a:latin typeface="Arial"/>
                  <a:cs typeface="Arial"/>
                </a:rPr>
                <a:t>Lecture	  Hands On 	      </a:t>
              </a:r>
              <a:r>
                <a:rPr lang="en-US" spc="-105" dirty="0">
                  <a:solidFill>
                    <a:srgbClr val="000000"/>
                  </a:solidFill>
                  <a:latin typeface="Arial"/>
                  <a:cs typeface="Arial"/>
                </a:rPr>
                <a:t>Textbook	  </a:t>
              </a:r>
              <a:r>
                <a:rPr lang="en-US" spc="-74" dirty="0">
                  <a:solidFill>
                    <a:srgbClr val="000000"/>
                  </a:solidFill>
                  <a:latin typeface="Arial"/>
                  <a:cs typeface="Arial"/>
                </a:rPr>
                <a:t>Homework	</a:t>
              </a:r>
              <a:r>
                <a:rPr lang="en-US" spc="-183" dirty="0">
                  <a:solidFill>
                    <a:srgbClr val="000000"/>
                  </a:solidFill>
                  <a:latin typeface="Arial"/>
                  <a:cs typeface="Arial"/>
                </a:rPr>
                <a:t>Exam</a:t>
              </a:r>
              <a:endParaRPr lang="en-US" dirty="0">
                <a:solidFill>
                  <a:srgbClr val="000000"/>
                </a:solidFill>
                <a:latin typeface="Arial"/>
                <a:cs typeface="Arial"/>
              </a:endParaRPr>
            </a:p>
          </p:txBody>
        </p:sp>
      </p:grpSp>
    </p:spTree>
    <p:extLst>
      <p:ext uri="{BB962C8B-B14F-4D97-AF65-F5344CB8AC3E}">
        <p14:creationId xmlns:p14="http://schemas.microsoft.com/office/powerpoint/2010/main" val="3476523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5" name="Rectangle 3">
            <a:extLst>
              <a:ext uri="{FF2B5EF4-FFF2-40B4-BE49-F238E27FC236}">
                <a16:creationId xmlns:a16="http://schemas.microsoft.com/office/drawing/2014/main" id="{1B6DE7B3-2DC4-5347-AC2F-F7AA9DFA9B89}"/>
              </a:ext>
            </a:extLst>
          </p:cNvPr>
          <p:cNvSpPr>
            <a:spLocks noGrp="1" noChangeArrowheads="1"/>
          </p:cNvSpPr>
          <p:nvPr>
            <p:ph type="body" idx="1"/>
          </p:nvPr>
        </p:nvSpPr>
        <p:spPr>
          <a:xfrm>
            <a:off x="1149544" y="1089025"/>
            <a:ext cx="8839200" cy="6011862"/>
          </a:xfrm>
        </p:spPr>
        <p:txBody>
          <a:bodyPr/>
          <a:lstStyle/>
          <a:p>
            <a:pPr>
              <a:lnSpc>
                <a:spcPct val="90000"/>
              </a:lnSpc>
            </a:pPr>
            <a:r>
              <a:rPr lang="pl-PL" altLang="en-US" dirty="0">
                <a:solidFill>
                  <a:srgbClr val="000000"/>
                </a:solidFill>
              </a:rPr>
              <a:t>Five </a:t>
            </a:r>
            <a:r>
              <a:rPr lang="pl-PL" altLang="en-US" dirty="0" err="1">
                <a:solidFill>
                  <a:srgbClr val="000000"/>
                </a:solidFill>
              </a:rPr>
              <a:t>basic</a:t>
            </a:r>
            <a:r>
              <a:rPr lang="pl-PL" altLang="en-US" dirty="0">
                <a:solidFill>
                  <a:srgbClr val="000000"/>
                </a:solidFill>
              </a:rPr>
              <a:t> </a:t>
            </a:r>
            <a:r>
              <a:rPr lang="pl-PL" altLang="en-US" dirty="0" err="1">
                <a:solidFill>
                  <a:srgbClr val="000000"/>
                </a:solidFill>
              </a:rPr>
              <a:t>approaches</a:t>
            </a:r>
            <a:r>
              <a:rPr lang="pl-PL" altLang="en-US" dirty="0">
                <a:solidFill>
                  <a:srgbClr val="000000"/>
                </a:solidFill>
              </a:rPr>
              <a:t> to </a:t>
            </a:r>
            <a:r>
              <a:rPr lang="pl-PL" altLang="en-US" dirty="0" err="1">
                <a:solidFill>
                  <a:srgbClr val="000000"/>
                </a:solidFill>
              </a:rPr>
              <a:t>defense</a:t>
            </a:r>
            <a:r>
              <a:rPr lang="pl-PL" altLang="en-US" dirty="0">
                <a:solidFill>
                  <a:srgbClr val="000000"/>
                </a:solidFill>
              </a:rPr>
              <a:t> of </a:t>
            </a:r>
            <a:r>
              <a:rPr lang="pl-PL" altLang="en-US" dirty="0" err="1">
                <a:solidFill>
                  <a:srgbClr val="000000"/>
                </a:solidFill>
              </a:rPr>
              <a:t>computing</a:t>
            </a:r>
            <a:r>
              <a:rPr lang="pl-PL" altLang="en-US" dirty="0">
                <a:solidFill>
                  <a:srgbClr val="000000"/>
                </a:solidFill>
              </a:rPr>
              <a:t> </a:t>
            </a:r>
            <a:r>
              <a:rPr lang="pl-PL" altLang="en-US" dirty="0" err="1">
                <a:solidFill>
                  <a:srgbClr val="000000"/>
                </a:solidFill>
              </a:rPr>
              <a:t>systems</a:t>
            </a:r>
            <a:endParaRPr lang="pl-PL" altLang="en-US" dirty="0">
              <a:solidFill>
                <a:srgbClr val="000000"/>
              </a:solidFill>
            </a:endParaRPr>
          </a:p>
          <a:p>
            <a:pPr lvl="1">
              <a:lnSpc>
                <a:spcPct val="90000"/>
              </a:lnSpc>
              <a:spcBef>
                <a:spcPct val="10000"/>
              </a:spcBef>
            </a:pPr>
            <a:r>
              <a:rPr lang="en-US" altLang="en-US" dirty="0">
                <a:solidFill>
                  <a:srgbClr val="0000FF"/>
                </a:solidFill>
              </a:rPr>
              <a:t>Prevent</a:t>
            </a:r>
            <a:r>
              <a:rPr lang="en-US" altLang="en-US" dirty="0"/>
              <a:t> </a:t>
            </a:r>
            <a:r>
              <a:rPr lang="pl-PL" altLang="en-US" dirty="0" err="1"/>
              <a:t>attack</a:t>
            </a:r>
            <a:endParaRPr lang="en-US" altLang="en-US" dirty="0"/>
          </a:p>
          <a:p>
            <a:pPr lvl="2">
              <a:lnSpc>
                <a:spcPct val="90000"/>
              </a:lnSpc>
              <a:spcBef>
                <a:spcPct val="10000"/>
              </a:spcBef>
            </a:pPr>
            <a:r>
              <a:rPr lang="en-US" altLang="en-US" sz="2800" dirty="0"/>
              <a:t>Block attack</a:t>
            </a:r>
            <a:r>
              <a:rPr lang="pl-PL" altLang="en-US" sz="2800" dirty="0"/>
              <a:t> / </a:t>
            </a:r>
            <a:r>
              <a:rPr lang="en-US" altLang="en-US" sz="2800" dirty="0"/>
              <a:t>Close vulnerability</a:t>
            </a:r>
            <a:endParaRPr lang="pl-PL" altLang="en-US" sz="2800" dirty="0"/>
          </a:p>
          <a:p>
            <a:pPr lvl="2">
              <a:lnSpc>
                <a:spcPct val="90000"/>
              </a:lnSpc>
              <a:spcBef>
                <a:spcPct val="10000"/>
              </a:spcBef>
            </a:pPr>
            <a:endParaRPr lang="en-US" altLang="en-US" sz="900" dirty="0"/>
          </a:p>
          <a:p>
            <a:pPr lvl="1">
              <a:lnSpc>
                <a:spcPct val="90000"/>
              </a:lnSpc>
              <a:spcBef>
                <a:spcPct val="10000"/>
              </a:spcBef>
            </a:pPr>
            <a:r>
              <a:rPr lang="en-US" altLang="en-US" dirty="0">
                <a:solidFill>
                  <a:srgbClr val="0000FF"/>
                </a:solidFill>
              </a:rPr>
              <a:t>Deter</a:t>
            </a:r>
            <a:r>
              <a:rPr lang="en-US" altLang="en-US" dirty="0"/>
              <a:t> </a:t>
            </a:r>
            <a:r>
              <a:rPr lang="pl-PL" altLang="en-US" dirty="0" err="1"/>
              <a:t>attack</a:t>
            </a:r>
            <a:endParaRPr lang="en-US" altLang="en-US" dirty="0"/>
          </a:p>
          <a:p>
            <a:pPr lvl="2">
              <a:lnSpc>
                <a:spcPct val="90000"/>
              </a:lnSpc>
              <a:spcBef>
                <a:spcPct val="10000"/>
              </a:spcBef>
            </a:pPr>
            <a:r>
              <a:rPr lang="en-US" altLang="en-US" sz="2800" dirty="0"/>
              <a:t>Make attack harder</a:t>
            </a:r>
            <a:r>
              <a:rPr lang="pl-PL" altLang="en-US" sz="2800" dirty="0"/>
              <a:t>   </a:t>
            </a:r>
            <a:r>
              <a:rPr lang="pl-PL" altLang="en-US" dirty="0">
                <a:solidFill>
                  <a:srgbClr val="969696"/>
                </a:solidFill>
              </a:rPr>
              <a:t>(</a:t>
            </a:r>
            <a:r>
              <a:rPr lang="pl-PL" altLang="en-US" dirty="0" err="1">
                <a:solidFill>
                  <a:srgbClr val="969696"/>
                </a:solidFill>
              </a:rPr>
              <a:t>can’t</a:t>
            </a:r>
            <a:r>
              <a:rPr lang="pl-PL" altLang="en-US" dirty="0">
                <a:solidFill>
                  <a:srgbClr val="969696"/>
                </a:solidFill>
              </a:rPr>
              <a:t> </a:t>
            </a:r>
            <a:r>
              <a:rPr lang="pl-PL" altLang="en-US" dirty="0" err="1">
                <a:solidFill>
                  <a:srgbClr val="969696"/>
                </a:solidFill>
              </a:rPr>
              <a:t>make</a:t>
            </a:r>
            <a:r>
              <a:rPr lang="pl-PL" altLang="en-US" dirty="0">
                <a:solidFill>
                  <a:srgbClr val="969696"/>
                </a:solidFill>
              </a:rPr>
              <a:t> </a:t>
            </a:r>
            <a:r>
              <a:rPr lang="pl-PL" altLang="en-US" dirty="0" err="1">
                <a:solidFill>
                  <a:srgbClr val="969696"/>
                </a:solidFill>
              </a:rPr>
              <a:t>it</a:t>
            </a:r>
            <a:r>
              <a:rPr lang="pl-PL" altLang="en-US" dirty="0">
                <a:solidFill>
                  <a:srgbClr val="969696"/>
                </a:solidFill>
              </a:rPr>
              <a:t> </a:t>
            </a:r>
            <a:r>
              <a:rPr lang="pl-PL" altLang="en-US" dirty="0" err="1">
                <a:solidFill>
                  <a:srgbClr val="969696"/>
                </a:solidFill>
              </a:rPr>
              <a:t>impossible</a:t>
            </a:r>
            <a:r>
              <a:rPr lang="pl-PL" altLang="en-US" dirty="0">
                <a:solidFill>
                  <a:srgbClr val="969696"/>
                </a:solidFill>
              </a:rPr>
              <a:t> </a:t>
            </a:r>
            <a:r>
              <a:rPr lang="pl-PL" altLang="en-US" dirty="0">
                <a:solidFill>
                  <a:srgbClr val="969696"/>
                </a:solidFill>
                <a:sym typeface="Wingdings" pitchFamily="2" charset="2"/>
              </a:rPr>
              <a:t></a:t>
            </a:r>
            <a:r>
              <a:rPr lang="pl-PL" altLang="en-US" dirty="0">
                <a:solidFill>
                  <a:srgbClr val="969696"/>
                </a:solidFill>
              </a:rPr>
              <a:t>)</a:t>
            </a:r>
          </a:p>
          <a:p>
            <a:pPr lvl="2">
              <a:lnSpc>
                <a:spcPct val="90000"/>
              </a:lnSpc>
              <a:spcBef>
                <a:spcPct val="10000"/>
              </a:spcBef>
            </a:pPr>
            <a:endParaRPr lang="en-US" altLang="en-US" sz="900" dirty="0">
              <a:solidFill>
                <a:srgbClr val="969696"/>
              </a:solidFill>
            </a:endParaRPr>
          </a:p>
          <a:p>
            <a:pPr lvl="1">
              <a:lnSpc>
                <a:spcPct val="90000"/>
              </a:lnSpc>
              <a:spcBef>
                <a:spcPct val="10000"/>
              </a:spcBef>
            </a:pPr>
            <a:r>
              <a:rPr lang="en-US" altLang="en-US" dirty="0">
                <a:solidFill>
                  <a:srgbClr val="0000FF"/>
                </a:solidFill>
              </a:rPr>
              <a:t>Deflect</a:t>
            </a:r>
            <a:r>
              <a:rPr lang="en-US" altLang="en-US" dirty="0"/>
              <a:t> </a:t>
            </a:r>
            <a:r>
              <a:rPr lang="pl-PL" altLang="en-US" dirty="0" err="1"/>
              <a:t>attack</a:t>
            </a:r>
            <a:endParaRPr lang="en-US" altLang="en-US" dirty="0"/>
          </a:p>
          <a:p>
            <a:pPr lvl="2">
              <a:lnSpc>
                <a:spcPct val="90000"/>
              </a:lnSpc>
              <a:spcBef>
                <a:spcPct val="10000"/>
              </a:spcBef>
            </a:pPr>
            <a:r>
              <a:rPr lang="en-US" altLang="en-US" sz="2800" dirty="0"/>
              <a:t>Make another target </a:t>
            </a:r>
            <a:r>
              <a:rPr lang="pl-PL" altLang="en-US" sz="2800" dirty="0" err="1"/>
              <a:t>more</a:t>
            </a:r>
            <a:r>
              <a:rPr lang="pl-PL" altLang="en-US" sz="2800" dirty="0"/>
              <a:t> </a:t>
            </a:r>
            <a:r>
              <a:rPr lang="en-US" altLang="en-US" sz="2800" dirty="0"/>
              <a:t>attractive</a:t>
            </a:r>
            <a:r>
              <a:rPr lang="pl-PL" altLang="en-US" sz="2800" dirty="0"/>
              <a:t> </a:t>
            </a:r>
            <a:r>
              <a:rPr lang="pl-PL" altLang="en-US" sz="2800" dirty="0" err="1"/>
              <a:t>than</a:t>
            </a:r>
            <a:r>
              <a:rPr lang="pl-PL" altLang="en-US" sz="2800" dirty="0"/>
              <a:t> </a:t>
            </a:r>
            <a:r>
              <a:rPr lang="pl-PL" altLang="en-US" sz="2800" dirty="0" err="1"/>
              <a:t>this</a:t>
            </a:r>
            <a:r>
              <a:rPr lang="pl-PL" altLang="en-US" sz="2800" dirty="0"/>
              <a:t> target</a:t>
            </a:r>
          </a:p>
          <a:p>
            <a:pPr lvl="2">
              <a:lnSpc>
                <a:spcPct val="90000"/>
              </a:lnSpc>
              <a:spcBef>
                <a:spcPct val="10000"/>
              </a:spcBef>
            </a:pPr>
            <a:endParaRPr lang="en-US" altLang="en-US" sz="900" dirty="0"/>
          </a:p>
          <a:p>
            <a:pPr lvl="1">
              <a:lnSpc>
                <a:spcPct val="90000"/>
              </a:lnSpc>
              <a:spcBef>
                <a:spcPct val="10000"/>
              </a:spcBef>
            </a:pPr>
            <a:r>
              <a:rPr lang="en-US" altLang="en-US" dirty="0">
                <a:solidFill>
                  <a:srgbClr val="0000FF"/>
                </a:solidFill>
              </a:rPr>
              <a:t>Detect</a:t>
            </a:r>
            <a:r>
              <a:rPr lang="en-US" altLang="en-US" dirty="0"/>
              <a:t> </a:t>
            </a:r>
            <a:r>
              <a:rPr lang="pl-PL" altLang="en-US" dirty="0" err="1"/>
              <a:t>attack</a:t>
            </a:r>
            <a:endParaRPr lang="en-US" altLang="en-US" dirty="0"/>
          </a:p>
          <a:p>
            <a:pPr lvl="2">
              <a:lnSpc>
                <a:spcPct val="90000"/>
              </a:lnSpc>
              <a:spcBef>
                <a:spcPct val="10000"/>
              </a:spcBef>
            </a:pPr>
            <a:r>
              <a:rPr lang="en-US" altLang="en-US" sz="2800" dirty="0"/>
              <a:t>During or after</a:t>
            </a:r>
            <a:endParaRPr lang="pl-PL" altLang="en-US" sz="2800" dirty="0"/>
          </a:p>
          <a:p>
            <a:pPr lvl="2">
              <a:lnSpc>
                <a:spcPct val="90000"/>
              </a:lnSpc>
              <a:spcBef>
                <a:spcPct val="10000"/>
              </a:spcBef>
            </a:pPr>
            <a:endParaRPr lang="en-US" altLang="en-US" sz="900" dirty="0"/>
          </a:p>
          <a:p>
            <a:pPr lvl="1">
              <a:lnSpc>
                <a:spcPct val="90000"/>
              </a:lnSpc>
              <a:spcBef>
                <a:spcPct val="10000"/>
              </a:spcBef>
            </a:pPr>
            <a:r>
              <a:rPr lang="en-US" altLang="en-US" dirty="0">
                <a:solidFill>
                  <a:srgbClr val="0000FF"/>
                </a:solidFill>
              </a:rPr>
              <a:t>Recover</a:t>
            </a:r>
            <a:r>
              <a:rPr lang="pl-PL" altLang="en-US" dirty="0">
                <a:solidFill>
                  <a:srgbClr val="0000FF"/>
                </a:solidFill>
              </a:rPr>
              <a:t> </a:t>
            </a:r>
            <a:r>
              <a:rPr lang="pl-PL" altLang="en-US" dirty="0">
                <a:solidFill>
                  <a:srgbClr val="000000"/>
                </a:solidFill>
              </a:rPr>
              <a:t>from </a:t>
            </a:r>
            <a:r>
              <a:rPr lang="pl-PL" altLang="en-US" dirty="0" err="1">
                <a:solidFill>
                  <a:srgbClr val="000000"/>
                </a:solidFill>
              </a:rPr>
              <a:t>attack</a:t>
            </a:r>
            <a:endParaRPr lang="en-US" altLang="en-US" dirty="0">
              <a:solidFill>
                <a:srgbClr val="000000"/>
              </a:solidFill>
            </a:endParaRPr>
          </a:p>
        </p:txBody>
      </p:sp>
      <p:sp>
        <p:nvSpPr>
          <p:cNvPr id="2" name="Title 1">
            <a:extLst>
              <a:ext uri="{FF2B5EF4-FFF2-40B4-BE49-F238E27FC236}">
                <a16:creationId xmlns:a16="http://schemas.microsoft.com/office/drawing/2014/main" id="{5E2AA137-627B-E645-AAD0-5A367DEF3D8A}"/>
              </a:ext>
            </a:extLst>
          </p:cNvPr>
          <p:cNvSpPr>
            <a:spLocks noGrp="1"/>
          </p:cNvSpPr>
          <p:nvPr>
            <p:ph type="title"/>
          </p:nvPr>
        </p:nvSpPr>
        <p:spPr/>
        <p:txBody>
          <a:bodyPr/>
          <a:lstStyle/>
          <a:p>
            <a:r>
              <a:rPr lang="pl-PL" altLang="en-US" dirty="0" err="1"/>
              <a:t>Methods</a:t>
            </a:r>
            <a:r>
              <a:rPr lang="pl-PL" altLang="en-US" dirty="0"/>
              <a:t> of </a:t>
            </a:r>
            <a:r>
              <a:rPr lang="pl-PL" altLang="en-US" dirty="0" err="1"/>
              <a:t>Defense</a:t>
            </a:r>
            <a:endParaRPr lang="en-US" dirty="0"/>
          </a:p>
        </p:txBody>
      </p:sp>
    </p:spTree>
    <p:extLst>
      <p:ext uri="{BB962C8B-B14F-4D97-AF65-F5344CB8AC3E}">
        <p14:creationId xmlns:p14="http://schemas.microsoft.com/office/powerpoint/2010/main" val="3218897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Layered Security Strategy</a:t>
            </a:r>
          </a:p>
        </p:txBody>
      </p:sp>
      <p:graphicFrame>
        <p:nvGraphicFramePr>
          <p:cNvPr id="8" name="Content Placeholder 4"/>
          <p:cNvGraphicFramePr>
            <a:graphicFrameLocks noGrp="1"/>
          </p:cNvGraphicFramePr>
          <p:nvPr>
            <p:ph idx="1"/>
          </p:nvPr>
        </p:nvGraphicFramePr>
        <p:xfrm>
          <a:off x="1981201" y="1295401"/>
          <a:ext cx="8228013"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p:cNvSpPr/>
          <p:nvPr/>
        </p:nvSpPr>
        <p:spPr bwMode="auto">
          <a:xfrm flipH="1">
            <a:off x="6096000" y="3717032"/>
            <a:ext cx="1080120" cy="432048"/>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63" fontAlgn="base">
              <a:spcBef>
                <a:spcPct val="0"/>
              </a:spcBef>
              <a:spcAft>
                <a:spcPct val="0"/>
              </a:spcAft>
              <a:buClr>
                <a:srgbClr val="000000"/>
              </a:buClr>
              <a:buSzPct val="100000"/>
            </a:pPr>
            <a:endParaRPr lang="en-GB">
              <a:solidFill>
                <a:schemeClr val="bg1"/>
              </a:solidFill>
              <a:latin typeface="Arial" panose="020B0604020202020204" pitchFamily="34" charset="0"/>
            </a:endParaRPr>
          </a:p>
        </p:txBody>
      </p:sp>
      <p:sp>
        <p:nvSpPr>
          <p:cNvPr id="5" name="TextBox 4"/>
          <p:cNvSpPr txBox="1"/>
          <p:nvPr/>
        </p:nvSpPr>
        <p:spPr>
          <a:xfrm>
            <a:off x="7320136" y="3750690"/>
            <a:ext cx="2628292" cy="369332"/>
          </a:xfrm>
          <a:prstGeom prst="rect">
            <a:avLst/>
          </a:prstGeom>
          <a:noFill/>
        </p:spPr>
        <p:txBody>
          <a:bodyPr wrap="square" rtlCol="0">
            <a:spAutoFit/>
          </a:bodyPr>
          <a:lstStyle/>
          <a:p>
            <a:r>
              <a:rPr lang="en-GB" dirty="0">
                <a:solidFill>
                  <a:schemeClr val="bg1">
                    <a:lumMod val="50000"/>
                  </a:schemeClr>
                </a:solidFill>
              </a:rPr>
              <a:t>Don’t stop here!</a:t>
            </a:r>
          </a:p>
        </p:txBody>
      </p:sp>
    </p:spTree>
    <p:extLst>
      <p:ext uri="{BB962C8B-B14F-4D97-AF65-F5344CB8AC3E}">
        <p14:creationId xmlns:p14="http://schemas.microsoft.com/office/powerpoint/2010/main" val="5496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Information Security</a:t>
            </a:r>
          </a:p>
        </p:txBody>
      </p:sp>
      <p:sp>
        <p:nvSpPr>
          <p:cNvPr id="3" name="Content Placeholder 2"/>
          <p:cNvSpPr>
            <a:spLocks noGrp="1"/>
          </p:cNvSpPr>
          <p:nvPr>
            <p:ph idx="1"/>
          </p:nvPr>
        </p:nvSpPr>
        <p:spPr/>
        <p:txBody>
          <a:bodyPr>
            <a:normAutofit lnSpcReduction="10000"/>
          </a:bodyPr>
          <a:lstStyle/>
          <a:p>
            <a:r>
              <a:rPr lang="en-US" dirty="0"/>
              <a:t>Authentication</a:t>
            </a:r>
          </a:p>
          <a:p>
            <a:r>
              <a:rPr lang="en-US" dirty="0"/>
              <a:t>Access Control</a:t>
            </a:r>
          </a:p>
          <a:p>
            <a:r>
              <a:rPr lang="en-US" dirty="0"/>
              <a:t>Encryption</a:t>
            </a:r>
          </a:p>
          <a:p>
            <a:r>
              <a:rPr lang="en-US" dirty="0"/>
              <a:t>Passwords</a:t>
            </a:r>
          </a:p>
          <a:p>
            <a:r>
              <a:rPr lang="en-US" dirty="0"/>
              <a:t>Backup</a:t>
            </a:r>
          </a:p>
          <a:p>
            <a:r>
              <a:rPr lang="en-US" dirty="0"/>
              <a:t>Firewalls</a:t>
            </a:r>
          </a:p>
          <a:p>
            <a:r>
              <a:rPr lang="en-US" dirty="0"/>
              <a:t>Virtual Private Networks (VPN)</a:t>
            </a:r>
          </a:p>
          <a:p>
            <a:r>
              <a:rPr lang="en-US" dirty="0"/>
              <a:t>Physical Security</a:t>
            </a:r>
          </a:p>
          <a:p>
            <a:r>
              <a:rPr lang="en-US" dirty="0"/>
              <a:t>Security Policies</a:t>
            </a:r>
          </a:p>
        </p:txBody>
      </p:sp>
    </p:spTree>
    <p:extLst>
      <p:ext uri="{BB962C8B-B14F-4D97-AF65-F5344CB8AC3E}">
        <p14:creationId xmlns:p14="http://schemas.microsoft.com/office/powerpoint/2010/main" val="3583714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a:t>
            </a:r>
          </a:p>
        </p:txBody>
      </p:sp>
      <p:sp>
        <p:nvSpPr>
          <p:cNvPr id="3" name="Content Placeholder 2"/>
          <p:cNvSpPr>
            <a:spLocks noGrp="1"/>
          </p:cNvSpPr>
          <p:nvPr>
            <p:ph idx="1"/>
          </p:nvPr>
        </p:nvSpPr>
        <p:spPr>
          <a:xfrm>
            <a:off x="1149544" y="1390338"/>
            <a:ext cx="8229600" cy="5076022"/>
          </a:xfrm>
        </p:spPr>
        <p:txBody>
          <a:bodyPr>
            <a:normAutofit lnSpcReduction="10000"/>
          </a:bodyPr>
          <a:lstStyle/>
          <a:p>
            <a:r>
              <a:rPr lang="en-US" dirty="0"/>
              <a:t>Persons accessing the information is who they say they are</a:t>
            </a:r>
          </a:p>
          <a:p>
            <a:r>
              <a:rPr lang="en-US" dirty="0"/>
              <a:t>Factors of identification:</a:t>
            </a:r>
          </a:p>
          <a:p>
            <a:pPr lvl="1"/>
            <a:r>
              <a:rPr lang="en-US" dirty="0"/>
              <a:t>Something you know – user ID and password</a:t>
            </a:r>
          </a:p>
          <a:p>
            <a:pPr lvl="2"/>
            <a:r>
              <a:rPr lang="en-US" dirty="0"/>
              <a:t>User ID identifies you while the password authenticates you</a:t>
            </a:r>
          </a:p>
          <a:p>
            <a:pPr lvl="2"/>
            <a:r>
              <a:rPr lang="en-US" dirty="0"/>
              <a:t>Easy to compromise if weak password</a:t>
            </a:r>
          </a:p>
          <a:p>
            <a:pPr lvl="1"/>
            <a:r>
              <a:rPr lang="en-US" dirty="0"/>
              <a:t>Something you have – key or card</a:t>
            </a:r>
          </a:p>
          <a:p>
            <a:pPr lvl="2"/>
            <a:r>
              <a:rPr lang="en-US" dirty="0"/>
              <a:t>Can be lost or stolen</a:t>
            </a:r>
          </a:p>
          <a:p>
            <a:pPr lvl="1"/>
            <a:r>
              <a:rPr lang="en-US" dirty="0"/>
              <a:t>Something you are – physical </a:t>
            </a:r>
            <a:br>
              <a:rPr lang="en-US" dirty="0"/>
            </a:br>
            <a:r>
              <a:rPr lang="en-US" dirty="0"/>
              <a:t>characteristics (i.e., biometrics)</a:t>
            </a:r>
          </a:p>
          <a:p>
            <a:pPr lvl="2"/>
            <a:r>
              <a:rPr lang="en-US" dirty="0"/>
              <a:t>Much harder to compromise</a:t>
            </a:r>
          </a:p>
          <a:p>
            <a:r>
              <a:rPr lang="en-US" dirty="0"/>
              <a:t>A combination of at least 2 factors </a:t>
            </a:r>
            <a:br>
              <a:rPr lang="en-US" dirty="0"/>
            </a:br>
            <a:r>
              <a:rPr lang="en-US" dirty="0"/>
              <a:t>is recommended</a:t>
            </a:r>
          </a:p>
        </p:txBody>
      </p:sp>
    </p:spTree>
    <p:extLst>
      <p:ext uri="{BB962C8B-B14F-4D97-AF65-F5344CB8AC3E}">
        <p14:creationId xmlns:p14="http://schemas.microsoft.com/office/powerpoint/2010/main" val="2076940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a:t>
            </a:r>
          </a:p>
        </p:txBody>
      </p:sp>
      <p:sp>
        <p:nvSpPr>
          <p:cNvPr id="3" name="Content Placeholder 2"/>
          <p:cNvSpPr>
            <a:spLocks noGrp="1"/>
          </p:cNvSpPr>
          <p:nvPr>
            <p:ph idx="1"/>
          </p:nvPr>
        </p:nvSpPr>
        <p:spPr/>
        <p:txBody>
          <a:bodyPr>
            <a:normAutofit/>
          </a:bodyPr>
          <a:lstStyle/>
          <a:p>
            <a:r>
              <a:rPr lang="en-US" dirty="0"/>
              <a:t>Once authenticated – only provide access to information necessary to perform their job duties to read, modify, add, and/or delete information by:</a:t>
            </a:r>
          </a:p>
          <a:p>
            <a:pPr lvl="1"/>
            <a:r>
              <a:rPr lang="en-US" dirty="0"/>
              <a:t>Access control list (ACL) created for each resource (information)</a:t>
            </a:r>
          </a:p>
          <a:p>
            <a:pPr lvl="2"/>
            <a:r>
              <a:rPr lang="en-US" dirty="0"/>
              <a:t>List of users that can read, write, delete or add information</a:t>
            </a:r>
          </a:p>
          <a:p>
            <a:pPr lvl="2"/>
            <a:r>
              <a:rPr lang="en-US" dirty="0"/>
              <a:t>Difficult to maintain all the lists</a:t>
            </a:r>
          </a:p>
          <a:p>
            <a:pPr lvl="1"/>
            <a:r>
              <a:rPr lang="en-US" dirty="0"/>
              <a:t>Role-based access control (RBAC)</a:t>
            </a:r>
          </a:p>
          <a:p>
            <a:pPr lvl="2"/>
            <a:r>
              <a:rPr lang="en-US" dirty="0"/>
              <a:t>Rather than individual lists</a:t>
            </a:r>
          </a:p>
          <a:p>
            <a:pPr lvl="2"/>
            <a:r>
              <a:rPr lang="en-US" dirty="0"/>
              <a:t>Users are assigned to roles</a:t>
            </a:r>
          </a:p>
          <a:p>
            <a:pPr lvl="2"/>
            <a:r>
              <a:rPr lang="en-US" dirty="0"/>
              <a:t>Roles define what they can access</a:t>
            </a:r>
          </a:p>
          <a:p>
            <a:pPr lvl="2"/>
            <a:r>
              <a:rPr lang="en-US" dirty="0"/>
              <a:t>Simplifies administration</a:t>
            </a:r>
          </a:p>
          <a:p>
            <a:pPr lvl="2"/>
            <a:endParaRPr lang="en-US" dirty="0"/>
          </a:p>
        </p:txBody>
      </p:sp>
    </p:spTree>
    <p:extLst>
      <p:ext uri="{BB962C8B-B14F-4D97-AF65-F5344CB8AC3E}">
        <p14:creationId xmlns:p14="http://schemas.microsoft.com/office/powerpoint/2010/main" val="215753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a:t>
            </a:r>
          </a:p>
        </p:txBody>
      </p:sp>
      <p:pic>
        <p:nvPicPr>
          <p:cNvPr id="3" name="Picture 2"/>
          <p:cNvPicPr>
            <a:picLocks noChangeAspect="1"/>
          </p:cNvPicPr>
          <p:nvPr/>
        </p:nvPicPr>
        <p:blipFill>
          <a:blip r:embed="rId2"/>
          <a:stretch>
            <a:fillRect/>
          </a:stretch>
        </p:blipFill>
        <p:spPr>
          <a:xfrm>
            <a:off x="4646749" y="2694863"/>
            <a:ext cx="3162908" cy="1163358"/>
          </a:xfrm>
          <a:prstGeom prst="rect">
            <a:avLst/>
          </a:prstGeom>
        </p:spPr>
      </p:pic>
      <p:sp>
        <p:nvSpPr>
          <p:cNvPr id="4" name="Content Placeholder 3"/>
          <p:cNvSpPr>
            <a:spLocks noGrp="1"/>
          </p:cNvSpPr>
          <p:nvPr>
            <p:ph idx="1"/>
          </p:nvPr>
        </p:nvSpPr>
        <p:spPr>
          <a:xfrm>
            <a:off x="1149544" y="1322572"/>
            <a:ext cx="7886700" cy="5071297"/>
          </a:xfrm>
        </p:spPr>
        <p:txBody>
          <a:bodyPr>
            <a:normAutofit fontScale="92500" lnSpcReduction="20000"/>
          </a:bodyPr>
          <a:lstStyle/>
          <a:p>
            <a:r>
              <a:rPr lang="en-US" dirty="0"/>
              <a:t>An algorithm (program) encodes or scrambles information during transmission or storage</a:t>
            </a:r>
          </a:p>
          <a:p>
            <a:r>
              <a:rPr lang="en-US" dirty="0"/>
              <a:t>Decoded/unscrambled by only authorized individuals to read it</a:t>
            </a:r>
          </a:p>
          <a:p>
            <a:endParaRPr lang="en-US" dirty="0"/>
          </a:p>
          <a:p>
            <a:endParaRPr lang="en-US" dirty="0"/>
          </a:p>
          <a:p>
            <a:pPr marL="0" indent="0">
              <a:buNone/>
            </a:pPr>
            <a:endParaRPr lang="en-US" dirty="0"/>
          </a:p>
          <a:p>
            <a:r>
              <a:rPr lang="en-US" dirty="0"/>
              <a:t>How is this done?</a:t>
            </a:r>
          </a:p>
          <a:p>
            <a:pPr lvl="1"/>
            <a:r>
              <a:rPr lang="en-US" dirty="0"/>
              <a:t>Both parties agree on the encryption method (there are many) using keys</a:t>
            </a:r>
          </a:p>
          <a:p>
            <a:pPr lvl="2"/>
            <a:r>
              <a:rPr lang="en-US" dirty="0"/>
              <a:t>Symmetric key – sender and receiver have the </a:t>
            </a:r>
            <a:br>
              <a:rPr lang="en-US" dirty="0"/>
            </a:br>
            <a:r>
              <a:rPr lang="en-US" dirty="0"/>
              <a:t>key which can be risky</a:t>
            </a:r>
          </a:p>
          <a:p>
            <a:pPr lvl="2"/>
            <a:r>
              <a:rPr lang="en-US" dirty="0"/>
              <a:t>Public Key – use a public and private key </a:t>
            </a:r>
            <a:br>
              <a:rPr lang="en-US" dirty="0"/>
            </a:br>
            <a:r>
              <a:rPr lang="en-US" dirty="0"/>
              <a:t>where the public key is used to send an </a:t>
            </a:r>
            <a:br>
              <a:rPr lang="en-US" dirty="0"/>
            </a:br>
            <a:r>
              <a:rPr lang="en-US" dirty="0"/>
              <a:t>encrypted message and a private key that the </a:t>
            </a:r>
            <a:br>
              <a:rPr lang="en-US" dirty="0"/>
            </a:br>
            <a:r>
              <a:rPr lang="en-US" dirty="0"/>
              <a:t>receiver uses to decode the message</a:t>
            </a:r>
          </a:p>
        </p:txBody>
      </p:sp>
    </p:spTree>
    <p:extLst>
      <p:ext uri="{BB962C8B-B14F-4D97-AF65-F5344CB8AC3E}">
        <p14:creationId xmlns:p14="http://schemas.microsoft.com/office/powerpoint/2010/main" val="2826876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Passwords</a:t>
            </a:r>
          </a:p>
        </p:txBody>
      </p:sp>
      <p:sp>
        <p:nvSpPr>
          <p:cNvPr id="3" name="Content Placeholder 2"/>
          <p:cNvSpPr>
            <a:spLocks noGrp="1"/>
          </p:cNvSpPr>
          <p:nvPr>
            <p:ph idx="1"/>
          </p:nvPr>
        </p:nvSpPr>
        <p:spPr>
          <a:xfrm>
            <a:off x="1149544" y="1435309"/>
            <a:ext cx="8229600" cy="4745516"/>
          </a:xfrm>
        </p:spPr>
        <p:txBody>
          <a:bodyPr>
            <a:normAutofit fontScale="92500" lnSpcReduction="10000"/>
          </a:bodyPr>
          <a:lstStyle/>
          <a:p>
            <a:r>
              <a:rPr lang="en-US" dirty="0"/>
              <a:t>Single-factor authentication (user ID/password) is the easiest to break</a:t>
            </a:r>
          </a:p>
          <a:p>
            <a:r>
              <a:rPr lang="en-US" dirty="0"/>
              <a:t>Password policies ensure that this risk is minimized by requiring:</a:t>
            </a:r>
          </a:p>
          <a:p>
            <a:pPr lvl="1"/>
            <a:r>
              <a:rPr lang="en-US" dirty="0"/>
              <a:t>A certain length to make it harder to guess</a:t>
            </a:r>
          </a:p>
          <a:p>
            <a:pPr lvl="1"/>
            <a:r>
              <a:rPr lang="en-US" dirty="0"/>
              <a:t>Contain certain characters – such as upper and lower case, one number, and a special character</a:t>
            </a:r>
          </a:p>
          <a:p>
            <a:pPr lvl="1"/>
            <a:r>
              <a:rPr lang="en-US" dirty="0"/>
              <a:t>Changing passwords regularly and do not a password to be reused</a:t>
            </a:r>
          </a:p>
          <a:p>
            <a:pPr lvl="1"/>
            <a:r>
              <a:rPr lang="en-US" dirty="0"/>
              <a:t>Employees do not share their password</a:t>
            </a:r>
          </a:p>
          <a:p>
            <a:pPr lvl="1"/>
            <a:r>
              <a:rPr lang="en-US" dirty="0"/>
              <a:t>Notifying the security department if they </a:t>
            </a:r>
            <a:br>
              <a:rPr lang="en-US" dirty="0"/>
            </a:br>
            <a:r>
              <a:rPr lang="en-US" dirty="0"/>
              <a:t>feel their password has been compromised.</a:t>
            </a:r>
          </a:p>
          <a:p>
            <a:pPr lvl="1"/>
            <a:r>
              <a:rPr lang="en-US" dirty="0"/>
              <a:t>Yearly confirmation from employees that </a:t>
            </a:r>
            <a:br>
              <a:rPr lang="en-US" dirty="0"/>
            </a:br>
            <a:r>
              <a:rPr lang="en-US" dirty="0"/>
              <a:t>they understand their responsibilities</a:t>
            </a:r>
          </a:p>
        </p:txBody>
      </p:sp>
    </p:spTree>
    <p:extLst>
      <p:ext uri="{BB962C8B-B14F-4D97-AF65-F5344CB8AC3E}">
        <p14:creationId xmlns:p14="http://schemas.microsoft.com/office/powerpoint/2010/main" val="2513626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Content Placeholder 2"/>
          <p:cNvSpPr>
            <a:spLocks noGrp="1"/>
          </p:cNvSpPr>
          <p:nvPr>
            <p:ph idx="1"/>
          </p:nvPr>
        </p:nvSpPr>
        <p:spPr>
          <a:xfrm>
            <a:off x="1149544" y="1327697"/>
            <a:ext cx="7886700" cy="5082314"/>
          </a:xfrm>
        </p:spPr>
        <p:txBody>
          <a:bodyPr>
            <a:normAutofit lnSpcReduction="10000"/>
          </a:bodyPr>
          <a:lstStyle/>
          <a:p>
            <a:r>
              <a:rPr lang="en-US" dirty="0"/>
              <a:t>Important information should be backed up and store in a separate location</a:t>
            </a:r>
          </a:p>
          <a:p>
            <a:pPr lvl="1"/>
            <a:r>
              <a:rPr lang="en-US" dirty="0"/>
              <a:t>Very useful in the event that the primary computer systems become unavailable</a:t>
            </a:r>
          </a:p>
          <a:p>
            <a:r>
              <a:rPr lang="en-US" dirty="0"/>
              <a:t>A good backup plan requires:</a:t>
            </a:r>
          </a:p>
          <a:p>
            <a:pPr lvl="1"/>
            <a:r>
              <a:rPr lang="en-US" dirty="0"/>
              <a:t>Understanding of the organizational information resources</a:t>
            </a:r>
          </a:p>
          <a:p>
            <a:pPr lvl="1"/>
            <a:r>
              <a:rPr lang="en-US" dirty="0"/>
              <a:t>Regular backups of all data</a:t>
            </a:r>
          </a:p>
          <a:p>
            <a:pPr lvl="1"/>
            <a:r>
              <a:rPr lang="en-US" dirty="0"/>
              <a:t>Offsite storage of backups</a:t>
            </a:r>
          </a:p>
          <a:p>
            <a:pPr lvl="1"/>
            <a:r>
              <a:rPr lang="en-US" dirty="0"/>
              <a:t>Test of the data restoration</a:t>
            </a:r>
          </a:p>
          <a:p>
            <a:r>
              <a:rPr lang="en-US" dirty="0"/>
              <a:t>Complementary practices:</a:t>
            </a:r>
          </a:p>
          <a:p>
            <a:pPr lvl="1"/>
            <a:r>
              <a:rPr lang="en-US" dirty="0"/>
              <a:t>UPS systems</a:t>
            </a:r>
          </a:p>
          <a:p>
            <a:pPr lvl="1"/>
            <a:r>
              <a:rPr lang="en-US" dirty="0"/>
              <a:t>Backup processing sites</a:t>
            </a:r>
          </a:p>
        </p:txBody>
      </p:sp>
    </p:spTree>
    <p:extLst>
      <p:ext uri="{BB962C8B-B14F-4D97-AF65-F5344CB8AC3E}">
        <p14:creationId xmlns:p14="http://schemas.microsoft.com/office/powerpoint/2010/main" val="19587140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5" name="Content Placeholder 4"/>
          <p:cNvSpPr>
            <a:spLocks noGrp="1"/>
          </p:cNvSpPr>
          <p:nvPr>
            <p:ph idx="1"/>
          </p:nvPr>
        </p:nvSpPr>
        <p:spPr>
          <a:xfrm>
            <a:off x="1149544" y="1278393"/>
            <a:ext cx="7886700" cy="5170448"/>
          </a:xfrm>
        </p:spPr>
        <p:txBody>
          <a:bodyPr>
            <a:normAutofit fontScale="92500" lnSpcReduction="10000"/>
          </a:bodyPr>
          <a:lstStyle/>
          <a:p>
            <a:r>
              <a:rPr lang="en-US" dirty="0"/>
              <a:t>Can be a piece of hardware and/or software</a:t>
            </a:r>
          </a:p>
          <a:p>
            <a:r>
              <a:rPr lang="en-US" dirty="0"/>
              <a:t>Inspects and stops packets of information that don’t apply to a strict set of rules</a:t>
            </a:r>
          </a:p>
          <a:p>
            <a:pPr lvl="1"/>
            <a:r>
              <a:rPr lang="en-US" dirty="0"/>
              <a:t>Inbound and outbound</a:t>
            </a:r>
          </a:p>
          <a:p>
            <a:r>
              <a:rPr lang="en-US" dirty="0"/>
              <a:t>Hardware firewalls are connected to the network</a:t>
            </a:r>
          </a:p>
          <a:p>
            <a:r>
              <a:rPr lang="en-US" dirty="0"/>
              <a:t>Software firewalls run on the operating system and intercepts packets as they arrive to a computer</a:t>
            </a:r>
          </a:p>
          <a:p>
            <a:r>
              <a:rPr lang="en-US" dirty="0"/>
              <a:t>Can implement multiple firewalls to allow segments of the network to be partially secured to conduct business</a:t>
            </a:r>
          </a:p>
          <a:p>
            <a:r>
              <a:rPr lang="en-US" dirty="0"/>
              <a:t>Intrusion Detection Systems (IDS) </a:t>
            </a:r>
            <a:br>
              <a:rPr lang="en-US" dirty="0"/>
            </a:br>
            <a:r>
              <a:rPr lang="en-US" dirty="0"/>
              <a:t>watch for specific types of activities </a:t>
            </a:r>
            <a:br>
              <a:rPr lang="en-US" dirty="0"/>
            </a:br>
            <a:r>
              <a:rPr lang="en-US" dirty="0"/>
              <a:t>to alert security personnel of potential </a:t>
            </a:r>
            <a:br>
              <a:rPr lang="en-US" dirty="0"/>
            </a:br>
            <a:r>
              <a:rPr lang="en-US" dirty="0"/>
              <a:t>network attack</a:t>
            </a:r>
          </a:p>
        </p:txBody>
      </p:sp>
    </p:spTree>
    <p:extLst>
      <p:ext uri="{BB962C8B-B14F-4D97-AF65-F5344CB8AC3E}">
        <p14:creationId xmlns:p14="http://schemas.microsoft.com/office/powerpoint/2010/main" val="418966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Private Networks (VPN)</a:t>
            </a:r>
          </a:p>
        </p:txBody>
      </p:sp>
      <p:sp>
        <p:nvSpPr>
          <p:cNvPr id="3" name="Content Placeholder 2"/>
          <p:cNvSpPr>
            <a:spLocks noGrp="1"/>
          </p:cNvSpPr>
          <p:nvPr>
            <p:ph idx="1"/>
          </p:nvPr>
        </p:nvSpPr>
        <p:spPr>
          <a:xfrm>
            <a:off x="1149544" y="1297718"/>
            <a:ext cx="7886700" cy="5236549"/>
          </a:xfrm>
        </p:spPr>
        <p:txBody>
          <a:bodyPr>
            <a:normAutofit/>
          </a:bodyPr>
          <a:lstStyle/>
          <a:p>
            <a:r>
              <a:rPr lang="en-US" dirty="0"/>
              <a:t>Some systems can be made private using an internal network to limit access to them</a:t>
            </a:r>
          </a:p>
          <a:p>
            <a:pPr lvl="1"/>
            <a:r>
              <a:rPr lang="en-US" dirty="0"/>
              <a:t>Can’t be accessed remotely and are more secure</a:t>
            </a:r>
          </a:p>
          <a:p>
            <a:pPr lvl="1"/>
            <a:r>
              <a:rPr lang="en-US" dirty="0"/>
              <a:t>Requires specific connections such as being onsite</a:t>
            </a:r>
          </a:p>
          <a:p>
            <a:r>
              <a:rPr lang="en-US" dirty="0"/>
              <a:t>VPN allows users to remotely access these systems over a public network like the Internet</a:t>
            </a:r>
          </a:p>
          <a:p>
            <a:pPr lvl="1"/>
            <a:r>
              <a:rPr lang="en-US" dirty="0"/>
              <a:t>Bypasses the firewall</a:t>
            </a:r>
          </a:p>
          <a:p>
            <a:pPr lvl="1"/>
            <a:r>
              <a:rPr lang="en-US" dirty="0"/>
              <a:t>Encrypts the communication or the data exchanged</a:t>
            </a:r>
          </a:p>
          <a:p>
            <a:pPr lvl="1"/>
            <a:r>
              <a:rPr lang="en-US" dirty="0"/>
              <a:t>Instructions to establish a VPN connection </a:t>
            </a:r>
            <a:br>
              <a:rPr lang="en-US" dirty="0"/>
            </a:br>
            <a:r>
              <a:rPr lang="en-US" dirty="0"/>
              <a:t>can be found at </a:t>
            </a:r>
            <a:r>
              <a:rPr lang="en-US" dirty="0">
                <a:hlinkClick r:id="rId2"/>
              </a:rPr>
              <a:t>https://ehelp.wiki.cpp.edu/VPN_(Virtual_Private_Network):_Requirements</a:t>
            </a:r>
            <a:r>
              <a:rPr lang="en-US" dirty="0"/>
              <a:t> </a:t>
            </a:r>
          </a:p>
        </p:txBody>
      </p:sp>
    </p:spTree>
    <p:extLst>
      <p:ext uri="{BB962C8B-B14F-4D97-AF65-F5344CB8AC3E}">
        <p14:creationId xmlns:p14="http://schemas.microsoft.com/office/powerpoint/2010/main" val="192287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8456" y="114347"/>
            <a:ext cx="9774429"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spc="-4" dirty="0"/>
              <a:t>Students </a:t>
            </a:r>
            <a:r>
              <a:rPr dirty="0"/>
              <a:t>say </a:t>
            </a:r>
            <a:r>
              <a:rPr spc="-4" dirty="0"/>
              <a:t>discussion is</a:t>
            </a:r>
            <a:r>
              <a:rPr spc="-35" dirty="0"/>
              <a:t> </a:t>
            </a:r>
            <a:r>
              <a:rPr spc="-4" dirty="0"/>
              <a:t>helpful…</a:t>
            </a:r>
            <a:endParaRPr dirty="0"/>
          </a:p>
        </p:txBody>
      </p:sp>
      <p:sp>
        <p:nvSpPr>
          <p:cNvPr id="3" name="object 3"/>
          <p:cNvSpPr txBox="1"/>
          <p:nvPr/>
        </p:nvSpPr>
        <p:spPr>
          <a:xfrm>
            <a:off x="1922692" y="1230476"/>
            <a:ext cx="8252817" cy="5016167"/>
          </a:xfrm>
          <a:prstGeom prst="rect">
            <a:avLst/>
          </a:prstGeom>
        </p:spPr>
        <p:txBody>
          <a:bodyPr vert="horz" wrap="square" lIns="0" tIns="54025" rIns="0" bIns="0" rtlCol="0">
            <a:spAutoFit/>
          </a:bodyPr>
          <a:lstStyle/>
          <a:p>
            <a:pPr marL="682650" marR="59380" lvl="0" indent="-403161" algn="l" defTabSz="914400" rtl="0" eaLnBrk="1" fontAlgn="auto" latinLnBrk="0" hangingPunct="1">
              <a:lnSpc>
                <a:spcPct val="90000"/>
              </a:lnSpc>
              <a:spcBef>
                <a:spcPts val="425"/>
              </a:spcBef>
              <a:spcAft>
                <a:spcPts val="0"/>
              </a:spcAft>
              <a:buClrTx/>
              <a:buSzPct val="170238"/>
              <a:buFontTx/>
              <a:buChar char="•"/>
              <a:tabLst>
                <a:tab pos="683097" algn="l"/>
                <a:tab pos="1598357" algn="l"/>
                <a:tab pos="2307349" algn="l"/>
                <a:tab pos="3829360" algn="l"/>
              </a:tabLst>
              <a:defRPr/>
            </a:pPr>
            <a:r>
              <a:rPr kumimoji="0" sz="2953" b="0" i="0" u="none" strike="noStrike" kern="1200" cap="none" spc="0" normalizeH="0" baseline="0" noProof="0" dirty="0">
                <a:ln>
                  <a:noFill/>
                </a:ln>
                <a:solidFill>
                  <a:srgbClr val="000000"/>
                </a:solidFill>
                <a:effectLst/>
                <a:uLnTx/>
                <a:uFillTx/>
                <a:latin typeface="Arial"/>
                <a:ea typeface="+mn-ea"/>
                <a:cs typeface="Arial"/>
              </a:rPr>
              <a:t>It </a:t>
            </a:r>
            <a:r>
              <a:rPr kumimoji="0" sz="2953" b="0" i="0" u="none" strike="noStrike" kern="1200" cap="none" spc="-4" normalizeH="0" baseline="0" noProof="0" dirty="0">
                <a:ln>
                  <a:noFill/>
                </a:ln>
                <a:solidFill>
                  <a:srgbClr val="000000"/>
                </a:solidFill>
                <a:effectLst/>
                <a:uLnTx/>
                <a:uFillTx/>
                <a:latin typeface="Arial"/>
                <a:ea typeface="+mn-ea"/>
                <a:cs typeface="Arial"/>
              </a:rPr>
              <a:t>really </a:t>
            </a:r>
            <a:r>
              <a:rPr kumimoji="0" sz="2953" b="0" i="0" u="none" strike="noStrike" kern="1200" cap="none" spc="0" normalizeH="0" baseline="0" noProof="0" dirty="0">
                <a:ln>
                  <a:noFill/>
                </a:ln>
                <a:solidFill>
                  <a:srgbClr val="000000"/>
                </a:solidFill>
                <a:effectLst/>
                <a:uLnTx/>
                <a:uFillTx/>
                <a:latin typeface="Arial"/>
                <a:ea typeface="+mn-ea"/>
                <a:cs typeface="Arial"/>
              </a:rPr>
              <a:t>makes </a:t>
            </a:r>
            <a:r>
              <a:rPr kumimoji="0" sz="2953" b="0" i="0" u="none" strike="noStrike" kern="1200" cap="none" spc="-4" normalizeH="0" baseline="0" noProof="0" dirty="0">
                <a:ln>
                  <a:noFill/>
                </a:ln>
                <a:solidFill>
                  <a:srgbClr val="FF0000"/>
                </a:solidFill>
                <a:effectLst/>
                <a:uLnTx/>
                <a:uFillTx/>
                <a:latin typeface="Arial"/>
                <a:ea typeface="+mn-ea"/>
                <a:cs typeface="Arial"/>
              </a:rPr>
              <a:t>you realize exactly </a:t>
            </a:r>
            <a:r>
              <a:rPr kumimoji="0" sz="2953" b="0" i="0" u="none" strike="noStrike" kern="1200" cap="none" spc="-7" normalizeH="0" baseline="0" noProof="0" dirty="0">
                <a:ln>
                  <a:noFill/>
                </a:ln>
                <a:solidFill>
                  <a:srgbClr val="FF0000"/>
                </a:solidFill>
                <a:effectLst/>
                <a:uLnTx/>
                <a:uFillTx/>
                <a:latin typeface="Arial"/>
                <a:ea typeface="+mn-ea"/>
                <a:cs typeface="Arial"/>
              </a:rPr>
              <a:t>what  </a:t>
            </a:r>
            <a:r>
              <a:rPr kumimoji="0" sz="2953" b="0" i="0" u="none" strike="noStrike" kern="1200" cap="none" spc="0" normalizeH="0" baseline="0" noProof="0" dirty="0">
                <a:ln>
                  <a:noFill/>
                </a:ln>
                <a:solidFill>
                  <a:srgbClr val="FF0000"/>
                </a:solidFill>
                <a:effectLst/>
                <a:uLnTx/>
                <a:uFillTx/>
                <a:latin typeface="Arial"/>
                <a:ea typeface="+mn-ea"/>
                <a:cs typeface="Arial"/>
              </a:rPr>
              <a:t>mistakes </a:t>
            </a:r>
            <a:r>
              <a:rPr kumimoji="0" sz="2953" b="0" i="0" u="none" strike="noStrike" kern="1200" cap="none" spc="-7" normalizeH="0" baseline="0" noProof="0" dirty="0">
                <a:ln>
                  <a:noFill/>
                </a:ln>
                <a:solidFill>
                  <a:srgbClr val="FF0000"/>
                </a:solidFill>
                <a:effectLst/>
                <a:uLnTx/>
                <a:uFillTx/>
                <a:latin typeface="Arial"/>
                <a:ea typeface="+mn-ea"/>
                <a:cs typeface="Arial"/>
              </a:rPr>
              <a:t>you are </a:t>
            </a:r>
            <a:r>
              <a:rPr kumimoji="0" sz="2953" b="0" i="0" u="none" strike="noStrike" kern="1200" cap="none" spc="0" normalizeH="0" baseline="0" noProof="0" dirty="0">
                <a:ln>
                  <a:noFill/>
                </a:ln>
                <a:solidFill>
                  <a:srgbClr val="FF0000"/>
                </a:solidFill>
                <a:effectLst/>
                <a:uLnTx/>
                <a:uFillTx/>
                <a:latin typeface="Arial"/>
                <a:ea typeface="+mn-ea"/>
                <a:cs typeface="Arial"/>
              </a:rPr>
              <a:t>making </a:t>
            </a:r>
            <a:r>
              <a:rPr kumimoji="0" sz="2953" b="0" i="0" u="none" strike="noStrike" kern="1200" cap="none" spc="-7" normalizeH="0" baseline="0" noProof="0" dirty="0">
                <a:ln>
                  <a:noFill/>
                </a:ln>
                <a:solidFill>
                  <a:srgbClr val="000000"/>
                </a:solidFill>
                <a:effectLst/>
                <a:uLnTx/>
                <a:uFillTx/>
                <a:latin typeface="Arial"/>
                <a:ea typeface="+mn-ea"/>
                <a:cs typeface="Arial"/>
              </a:rPr>
              <a:t>and </a:t>
            </a:r>
            <a:r>
              <a:rPr kumimoji="0" sz="2953" b="0" i="0" u="none" strike="noStrike" kern="1200" cap="none" spc="0" normalizeH="0" baseline="0" noProof="0" dirty="0">
                <a:ln>
                  <a:noFill/>
                </a:ln>
                <a:solidFill>
                  <a:srgbClr val="000000"/>
                </a:solidFill>
                <a:effectLst/>
                <a:uLnTx/>
                <a:uFillTx/>
                <a:latin typeface="Arial"/>
                <a:ea typeface="+mn-ea"/>
                <a:cs typeface="Arial"/>
              </a:rPr>
              <a:t>sometimes </a:t>
            </a:r>
            <a:r>
              <a:rPr kumimoji="0" sz="2953" b="0" i="0" u="none" strike="noStrike" kern="1200" cap="none" spc="-7" normalizeH="0" baseline="0" noProof="0" dirty="0">
                <a:ln>
                  <a:noFill/>
                </a:ln>
                <a:solidFill>
                  <a:srgbClr val="000000"/>
                </a:solidFill>
                <a:effectLst/>
                <a:uLnTx/>
                <a:uFillTx/>
                <a:latin typeface="Arial"/>
                <a:ea typeface="+mn-ea"/>
                <a:cs typeface="Arial"/>
              </a:rPr>
              <a:t>you  don’t	</a:t>
            </a:r>
            <a:r>
              <a:rPr kumimoji="0" sz="2953" b="0" i="0" u="none" strike="noStrike" kern="1200" cap="none" spc="-4" normalizeH="0" baseline="0" noProof="0" dirty="0">
                <a:ln>
                  <a:noFill/>
                </a:ln>
                <a:solidFill>
                  <a:srgbClr val="000000"/>
                </a:solidFill>
                <a:effectLst/>
                <a:uLnTx/>
                <a:uFillTx/>
                <a:latin typeface="Arial"/>
                <a:ea typeface="+mn-ea"/>
                <a:cs typeface="Arial"/>
              </a:rPr>
              <a:t>feel	as </a:t>
            </a:r>
            <a:r>
              <a:rPr kumimoji="0" sz="2953" b="0" i="0" u="none" strike="noStrike" kern="1200" cap="none" spc="-7" normalizeH="0" baseline="0" noProof="0" dirty="0">
                <a:ln>
                  <a:noFill/>
                </a:ln>
                <a:solidFill>
                  <a:srgbClr val="000000"/>
                </a:solidFill>
                <a:effectLst/>
                <a:uLnTx/>
                <a:uFillTx/>
                <a:latin typeface="Arial"/>
                <a:ea typeface="+mn-ea"/>
                <a:cs typeface="Arial"/>
              </a:rPr>
              <a:t>bad</a:t>
            </a:r>
            <a:r>
              <a:rPr kumimoji="0" sz="2953" b="0" i="0" u="none" strike="noStrike" kern="1200" cap="none" spc="21"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if	</a:t>
            </a:r>
            <a:r>
              <a:rPr kumimoji="0" sz="2953" b="0" i="0" u="none" strike="noStrike" kern="1200" cap="none" spc="-7" normalizeH="0" baseline="0" noProof="0" dirty="0">
                <a:ln>
                  <a:noFill/>
                </a:ln>
                <a:solidFill>
                  <a:srgbClr val="000000"/>
                </a:solidFill>
                <a:effectLst/>
                <a:uLnTx/>
                <a:uFillTx/>
                <a:latin typeface="Arial"/>
                <a:ea typeface="+mn-ea"/>
                <a:cs typeface="Arial"/>
              </a:rPr>
              <a:t>you </a:t>
            </a:r>
            <a:r>
              <a:rPr kumimoji="0" sz="2953" b="0" i="0" u="none" strike="noStrike" kern="1200" cap="none" spc="-4" normalizeH="0" baseline="0" noProof="0" dirty="0">
                <a:ln>
                  <a:noFill/>
                </a:ln>
                <a:solidFill>
                  <a:srgbClr val="000000"/>
                </a:solidFill>
                <a:effectLst/>
                <a:uLnTx/>
                <a:uFillTx/>
                <a:latin typeface="Arial"/>
                <a:ea typeface="+mn-ea"/>
                <a:cs typeface="Arial"/>
              </a:rPr>
              <a:t>are </a:t>
            </a:r>
            <a:r>
              <a:rPr kumimoji="0" sz="2953" b="0" i="0" u="none" strike="noStrike" kern="1200" cap="none" spc="-7" normalizeH="0" baseline="0" noProof="0" dirty="0">
                <a:ln>
                  <a:noFill/>
                </a:ln>
                <a:solidFill>
                  <a:srgbClr val="000000"/>
                </a:solidFill>
                <a:effectLst/>
                <a:uLnTx/>
                <a:uFillTx/>
                <a:latin typeface="Arial"/>
                <a:ea typeface="+mn-ea"/>
                <a:cs typeface="Arial"/>
              </a:rPr>
              <a:t>wrong</a:t>
            </a:r>
            <a:r>
              <a:rPr kumimoji="0" sz="2953" b="0" i="0" u="none" strike="noStrike" kern="1200" cap="none" spc="14" normalizeH="0" baseline="0" noProof="0" dirty="0">
                <a:ln>
                  <a:noFill/>
                </a:ln>
                <a:solidFill>
                  <a:srgbClr val="000000"/>
                </a:solidFill>
                <a:effectLst/>
                <a:uLnTx/>
                <a:uFillTx/>
                <a:latin typeface="Arial"/>
                <a:ea typeface="+mn-ea"/>
                <a:cs typeface="Arial"/>
              </a:rPr>
              <a:t> </a:t>
            </a:r>
            <a:r>
              <a:rPr kumimoji="0" sz="2953" b="0" i="0" u="none" strike="noStrike" kern="1200" cap="none" spc="-4" normalizeH="0" baseline="0" noProof="0" dirty="0">
                <a:ln>
                  <a:noFill/>
                </a:ln>
                <a:solidFill>
                  <a:srgbClr val="000000"/>
                </a:solidFill>
                <a:effectLst/>
                <a:uLnTx/>
                <a:uFillTx/>
                <a:latin typeface="Arial"/>
                <a:ea typeface="+mn-ea"/>
                <a:cs typeface="Arial"/>
              </a:rPr>
              <a:t>because</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682650" marR="248236" lvl="0" indent="0" algn="l" defTabSz="914400" rtl="0" eaLnBrk="1" fontAlgn="auto" latinLnBrk="0" hangingPunct="1">
              <a:lnSpc>
                <a:spcPts val="3192"/>
              </a:lnSpc>
              <a:spcBef>
                <a:spcPts val="46"/>
              </a:spcBef>
              <a:spcAft>
                <a:spcPts val="0"/>
              </a:spcAft>
              <a:buClrTx/>
              <a:buSzTx/>
              <a:buFontTx/>
              <a:buNone/>
              <a:tabLst/>
              <a:defRPr/>
            </a:pPr>
            <a:r>
              <a:rPr kumimoji="0" sz="2953" b="0" i="0" u="none" strike="noStrike" kern="1200" cap="none" spc="-7" normalizeH="0" baseline="0" noProof="0" dirty="0">
                <a:ln>
                  <a:noFill/>
                </a:ln>
                <a:solidFill>
                  <a:srgbClr val="000000"/>
                </a:solidFill>
                <a:effectLst/>
                <a:uLnTx/>
                <a:uFillTx/>
                <a:latin typeface="Arial"/>
                <a:ea typeface="+mn-ea"/>
                <a:cs typeface="Arial"/>
              </a:rPr>
              <a:t>you </a:t>
            </a:r>
            <a:r>
              <a:rPr kumimoji="0" sz="2953" b="0" i="0" u="none" strike="noStrike" kern="1200" cap="none" spc="-4" normalizeH="0" baseline="0" noProof="0" dirty="0">
                <a:ln>
                  <a:noFill/>
                </a:ln>
                <a:solidFill>
                  <a:srgbClr val="000000"/>
                </a:solidFill>
                <a:effectLst/>
                <a:uLnTx/>
                <a:uFillTx/>
                <a:latin typeface="Arial"/>
                <a:ea typeface="+mn-ea"/>
                <a:cs typeface="Arial"/>
              </a:rPr>
              <a:t>can see that fellow </a:t>
            </a:r>
            <a:r>
              <a:rPr kumimoji="0" sz="2953" b="0" i="0" u="none" strike="noStrike" kern="1200" cap="none" spc="0" normalizeH="0" baseline="0" noProof="0" dirty="0">
                <a:ln>
                  <a:noFill/>
                </a:ln>
                <a:solidFill>
                  <a:srgbClr val="000000"/>
                </a:solidFill>
                <a:effectLst/>
                <a:uLnTx/>
                <a:uFillTx/>
                <a:latin typeface="Arial"/>
                <a:ea typeface="+mn-ea"/>
                <a:cs typeface="Arial"/>
              </a:rPr>
              <a:t>classmates </a:t>
            </a:r>
            <a:r>
              <a:rPr kumimoji="0" sz="2953" b="0" i="0" u="none" strike="noStrike" kern="1200" cap="none" spc="-4" normalizeH="0" baseline="0" noProof="0" dirty="0">
                <a:ln>
                  <a:noFill/>
                </a:ln>
                <a:solidFill>
                  <a:srgbClr val="000000"/>
                </a:solidFill>
                <a:effectLst/>
                <a:uLnTx/>
                <a:uFillTx/>
                <a:latin typeface="Arial"/>
                <a:ea typeface="+mn-ea"/>
                <a:cs typeface="Arial"/>
              </a:rPr>
              <a:t>think </a:t>
            </a:r>
            <a:r>
              <a:rPr kumimoji="0" sz="2953" b="0" i="0" u="none" strike="noStrike" kern="1200" cap="none" spc="0" normalizeH="0" baseline="0" noProof="0" dirty="0">
                <a:ln>
                  <a:noFill/>
                </a:ln>
                <a:solidFill>
                  <a:srgbClr val="000000"/>
                </a:solidFill>
                <a:effectLst/>
                <a:uLnTx/>
                <a:uFillTx/>
                <a:latin typeface="Arial"/>
                <a:ea typeface="+mn-ea"/>
                <a:cs typeface="Arial"/>
              </a:rPr>
              <a:t>the  same</a:t>
            </a:r>
            <a:r>
              <a:rPr kumimoji="0" sz="2953" b="0" i="0" u="none" strike="noStrike" kern="1200" cap="none" spc="-4" normalizeH="0" baseline="0" noProof="0" dirty="0">
                <a:ln>
                  <a:noFill/>
                </a:ln>
                <a:solidFill>
                  <a:srgbClr val="000000"/>
                </a:solidFill>
                <a:effectLst/>
                <a:uLnTx/>
                <a:uFillTx/>
                <a:latin typeface="Arial"/>
                <a:ea typeface="+mn-ea"/>
                <a:cs typeface="Arial"/>
              </a:rPr>
              <a:t> </a:t>
            </a:r>
            <a:r>
              <a:rPr kumimoji="0" sz="2953" b="0" i="0" u="none" strike="noStrike" kern="1200" cap="none" spc="-7" normalizeH="0" baseline="0" noProof="0" dirty="0">
                <a:ln>
                  <a:noFill/>
                </a:ln>
                <a:solidFill>
                  <a:srgbClr val="000000"/>
                </a:solidFill>
                <a:effectLst/>
                <a:uLnTx/>
                <a:uFillTx/>
                <a:latin typeface="Arial"/>
                <a:ea typeface="+mn-ea"/>
                <a:cs typeface="Arial"/>
              </a:rPr>
              <a:t>way.</a:t>
            </a:r>
            <a:endParaRPr kumimoji="0" sz="2953" b="0" i="0" u="none" strike="noStrike" kern="1200" cap="none" spc="0" normalizeH="0" baseline="0" noProof="0" dirty="0">
              <a:ln>
                <a:noFill/>
              </a:ln>
              <a:solidFill>
                <a:srgbClr val="000000"/>
              </a:solidFill>
              <a:effectLst/>
              <a:uLnTx/>
              <a:uFillTx/>
              <a:latin typeface="Arial"/>
              <a:ea typeface="+mn-ea"/>
              <a:cs typeface="Arial"/>
            </a:endParaRPr>
          </a:p>
          <a:p>
            <a:pPr marL="682650" marR="62506" lvl="0" indent="-403161" algn="l" defTabSz="914400" rtl="0" eaLnBrk="1" fontAlgn="auto" latinLnBrk="0" hangingPunct="1">
              <a:lnSpc>
                <a:spcPct val="90000"/>
              </a:lnSpc>
              <a:spcBef>
                <a:spcPts val="443"/>
              </a:spcBef>
              <a:spcAft>
                <a:spcPts val="0"/>
              </a:spcAft>
              <a:buClrTx/>
              <a:buSzPct val="170238"/>
              <a:buFontTx/>
              <a:buChar char="•"/>
              <a:tabLst>
                <a:tab pos="683097" algn="l"/>
              </a:tabLst>
              <a:defRPr/>
            </a:pPr>
            <a:r>
              <a:rPr kumimoji="0" sz="2953" b="0" i="0" u="none" strike="noStrike" kern="1200" cap="none" spc="0" normalizeH="0" baseline="0" noProof="0" dirty="0">
                <a:ln>
                  <a:noFill/>
                </a:ln>
                <a:solidFill>
                  <a:srgbClr val="000000"/>
                </a:solidFill>
                <a:effectLst/>
                <a:uLnTx/>
                <a:uFillTx/>
                <a:latin typeface="Arial"/>
                <a:ea typeface="+mn-ea"/>
                <a:cs typeface="Arial"/>
              </a:rPr>
              <a:t>Discussion is </a:t>
            </a:r>
            <a:r>
              <a:rPr kumimoji="0" sz="2953" b="0" i="0" u="none" strike="noStrike" kern="1200" cap="none" spc="-4" normalizeH="0" baseline="0" noProof="0" dirty="0">
                <a:ln>
                  <a:noFill/>
                </a:ln>
                <a:solidFill>
                  <a:srgbClr val="000000"/>
                </a:solidFill>
                <a:effectLst/>
                <a:uLnTx/>
                <a:uFillTx/>
                <a:latin typeface="Arial"/>
                <a:ea typeface="+mn-ea"/>
                <a:cs typeface="Arial"/>
              </a:rPr>
              <a:t>really helpful </a:t>
            </a:r>
            <a:r>
              <a:rPr kumimoji="0" sz="2953" b="0" i="0" u="none" strike="noStrike" kern="1200" cap="none" spc="0" normalizeH="0" baseline="0" noProof="0" dirty="0">
                <a:ln>
                  <a:noFill/>
                </a:ln>
                <a:solidFill>
                  <a:srgbClr val="000000"/>
                </a:solidFill>
                <a:effectLst/>
                <a:uLnTx/>
                <a:uFillTx/>
                <a:latin typeface="Arial"/>
                <a:ea typeface="+mn-ea"/>
                <a:cs typeface="Arial"/>
              </a:rPr>
              <a:t>as sometimes  </a:t>
            </a:r>
            <a:r>
              <a:rPr kumimoji="0" sz="2953" b="0" i="0" u="none" strike="noStrike" kern="1200" cap="none" spc="-4" normalizeH="0" baseline="0" noProof="0" dirty="0">
                <a:ln>
                  <a:noFill/>
                </a:ln>
                <a:solidFill>
                  <a:srgbClr val="000000"/>
                </a:solidFill>
                <a:effectLst/>
                <a:uLnTx/>
                <a:uFillTx/>
                <a:latin typeface="Arial"/>
                <a:ea typeface="+mn-ea"/>
                <a:cs typeface="Arial"/>
              </a:rPr>
              <a:t>when </a:t>
            </a:r>
            <a:r>
              <a:rPr kumimoji="0" sz="2953" b="0" i="0" u="none" strike="noStrike" kern="1200" cap="none" spc="-7" normalizeH="0" baseline="0" noProof="0" dirty="0">
                <a:ln>
                  <a:noFill/>
                </a:ln>
                <a:solidFill>
                  <a:srgbClr val="000000"/>
                </a:solidFill>
                <a:effectLst/>
                <a:uLnTx/>
                <a:uFillTx/>
                <a:latin typeface="Arial"/>
                <a:ea typeface="+mn-ea"/>
                <a:cs typeface="Arial"/>
              </a:rPr>
              <a:t>you get </a:t>
            </a:r>
            <a:r>
              <a:rPr kumimoji="0" sz="2953" b="0" i="0" u="none" strike="noStrike" kern="1200" cap="none" spc="0" normalizeH="0" baseline="0" noProof="0" dirty="0">
                <a:ln>
                  <a:noFill/>
                </a:ln>
                <a:solidFill>
                  <a:srgbClr val="000000"/>
                </a:solidFill>
                <a:effectLst/>
                <a:uLnTx/>
                <a:uFillTx/>
                <a:latin typeface="Arial"/>
                <a:ea typeface="+mn-ea"/>
                <a:cs typeface="Arial"/>
              </a:rPr>
              <a:t>lost </a:t>
            </a:r>
            <a:r>
              <a:rPr kumimoji="0" sz="2953" b="0" i="0" u="none" strike="noStrike" kern="1200" cap="none" spc="-4" normalizeH="0" baseline="0" noProof="0" dirty="0">
                <a:ln>
                  <a:noFill/>
                </a:ln>
                <a:solidFill>
                  <a:srgbClr val="000000"/>
                </a:solidFill>
                <a:effectLst/>
                <a:uLnTx/>
                <a:uFillTx/>
                <a:latin typeface="Arial"/>
                <a:ea typeface="+mn-ea"/>
                <a:cs typeface="Arial"/>
              </a:rPr>
              <a:t>in other </a:t>
            </a:r>
            <a:r>
              <a:rPr kumimoji="0" sz="2953" b="0" i="0" u="none" strike="noStrike" kern="1200" cap="none" spc="0" normalizeH="0" baseline="0" noProof="0" dirty="0">
                <a:ln>
                  <a:noFill/>
                </a:ln>
                <a:solidFill>
                  <a:srgbClr val="000000"/>
                </a:solidFill>
                <a:effectLst/>
                <a:uLnTx/>
                <a:uFillTx/>
                <a:latin typeface="Arial"/>
                <a:ea typeface="+mn-ea"/>
                <a:cs typeface="Arial"/>
              </a:rPr>
              <a:t>classes, </a:t>
            </a:r>
            <a:r>
              <a:rPr kumimoji="0" sz="2953" b="0" i="0" u="none" strike="noStrike" kern="1200" cap="none" spc="-7" normalizeH="0" baseline="0" noProof="0" dirty="0">
                <a:ln>
                  <a:noFill/>
                </a:ln>
                <a:solidFill>
                  <a:srgbClr val="FF0000"/>
                </a:solidFill>
                <a:effectLst/>
                <a:uLnTx/>
                <a:uFillTx/>
                <a:latin typeface="Arial"/>
                <a:ea typeface="+mn-ea"/>
                <a:cs typeface="Arial"/>
              </a:rPr>
              <a:t>you are  </a:t>
            </a:r>
            <a:r>
              <a:rPr kumimoji="0" sz="2953" b="0" i="0" u="none" strike="noStrike" kern="1200" cap="none" spc="0" normalizeH="0" baseline="0" noProof="0" dirty="0">
                <a:ln>
                  <a:noFill/>
                </a:ln>
                <a:solidFill>
                  <a:srgbClr val="FF0000"/>
                </a:solidFill>
                <a:effectLst/>
                <a:uLnTx/>
                <a:uFillTx/>
                <a:latin typeface="Arial"/>
                <a:ea typeface="+mn-ea"/>
                <a:cs typeface="Arial"/>
              </a:rPr>
              <a:t>lost for the </a:t>
            </a:r>
            <a:r>
              <a:rPr kumimoji="0" sz="2953" b="0" i="0" u="none" strike="noStrike" kern="1200" cap="none" spc="-4" normalizeH="0" baseline="0" noProof="0" dirty="0">
                <a:ln>
                  <a:noFill/>
                </a:ln>
                <a:solidFill>
                  <a:srgbClr val="FF0000"/>
                </a:solidFill>
                <a:effectLst/>
                <a:uLnTx/>
                <a:uFillTx/>
                <a:latin typeface="Arial"/>
                <a:ea typeface="+mn-ea"/>
                <a:cs typeface="Arial"/>
              </a:rPr>
              <a:t>rest </a:t>
            </a:r>
            <a:r>
              <a:rPr kumimoji="0" sz="2953" b="0" i="0" u="none" strike="noStrike" kern="1200" cap="none" spc="0" normalizeH="0" baseline="0" noProof="0" dirty="0">
                <a:ln>
                  <a:noFill/>
                </a:ln>
                <a:solidFill>
                  <a:srgbClr val="FF0000"/>
                </a:solidFill>
                <a:effectLst/>
                <a:uLnTx/>
                <a:uFillTx/>
                <a:latin typeface="Arial"/>
                <a:ea typeface="+mn-ea"/>
                <a:cs typeface="Arial"/>
              </a:rPr>
              <a:t>of the lecture</a:t>
            </a:r>
            <a:r>
              <a:rPr kumimoji="0" sz="2953" b="0" i="0" u="none" strike="noStrike" kern="1200" cap="none" spc="0" normalizeH="0" baseline="0" noProof="0" dirty="0">
                <a:ln>
                  <a:noFill/>
                </a:ln>
                <a:solidFill>
                  <a:srgbClr val="000000"/>
                </a:solidFill>
                <a:effectLst/>
                <a:uLnTx/>
                <a:uFillTx/>
                <a:latin typeface="Arial"/>
                <a:ea typeface="+mn-ea"/>
                <a:cs typeface="Arial"/>
              </a:rPr>
              <a:t>. Discussion</a:t>
            </a:r>
            <a:r>
              <a:rPr kumimoji="0" sz="2953" b="0" i="0" u="none" strike="noStrike" kern="1200" cap="none" spc="-80" normalizeH="0" baseline="0" noProof="0" dirty="0">
                <a:ln>
                  <a:noFill/>
                </a:ln>
                <a:solidFill>
                  <a:srgbClr val="000000"/>
                </a:solidFill>
                <a:effectLst/>
                <a:uLnTx/>
                <a:uFillTx/>
                <a:latin typeface="Arial"/>
                <a:ea typeface="+mn-ea"/>
                <a:cs typeface="Arial"/>
              </a:rPr>
              <a:t> </a:t>
            </a:r>
            <a:r>
              <a:rPr kumimoji="0" sz="2953" b="0" i="0" u="none" strike="noStrike" kern="1200" cap="none" spc="-7" normalizeH="0" baseline="0" noProof="0" dirty="0">
                <a:ln>
                  <a:noFill/>
                </a:ln>
                <a:solidFill>
                  <a:srgbClr val="000000"/>
                </a:solidFill>
                <a:effectLst/>
                <a:uLnTx/>
                <a:uFillTx/>
                <a:latin typeface="Arial"/>
                <a:ea typeface="+mn-ea"/>
                <a:cs typeface="Arial"/>
              </a:rPr>
              <a:t>and  </a:t>
            </a:r>
            <a:r>
              <a:rPr kumimoji="0" sz="2953" b="0" i="0" u="none" strike="noStrike" kern="1200" cap="none" spc="0" normalizeH="0" baseline="0" noProof="0" dirty="0">
                <a:ln>
                  <a:noFill/>
                </a:ln>
                <a:solidFill>
                  <a:srgbClr val="000000"/>
                </a:solidFill>
                <a:effectLst/>
                <a:uLnTx/>
                <a:uFillTx/>
                <a:latin typeface="Arial"/>
                <a:ea typeface="+mn-ea"/>
                <a:cs typeface="Arial"/>
              </a:rPr>
              <a:t>clicker </a:t>
            </a:r>
            <a:r>
              <a:rPr kumimoji="0" sz="2953" b="0" i="0" u="none" strike="noStrike" kern="1200" cap="none" spc="-4" normalizeH="0" baseline="0" noProof="0" dirty="0">
                <a:ln>
                  <a:noFill/>
                </a:ln>
                <a:solidFill>
                  <a:srgbClr val="000000"/>
                </a:solidFill>
                <a:effectLst/>
                <a:uLnTx/>
                <a:uFillTx/>
                <a:latin typeface="Arial"/>
                <a:ea typeface="+mn-ea"/>
                <a:cs typeface="Arial"/>
              </a:rPr>
              <a:t>questions help </a:t>
            </a:r>
            <a:r>
              <a:rPr kumimoji="0" sz="2953" b="0" i="0" u="none" strike="noStrike" kern="1200" cap="none" spc="0" normalizeH="0" baseline="0" noProof="0" dirty="0">
                <a:ln>
                  <a:noFill/>
                </a:ln>
                <a:solidFill>
                  <a:srgbClr val="000000"/>
                </a:solidFill>
                <a:effectLst/>
                <a:uLnTx/>
                <a:uFillTx/>
                <a:latin typeface="Arial"/>
                <a:ea typeface="+mn-ea"/>
                <a:cs typeface="Arial"/>
              </a:rPr>
              <a:t>make students </a:t>
            </a:r>
            <a:r>
              <a:rPr kumimoji="0" sz="2953" b="0" i="0" u="none" strike="noStrike" kern="1200" cap="none" spc="-4" normalizeH="0" baseline="0" noProof="0" dirty="0">
                <a:ln>
                  <a:noFill/>
                </a:ln>
                <a:solidFill>
                  <a:srgbClr val="FF0000"/>
                </a:solidFill>
                <a:effectLst/>
                <a:uLnTx/>
                <a:uFillTx/>
                <a:latin typeface="Arial"/>
                <a:ea typeface="+mn-ea"/>
                <a:cs typeface="Arial"/>
              </a:rPr>
              <a:t>realize  when </a:t>
            </a:r>
            <a:r>
              <a:rPr kumimoji="0" sz="2953" b="0" i="0" u="none" strike="noStrike" kern="1200" cap="none" spc="0" normalizeH="0" baseline="0" noProof="0" dirty="0">
                <a:ln>
                  <a:noFill/>
                </a:ln>
                <a:solidFill>
                  <a:srgbClr val="FF0000"/>
                </a:solidFill>
                <a:effectLst/>
                <a:uLnTx/>
                <a:uFillTx/>
                <a:latin typeface="Arial"/>
                <a:ea typeface="+mn-ea"/>
                <a:cs typeface="Arial"/>
              </a:rPr>
              <a:t>they </a:t>
            </a:r>
            <a:r>
              <a:rPr kumimoji="0" sz="2953" b="0" i="0" u="none" strike="noStrike" kern="1200" cap="none" spc="-4" normalizeH="0" baseline="0" noProof="0" dirty="0">
                <a:ln>
                  <a:noFill/>
                </a:ln>
                <a:solidFill>
                  <a:srgbClr val="FF0000"/>
                </a:solidFill>
                <a:effectLst/>
                <a:uLnTx/>
                <a:uFillTx/>
                <a:latin typeface="Arial"/>
                <a:ea typeface="+mn-ea"/>
                <a:cs typeface="Arial"/>
              </a:rPr>
              <a:t>are getting confused before </a:t>
            </a:r>
            <a:r>
              <a:rPr kumimoji="0" sz="2953" b="0" i="0" u="none" strike="noStrike" kern="1200" cap="none" spc="0" normalizeH="0" baseline="0" noProof="0" dirty="0">
                <a:ln>
                  <a:noFill/>
                </a:ln>
                <a:solidFill>
                  <a:srgbClr val="FF0000"/>
                </a:solidFill>
                <a:effectLst/>
                <a:uLnTx/>
                <a:uFillTx/>
                <a:latin typeface="Arial"/>
                <a:ea typeface="+mn-ea"/>
                <a:cs typeface="Arial"/>
              </a:rPr>
              <a:t>it </a:t>
            </a:r>
            <a:r>
              <a:rPr kumimoji="0" sz="2953" b="0" i="0" u="none" strike="noStrike" kern="1200" cap="none" spc="-4" normalizeH="0" baseline="0" noProof="0" dirty="0">
                <a:ln>
                  <a:noFill/>
                </a:ln>
                <a:solidFill>
                  <a:srgbClr val="FF0000"/>
                </a:solidFill>
                <a:effectLst/>
                <a:uLnTx/>
                <a:uFillTx/>
                <a:latin typeface="Arial"/>
                <a:ea typeface="+mn-ea"/>
                <a:cs typeface="Arial"/>
              </a:rPr>
              <a:t>is  </a:t>
            </a:r>
            <a:r>
              <a:rPr kumimoji="0" sz="2953" b="0" i="0" u="none" strike="noStrike" kern="1200" cap="none" spc="0" normalizeH="0" baseline="0" noProof="0" dirty="0">
                <a:ln>
                  <a:noFill/>
                </a:ln>
                <a:solidFill>
                  <a:srgbClr val="FF0000"/>
                </a:solidFill>
                <a:effectLst/>
                <a:uLnTx/>
                <a:uFillTx/>
                <a:latin typeface="Arial"/>
                <a:ea typeface="+mn-ea"/>
                <a:cs typeface="Arial"/>
              </a:rPr>
              <a:t>too late </a:t>
            </a:r>
            <a:r>
              <a:rPr kumimoji="0" sz="2953" b="0" i="0" u="none" strike="noStrike" kern="1200" cap="none" spc="-7" normalizeH="0" baseline="0" noProof="0" dirty="0">
                <a:ln>
                  <a:noFill/>
                </a:ln>
                <a:solidFill>
                  <a:srgbClr val="000000"/>
                </a:solidFill>
                <a:effectLst/>
                <a:uLnTx/>
                <a:uFillTx/>
                <a:latin typeface="Arial"/>
                <a:ea typeface="+mn-ea"/>
                <a:cs typeface="Arial"/>
              </a:rPr>
              <a:t>and </a:t>
            </a:r>
            <a:r>
              <a:rPr kumimoji="0" sz="2953" b="0" i="0" u="none" strike="noStrike" kern="1200" cap="none" spc="0" normalizeH="0" baseline="0" noProof="0" dirty="0">
                <a:ln>
                  <a:noFill/>
                </a:ln>
                <a:solidFill>
                  <a:srgbClr val="000000"/>
                </a:solidFill>
                <a:effectLst/>
                <a:uLnTx/>
                <a:uFillTx/>
                <a:latin typeface="Arial"/>
                <a:ea typeface="+mn-ea"/>
                <a:cs typeface="Arial"/>
              </a:rPr>
              <a:t>the discussions with classmates  </a:t>
            </a:r>
            <a:r>
              <a:rPr kumimoji="0" sz="2953" b="0" i="0" u="none" strike="noStrike" kern="1200" cap="none" spc="-4" normalizeH="0" baseline="0" noProof="0" dirty="0">
                <a:ln>
                  <a:noFill/>
                </a:ln>
                <a:solidFill>
                  <a:srgbClr val="000000"/>
                </a:solidFill>
                <a:effectLst/>
                <a:uLnTx/>
                <a:uFillTx/>
                <a:latin typeface="Arial"/>
                <a:ea typeface="+mn-ea"/>
                <a:cs typeface="Arial"/>
              </a:rPr>
              <a:t>helps </a:t>
            </a:r>
            <a:r>
              <a:rPr kumimoji="0" sz="2953" b="0" i="0" u="none" strike="noStrike" kern="1200" cap="none" spc="-7" normalizeH="0" baseline="0" noProof="0" dirty="0">
                <a:ln>
                  <a:noFill/>
                </a:ln>
                <a:solidFill>
                  <a:srgbClr val="000000"/>
                </a:solidFill>
                <a:effectLst/>
                <a:uLnTx/>
                <a:uFillTx/>
                <a:latin typeface="Arial"/>
                <a:ea typeface="+mn-ea"/>
                <a:cs typeface="Arial"/>
              </a:rPr>
              <a:t>get </a:t>
            </a:r>
            <a:r>
              <a:rPr kumimoji="0" sz="2953" b="0" i="0" u="none" strike="noStrike" kern="1200" cap="none" spc="-4" normalizeH="0" baseline="0" noProof="0" dirty="0">
                <a:ln>
                  <a:noFill/>
                </a:ln>
                <a:solidFill>
                  <a:srgbClr val="000000"/>
                </a:solidFill>
                <a:effectLst/>
                <a:uLnTx/>
                <a:uFillTx/>
                <a:latin typeface="Arial"/>
                <a:ea typeface="+mn-ea"/>
                <a:cs typeface="Arial"/>
              </a:rPr>
              <a:t>us </a:t>
            </a:r>
            <a:r>
              <a:rPr kumimoji="0" sz="2953" b="0" i="0" u="none" strike="noStrike" kern="1200" cap="none" spc="-7" normalizeH="0" baseline="0" noProof="0" dirty="0">
                <a:ln>
                  <a:noFill/>
                </a:ln>
                <a:solidFill>
                  <a:srgbClr val="000000"/>
                </a:solidFill>
                <a:effectLst/>
                <a:uLnTx/>
                <a:uFillTx/>
                <a:latin typeface="Arial"/>
                <a:ea typeface="+mn-ea"/>
                <a:cs typeface="Arial"/>
              </a:rPr>
              <a:t>back </a:t>
            </a:r>
            <a:r>
              <a:rPr kumimoji="0" sz="2953" b="0" i="0" u="none" strike="noStrike" kern="1200" cap="none" spc="-4" normalizeH="0" baseline="0" noProof="0" dirty="0">
                <a:ln>
                  <a:noFill/>
                </a:ln>
                <a:solidFill>
                  <a:srgbClr val="000000"/>
                </a:solidFill>
                <a:effectLst/>
                <a:uLnTx/>
                <a:uFillTx/>
                <a:latin typeface="Arial"/>
                <a:ea typeface="+mn-ea"/>
                <a:cs typeface="Arial"/>
              </a:rPr>
              <a:t>on</a:t>
            </a:r>
            <a:r>
              <a:rPr kumimoji="0" sz="2953" b="0" i="0" u="none" strike="noStrike" kern="1200" cap="none" spc="35" normalizeH="0" baseline="0" noProof="0" dirty="0">
                <a:ln>
                  <a:noFill/>
                </a:ln>
                <a:solidFill>
                  <a:srgbClr val="000000"/>
                </a:solidFill>
                <a:effectLst/>
                <a:uLnTx/>
                <a:uFillTx/>
                <a:latin typeface="Arial"/>
                <a:ea typeface="+mn-ea"/>
                <a:cs typeface="Arial"/>
              </a:rPr>
              <a:t> </a:t>
            </a:r>
            <a:r>
              <a:rPr kumimoji="0" sz="2953" b="0" i="0" u="none" strike="noStrike" kern="1200" cap="none" spc="0" normalizeH="0" baseline="0" noProof="0" dirty="0">
                <a:ln>
                  <a:noFill/>
                </a:ln>
                <a:solidFill>
                  <a:srgbClr val="000000"/>
                </a:solidFill>
                <a:effectLst/>
                <a:uLnTx/>
                <a:uFillTx/>
                <a:latin typeface="Arial"/>
                <a:ea typeface="+mn-ea"/>
                <a:cs typeface="Arial"/>
              </a:rPr>
              <a:t>track</a:t>
            </a:r>
          </a:p>
        </p:txBody>
      </p:sp>
    </p:spTree>
    <p:extLst>
      <p:ext uri="{BB962C8B-B14F-4D97-AF65-F5344CB8AC3E}">
        <p14:creationId xmlns:p14="http://schemas.microsoft.com/office/powerpoint/2010/main" val="1555949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Security</a:t>
            </a:r>
          </a:p>
        </p:txBody>
      </p:sp>
      <p:sp>
        <p:nvSpPr>
          <p:cNvPr id="3" name="Content Placeholder 2"/>
          <p:cNvSpPr>
            <a:spLocks noGrp="1"/>
          </p:cNvSpPr>
          <p:nvPr>
            <p:ph idx="1"/>
          </p:nvPr>
        </p:nvSpPr>
        <p:spPr>
          <a:xfrm>
            <a:off x="1149544" y="1288433"/>
            <a:ext cx="7886700" cy="5155893"/>
          </a:xfrm>
        </p:spPr>
        <p:txBody>
          <a:bodyPr>
            <a:normAutofit/>
          </a:bodyPr>
          <a:lstStyle/>
          <a:p>
            <a:r>
              <a:rPr lang="en-US" dirty="0"/>
              <a:t>Protection of the actual equipment</a:t>
            </a:r>
          </a:p>
          <a:p>
            <a:pPr lvl="1"/>
            <a:r>
              <a:rPr lang="en-US" dirty="0"/>
              <a:t>Hardware</a:t>
            </a:r>
          </a:p>
          <a:p>
            <a:pPr lvl="1"/>
            <a:r>
              <a:rPr lang="en-US" dirty="0"/>
              <a:t>Networking components</a:t>
            </a:r>
          </a:p>
          <a:p>
            <a:r>
              <a:rPr lang="en-US" dirty="0"/>
              <a:t>Organizations need to identify assets that need to be physically secured:</a:t>
            </a:r>
          </a:p>
          <a:p>
            <a:pPr lvl="1"/>
            <a:r>
              <a:rPr lang="en-US" dirty="0"/>
              <a:t>Locked doors</a:t>
            </a:r>
          </a:p>
          <a:p>
            <a:pPr lvl="1"/>
            <a:r>
              <a:rPr lang="en-US" dirty="0"/>
              <a:t>Physical intrusion detection - e.g., using security cameras</a:t>
            </a:r>
          </a:p>
          <a:p>
            <a:pPr lvl="1"/>
            <a:r>
              <a:rPr lang="en-US" dirty="0"/>
              <a:t>Secured equipment</a:t>
            </a:r>
          </a:p>
          <a:p>
            <a:pPr lvl="1"/>
            <a:r>
              <a:rPr lang="en-US" dirty="0"/>
              <a:t>Environmental monitoring – </a:t>
            </a:r>
            <a:br>
              <a:rPr lang="en-US" dirty="0"/>
            </a:br>
            <a:r>
              <a:rPr lang="en-US" dirty="0"/>
              <a:t>temperature, humidity, and airflow </a:t>
            </a:r>
            <a:br>
              <a:rPr lang="en-US" dirty="0"/>
            </a:br>
            <a:r>
              <a:rPr lang="en-US" dirty="0"/>
              <a:t>for computer equipment</a:t>
            </a:r>
          </a:p>
          <a:p>
            <a:pPr lvl="1"/>
            <a:r>
              <a:rPr lang="en-US" dirty="0"/>
              <a:t>Employee training</a:t>
            </a:r>
          </a:p>
        </p:txBody>
      </p:sp>
    </p:spTree>
    <p:extLst>
      <p:ext uri="{BB962C8B-B14F-4D97-AF65-F5344CB8AC3E}">
        <p14:creationId xmlns:p14="http://schemas.microsoft.com/office/powerpoint/2010/main" val="892168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Policies</a:t>
            </a:r>
          </a:p>
        </p:txBody>
      </p:sp>
      <p:sp>
        <p:nvSpPr>
          <p:cNvPr id="3" name="Content Placeholder 2"/>
          <p:cNvSpPr>
            <a:spLocks noGrp="1"/>
          </p:cNvSpPr>
          <p:nvPr>
            <p:ph idx="1"/>
          </p:nvPr>
        </p:nvSpPr>
        <p:spPr>
          <a:xfrm>
            <a:off x="1149544" y="1288506"/>
            <a:ext cx="7886700" cy="4961128"/>
          </a:xfrm>
        </p:spPr>
        <p:txBody>
          <a:bodyPr>
            <a:normAutofit fontScale="85000" lnSpcReduction="20000"/>
          </a:bodyPr>
          <a:lstStyle/>
          <a:p>
            <a:r>
              <a:rPr lang="en-US" dirty="0"/>
              <a:t>Starting point in developing an overall security plan</a:t>
            </a:r>
          </a:p>
          <a:p>
            <a:r>
              <a:rPr lang="en-US" dirty="0"/>
              <a:t>Formal, brief, and high-level statement issued by senior management</a:t>
            </a:r>
          </a:p>
          <a:p>
            <a:pPr lvl="1"/>
            <a:r>
              <a:rPr lang="en-US" dirty="0"/>
              <a:t>Guidelines for employee use of the information resources</a:t>
            </a:r>
          </a:p>
          <a:p>
            <a:pPr lvl="1"/>
            <a:r>
              <a:rPr lang="en-US" dirty="0"/>
              <a:t>Embraces general beliefs, goals, objectives, and acceptable procedures</a:t>
            </a:r>
          </a:p>
          <a:p>
            <a:pPr lvl="1"/>
            <a:r>
              <a:rPr lang="en-US" dirty="0"/>
              <a:t>Includes company recourse if employees violate the policy</a:t>
            </a:r>
          </a:p>
          <a:p>
            <a:r>
              <a:rPr lang="en-US" dirty="0"/>
              <a:t>Security policies focus on confidentiality, integrity, and availability</a:t>
            </a:r>
          </a:p>
          <a:p>
            <a:pPr lvl="1"/>
            <a:r>
              <a:rPr lang="en-US" dirty="0"/>
              <a:t>Includes applicable government or industry regulations</a:t>
            </a:r>
          </a:p>
          <a:p>
            <a:r>
              <a:rPr lang="en-US" dirty="0"/>
              <a:t>Bring Your Own Device (BYOD) policies for mobile devices</a:t>
            </a:r>
          </a:p>
          <a:p>
            <a:pPr lvl="1"/>
            <a:r>
              <a:rPr lang="en-US" dirty="0"/>
              <a:t>Use when accessing/storing company information</a:t>
            </a:r>
          </a:p>
          <a:p>
            <a:pPr lvl="1"/>
            <a:r>
              <a:rPr lang="en-US" dirty="0"/>
              <a:t>Intellectual property implications</a:t>
            </a:r>
          </a:p>
          <a:p>
            <a:r>
              <a:rPr lang="en-US" dirty="0"/>
              <a:t>Difficult to balance the need for security and </a:t>
            </a:r>
            <a:br>
              <a:rPr lang="en-US" dirty="0"/>
            </a:br>
            <a:r>
              <a:rPr lang="en-US" dirty="0"/>
              <a:t>users’ needs</a:t>
            </a:r>
          </a:p>
          <a:p>
            <a:pPr lvl="1"/>
            <a:endParaRPr lang="en-US" dirty="0"/>
          </a:p>
        </p:txBody>
      </p:sp>
    </p:spTree>
    <p:extLst>
      <p:ext uri="{BB962C8B-B14F-4D97-AF65-F5344CB8AC3E}">
        <p14:creationId xmlns:p14="http://schemas.microsoft.com/office/powerpoint/2010/main" val="30391698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Information Security</a:t>
            </a:r>
          </a:p>
        </p:txBody>
      </p:sp>
      <p:sp>
        <p:nvSpPr>
          <p:cNvPr id="3" name="Content Placeholder 2"/>
          <p:cNvSpPr>
            <a:spLocks noGrp="1"/>
          </p:cNvSpPr>
          <p:nvPr>
            <p:ph idx="1"/>
          </p:nvPr>
        </p:nvSpPr>
        <p:spPr>
          <a:xfrm>
            <a:off x="1149544" y="1510259"/>
            <a:ext cx="8229600" cy="4899752"/>
          </a:xfrm>
        </p:spPr>
        <p:txBody>
          <a:bodyPr>
            <a:normAutofit lnSpcReduction="10000"/>
          </a:bodyPr>
          <a:lstStyle/>
          <a:p>
            <a:r>
              <a:rPr lang="en-US" dirty="0"/>
              <a:t>Simple steps that individuals can take to be more secure:</a:t>
            </a:r>
          </a:p>
          <a:p>
            <a:pPr lvl="1"/>
            <a:r>
              <a:rPr lang="en-US" dirty="0"/>
              <a:t>Keep your software up to date</a:t>
            </a:r>
          </a:p>
          <a:p>
            <a:pPr lvl="1"/>
            <a:r>
              <a:rPr lang="en-US" dirty="0"/>
              <a:t>Install antivirus software</a:t>
            </a:r>
          </a:p>
          <a:p>
            <a:pPr lvl="1"/>
            <a:r>
              <a:rPr lang="en-US" dirty="0"/>
              <a:t>Use public networks carefully</a:t>
            </a:r>
          </a:p>
          <a:p>
            <a:pPr lvl="1"/>
            <a:r>
              <a:rPr lang="en-US" dirty="0"/>
              <a:t>Backup your data</a:t>
            </a:r>
          </a:p>
          <a:p>
            <a:pPr lvl="1"/>
            <a:r>
              <a:rPr lang="en-US" dirty="0"/>
              <a:t>Secure your accounts with two-factor authentication</a:t>
            </a:r>
          </a:p>
          <a:p>
            <a:pPr lvl="1"/>
            <a:r>
              <a:rPr lang="en-US" dirty="0"/>
              <a:t>Make your passwords long, unique, and strong</a:t>
            </a:r>
          </a:p>
          <a:p>
            <a:pPr lvl="1"/>
            <a:r>
              <a:rPr lang="en-US" dirty="0"/>
              <a:t>Be suspicious of strange links and attachments</a:t>
            </a:r>
          </a:p>
          <a:p>
            <a:r>
              <a:rPr lang="en-US" dirty="0"/>
              <a:t>For more information on personal </a:t>
            </a:r>
            <a:br>
              <a:rPr lang="en-US" dirty="0"/>
            </a:br>
            <a:r>
              <a:rPr lang="en-US" dirty="0"/>
              <a:t>information security, visit the Stop, </a:t>
            </a:r>
            <a:br>
              <a:rPr lang="en-US" dirty="0"/>
            </a:br>
            <a:r>
              <a:rPr lang="en-US" dirty="0"/>
              <a:t>Think, Connect website at </a:t>
            </a:r>
            <a:r>
              <a:rPr lang="en-US" dirty="0">
                <a:hlinkClick r:id="rId2"/>
              </a:rPr>
              <a:t>http://www.stopthinkconnect.org/</a:t>
            </a:r>
            <a:r>
              <a:rPr lang="en-US" dirty="0"/>
              <a:t> </a:t>
            </a:r>
          </a:p>
        </p:txBody>
      </p:sp>
    </p:spTree>
    <p:extLst>
      <p:ext uri="{BB962C8B-B14F-4D97-AF65-F5344CB8AC3E}">
        <p14:creationId xmlns:p14="http://schemas.microsoft.com/office/powerpoint/2010/main" val="12930132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8930" y="81487"/>
            <a:ext cx="3270498" cy="686126"/>
          </a:xfrm>
          <a:prstGeom prst="rect">
            <a:avLst/>
          </a:prstGeom>
        </p:spPr>
        <p:txBody>
          <a:bodyPr vert="horz" wrap="square" lIns="0" tIns="8930" rIns="0" bIns="0" numCol="1" rtlCol="0" anchor="b" anchorCtr="0" compatLnSpc="1">
            <a:prstTxWarp prst="textNoShape">
              <a:avLst/>
            </a:prstTxWarp>
            <a:spAutoFit/>
          </a:bodyPr>
          <a:lstStyle/>
          <a:p>
            <a:pPr marL="8929">
              <a:spcBef>
                <a:spcPts val="70"/>
              </a:spcBef>
            </a:pPr>
            <a:r>
              <a:rPr dirty="0"/>
              <a:t>Your</a:t>
            </a:r>
            <a:r>
              <a:rPr spc="-63" dirty="0"/>
              <a:t> </a:t>
            </a:r>
            <a:r>
              <a:rPr dirty="0"/>
              <a:t>Tasks</a:t>
            </a:r>
          </a:p>
        </p:txBody>
      </p:sp>
      <p:sp>
        <p:nvSpPr>
          <p:cNvPr id="3" name="object 3"/>
          <p:cNvSpPr txBox="1"/>
          <p:nvPr/>
        </p:nvSpPr>
        <p:spPr>
          <a:xfrm>
            <a:off x="771526" y="1731466"/>
            <a:ext cx="3957637" cy="2224107"/>
          </a:xfrm>
          <a:prstGeom prst="rect">
            <a:avLst/>
          </a:prstGeom>
        </p:spPr>
        <p:txBody>
          <a:bodyPr vert="horz" wrap="square" lIns="0" tIns="8037" rIns="0" bIns="0" rtlCol="0">
            <a:spAutoFit/>
          </a:bodyPr>
          <a:lstStyle/>
          <a:p>
            <a:r>
              <a:rPr lang="en-US" sz="3600" dirty="0"/>
              <a:t>Homework and lab assignments: 40% </a:t>
            </a:r>
          </a:p>
          <a:p>
            <a:r>
              <a:rPr lang="en-US" sz="3600" dirty="0"/>
              <a:t>Midterm exam: 30% </a:t>
            </a:r>
          </a:p>
          <a:p>
            <a:r>
              <a:rPr lang="en-US" sz="3600" dirty="0"/>
              <a:t>Final exam: 30%</a:t>
            </a:r>
          </a:p>
        </p:txBody>
      </p:sp>
      <p:sp>
        <p:nvSpPr>
          <p:cNvPr id="5" name="object 5"/>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8</a:t>
            </a:fld>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940D347F-9E8C-6E4F-B2AE-160A1A9FD6C5}"/>
              </a:ext>
            </a:extLst>
          </p:cNvPr>
          <p:cNvPicPr>
            <a:picLocks noChangeAspect="1"/>
          </p:cNvPicPr>
          <p:nvPr/>
        </p:nvPicPr>
        <p:blipFill>
          <a:blip r:embed="rId2"/>
          <a:stretch>
            <a:fillRect/>
          </a:stretch>
        </p:blipFill>
        <p:spPr>
          <a:xfrm>
            <a:off x="5514974" y="177800"/>
            <a:ext cx="5562600" cy="6502400"/>
          </a:xfrm>
          <a:prstGeom prst="rect">
            <a:avLst/>
          </a:prstGeom>
        </p:spPr>
      </p:pic>
    </p:spTree>
    <p:extLst>
      <p:ext uri="{BB962C8B-B14F-4D97-AF65-F5344CB8AC3E}">
        <p14:creationId xmlns:p14="http://schemas.microsoft.com/office/powerpoint/2010/main" val="2510037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55196</TotalTime>
  <Words>4188</Words>
  <Application>Microsoft Macintosh PowerPoint</Application>
  <PresentationFormat>Widescreen</PresentationFormat>
  <Paragraphs>670</Paragraphs>
  <Slides>83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Calibri</vt:lpstr>
      <vt:lpstr>Calibri Light</vt:lpstr>
      <vt:lpstr>Noto Sans</vt:lpstr>
      <vt:lpstr>Roboto</vt:lpstr>
      <vt:lpstr>roboto-bold-webfont</vt:lpstr>
      <vt:lpstr>Tahoma</vt:lpstr>
      <vt:lpstr>Times New Roman</vt:lpstr>
      <vt:lpstr>Wingdings</vt:lpstr>
      <vt:lpstr>Office Theme</vt:lpstr>
      <vt:lpstr>Introduction to Security</vt:lpstr>
      <vt:lpstr>Let Me Introduce Myself</vt:lpstr>
      <vt:lpstr>Why This Class?</vt:lpstr>
      <vt:lpstr>Goals for this Class</vt:lpstr>
      <vt:lpstr>What’s in this Class</vt:lpstr>
      <vt:lpstr>Course Structure</vt:lpstr>
      <vt:lpstr>Class Lectures</vt:lpstr>
      <vt:lpstr>Students say discussion is helpful…</vt:lpstr>
      <vt:lpstr>Your Tasks</vt:lpstr>
      <vt:lpstr>Homeworks</vt:lpstr>
      <vt:lpstr>Grading</vt:lpstr>
      <vt:lpstr>Academic Honesty</vt:lpstr>
      <vt:lpstr>Now Let’s Start Our Journey With Computing Concepts</vt:lpstr>
      <vt:lpstr>Learning objectives</vt:lpstr>
      <vt:lpstr>Outline</vt:lpstr>
      <vt:lpstr>Introduction</vt:lpstr>
      <vt:lpstr>Some lessons from recent history</vt:lpstr>
      <vt:lpstr>Mar 2019 –Capital One Hack</vt:lpstr>
      <vt:lpstr>Jan 2015 – Broken Authentication</vt:lpstr>
      <vt:lpstr>April 2011 – Security Misconfiguration</vt:lpstr>
      <vt:lpstr>Dec 2014 – Broken Access Control</vt:lpstr>
      <vt:lpstr>Nov 2007 – Sensitive Data Exposure?</vt:lpstr>
      <vt:lpstr>And so many others…</vt:lpstr>
      <vt:lpstr>Who are we defending against – “Agents”</vt:lpstr>
      <vt:lpstr>What is Computer Security</vt:lpstr>
      <vt:lpstr>Information Security – CIA Triad</vt:lpstr>
      <vt:lpstr>Three key objectives (the CIA triad)</vt:lpstr>
      <vt:lpstr>Need to Balance CIA</vt:lpstr>
      <vt:lpstr>Confidentiality</vt:lpstr>
      <vt:lpstr>Examples of security requirements:  Confidentiality</vt:lpstr>
      <vt:lpstr>Integrity</vt:lpstr>
      <vt:lpstr>Examples of security requirements: Integrity</vt:lpstr>
      <vt:lpstr>Availability</vt:lpstr>
      <vt:lpstr>Examples of security requirements: Availability</vt:lpstr>
      <vt:lpstr>Other concepts to a complete security picture</vt:lpstr>
      <vt:lpstr>Non-repudiation </vt:lpstr>
      <vt:lpstr>Challenges of computer security</vt:lpstr>
      <vt:lpstr>The Security Mindset</vt:lpstr>
      <vt:lpstr>The Security Mindset</vt:lpstr>
      <vt:lpstr>Thinking like an Attacker</vt:lpstr>
      <vt:lpstr>Thinking like an Attacker</vt:lpstr>
      <vt:lpstr>Thinking like an Attacker</vt:lpstr>
      <vt:lpstr>Thinking like an Attacker</vt:lpstr>
      <vt:lpstr>PowerPoint Presentation</vt:lpstr>
      <vt:lpstr>PowerPoint Presentation</vt:lpstr>
      <vt:lpstr>PowerPoint Presentation</vt:lpstr>
      <vt:lpstr>PowerPoint Presentation</vt:lpstr>
      <vt:lpstr>PowerPoint Presentation</vt:lpstr>
      <vt:lpstr>PowerPoint Presentation</vt:lpstr>
      <vt:lpstr>Thinking like a Defender</vt:lpstr>
      <vt:lpstr>Assessing Cost</vt:lpstr>
      <vt:lpstr>Countermeasures</vt:lpstr>
      <vt:lpstr>PowerPoint Presentation</vt:lpstr>
      <vt:lpstr>Security Costs</vt:lpstr>
      <vt:lpstr>PowerPoint Presentation</vt:lpstr>
      <vt:lpstr>PowerPoint Presentation</vt:lpstr>
      <vt:lpstr>PowerPoint Presentation</vt:lpstr>
      <vt:lpstr>Secure Design</vt:lpstr>
      <vt:lpstr>Where to focus defenses</vt:lpstr>
      <vt:lpstr>Characteristics of Computer Intrusion</vt:lpstr>
      <vt:lpstr>Security Breaches - Terminology</vt:lpstr>
      <vt:lpstr>Types of Security Breaches</vt:lpstr>
      <vt:lpstr>Levels of security breach impact</vt:lpstr>
      <vt:lpstr>Goals of Security</vt:lpstr>
      <vt:lpstr>Risk Analysis</vt:lpstr>
      <vt:lpstr>Vulnerabilities, Threats, and Controls</vt:lpstr>
      <vt:lpstr>Threat Spectrum</vt:lpstr>
      <vt:lpstr>Kinds of Threats</vt:lpstr>
      <vt:lpstr>Types of Attacks on Data CIA</vt:lpstr>
      <vt:lpstr>Methods of Defense</vt:lpstr>
      <vt:lpstr>A Layered Security Strategy</vt:lpstr>
      <vt:lpstr>Tools for Information Security</vt:lpstr>
      <vt:lpstr>Authentication</vt:lpstr>
      <vt:lpstr>Access Control</vt:lpstr>
      <vt:lpstr>Encryption</vt:lpstr>
      <vt:lpstr>Passwords</vt:lpstr>
      <vt:lpstr>Backup</vt:lpstr>
      <vt:lpstr>Firewalls</vt:lpstr>
      <vt:lpstr>Virtual Private Networks (VPN)</vt:lpstr>
      <vt:lpstr>Physical Security</vt:lpstr>
      <vt:lpstr>Security Policies</vt:lpstr>
      <vt:lpstr>Personal Information Security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2850</cp:revision>
  <dcterms:created xsi:type="dcterms:W3CDTF">2018-02-18T09:06:46Z</dcterms:created>
  <dcterms:modified xsi:type="dcterms:W3CDTF">2025-01-28T22:09:59Z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2978305</vt:lpwstr>
  </property>
  <property fmtid="{D5CDD505-2E9C-101B-9397-08002B2CF9AE}" pid="3" name="NXPowerLiteSettings">
    <vt:lpwstr>C7000400038000</vt:lpwstr>
  </property>
  <property fmtid="{D5CDD505-2E9C-101B-9397-08002B2CF9AE}" pid="4" name="NXPowerLiteVersion">
    <vt:lpwstr>S8.2.2</vt:lpwstr>
  </property>
</Properties>
</file>