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91"/>
  </p:notesMasterIdLst>
  <p:sldIdLst>
    <p:sldId id="960" r:id="rId2"/>
    <p:sldId id="956" r:id="rId3"/>
    <p:sldId id="957" r:id="rId4"/>
    <p:sldId id="958" r:id="rId5"/>
    <p:sldId id="959" r:id="rId6"/>
    <p:sldId id="961" r:id="rId7"/>
    <p:sldId id="962" r:id="rId8"/>
    <p:sldId id="963" r:id="rId9"/>
    <p:sldId id="964" r:id="rId10"/>
    <p:sldId id="965" r:id="rId11"/>
    <p:sldId id="966" r:id="rId12"/>
    <p:sldId id="967" r:id="rId13"/>
    <p:sldId id="969" r:id="rId14"/>
    <p:sldId id="970" r:id="rId15"/>
    <p:sldId id="974" r:id="rId16"/>
    <p:sldId id="973" r:id="rId17"/>
    <p:sldId id="981" r:id="rId18"/>
    <p:sldId id="976" r:id="rId19"/>
    <p:sldId id="975" r:id="rId20"/>
    <p:sldId id="1195" r:id="rId21"/>
    <p:sldId id="977" r:id="rId22"/>
    <p:sldId id="978" r:id="rId23"/>
    <p:sldId id="979" r:id="rId24"/>
    <p:sldId id="980" r:id="rId25"/>
    <p:sldId id="968" r:id="rId26"/>
    <p:sldId id="982" r:id="rId27"/>
    <p:sldId id="985" r:id="rId28"/>
    <p:sldId id="1201" r:id="rId29"/>
    <p:sldId id="1202" r:id="rId30"/>
    <p:sldId id="983" r:id="rId31"/>
    <p:sldId id="1193" r:id="rId32"/>
    <p:sldId id="1194" r:id="rId33"/>
    <p:sldId id="986" r:id="rId34"/>
    <p:sldId id="987" r:id="rId35"/>
    <p:sldId id="988" r:id="rId36"/>
    <p:sldId id="989" r:id="rId37"/>
    <p:sldId id="991" r:id="rId38"/>
    <p:sldId id="992" r:id="rId39"/>
    <p:sldId id="995" r:id="rId40"/>
    <p:sldId id="994" r:id="rId41"/>
    <p:sldId id="996" r:id="rId42"/>
    <p:sldId id="997" r:id="rId43"/>
    <p:sldId id="998" r:id="rId44"/>
    <p:sldId id="999" r:id="rId45"/>
    <p:sldId id="1000" r:id="rId46"/>
    <p:sldId id="1002" r:id="rId47"/>
    <p:sldId id="1003" r:id="rId48"/>
    <p:sldId id="1004" r:id="rId49"/>
    <p:sldId id="1005" r:id="rId50"/>
    <p:sldId id="1006" r:id="rId51"/>
    <p:sldId id="1007" r:id="rId52"/>
    <p:sldId id="1008" r:id="rId53"/>
    <p:sldId id="1009" r:id="rId54"/>
    <p:sldId id="1010" r:id="rId55"/>
    <p:sldId id="1011" r:id="rId56"/>
    <p:sldId id="1012" r:id="rId57"/>
    <p:sldId id="1013" r:id="rId58"/>
    <p:sldId id="1014" r:id="rId59"/>
    <p:sldId id="1015" r:id="rId60"/>
    <p:sldId id="1217" r:id="rId61"/>
    <p:sldId id="1017" r:id="rId62"/>
    <p:sldId id="1021" r:id="rId63"/>
    <p:sldId id="1022" r:id="rId64"/>
    <p:sldId id="1020" r:id="rId65"/>
    <p:sldId id="1206" r:id="rId66"/>
    <p:sldId id="1023" r:id="rId67"/>
    <p:sldId id="1025" r:id="rId68"/>
    <p:sldId id="1026" r:id="rId69"/>
    <p:sldId id="1027" r:id="rId70"/>
    <p:sldId id="1028" r:id="rId71"/>
    <p:sldId id="1029" r:id="rId72"/>
    <p:sldId id="1208" r:id="rId73"/>
    <p:sldId id="1209" r:id="rId74"/>
    <p:sldId id="1216" r:id="rId75"/>
    <p:sldId id="1228" r:id="rId76"/>
    <p:sldId id="1252" r:id="rId77"/>
    <p:sldId id="1030" r:id="rId78"/>
    <p:sldId id="1031" r:id="rId79"/>
    <p:sldId id="1032" r:id="rId80"/>
    <p:sldId id="1033" r:id="rId81"/>
    <p:sldId id="1034" r:id="rId82"/>
    <p:sldId id="1036" r:id="rId83"/>
    <p:sldId id="1035" r:id="rId84"/>
    <p:sldId id="1037" r:id="rId85"/>
    <p:sldId id="1038" r:id="rId86"/>
    <p:sldId id="1040" r:id="rId87"/>
    <p:sldId id="1253" r:id="rId88"/>
    <p:sldId id="1212" r:id="rId89"/>
    <p:sldId id="1039" r:id="rId9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59BD4"/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7147"/>
    <p:restoredTop sz="91438"/>
  </p:normalViewPr>
  <p:slideViewPr>
    <p:cSldViewPr snapToGrid="0" snapToObjects="1">
      <p:cViewPr varScale="1">
        <p:scale>
          <a:sx n="107" d="100"/>
          <a:sy n="107" d="100"/>
        </p:scale>
        <p:origin x="192" y="352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tableStyles" Target="tableStyle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presProps" Target="pres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2/23/26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cs.umass.edu/~phuthipong/" TargetMode="External"/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9.0:  updated to 9</a:t>
            </a:r>
            <a:r>
              <a:rPr lang="en-US" baseline="30000" dirty="0"/>
              <a:t>th</a:t>
            </a:r>
            <a:r>
              <a:rPr lang="en-US" dirty="0"/>
              <a:t> Edition, June 2025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53368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6029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143634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36340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67753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5944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70700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75023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53814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26317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9548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50601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40163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32017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06940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754852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000923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91198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Segue: from performance to security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238844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663980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60250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048373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047302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995173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80232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32161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974980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619275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54000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70171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21076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Thanks to </a:t>
            </a:r>
            <a:r>
              <a:rPr lang="en-US" dirty="0">
                <a:hlinkClick r:id="rId3"/>
              </a:rPr>
              <a:t>Nikko Bovornkeeratiroj</a:t>
            </a:r>
            <a:r>
              <a:rPr lang="en-US" dirty="0"/>
              <a:t>,  Phuthipong &lt;phuthipong@cs.umass.edu&gt;, for the stacking dolls idea and 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96919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920421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9257367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015045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185633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8325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2819122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462131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264913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6398137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136319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0922602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398794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8.png"/><Relationship Id="rId18" Type="http://schemas.openxmlformats.org/officeDocument/2006/relationships/image" Target="../media/image12.png"/><Relationship Id="rId3" Type="http://schemas.openxmlformats.org/officeDocument/2006/relationships/image" Target="../media/image19.png"/><Relationship Id="rId21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16.png"/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11" Type="http://schemas.openxmlformats.org/officeDocument/2006/relationships/image" Target="../media/image21.png"/><Relationship Id="rId5" Type="http://schemas.openxmlformats.org/officeDocument/2006/relationships/image" Target="../media/image3.png"/><Relationship Id="rId15" Type="http://schemas.openxmlformats.org/officeDocument/2006/relationships/image" Target="../media/image22.png"/><Relationship Id="rId23" Type="http://schemas.openxmlformats.org/officeDocument/2006/relationships/image" Target="../media/image9.png"/><Relationship Id="rId10" Type="http://schemas.openxmlformats.org/officeDocument/2006/relationships/image" Target="../media/image20.png"/><Relationship Id="rId19" Type="http://schemas.openxmlformats.org/officeDocument/2006/relationships/image" Target="../media/image14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13.png"/><Relationship Id="rId22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3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3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3.png"/><Relationship Id="rId4" Type="http://schemas.openxmlformats.org/officeDocument/2006/relationships/image" Target="../media/image49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5" Type="http://schemas.openxmlformats.org/officeDocument/2006/relationships/image" Target="../media/image51.png"/><Relationship Id="rId10" Type="http://schemas.openxmlformats.org/officeDocument/2006/relationships/image" Target="../media/image55.png"/><Relationship Id="rId4" Type="http://schemas.openxmlformats.org/officeDocument/2006/relationships/image" Target="../media/image50.png"/><Relationship Id="rId9" Type="http://schemas.openxmlformats.org/officeDocument/2006/relationships/image" Target="../media/image4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59.png"/><Relationship Id="rId12" Type="http://schemas.openxmlformats.org/officeDocument/2006/relationships/image" Target="../media/image62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6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8.png"/><Relationship Id="rId11" Type="http://schemas.openxmlformats.org/officeDocument/2006/relationships/image" Target="../media/image61.png"/><Relationship Id="rId5" Type="http://schemas.openxmlformats.org/officeDocument/2006/relationships/image" Target="../media/image57.png"/><Relationship Id="rId15" Type="http://schemas.openxmlformats.org/officeDocument/2006/relationships/image" Target="../media/image64.png"/><Relationship Id="rId10" Type="http://schemas.openxmlformats.org/officeDocument/2006/relationships/image" Target="../media/image60.png"/><Relationship Id="rId4" Type="http://schemas.openxmlformats.org/officeDocument/2006/relationships/image" Target="../media/image50.png"/><Relationship Id="rId9" Type="http://schemas.openxmlformats.org/officeDocument/2006/relationships/image" Target="../media/image56.png"/><Relationship Id="rId14" Type="http://schemas.openxmlformats.org/officeDocument/2006/relationships/image" Target="../media/image6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74.png"/><Relationship Id="rId3" Type="http://schemas.openxmlformats.org/officeDocument/2006/relationships/image" Target="../media/image4.png"/><Relationship Id="rId7" Type="http://schemas.openxmlformats.org/officeDocument/2006/relationships/image" Target="../media/image68.png"/><Relationship Id="rId12" Type="http://schemas.openxmlformats.org/officeDocument/2006/relationships/image" Target="../media/image7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7.png"/><Relationship Id="rId11" Type="http://schemas.openxmlformats.org/officeDocument/2006/relationships/image" Target="../media/image72.png"/><Relationship Id="rId5" Type="http://schemas.openxmlformats.org/officeDocument/2006/relationships/image" Target="../media/image66.png"/><Relationship Id="rId10" Type="http://schemas.openxmlformats.org/officeDocument/2006/relationships/image" Target="../media/image71.png"/><Relationship Id="rId4" Type="http://schemas.openxmlformats.org/officeDocument/2006/relationships/image" Target="../media/image50.png"/><Relationship Id="rId9" Type="http://schemas.openxmlformats.org/officeDocument/2006/relationships/image" Target="../media/image70.png"/><Relationship Id="rId14" Type="http://schemas.openxmlformats.org/officeDocument/2006/relationships/image" Target="../media/image4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5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24" Type="http://schemas.openxmlformats.org/officeDocument/2006/relationships/image" Target="../media/image75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14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7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9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1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4.png"/><Relationship Id="rId4" Type="http://schemas.openxmlformats.org/officeDocument/2006/relationships/image" Target="../media/image83.jp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jpe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7.emf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0.png"/><Relationship Id="rId5" Type="http://schemas.openxmlformats.org/officeDocument/2006/relationships/image" Target="../media/image89.png"/><Relationship Id="rId4" Type="http://schemas.openxmlformats.org/officeDocument/2006/relationships/image" Target="../media/image8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2.jpeg"/><Relationship Id="rId4" Type="http://schemas.openxmlformats.org/officeDocument/2006/relationships/image" Target="../media/image91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13" Type="http://schemas.openxmlformats.org/officeDocument/2006/relationships/image" Target="../media/image34.png"/><Relationship Id="rId18" Type="http://schemas.openxmlformats.org/officeDocument/2006/relationships/image" Target="../media/image39.jpeg"/><Relationship Id="rId3" Type="http://schemas.openxmlformats.org/officeDocument/2006/relationships/image" Target="../media/image25.png"/><Relationship Id="rId21" Type="http://schemas.openxmlformats.org/officeDocument/2006/relationships/image" Target="../media/image42.png"/><Relationship Id="rId7" Type="http://schemas.openxmlformats.org/officeDocument/2006/relationships/image" Target="../media/image29.jpeg"/><Relationship Id="rId12" Type="http://schemas.openxmlformats.org/officeDocument/2006/relationships/image" Target="../media/image33.png"/><Relationship Id="rId17" Type="http://schemas.openxmlformats.org/officeDocument/2006/relationships/image" Target="../media/image38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7.png"/><Relationship Id="rId20" Type="http://schemas.openxmlformats.org/officeDocument/2006/relationships/image" Target="../media/image4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png"/><Relationship Id="rId11" Type="http://schemas.openxmlformats.org/officeDocument/2006/relationships/image" Target="../media/image32.png"/><Relationship Id="rId5" Type="http://schemas.openxmlformats.org/officeDocument/2006/relationships/image" Target="../media/image27.png"/><Relationship Id="rId15" Type="http://schemas.openxmlformats.org/officeDocument/2006/relationships/image" Target="../media/image36.png"/><Relationship Id="rId10" Type="http://schemas.openxmlformats.org/officeDocument/2006/relationships/image" Target="../media/image31.emf"/><Relationship Id="rId19" Type="http://schemas.openxmlformats.org/officeDocument/2006/relationships/image" Target="../media/image40.png"/><Relationship Id="rId4" Type="http://schemas.openxmlformats.org/officeDocument/2006/relationships/image" Target="../media/image26.jpeg"/><Relationship Id="rId9" Type="http://schemas.openxmlformats.org/officeDocument/2006/relationships/image" Target="../media/image30.png"/><Relationship Id="rId14" Type="http://schemas.openxmlformats.org/officeDocument/2006/relationships/image" Target="../media/image35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4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3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7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9.jpeg"/><Relationship Id="rId4" Type="http://schemas.openxmlformats.org/officeDocument/2006/relationships/image" Target="../media/image98.e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8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8.e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emf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hyperlink" Target="https://dribbble.com/shots/7182188-Babushka-Boi" TargetMode="External"/><Relationship Id="rId3" Type="http://schemas.openxmlformats.org/officeDocument/2006/relationships/image" Target="../media/image101.jpeg"/><Relationship Id="rId7" Type="http://schemas.openxmlformats.org/officeDocument/2006/relationships/image" Target="../media/image105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4.png"/><Relationship Id="rId5" Type="http://schemas.openxmlformats.org/officeDocument/2006/relationships/image" Target="../media/image103.png"/><Relationship Id="rId4" Type="http://schemas.openxmlformats.org/officeDocument/2006/relationships/image" Target="../media/image102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7" Type="http://schemas.openxmlformats.org/officeDocument/2006/relationships/image" Target="../media/image105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4.png"/><Relationship Id="rId5" Type="http://schemas.openxmlformats.org/officeDocument/2006/relationships/image" Target="../media/image103.png"/><Relationship Id="rId4" Type="http://schemas.openxmlformats.org/officeDocument/2006/relationships/image" Target="../media/image43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1.png"/><Relationship Id="rId5" Type="http://schemas.openxmlformats.org/officeDocument/2006/relationships/image" Target="../media/image110.png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1996-2025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9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2025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4" name="Picture 3" descr="A book cover with a bridge&#10;&#10;Description automatically generated">
            <a:extLst>
              <a:ext uri="{FF2B5EF4-FFF2-40B4-BE49-F238E27FC236}">
                <a16:creationId xmlns:a16="http://schemas.microsoft.com/office/drawing/2014/main" id="{B610F142-3ED9-6CD1-4942-4402DA2C7E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81312" y="561975"/>
            <a:ext cx="3180957" cy="394306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Gbps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dedicated downstream transmission rate 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11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1" y="2383154"/>
            <a:ext cx="4720964" cy="4020776"/>
            <a:chOff x="848711" y="2383154"/>
            <a:chExt cx="4720964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(~100 ft)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 (WiFi): 11, 54, 450 Mbps transmission rate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10’s Mbps 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4G/5G cellular networks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enterprise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wired access at 100Mbps, 1Gbps, 10Gbps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wireless access points at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78CC757-CFCE-166B-DE21-372415E0BFC4}"/>
              </a:ext>
            </a:extLst>
          </p:cNvPr>
          <p:cNvGrpSpPr/>
          <p:nvPr/>
        </p:nvGrpSpPr>
        <p:grpSpPr>
          <a:xfrm>
            <a:off x="1055076" y="3732975"/>
            <a:ext cx="3313139" cy="2488926"/>
            <a:chOff x="1055076" y="3732975"/>
            <a:chExt cx="3313139" cy="2488926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039D00C4-7734-6C11-E770-3FC306893B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7C69705-405E-C279-BF6F-F00D4BD4BF61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data center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sz="5400" b="0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sz="5400" b="0" dirty="0">
                <a:ea typeface="ＭＳ Ｐゴシック" panose="020B0600070205080204" pitchFamily="34" charset="-128"/>
              </a:rPr>
              <a:t> of data</a:t>
            </a:r>
            <a:endParaRPr lang="en-US" sz="5400" b="0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host sending function: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takes application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breaks into smaller chunks, known as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packets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of length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transmits packet into access network 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transmission rate 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 transmission rate, aka link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packets,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transmission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 needed to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transmit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-bit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(bits/sec)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</p:grpSp>
      <p:sp>
        <p:nvSpPr>
          <p:cNvPr id="42" name="Slide Number Placeholder 5">
            <a:extLst>
              <a:ext uri="{FF2B5EF4-FFF2-40B4-BE49-F238E27FC236}">
                <a16:creationId xmlns:a16="http://schemas.microsoft.com/office/drawing/2014/main" id="{B251BB5B-B793-A244-AD35-80C025284C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441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61325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4G/5G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100’s Mbps (4G/5G)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&lt; 100 Mbps (Starlink) downlink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(geostationary)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691DE90-DBDB-8B33-E7A2-7FC326B08078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5F941A81-CCA5-95EA-E70F-D265D20EC6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63E0280-FAC7-B58E-AB17-067535BB9CA3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The network core</a:t>
            </a:r>
            <a:endParaRPr lang="en-US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network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forwards</a:t>
            </a:r>
            <a:r>
              <a:rPr lang="en-US" altLang="en-US" sz="2800" dirty="0">
                <a:ea typeface="Arial" panose="020B0604020202020204" pitchFamily="34" charset="0"/>
              </a:rPr>
              <a:t>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source to destination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destination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bits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13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numerical example: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Kbits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Mbps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transmission delay = 0.1 msec</a:t>
              </a:r>
            </a:p>
          </p:txBody>
        </p:sp>
      </p:grpSp>
      <p:sp>
        <p:nvSpPr>
          <p:cNvPr id="68" name="Slide Number Placeholder 5">
            <a:extLst>
              <a:ext uri="{FF2B5EF4-FFF2-40B4-BE49-F238E27FC236}">
                <a16:creationId xmlns:a16="http://schemas.microsoft.com/office/drawing/2014/main" id="{ED4AD52E-5F96-E84D-BA0F-63436360A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671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867906" y="3874035"/>
            <a:ext cx="9770367" cy="2270091"/>
            <a:chOff x="867905" y="3890077"/>
            <a:chExt cx="9770367" cy="227009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680735"/>
              <a:ext cx="2211634" cy="1456220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3890077"/>
              <a:ext cx="97703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Queueing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occurs when work arrives faster than it can be serviced: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679579"/>
              <a:ext cx="2575767" cy="148058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695225"/>
              <a:ext cx="2241534" cy="1448901"/>
            </a:xfrm>
            <a:prstGeom prst="rect">
              <a:avLst/>
            </a:prstGeom>
          </p:spPr>
        </p:pic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0032936D-70F5-0749-B579-2F32AE0C12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8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Content Placeholder 2">
            <a:extLst>
              <a:ext uri="{FF2B5EF4-FFF2-40B4-BE49-F238E27FC236}">
                <a16:creationId xmlns:a16="http://schemas.microsoft.com/office/drawing/2014/main" id="{D16763EA-5374-AA46-AB35-8BC78C1F379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4213229"/>
            <a:ext cx="10347608" cy="223406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some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79" name="Slide Number Placeholder 5">
            <a:extLst>
              <a:ext uri="{FF2B5EF4-FFF2-40B4-BE49-F238E27FC236}">
                <a16:creationId xmlns:a16="http://schemas.microsoft.com/office/drawing/2014/main" id="{1F3C5694-B3D1-9147-BB4D-3DE769EDB2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663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uiExpan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354126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sp>
        <p:nvSpPr>
          <p:cNvPr id="77" name="Content Placeholder 2">
            <a:extLst>
              <a:ext uri="{FF2B5EF4-FFF2-40B4-BE49-F238E27FC236}">
                <a16:creationId xmlns:a16="http://schemas.microsoft.com/office/drawing/2014/main" id="{7CFDA170-11D3-5541-8A4F-1A2253DC8FAC}"/>
              </a:ext>
            </a:extLst>
          </p:cNvPr>
          <p:cNvSpPr txBox="1">
            <a:spLocks/>
          </p:cNvSpPr>
          <p:nvPr/>
        </p:nvSpPr>
        <p:spPr>
          <a:xfrm>
            <a:off x="893203" y="5522187"/>
            <a:ext cx="6884498" cy="90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commonly used in traditional telephone networks</a:t>
            </a:r>
          </a:p>
          <a:p>
            <a:pPr marL="1746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Slide Number Placeholder 5">
            <a:extLst>
              <a:ext uri="{FF2B5EF4-FFF2-40B4-BE49-F238E27FC236}">
                <a16:creationId xmlns:a16="http://schemas.microsoft.com/office/drawing/2014/main" id="{E94B8DB8-C7EF-7A40-8154-BF28A6185E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31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059358"/>
            <a:ext cx="5508625" cy="1770063"/>
            <a:chOff x="1378" y="1353"/>
            <a:chExt cx="3470" cy="1115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9" y="1662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6" y="2216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8319" y="4361235"/>
            <a:ext cx="5480050" cy="1738313"/>
            <a:chOff x="1396" y="2977"/>
            <a:chExt cx="3452" cy="1095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7" y="3286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5" y="3820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985169" y="1632322"/>
            <a:ext cx="2438400" cy="523876"/>
            <a:chOff x="3648" y="266"/>
            <a:chExt cx="1536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76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4 users</a:t>
              </a:r>
              <a:endParaRPr kumimoji="0" lang="fr-F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1980843"/>
          </a:xfrm>
        </p:spPr>
        <p:txBody>
          <a:bodyPr>
            <a:normAutofit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51118" y="4389639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-1111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Division Multiplexing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(TDM)</a:t>
            </a:r>
            <a:endParaRPr kumimoji="0" lang="en-US" altLang="ja-JP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divided into slots</a:t>
            </a:r>
          </a:p>
        </p:txBody>
      </p:sp>
      <p:sp>
        <p:nvSpPr>
          <p:cNvPr id="171" name="Content Placeholder 2">
            <a:extLst>
              <a:ext uri="{FF2B5EF4-FFF2-40B4-BE49-F238E27FC236}">
                <a16:creationId xmlns:a16="http://schemas.microsoft.com/office/drawing/2014/main" id="{13FB7F7D-CB8F-8A4B-8A4F-68A8CEDEFE87}"/>
              </a:ext>
            </a:extLst>
          </p:cNvPr>
          <p:cNvSpPr txBox="1">
            <a:spLocks/>
          </p:cNvSpPr>
          <p:nvPr/>
        </p:nvSpPr>
        <p:spPr>
          <a:xfrm>
            <a:off x="758125" y="3253122"/>
            <a:ext cx="5265052" cy="103990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its own band, can transmit at max rate of that narrow band </a:t>
            </a:r>
            <a:endParaRPr kumimoji="0" lang="en-US" alt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3" name="Content Placeholder 2">
            <a:extLst>
              <a:ext uri="{FF2B5EF4-FFF2-40B4-BE49-F238E27FC236}">
                <a16:creationId xmlns:a16="http://schemas.microsoft.com/office/drawing/2014/main" id="{D790553C-791A-D348-9DBD-80C773BBD2C3}"/>
              </a:ext>
            </a:extLst>
          </p:cNvPr>
          <p:cNvSpPr txBox="1">
            <a:spLocks/>
          </p:cNvSpPr>
          <p:nvPr/>
        </p:nvSpPr>
        <p:spPr>
          <a:xfrm>
            <a:off x="848536" y="5261674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periodic slot(s), can transmit at maximum rate of (wider) frequency band (only)  during its time slot(s)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Slide Number Placeholder 5">
            <a:extLst>
              <a:ext uri="{FF2B5EF4-FFF2-40B4-BE49-F238E27FC236}">
                <a16:creationId xmlns:a16="http://schemas.microsoft.com/office/drawing/2014/main" id="{5BCB8937-73EA-A241-A38D-79BCD8BA10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4703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  <p:bldP spid="171" grpId="0"/>
      <p:bldP spid="17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798051" y="1331088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 Gb/s link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user: 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Mb/s when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“active”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active 10% of time</a:t>
            </a:r>
          </a:p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3139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many users can use this network under circuit-switching and packet switching?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8" y="1427105"/>
            <a:ext cx="4284372" cy="1665011"/>
            <a:chOff x="6463839" y="2201136"/>
            <a:chExt cx="5112300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492" y="2909443"/>
              <a:ext cx="876970" cy="68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users</a:t>
              </a: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5" y="3251831"/>
              <a:ext cx="133113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 Gbps link</a:t>
              </a: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621034" y="2903648"/>
              <a:ext cx="73660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08221" y="3603662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circuit-switching: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users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168046" y="3721507"/>
            <a:ext cx="11812578" cy="1870075"/>
            <a:chOff x="-1979433" y="3008897"/>
            <a:chExt cx="11812578" cy="1870075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954383" y="3008897"/>
              <a:ext cx="10718812" cy="1870075"/>
              <a:chOff x="-2234" y="1954"/>
              <a:chExt cx="6752" cy="1178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7" y="1954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Q: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2234" y="2880"/>
                <a:ext cx="6752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sz="2000" dirty="0">
                    <a:solidFill>
                      <a:srgbClr val="FF0000"/>
                    </a:solidFill>
                  </a:rPr>
                  <a:t>Binomial formula </a:t>
                </a:r>
                <a:r>
                  <a:rPr lang="en-US" sz="2000" dirty="0"/>
                  <a:t>used to find the sum of probabilities for k = 11 to 35:</a:t>
                </a: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1979433" y="3505251"/>
              <a:ext cx="11812578" cy="82313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marR="0" lvl="1" indent="-2190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switching: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with 35 users, probability &gt; 10 active at same time is less than .0004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41D33C7-A4DC-934F-8A9A-8D848D2D5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pic>
        <p:nvPicPr>
          <p:cNvPr id="18" name="Picture 17" descr="A black text on a white background&#10;&#10;AI-generated content may be incorrect.">
            <a:extLst>
              <a:ext uri="{FF2B5EF4-FFF2-40B4-BE49-F238E27FC236}">
                <a16:creationId xmlns:a16="http://schemas.microsoft.com/office/drawing/2014/main" id="{6EDBECF4-31AC-900C-78D8-125A9ABA898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t="1927"/>
          <a:stretch>
            <a:fillRect/>
          </a:stretch>
        </p:blipFill>
        <p:spPr>
          <a:xfrm>
            <a:off x="5927947" y="5739309"/>
            <a:ext cx="5622448" cy="833464"/>
          </a:xfrm>
          <a:prstGeom prst="rect">
            <a:avLst/>
          </a:prstGeom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CA97E84A-8342-3DF3-25B0-647DECDF57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2710" y="5609625"/>
            <a:ext cx="3811979" cy="10928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4820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38201" y="1872030"/>
            <a:ext cx="5493152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b="1" dirty="0"/>
              <a:t>Circuit Switching or Circuit Switched network</a:t>
            </a:r>
          </a:p>
          <a:p>
            <a:r>
              <a:rPr lang="en-US" sz="2400" dirty="0"/>
              <a:t>reserves channels before data transfer</a:t>
            </a:r>
          </a:p>
          <a:p>
            <a:r>
              <a:rPr lang="en-US" sz="2400" dirty="0"/>
              <a:t>idle reserved resources can't be used by any other ongoing communication</a:t>
            </a:r>
          </a:p>
          <a:p>
            <a:r>
              <a:rPr lang="en-US" sz="2400" dirty="0"/>
              <a:t>no waiting at the switches</a:t>
            </a:r>
          </a:p>
          <a:p>
            <a:r>
              <a:rPr lang="en-US" sz="2400" dirty="0"/>
              <a:t>not efficient</a:t>
            </a:r>
          </a:p>
          <a:p>
            <a:r>
              <a:rPr lang="en-US" sz="2400" dirty="0"/>
              <a:t>suitable for real-time services</a:t>
            </a:r>
          </a:p>
          <a:p>
            <a:r>
              <a:rPr lang="en-US" sz="2400" dirty="0"/>
              <a:t>connection-oriented</a:t>
            </a:r>
          </a:p>
          <a:p>
            <a:r>
              <a:rPr lang="en-US" sz="2400" dirty="0"/>
              <a:t>supports less users simultaneously</a:t>
            </a:r>
          </a:p>
          <a:p>
            <a:r>
              <a:rPr lang="en-US" sz="2400" dirty="0"/>
              <a:t>allocates dedicated transmission rate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packet switching a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slam dunk winner”?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7F353E-52FE-E046-AFD1-30F25FFD3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42881097-57C8-CC2C-E14D-ED373D872A23}"/>
              </a:ext>
            </a:extLst>
          </p:cNvPr>
          <p:cNvSpPr txBox="1">
            <a:spLocks noChangeArrowheads="1"/>
          </p:cNvSpPr>
          <p:nvPr/>
        </p:nvSpPr>
        <p:spPr>
          <a:xfrm>
            <a:off x="6199208" y="1870496"/>
            <a:ext cx="562568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b="1" dirty="0"/>
              <a:t>Packet Switching or Packet Switched network</a:t>
            </a:r>
          </a:p>
          <a:p>
            <a:r>
              <a:rPr lang="en-US" sz="2400" dirty="0"/>
              <a:t>channels not reserved before data transfer</a:t>
            </a:r>
          </a:p>
          <a:p>
            <a:r>
              <a:rPr lang="en-US" sz="2400" dirty="0"/>
              <a:t>the idle resources can be used by any other ongoing communication</a:t>
            </a:r>
          </a:p>
          <a:p>
            <a:r>
              <a:rPr lang="en-US" sz="2400" dirty="0"/>
              <a:t>waiting at the switches if data rate is more than the link </a:t>
            </a:r>
            <a:r>
              <a:rPr lang="en-US" sz="2400" dirty="0" err="1"/>
              <a:t>tx</a:t>
            </a:r>
            <a:r>
              <a:rPr lang="en-US" sz="2400" dirty="0"/>
              <a:t> capacity</a:t>
            </a:r>
          </a:p>
          <a:p>
            <a:r>
              <a:rPr lang="en-US" sz="2400" dirty="0"/>
              <a:t>efficient</a:t>
            </a:r>
          </a:p>
          <a:p>
            <a:r>
              <a:rPr lang="en-US" sz="2400" dirty="0"/>
              <a:t>not suitable for real-time services</a:t>
            </a:r>
          </a:p>
          <a:p>
            <a:r>
              <a:rPr lang="en-US" sz="2400" dirty="0"/>
              <a:t>connectionless</a:t>
            </a:r>
          </a:p>
          <a:p>
            <a:r>
              <a:rPr lang="en-US" sz="2400" dirty="0"/>
              <a:t>supports more users simultaneously</a:t>
            </a:r>
          </a:p>
          <a:p>
            <a:r>
              <a:rPr lang="en-US" sz="2400" dirty="0"/>
              <a:t>allocates variable </a:t>
            </a:r>
            <a:r>
              <a:rPr lang="en-US" sz="2400" dirty="0" err="1"/>
              <a:t>tx</a:t>
            </a:r>
            <a:r>
              <a:rPr lang="en-US" sz="2400" dirty="0"/>
              <a:t> rate based on demand</a:t>
            </a:r>
          </a:p>
        </p:txBody>
      </p:sp>
    </p:spTree>
    <p:extLst>
      <p:ext uri="{BB962C8B-B14F-4D97-AF65-F5344CB8AC3E}">
        <p14:creationId xmlns:p14="http://schemas.microsoft.com/office/powerpoint/2010/main" val="317747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hosts connect to Internet via </a:t>
            </a:r>
            <a:r>
              <a:rPr lang="en-US" altLang="en-US" sz="3000" dirty="0">
                <a:solidFill>
                  <a:srgbClr val="C00000"/>
                </a:solidFill>
              </a:rPr>
              <a:t>access </a:t>
            </a:r>
            <a:r>
              <a:rPr lang="en-US" altLang="en-US" sz="3000" dirty="0"/>
              <a:t>Internet Service Providers (ISPs)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</a:t>
            </a:r>
            <a:r>
              <a:rPr lang="en-US" altLang="en-US" sz="2800" i="1" dirty="0"/>
              <a:t>any</a:t>
            </a:r>
            <a:r>
              <a:rPr lang="en-US" altLang="en-US" sz="2800" dirty="0"/>
              <a:t> two hosts </a:t>
            </a:r>
            <a:r>
              <a:rPr lang="en-US" altLang="en-US" sz="2800" i="1" dirty="0"/>
              <a:t>(anywhere!) </a:t>
            </a:r>
            <a:r>
              <a:rPr lang="en-US" altLang="en-US" sz="2800" dirty="0"/>
              <a:t>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E91F501-0E69-7341-8712-5A53C26EFBAA}"/>
              </a:ext>
            </a:extLst>
          </p:cNvPr>
          <p:cNvSpPr txBox="1">
            <a:spLocks/>
          </p:cNvSpPr>
          <p:nvPr/>
        </p:nvSpPr>
        <p:spPr>
          <a:xfrm>
            <a:off x="645762" y="6138841"/>
            <a:ext cx="11732217" cy="54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</a:t>
            </a:r>
            <a:r>
              <a:rPr kumimoji="0" lang="en-US" altLang="ja-JP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+mn-cs"/>
              </a:rPr>
              <a:t>s take a stepwise approach to describe current Internet structure</a:t>
            </a:r>
            <a:endParaRPr kumimoji="0" lang="en-US" altLang="en-US" sz="3000" b="0" i="1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4866085" cy="4498682"/>
            <a:chOff x="6864725" y="1395473"/>
            <a:chExt cx="4866085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0917767" y="4584949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3" name="Slide Number Placeholder 5">
            <a:extLst>
              <a:ext uri="{FF2B5EF4-FFF2-40B4-BE49-F238E27FC236}">
                <a16:creationId xmlns:a16="http://schemas.microsoft.com/office/drawing/2014/main" id="{0D9FF767-60E9-2540-B227-5916082CD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27228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ISP to each other directly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117" name="Slide Number Placeholder 5">
            <a:extLst>
              <a:ext uri="{FF2B5EF4-FFF2-40B4-BE49-F238E27FC236}">
                <a16:creationId xmlns:a16="http://schemas.microsoft.com/office/drawing/2014/main" id="{8E4677A6-A54B-954B-B7DF-3BC7B84FA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034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en-US" altLang="ja-JP" dirty="0"/>
              <a:t>“Fun” Internet-connected devices</a:t>
            </a:r>
            <a:endParaRPr lang="en-US" dirty="0"/>
          </a:p>
        </p:txBody>
      </p:sp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235" y="2861110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3001" y="3040516"/>
            <a:ext cx="2092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Web-enabled toaster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weather forecaster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DCB0D45-D41F-0D45-9692-4A381499C64C}"/>
              </a:ext>
            </a:extLst>
          </p:cNvPr>
          <p:cNvGrpSpPr/>
          <p:nvPr/>
        </p:nvGrpSpPr>
        <p:grpSpPr>
          <a:xfrm>
            <a:off x="723207" y="3591303"/>
            <a:ext cx="4897766" cy="2945470"/>
            <a:chOff x="723207" y="3591303"/>
            <a:chExt cx="4897766" cy="294547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32136D-8C88-194A-907C-3EF4A8DB321F}"/>
                </a:ext>
              </a:extLst>
            </p:cNvPr>
            <p:cNvGrpSpPr/>
            <p:nvPr/>
          </p:nvGrpSpPr>
          <p:grpSpPr>
            <a:xfrm>
              <a:off x="723207" y="4924676"/>
              <a:ext cx="1768379" cy="1612097"/>
              <a:chOff x="723207" y="4924676"/>
              <a:chExt cx="1768379" cy="1612097"/>
            </a:xfrm>
          </p:grpSpPr>
          <p:pic>
            <p:nvPicPr>
              <p:cNvPr id="8" name="Picture 9" descr="cisco">
                <a:extLst>
                  <a:ext uri="{FF2B5EF4-FFF2-40B4-BE49-F238E27FC236}">
                    <a16:creationId xmlns:a16="http://schemas.microsoft.com/office/drawing/2014/main" id="{C9D9F2A6-C27F-204F-A396-2B09F622CF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3207" y="4924676"/>
                <a:ext cx="1768379" cy="1416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Text Box 10">
                <a:extLst>
                  <a:ext uri="{FF2B5EF4-FFF2-40B4-BE49-F238E27FC236}">
                    <a16:creationId xmlns:a16="http://schemas.microsoft.com/office/drawing/2014/main" id="{C7AD8890-4AC4-954C-9A9A-64FC8FE51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2500" y="6198219"/>
                <a:ext cx="152118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phones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AF03D0C-D5CB-5840-AD5D-AA067BBA17A0}"/>
                </a:ext>
              </a:extLst>
            </p:cNvPr>
            <p:cNvGrpSpPr/>
            <p:nvPr/>
          </p:nvGrpSpPr>
          <p:grpSpPr>
            <a:xfrm>
              <a:off x="3863186" y="3591303"/>
              <a:ext cx="1757787" cy="1165800"/>
              <a:chOff x="3863186" y="3591303"/>
              <a:chExt cx="1757787" cy="1165800"/>
            </a:xfrm>
          </p:grpSpPr>
          <p:pic>
            <p:nvPicPr>
              <p:cNvPr id="13" name="Picture 16">
                <a:extLst>
                  <a:ext uri="{FF2B5EF4-FFF2-40B4-BE49-F238E27FC236}">
                    <a16:creationId xmlns:a16="http://schemas.microsoft.com/office/drawing/2014/main" id="{85E57D8C-0502-A74A-AE40-F1167D4C93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8398" y="3591303"/>
                <a:ext cx="1552575" cy="742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" name="Text Box 8">
                <a:extLst>
                  <a:ext uri="{FF2B5EF4-FFF2-40B4-BE49-F238E27FC236}">
                    <a16:creationId xmlns:a16="http://schemas.microsoft.com/office/drawing/2014/main" id="{29CF8B45-77DE-7E40-8D19-6A8EEB3A07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63186" y="4172328"/>
                <a:ext cx="159120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Slingbox: remote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control cable TV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676937" cy="1188113"/>
            <a:chOff x="1752086" y="3835708"/>
            <a:chExt cx="2676937" cy="1188113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639" y="4685267"/>
              <a:ext cx="154138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+mn-lt"/>
                </a:rPr>
                <a:t>Security Camera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E97FF3F-E966-6143-B8C6-1151B320A5A0}"/>
              </a:ext>
            </a:extLst>
          </p:cNvPr>
          <p:cNvGrpSpPr/>
          <p:nvPr/>
        </p:nvGrpSpPr>
        <p:grpSpPr>
          <a:xfrm>
            <a:off x="722790" y="1143651"/>
            <a:ext cx="10449383" cy="5458394"/>
            <a:chOff x="671990" y="1143651"/>
            <a:chExt cx="10449383" cy="545839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E138403-3B96-354E-8CDD-E06421923443}"/>
                </a:ext>
              </a:extLst>
            </p:cNvPr>
            <p:cNvGrpSpPr/>
            <p:nvPr/>
          </p:nvGrpSpPr>
          <p:grpSpPr>
            <a:xfrm>
              <a:off x="3363111" y="1717360"/>
              <a:ext cx="1895475" cy="1738803"/>
              <a:chOff x="3363111" y="1717360"/>
              <a:chExt cx="1895475" cy="1738803"/>
            </a:xfrm>
          </p:grpSpPr>
          <p:pic>
            <p:nvPicPr>
              <p:cNvPr id="4" name="Picture 4" descr="whisper">
                <a:extLst>
                  <a:ext uri="{FF2B5EF4-FFF2-40B4-BE49-F238E27FC236}">
                    <a16:creationId xmlns:a16="http://schemas.microsoft.com/office/drawing/2014/main" id="{BFAA5176-D98E-2541-91FA-3453E486B0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3111" y="1717360"/>
                <a:ext cx="1895475" cy="15605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" name="Text Box 7">
                <a:extLst>
                  <a:ext uri="{FF2B5EF4-FFF2-40B4-BE49-F238E27FC236}">
                    <a16:creationId xmlns:a16="http://schemas.microsoft.com/office/drawing/2014/main" id="{4181DE53-23D0-7546-8926-67F62CECB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17381" y="3117609"/>
                <a:ext cx="1517851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IP picture frame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BBEC5BB-21D0-474B-91BF-DE1F5184103D}"/>
                </a:ext>
              </a:extLst>
            </p:cNvPr>
            <p:cNvGrpSpPr/>
            <p:nvPr/>
          </p:nvGrpSpPr>
          <p:grpSpPr>
            <a:xfrm>
              <a:off x="2055482" y="1410532"/>
              <a:ext cx="1179513" cy="2761796"/>
              <a:chOff x="2506141" y="1897178"/>
              <a:chExt cx="1179513" cy="2761796"/>
            </a:xfrm>
          </p:grpSpPr>
          <p:graphicFrame>
            <p:nvGraphicFramePr>
              <p:cNvPr id="11" name="Object 14">
                <a:extLst>
                  <a:ext uri="{FF2B5EF4-FFF2-40B4-BE49-F238E27FC236}">
                    <a16:creationId xmlns:a16="http://schemas.microsoft.com/office/drawing/2014/main" id="{2DC66987-6296-4244-81B5-408D6F49E1C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694260" y="1897178"/>
              <a:ext cx="803275" cy="21685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8" imgW="1434415" imgH="3873016" progId="">
                      <p:embed/>
                    </p:oleObj>
                  </mc:Choice>
                  <mc:Fallback>
                    <p:oleObj r:id="rId8" imgW="1434415" imgH="3873016" progId="">
                      <p:embed/>
                      <p:pic>
                        <p:nvPicPr>
                          <p:cNvPr id="11" name="Object 14">
                            <a:extLst>
                              <a:ext uri="{FF2B5EF4-FFF2-40B4-BE49-F238E27FC236}">
                                <a16:creationId xmlns:a16="http://schemas.microsoft.com/office/drawing/2014/main" id="{2DC66987-6296-4244-81B5-408D6F49E1C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94260" y="1897178"/>
                            <a:ext cx="803275" cy="21685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>
                                      <a:alpha val="74997"/>
                                    </a:scheme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2" name="Text Box 8">
                <a:extLst>
                  <a:ext uri="{FF2B5EF4-FFF2-40B4-BE49-F238E27FC236}">
                    <a16:creationId xmlns:a16="http://schemas.microsoft.com/office/drawing/2014/main" id="{03865E9F-E744-3A46-9EBD-1411FCB23B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06141" y="4077949"/>
                <a:ext cx="1179513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refrigerator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47039C00-F163-0242-B27E-88F4B684A34F}"/>
                </a:ext>
              </a:extLst>
            </p:cNvPr>
            <p:cNvGrpSpPr/>
            <p:nvPr/>
          </p:nvGrpSpPr>
          <p:grpSpPr>
            <a:xfrm>
              <a:off x="8585501" y="1143651"/>
              <a:ext cx="2535872" cy="1141975"/>
              <a:chOff x="8636412" y="2605836"/>
              <a:chExt cx="2535872" cy="1141975"/>
            </a:xfrm>
          </p:grpSpPr>
          <p:pic>
            <p:nvPicPr>
              <p:cNvPr id="16" name="Picture 23">
                <a:extLst>
                  <a:ext uri="{FF2B5EF4-FFF2-40B4-BE49-F238E27FC236}">
                    <a16:creationId xmlns:a16="http://schemas.microsoft.com/office/drawing/2014/main" id="{12DC02F1-9588-8544-AE86-F32907C387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6412" y="2650849"/>
                <a:ext cx="695325" cy="109696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7460E56A-C582-CB4B-BB20-ABA2CC497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8967" y="2605836"/>
                <a:ext cx="1813317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Tweet-a-watt: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monitor energy use</a:t>
                </a: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6613FFF-AAE6-5F48-A8E0-52812DF7D261}"/>
                </a:ext>
              </a:extLst>
            </p:cNvPr>
            <p:cNvGrpSpPr/>
            <p:nvPr/>
          </p:nvGrpSpPr>
          <p:grpSpPr>
            <a:xfrm>
              <a:off x="5012950" y="5049292"/>
              <a:ext cx="2435364" cy="1552753"/>
              <a:chOff x="5012950" y="5049292"/>
              <a:chExt cx="2435364" cy="1552753"/>
            </a:xfrm>
          </p:grpSpPr>
          <p:pic>
            <p:nvPicPr>
              <p:cNvPr id="18" name="Picture 1">
                <a:extLst>
                  <a:ext uri="{FF2B5EF4-FFF2-40B4-BE49-F238E27FC236}">
                    <a16:creationId xmlns:a16="http://schemas.microsoft.com/office/drawing/2014/main" id="{1D54884B-8FF7-2B48-A721-AE22F7F5C6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950" y="5057407"/>
                <a:ext cx="1289050" cy="1544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Text Box 8">
                <a:extLst>
                  <a:ext uri="{FF2B5EF4-FFF2-40B4-BE49-F238E27FC236}">
                    <a16:creationId xmlns:a16="http://schemas.microsoft.com/office/drawing/2014/main" id="{1C3CA974-2833-8B4A-AD26-CA911E1B0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27301" y="5049292"/>
                <a:ext cx="112101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sensorized,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bed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mattress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12767D5-9E29-564E-80E2-F55B4A82324A}"/>
                </a:ext>
              </a:extLst>
            </p:cNvPr>
            <p:cNvGrpSpPr/>
            <p:nvPr/>
          </p:nvGrpSpPr>
          <p:grpSpPr>
            <a:xfrm>
              <a:off x="671990" y="1806119"/>
              <a:ext cx="1305870" cy="1496298"/>
              <a:chOff x="1563004" y="1837775"/>
              <a:chExt cx="1305870" cy="1496298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FC6DC43C-35CF-D641-A0D1-45393D71C3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65601" y="1837775"/>
                <a:ext cx="550338" cy="1149734"/>
              </a:xfrm>
              <a:prstGeom prst="rect">
                <a:avLst/>
              </a:prstGeom>
            </p:spPr>
          </p:pic>
          <p:sp>
            <p:nvSpPr>
              <p:cNvPr id="25" name="Text Box 8">
                <a:extLst>
                  <a:ext uri="{FF2B5EF4-FFF2-40B4-BE49-F238E27FC236}">
                    <a16:creationId xmlns:a16="http://schemas.microsoft.com/office/drawing/2014/main" id="{23F7E456-D71D-3844-AE63-866B36C95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004" y="2995519"/>
                <a:ext cx="130587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Amazon Echo</a:t>
                </a:r>
              </a:p>
            </p:txBody>
          </p:sp>
        </p:grp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707225" y="5533965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i="1" dirty="0">
                <a:solidFill>
                  <a:srgbClr val="0000A8"/>
                </a:solidFill>
              </a:rPr>
              <a:t>Others?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32A2102-607D-D540-823A-4380CE719D5E}"/>
              </a:ext>
            </a:extLst>
          </p:cNvPr>
          <p:cNvGrpSpPr/>
          <p:nvPr/>
        </p:nvGrpSpPr>
        <p:grpSpPr>
          <a:xfrm>
            <a:off x="3149599" y="5058059"/>
            <a:ext cx="1519767" cy="1241029"/>
            <a:chOff x="3149599" y="5058059"/>
            <a:chExt cx="1519767" cy="1241029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9C0D5741-B362-2E4C-80A0-B6C780A48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149599" y="5058059"/>
              <a:ext cx="1519767" cy="972324"/>
            </a:xfrm>
            <a:prstGeom prst="rect">
              <a:avLst/>
            </a:prstGeom>
          </p:spPr>
        </p:pic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B92610F-C1A8-1143-8544-D8E94835BD79}"/>
                </a:ext>
              </a:extLst>
            </p:cNvPr>
            <p:cNvSpPr txBox="1"/>
            <p:nvPr/>
          </p:nvSpPr>
          <p:spPr>
            <a:xfrm>
              <a:off x="3149601" y="5960534"/>
              <a:ext cx="14900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Gaming devices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7D65074-F21F-B94B-BFCB-7EEDE293A625}"/>
              </a:ext>
            </a:extLst>
          </p:cNvPr>
          <p:cNvGrpSpPr/>
          <p:nvPr/>
        </p:nvGrpSpPr>
        <p:grpSpPr>
          <a:xfrm>
            <a:off x="9643123" y="1811867"/>
            <a:ext cx="2328743" cy="3572821"/>
            <a:chOff x="9643123" y="1811867"/>
            <a:chExt cx="2328743" cy="3572821"/>
          </a:xfrm>
        </p:grpSpPr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310039DD-4B0F-744D-A2D1-C7340E6E4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0735733" y="2137293"/>
              <a:ext cx="1147232" cy="1035589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D55D2D51-D30E-2742-9375-A5BFA8433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11182464" y="3606800"/>
              <a:ext cx="789402" cy="148378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7E5DD1E-6544-F640-9436-9951D441C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9643123" y="3014133"/>
              <a:ext cx="1723654" cy="1174752"/>
            </a:xfrm>
            <a:prstGeom prst="rect">
              <a:avLst/>
            </a:prstGeom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7863F0D-80AA-1E47-9E1B-7CE9B266B0AB}"/>
                </a:ext>
              </a:extLst>
            </p:cNvPr>
            <p:cNvSpPr txBox="1"/>
            <p:nvPr/>
          </p:nvSpPr>
          <p:spPr>
            <a:xfrm>
              <a:off x="10176934" y="4114801"/>
              <a:ext cx="5160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cars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4B645BA-1C6A-364F-9234-0618DDEDFC78}"/>
                </a:ext>
              </a:extLst>
            </p:cNvPr>
            <p:cNvSpPr txBox="1"/>
            <p:nvPr/>
          </p:nvSpPr>
          <p:spPr>
            <a:xfrm>
              <a:off x="11074401" y="5046134"/>
              <a:ext cx="8857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scooters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E1A7281-9F1D-294C-A4D6-B92EC3942A98}"/>
                </a:ext>
              </a:extLst>
            </p:cNvPr>
            <p:cNvSpPr txBox="1"/>
            <p:nvPr/>
          </p:nvSpPr>
          <p:spPr>
            <a:xfrm>
              <a:off x="11023601" y="1811867"/>
              <a:ext cx="6076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bikes</a:t>
              </a: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4AAF1060-1214-6049-9C20-106E76839B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89C574C-4F83-547C-CC5A-0BEE9DB1AF99}"/>
              </a:ext>
            </a:extLst>
          </p:cNvPr>
          <p:cNvGrpSpPr/>
          <p:nvPr/>
        </p:nvGrpSpPr>
        <p:grpSpPr>
          <a:xfrm>
            <a:off x="5244182" y="1499729"/>
            <a:ext cx="4175678" cy="5120549"/>
            <a:chOff x="5244182" y="1499729"/>
            <a:chExt cx="4175678" cy="5120549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174E644-1BC5-AD41-8B98-2AEBAB53347E}"/>
                </a:ext>
              </a:extLst>
            </p:cNvPr>
            <p:cNvGrpSpPr/>
            <p:nvPr/>
          </p:nvGrpSpPr>
          <p:grpSpPr>
            <a:xfrm>
              <a:off x="5244182" y="1499729"/>
              <a:ext cx="4175678" cy="4332246"/>
              <a:chOff x="5244182" y="1499729"/>
              <a:chExt cx="4175678" cy="4332246"/>
            </a:xfrm>
          </p:grpSpPr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1948532-9530-1146-897B-DCFADC27A92F}"/>
                  </a:ext>
                </a:extLst>
              </p:cNvPr>
              <p:cNvGrpSpPr/>
              <p:nvPr/>
            </p:nvGrpSpPr>
            <p:grpSpPr>
              <a:xfrm>
                <a:off x="5244182" y="1499729"/>
                <a:ext cx="2735863" cy="1090838"/>
                <a:chOff x="616980" y="5292729"/>
                <a:chExt cx="3127445" cy="1207904"/>
              </a:xfrm>
            </p:grpSpPr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ACDED42E-CC7D-9245-8E47-BC40291CA6D2}"/>
                    </a:ext>
                  </a:extLst>
                </p:cNvPr>
                <p:cNvGrpSpPr/>
                <p:nvPr/>
              </p:nvGrpSpPr>
              <p:grpSpPr>
                <a:xfrm>
                  <a:off x="616980" y="5292729"/>
                  <a:ext cx="3127445" cy="821190"/>
                  <a:chOff x="842590" y="5420084"/>
                  <a:chExt cx="3127445" cy="821190"/>
                </a:xfrm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grpSpPr>
              <p:pic>
                <p:nvPicPr>
                  <p:cNvPr id="29" name="Picture 28">
                    <a:extLst>
                      <a:ext uri="{FF2B5EF4-FFF2-40B4-BE49-F238E27FC236}">
                        <a16:creationId xmlns:a16="http://schemas.microsoft.com/office/drawing/2014/main" id="{CD3E45EE-DA47-FB4C-AC41-27292F878C0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842590" y="5420084"/>
                    <a:ext cx="2016478" cy="821190"/>
                  </a:xfrm>
                  <a:prstGeom prst="rect">
                    <a:avLst/>
                  </a:prstGeom>
                </p:spPr>
              </p:pic>
              <p:pic>
                <p:nvPicPr>
                  <p:cNvPr id="30" name="Picture 29">
                    <a:extLst>
                      <a:ext uri="{FF2B5EF4-FFF2-40B4-BE49-F238E27FC236}">
                        <a16:creationId xmlns:a16="http://schemas.microsoft.com/office/drawing/2014/main" id="{30103B98-660D-084B-8321-DBA525F85DB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1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4905"/>
                  <a:stretch/>
                </p:blipFill>
                <p:spPr>
                  <a:xfrm>
                    <a:off x="2859067" y="5420084"/>
                    <a:ext cx="1110968" cy="821190"/>
                  </a:xfrm>
                  <a:prstGeom prst="rect">
                    <a:avLst/>
                  </a:prstGeom>
                </p:spPr>
              </p:pic>
            </p:grpSp>
            <p:sp>
              <p:nvSpPr>
                <p:cNvPr id="28" name="Text Box 8">
                  <a:extLst>
                    <a:ext uri="{FF2B5EF4-FFF2-40B4-BE49-F238E27FC236}">
                      <a16:creationId xmlns:a16="http://schemas.microsoft.com/office/drawing/2014/main" id="{353FBC48-20B8-084C-B54B-2A578BE3B2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08562" y="6125746"/>
                  <a:ext cx="2301691" cy="374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Pacemaker &amp; Monitor</a:t>
                  </a:r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AEF889B5-5851-5746-AB08-1839209EA393}"/>
                  </a:ext>
                </a:extLst>
              </p:cNvPr>
              <p:cNvGrpSpPr/>
              <p:nvPr/>
            </p:nvGrpSpPr>
            <p:grpSpPr>
              <a:xfrm>
                <a:off x="7868239" y="4103350"/>
                <a:ext cx="1551621" cy="942784"/>
                <a:chOff x="7868239" y="4103350"/>
                <a:chExt cx="1551621" cy="942784"/>
              </a:xfrm>
            </p:grpSpPr>
            <p:pic>
              <p:nvPicPr>
                <p:cNvPr id="34" name="Picture 33">
                  <a:extLst>
                    <a:ext uri="{FF2B5EF4-FFF2-40B4-BE49-F238E27FC236}">
                      <a16:creationId xmlns:a16="http://schemas.microsoft.com/office/drawing/2014/main" id="{4397B6CC-7ACF-AB44-AEEB-6942A1959F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868239" y="4103350"/>
                  <a:ext cx="1551621" cy="663838"/>
                </a:xfrm>
                <a:prstGeom prst="rect">
                  <a:avLst/>
                </a:prstGeom>
              </p:spPr>
            </p:pic>
            <p:sp>
              <p:nvSpPr>
                <p:cNvPr id="35" name="Text Box 10">
                  <a:extLst>
                    <a:ext uri="{FF2B5EF4-FFF2-40B4-BE49-F238E27FC236}">
                      <a16:creationId xmlns:a16="http://schemas.microsoft.com/office/drawing/2014/main" id="{D5046EF2-BE9A-5947-80CD-08C169F54D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306583" y="4707580"/>
                  <a:ext cx="1079719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AR devices</a:t>
                  </a:r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ED68E62D-EDDE-DB4E-9E02-B0DBDFB7F0C8}"/>
                  </a:ext>
                </a:extLst>
              </p:cNvPr>
              <p:cNvGrpSpPr/>
              <p:nvPr/>
            </p:nvGrpSpPr>
            <p:grpSpPr>
              <a:xfrm>
                <a:off x="7377679" y="4648280"/>
                <a:ext cx="875312" cy="1183695"/>
                <a:chOff x="7377679" y="4648280"/>
                <a:chExt cx="875312" cy="1183695"/>
              </a:xfrm>
            </p:grpSpPr>
            <p:pic>
              <p:nvPicPr>
                <p:cNvPr id="32" name="Picture 31">
                  <a:extLst>
                    <a:ext uri="{FF2B5EF4-FFF2-40B4-BE49-F238E27FC236}">
                      <a16:creationId xmlns:a16="http://schemas.microsoft.com/office/drawing/2014/main" id="{D4B1D193-AA5A-2B4F-A43C-A5DB01A465A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377679" y="4648280"/>
                  <a:ext cx="875312" cy="864670"/>
                </a:xfrm>
                <a:prstGeom prst="rect">
                  <a:avLst/>
                </a:prstGeom>
              </p:spPr>
            </p:pic>
            <p:sp>
              <p:nvSpPr>
                <p:cNvPr id="33" name="Text Box 10">
                  <a:extLst>
                    <a:ext uri="{FF2B5EF4-FFF2-40B4-BE49-F238E27FC236}">
                      <a16:creationId xmlns:a16="http://schemas.microsoft.com/office/drawing/2014/main" id="{10243502-70F1-454C-B91D-F4CBAD87DA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24415" y="5493421"/>
                  <a:ext cx="628698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Fitbit</a:t>
                  </a:r>
                </a:p>
              </p:txBody>
            </p:sp>
          </p:grp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7D6ABF0F-78CB-57F0-08E4-84DCCB8C9A84}"/>
                </a:ext>
              </a:extLst>
            </p:cNvPr>
            <p:cNvGrpSpPr/>
            <p:nvPr/>
          </p:nvGrpSpPr>
          <p:grpSpPr>
            <a:xfrm>
              <a:off x="7863991" y="4977554"/>
              <a:ext cx="1548356" cy="1642724"/>
              <a:chOff x="7863991" y="4977554"/>
              <a:chExt cx="1548356" cy="1642724"/>
            </a:xfrm>
          </p:grpSpPr>
          <p:pic>
            <p:nvPicPr>
              <p:cNvPr id="36" name="Picture 35" descr="A picture containing person, underpants&#10;&#10;Description automatically generated">
                <a:extLst>
                  <a:ext uri="{FF2B5EF4-FFF2-40B4-BE49-F238E27FC236}">
                    <a16:creationId xmlns:a16="http://schemas.microsoft.com/office/drawing/2014/main" id="{394DB1E6-C608-C475-07AA-E19EA2E4B9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368402" y="4977554"/>
                <a:ext cx="1043945" cy="1642724"/>
              </a:xfrm>
              <a:prstGeom prst="rect">
                <a:avLst/>
              </a:prstGeom>
            </p:spPr>
          </p:pic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79648DBA-4CDA-5C83-4CCB-96317A6EB4D4}"/>
                  </a:ext>
                </a:extLst>
              </p:cNvPr>
              <p:cNvSpPr txBox="1"/>
              <p:nvPr/>
            </p:nvSpPr>
            <p:spPr>
              <a:xfrm>
                <a:off x="7863991" y="6241851"/>
                <a:ext cx="79508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diapers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264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Option: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connect each access ISP to one global transit ISP?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Customer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provider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ISPs have economic agreement.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global</a:t>
              </a:r>
              <a:b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51" name="Slide Number Placeholder 5">
            <a:extLst>
              <a:ext uri="{FF2B5EF4-FFF2-40B4-BE49-F238E27FC236}">
                <a16:creationId xmlns:a16="http://schemas.microsoft.com/office/drawing/2014/main" id="{DBCFF5DE-5066-9B4F-A753-70AC2CEF8F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445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Slide Number Placeholder 5">
            <a:extLst>
              <a:ext uri="{FF2B5EF4-FFF2-40B4-BE49-F238E27FC236}">
                <a16:creationId xmlns:a16="http://schemas.microsoft.com/office/drawing/2014/main" id="{50D1D034-7E8B-0C45-AB5E-88F706E9D7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00359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5" name="Slide Number Placeholder 5">
            <a:extLst>
              <a:ext uri="{FF2B5EF4-FFF2-40B4-BE49-F238E27FC236}">
                <a16:creationId xmlns:a16="http://schemas.microsoft.com/office/drawing/2014/main" id="{7815FD10-7E25-5045-8089-070133927D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28" name="Slide Number Placeholder 5">
            <a:extLst>
              <a:ext uri="{FF2B5EF4-FFF2-40B4-BE49-F238E27FC236}">
                <a16:creationId xmlns:a16="http://schemas.microsoft.com/office/drawing/2014/main" id="{7BDE0A7B-94CE-FC4F-BFEA-CC6E8E15F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66524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8" name="Slide Number Placeholder 5">
            <a:extLst>
              <a:ext uri="{FF2B5EF4-FFF2-40B4-BE49-F238E27FC236}">
                <a16:creationId xmlns:a16="http://schemas.microsoft.com/office/drawing/2014/main" id="{737993C4-51C6-4243-98ED-E7F21DA802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5950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“center”: small # of well-connected large networks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“tier-1” commercial ISPs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Level 3, Sprint, AT&amp;T, NTT),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national &amp; international coverage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content provider networks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(e.g., Google, Facebook):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private network that connects its data centers to Internet, often bypassing tier-1, regional ISPs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71F9ABD3-3387-D74E-AF76-C145E41361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861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EA1C84-623D-EB7C-87D7-44BE84A802ED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593BC96A-40B4-E33A-94F4-5EDB860DAD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27C7B7E-6A6E-AC7D-69FC-9DE1CDB6D8A3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47078634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How do packet delay and loss occur?</a:t>
            </a:r>
            <a:endParaRPr lang="en-US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marL="514350" indent="-457200">
              <a:defRPr/>
            </a:pPr>
            <a:r>
              <a:rPr lang="en-US" dirty="0"/>
              <a:t>packets </a:t>
            </a:r>
            <a:r>
              <a:rPr lang="en-US" i="1" dirty="0">
                <a:solidFill>
                  <a:srgbClr val="C00000"/>
                </a:solidFill>
              </a:rPr>
              <a:t>queue</a:t>
            </a:r>
            <a:r>
              <a:rPr lang="en-US" dirty="0"/>
              <a:t> in router buffers, waiting for turn for transmission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en-US" dirty="0"/>
              <a:t>queue length grows when arrival rate to link (temporarily) exceeds output link capacity 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en-US" dirty="0"/>
              <a:t>packet </a:t>
            </a:r>
            <a:r>
              <a:rPr lang="en-US" i="1" dirty="0">
                <a:solidFill>
                  <a:srgbClr val="CC0000"/>
                </a:solidFill>
              </a:rPr>
              <a:t>loss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occurs when memory to hold queued packets fills up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4277596" y="3137806"/>
            <a:ext cx="5876927" cy="1239838"/>
            <a:chOff x="1279" y="2225"/>
            <a:chExt cx="3702" cy="781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" y="2225"/>
              <a:ext cx="370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being transmitted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(transmission delay)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5216531" cy="900111"/>
            <a:chOff x="2103" y="3214"/>
            <a:chExt cx="3286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packets in buffers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(queueing delay)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5173663" cy="1757364"/>
            <a:chOff x="1421" y="3190"/>
            <a:chExt cx="3259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259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free (available) buffers: arriving packets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dropped 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 if no free buffers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Slide Number Placeholder 5">
            <a:extLst>
              <a:ext uri="{FF2B5EF4-FFF2-40B4-BE49-F238E27FC236}">
                <a16:creationId xmlns:a16="http://schemas.microsoft.com/office/drawing/2014/main" id="{45CC7D59-8063-2F4C-A4F4-9B16811F43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070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621934" y="4604492"/>
            <a:ext cx="3810000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nodal processing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check bit errors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determine output link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typically &lt; microsecs</a:t>
            </a:r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2541" y="4536106"/>
            <a:ext cx="5054724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1" name="Slide Number Placeholder 5">
            <a:extLst>
              <a:ext uri="{FF2B5EF4-FFF2-40B4-BE49-F238E27FC236}">
                <a16:creationId xmlns:a16="http://schemas.microsoft.com/office/drawing/2014/main" id="{B70D46B2-DA48-BC41-88EB-9A7ADF18A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3457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746" y="4297060"/>
            <a:ext cx="4380277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link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delay: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speed (~2x10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1211117" y="5494308"/>
            <a:ext cx="7076415" cy="1127327"/>
            <a:chOff x="1211117" y="5568048"/>
            <a:chExt cx="7076415" cy="1127327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662" y="5864378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and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very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different</a:t>
              </a: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211117" y="5568048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418157" y="5570209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stCxn id="63" idx="2"/>
            </p:cNvCxnSpPr>
            <p:nvPr/>
          </p:nvCxnSpPr>
          <p:spPr>
            <a:xfrm flipH="1">
              <a:off x="5392908" y="5820526"/>
              <a:ext cx="1025249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</p:cNvCxnSpPr>
            <p:nvPr/>
          </p:nvCxnSpPr>
          <p:spPr>
            <a:xfrm>
              <a:off x="3097924" y="5820526"/>
              <a:ext cx="940801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Slide Number Placeholder 5">
            <a:extLst>
              <a:ext uri="{FF2B5EF4-FFF2-40B4-BE49-F238E27FC236}">
                <a16:creationId xmlns:a16="http://schemas.microsoft.com/office/drawing/2014/main" id="{520C29B2-BF21-FD46-BEE5-C6688F2402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051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Zoom, TCP, IP, WiFi, 4/5G, Ethernet</a:t>
            </a:r>
            <a:endParaRPr lang="en-US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12 sec to service car (bit transmission time)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 100 km/hr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is lined up before 2nd 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100km/(100km/hr) = 1 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031" y="20282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2693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8618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5981" y="1369440"/>
            <a:ext cx="2343150" cy="1370014"/>
            <a:chOff x="1103" y="938"/>
            <a:chExt cx="1476" cy="863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link)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53">
            <a:extLst>
              <a:ext uri="{FF2B5EF4-FFF2-40B4-BE49-F238E27FC236}">
                <a16:creationId xmlns:a16="http://schemas.microsoft.com/office/drawing/2014/main" id="{5D81F632-C42E-7F46-B3A6-E3822C140C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Line 68">
            <a:extLst>
              <a:ext uri="{FF2B5EF4-FFF2-40B4-BE49-F238E27FC236}">
                <a16:creationId xmlns:a16="http://schemas.microsoft.com/office/drawing/2014/main" id="{6B3DB616-2953-2245-B6FD-44CB696E2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" name="Group 43">
            <a:extLst>
              <a:ext uri="{FF2B5EF4-FFF2-40B4-BE49-F238E27FC236}">
                <a16:creationId xmlns:a16="http://schemas.microsoft.com/office/drawing/2014/main" id="{AD98D210-8B44-BC4B-BB55-D9C305D9A8EF}"/>
              </a:ext>
            </a:extLst>
          </p:cNvPr>
          <p:cNvGrpSpPr>
            <a:grpSpLocks/>
          </p:cNvGrpSpPr>
          <p:nvPr/>
        </p:nvGrpSpPr>
        <p:grpSpPr bwMode="auto">
          <a:xfrm>
            <a:off x="9203531" y="1356739"/>
            <a:ext cx="2127250" cy="1031875"/>
            <a:chOff x="1190" y="938"/>
            <a:chExt cx="1340" cy="650"/>
          </a:xfrm>
        </p:grpSpPr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C976B470-4CCA-E04F-AB63-C0C9D53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Text Box 45">
              <a:extLst>
                <a:ext uri="{FF2B5EF4-FFF2-40B4-BE49-F238E27FC236}">
                  <a16:creationId xmlns:a16="http://schemas.microsoft.com/office/drawing/2014/main" id="{10CACC73-3E42-4C4B-B40A-F055DE27E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58" name="Group 65">
            <a:extLst>
              <a:ext uri="{FF2B5EF4-FFF2-40B4-BE49-F238E27FC236}">
                <a16:creationId xmlns:a16="http://schemas.microsoft.com/office/drawing/2014/main" id="{9CCAA23B-821D-EC4E-873D-FE238A289978}"/>
              </a:ext>
            </a:extLst>
          </p:cNvPr>
          <p:cNvGrpSpPr>
            <a:grpSpLocks/>
          </p:cNvGrpSpPr>
          <p:nvPr/>
        </p:nvGrpSpPr>
        <p:grpSpPr bwMode="auto">
          <a:xfrm>
            <a:off x="9660731" y="1296414"/>
            <a:ext cx="458788" cy="777875"/>
            <a:chOff x="2365" y="1352"/>
            <a:chExt cx="1022" cy="1616"/>
          </a:xfrm>
        </p:grpSpPr>
        <p:pic>
          <p:nvPicPr>
            <p:cNvPr id="61" name="Picture 66">
              <a:extLst>
                <a:ext uri="{FF2B5EF4-FFF2-40B4-BE49-F238E27FC236}">
                  <a16:creationId xmlns:a16="http://schemas.microsoft.com/office/drawing/2014/main" id="{94B859A0-D13F-BA4F-924A-14098A58B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Rectangle 67">
              <a:extLst>
                <a:ext uri="{FF2B5EF4-FFF2-40B4-BE49-F238E27FC236}">
                  <a16:creationId xmlns:a16="http://schemas.microsoft.com/office/drawing/2014/main" id="{2DE93029-6EA6-D047-B25C-ABEC9DA2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5" name="Line 68">
            <a:extLst>
              <a:ext uri="{FF2B5EF4-FFF2-40B4-BE49-F238E27FC236}">
                <a16:creationId xmlns:a16="http://schemas.microsoft.com/office/drawing/2014/main" id="{B524C2FA-FE76-D04A-BA84-9E7D36987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3255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router)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suppose cars now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1000 km/hr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suppose toll booth now takes one min to service a car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Will cars arrive to 2nd booth before all cars serviced at first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Yes!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after 7 min, first car arrives at second booth; three cars still at first booth</a:t>
            </a:r>
          </a:p>
        </p:txBody>
      </p:sp>
      <p:sp>
        <p:nvSpPr>
          <p:cNvPr id="31" name="Slide Number Placeholder 5">
            <a:extLst>
              <a:ext uri="{FF2B5EF4-FFF2-40B4-BE49-F238E27FC236}">
                <a16:creationId xmlns:a16="http://schemas.microsoft.com/office/drawing/2014/main" id="{7CC7459C-C116-164E-B088-1D243F2DD5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659800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Packet q</a:t>
            </a:r>
            <a:r>
              <a:rPr lang="en-US" sz="4400" dirty="0">
                <a:ea typeface="ＭＳ Ｐゴシック" panose="020B0600070205080204" pitchFamily="34" charset="-128"/>
              </a:rPr>
              <a:t>ueueing delay (revisited)</a:t>
            </a:r>
            <a:endParaRPr lang="en-US" sz="4400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919843" y="1385661"/>
            <a:ext cx="5655128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average packet arrival rate</a:t>
            </a:r>
          </a:p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length (bits)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link bandwidth (bit transmission rate)</a:t>
            </a: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543" y="4263423"/>
            <a:ext cx="5975117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~ 0: avg. queueing delay small</a:t>
            </a:r>
          </a:p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-&gt; 1: avg. queueing delay large</a:t>
            </a:r>
          </a:p>
          <a:p>
            <a:pPr marL="231775" marR="0" lvl="0" indent="-231775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&gt; 1: more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work” arriving  is more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than can be serviced -  average delay infinite!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~ 0</a:t>
              </a: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-&gt; 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4CBB938-955C-5845-9EF9-984B02536D24}"/>
              </a:ext>
            </a:extLst>
          </p:cNvPr>
          <p:cNvGrpSpPr/>
          <p:nvPr/>
        </p:nvGrpSpPr>
        <p:grpSpPr>
          <a:xfrm>
            <a:off x="8001634" y="1103085"/>
            <a:ext cx="3246937" cy="2992869"/>
            <a:chOff x="7232377" y="708301"/>
            <a:chExt cx="3769920" cy="3402168"/>
          </a:xfrm>
        </p:grpSpPr>
        <p:sp>
          <p:nvSpPr>
            <p:cNvPr id="43" name="Rectangle 61">
              <a:extLst>
                <a:ext uri="{FF2B5EF4-FFF2-40B4-BE49-F238E27FC236}">
                  <a16:creationId xmlns:a16="http://schemas.microsoft.com/office/drawing/2014/main" id="{73B85C70-6AD3-A74E-B899-2CAB2E6D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1311" y="3605438"/>
              <a:ext cx="2911022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traffic intensity =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</a:t>
              </a:r>
            </a:p>
          </p:txBody>
        </p:sp>
        <p:sp>
          <p:nvSpPr>
            <p:cNvPr id="44" name="Rectangle 61">
              <a:extLst>
                <a:ext uri="{FF2B5EF4-FFF2-40B4-BE49-F238E27FC236}">
                  <a16:creationId xmlns:a16="http://schemas.microsoft.com/office/drawing/2014/main" id="{D565FA6F-EE7F-1947-B171-B184CC6468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14777" y="2075824"/>
              <a:ext cx="2740025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average  queueing delay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0ADD9BD-AAA5-0A4C-A989-80C8555AF5C9}"/>
                </a:ext>
              </a:extLst>
            </p:cNvPr>
            <p:cNvCxnSpPr/>
            <p:nvPr/>
          </p:nvCxnSpPr>
          <p:spPr>
            <a:xfrm>
              <a:off x="7616120" y="3540100"/>
              <a:ext cx="338617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92D706D-5B93-BF40-B02A-097828633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01372" y="1041103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0D82080-1EB0-1D48-9322-5FD97E7CB228}"/>
                </a:ext>
              </a:extLst>
            </p:cNvPr>
            <p:cNvSpPr/>
            <p:nvPr/>
          </p:nvSpPr>
          <p:spPr>
            <a:xfrm>
              <a:off x="7616120" y="708301"/>
              <a:ext cx="2743200" cy="2816942"/>
            </a:xfrm>
            <a:custGeom>
              <a:avLst/>
              <a:gdLst>
                <a:gd name="connsiteX0" fmla="*/ 0 w 2743200"/>
                <a:gd name="connsiteY0" fmla="*/ 2816942 h 2824866"/>
                <a:gd name="connsiteX1" fmla="*/ 663677 w 2743200"/>
                <a:gd name="connsiteY1" fmla="*/ 2802193 h 2824866"/>
                <a:gd name="connsiteX2" fmla="*/ 1976284 w 2743200"/>
                <a:gd name="connsiteY2" fmla="*/ 2625212 h 2824866"/>
                <a:gd name="connsiteX3" fmla="*/ 2551471 w 2743200"/>
                <a:gd name="connsiteY3" fmla="*/ 1946787 h 2824866"/>
                <a:gd name="connsiteX4" fmla="*/ 2743200 w 2743200"/>
                <a:gd name="connsiteY4" fmla="*/ 0 h 2824866"/>
                <a:gd name="connsiteX0" fmla="*/ 0 w 2743200"/>
                <a:gd name="connsiteY0" fmla="*/ 2816942 h 2821238"/>
                <a:gd name="connsiteX1" fmla="*/ 663677 w 2743200"/>
                <a:gd name="connsiteY1" fmla="*/ 2802193 h 2821238"/>
                <a:gd name="connsiteX2" fmla="*/ 1976284 w 2743200"/>
                <a:gd name="connsiteY2" fmla="*/ 2625212 h 2821238"/>
                <a:gd name="connsiteX3" fmla="*/ 2551471 w 2743200"/>
                <a:gd name="connsiteY3" fmla="*/ 1946787 h 2821238"/>
                <a:gd name="connsiteX4" fmla="*/ 2743200 w 2743200"/>
                <a:gd name="connsiteY4" fmla="*/ 0 h 2821238"/>
                <a:gd name="connsiteX0" fmla="*/ 0 w 2743200"/>
                <a:gd name="connsiteY0" fmla="*/ 2816942 h 2816942"/>
                <a:gd name="connsiteX1" fmla="*/ 663677 w 2743200"/>
                <a:gd name="connsiteY1" fmla="*/ 2802193 h 2816942"/>
                <a:gd name="connsiteX2" fmla="*/ 1976284 w 2743200"/>
                <a:gd name="connsiteY2" fmla="*/ 2625212 h 2816942"/>
                <a:gd name="connsiteX3" fmla="*/ 2551471 w 2743200"/>
                <a:gd name="connsiteY3" fmla="*/ 1946787 h 2816942"/>
                <a:gd name="connsiteX4" fmla="*/ 2743200 w 2743200"/>
                <a:gd name="connsiteY4" fmla="*/ 0 h 281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00" h="2816942">
                  <a:moveTo>
                    <a:pt x="0" y="2816942"/>
                  </a:moveTo>
                  <a:cubicBezTo>
                    <a:pt x="363998" y="2816020"/>
                    <a:pt x="477171" y="2811923"/>
                    <a:pt x="663677" y="2802193"/>
                  </a:cubicBezTo>
                  <a:cubicBezTo>
                    <a:pt x="850183" y="2792463"/>
                    <a:pt x="1661652" y="2767780"/>
                    <a:pt x="1976284" y="2625212"/>
                  </a:cubicBezTo>
                  <a:cubicBezTo>
                    <a:pt x="2290916" y="2482644"/>
                    <a:pt x="2423652" y="2384322"/>
                    <a:pt x="2551471" y="1946787"/>
                  </a:cubicBezTo>
                  <a:cubicBezTo>
                    <a:pt x="2679290" y="1509252"/>
                    <a:pt x="2711245" y="754626"/>
                    <a:pt x="2743200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D56710D-BCD1-D24F-A4F9-77096E20A7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42559" y="1034169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ectangle 61">
              <a:extLst>
                <a:ext uri="{FF2B5EF4-FFF2-40B4-BE49-F238E27FC236}">
                  <a16:creationId xmlns:a16="http://schemas.microsoft.com/office/drawing/2014/main" id="{0FBDF69D-B808-184B-8874-313F4C39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4306" y="3605644"/>
              <a:ext cx="509587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US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68DE26F-E1EB-6340-A73C-A69AEE44E1A3}"/>
              </a:ext>
            </a:extLst>
          </p:cNvPr>
          <p:cNvGrpSpPr/>
          <p:nvPr/>
        </p:nvGrpSpPr>
        <p:grpSpPr>
          <a:xfrm>
            <a:off x="1199878" y="3314700"/>
            <a:ext cx="3457968" cy="523220"/>
            <a:chOff x="1211074" y="3275230"/>
            <a:chExt cx="3457968" cy="52322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8FA4E1-6E52-6E45-BE14-7A8BD35AF254}"/>
                </a:ext>
              </a:extLst>
            </p:cNvPr>
            <p:cNvSpPr txBox="1"/>
            <p:nvPr/>
          </p:nvSpPr>
          <p:spPr>
            <a:xfrm>
              <a:off x="2188876" y="3327958"/>
              <a:ext cx="24801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service rate of bits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01B4976-C8AE-174D-9311-91F8A265BA23}"/>
                </a:ext>
              </a:extLst>
            </p:cNvPr>
            <p:cNvSpPr txBox="1"/>
            <p:nvPr/>
          </p:nvSpPr>
          <p:spPr>
            <a:xfrm>
              <a:off x="1211074" y="3275230"/>
              <a:ext cx="38023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721EE9D-CD4D-004A-84CA-31C281B024A8}"/>
              </a:ext>
            </a:extLst>
          </p:cNvPr>
          <p:cNvGrpSpPr/>
          <p:nvPr/>
        </p:nvGrpSpPr>
        <p:grpSpPr>
          <a:xfrm>
            <a:off x="1066278" y="2847705"/>
            <a:ext cx="3490678" cy="523220"/>
            <a:chOff x="1066278" y="2873829"/>
            <a:chExt cx="3490678" cy="52322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F034B6D-9F3F-EF42-917A-B59F6EAB30BB}"/>
                </a:ext>
              </a:extLst>
            </p:cNvPr>
            <p:cNvSpPr txBox="1"/>
            <p:nvPr/>
          </p:nvSpPr>
          <p:spPr>
            <a:xfrm>
              <a:off x="2169123" y="2910251"/>
              <a:ext cx="23878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arrival rate of bits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C0CBFD6-32CD-E94E-9190-978FFA7B0691}"/>
                </a:ext>
              </a:extLst>
            </p:cNvPr>
            <p:cNvGrpSpPr/>
            <p:nvPr/>
          </p:nvGrpSpPr>
          <p:grpSpPr>
            <a:xfrm>
              <a:off x="1066278" y="2873829"/>
              <a:ext cx="681588" cy="523220"/>
              <a:chOff x="1066278" y="2873829"/>
              <a:chExt cx="681588" cy="523220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F9845216-48CA-8A4D-BC7A-8DFDC99E6171}"/>
                  </a:ext>
                </a:extLst>
              </p:cNvPr>
              <p:cNvSpPr txBox="1"/>
              <p:nvPr/>
            </p:nvSpPr>
            <p:spPr>
              <a:xfrm>
                <a:off x="1066278" y="2873829"/>
                <a:ext cx="33534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A53F0E9-8E80-A943-9832-323BDA97F5BF}"/>
                  </a:ext>
                </a:extLst>
              </p:cNvPr>
              <p:cNvSpPr txBox="1"/>
              <p:nvPr/>
            </p:nvSpPr>
            <p:spPr>
              <a:xfrm>
                <a:off x="1378854" y="2873829"/>
                <a:ext cx="36901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33B9835-FBCA-2945-B2FE-6A65F179414A}"/>
                  </a:ext>
                </a:extLst>
              </p:cNvPr>
              <p:cNvSpPr txBox="1"/>
              <p:nvPr/>
            </p:nvSpPr>
            <p:spPr>
              <a:xfrm>
                <a:off x="1278923" y="2909664"/>
                <a:ext cx="2423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8A52679-E3D0-7A40-AFD1-ED1F5DDCFEFF}"/>
              </a:ext>
            </a:extLst>
          </p:cNvPr>
          <p:cNvGrpSpPr/>
          <p:nvPr/>
        </p:nvGrpSpPr>
        <p:grpSpPr>
          <a:xfrm>
            <a:off x="1204684" y="2981937"/>
            <a:ext cx="3323775" cy="584775"/>
            <a:chOff x="1204684" y="2981937"/>
            <a:chExt cx="3323775" cy="584775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B20A77-13F3-3949-9616-C4379DD39AC0}"/>
                </a:ext>
              </a:extLst>
            </p:cNvPr>
            <p:cNvCxnSpPr>
              <a:cxnSpLocks/>
            </p:cNvCxnSpPr>
            <p:nvPr/>
          </p:nvCxnSpPr>
          <p:spPr>
            <a:xfrm>
              <a:off x="2300167" y="3338737"/>
              <a:ext cx="222829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BD9D88F-A0EC-DA4A-90D7-298338304867}"/>
                </a:ext>
              </a:extLst>
            </p:cNvPr>
            <p:cNvCxnSpPr>
              <a:cxnSpLocks/>
            </p:cNvCxnSpPr>
            <p:nvPr/>
          </p:nvCxnSpPr>
          <p:spPr>
            <a:xfrm>
              <a:off x="1204684" y="3342018"/>
              <a:ext cx="34834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5C3780-9436-0E4E-AA3C-69E9505009EA}"/>
                </a:ext>
              </a:extLst>
            </p:cNvPr>
            <p:cNvSpPr txBox="1"/>
            <p:nvPr/>
          </p:nvSpPr>
          <p:spPr>
            <a:xfrm>
              <a:off x="1687802" y="2981937"/>
              <a:ext cx="6386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9214578D-0F9A-7D4F-B8DE-DB101BD0AEFD}"/>
              </a:ext>
            </a:extLst>
          </p:cNvPr>
          <p:cNvSpPr txBox="1"/>
          <p:nvPr/>
        </p:nvSpPr>
        <p:spPr>
          <a:xfrm>
            <a:off x="5025350" y="2902857"/>
            <a:ext cx="15826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“traffic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intensity”</a:t>
            </a: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0FDC591A-D31D-2A45-AA1E-B568041AA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701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“Real” Internet delays and routes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do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real” Internet delay &amp; loss look like?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program: provides delay measurement from source to router along end-end Internet path towards destination.  For all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sends three packets that will reach 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on path towards destination (with time-to-live field value of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)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will return packets to sender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sender measures time interval between transmission and reply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B25BBF9C-F6B7-D74C-8D2F-80041D2036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8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Real Internet delays and routes</a:t>
            </a:r>
            <a:endParaRPr lang="en-US" sz="4400" dirty="0"/>
          </a:p>
        </p:txBody>
      </p:sp>
      <p:sp>
        <p:nvSpPr>
          <p:cNvPr id="68" name="Text Box 4">
            <a:extLst>
              <a:ext uri="{FF2B5EF4-FFF2-40B4-BE49-F238E27FC236}">
                <a16:creationId xmlns:a16="http://schemas.microsoft.com/office/drawing/2014/main" id="{7892B7DA-887D-4048-94A0-6C1A0FF21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495" y="228297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 cs-gw (128.119.240.254)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  border1-rt-fa5-1-0.gw.umass.edu (128.119.3.145)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  cht-vbns.gw.umass.edu (128.119.3.130)  6 ms 5 ms 5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  jn1-at1-0-0-19.wor.vbns.net (204.147.132.129)  16 ms 11 ms 13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  jn1-so7-0-0-0.wae.vbns.net (204.147.136.136)  21 ms 18 ms 18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  abilene-vbns.abilene.ucaid.edu (198.32.11.9)  22 ms  18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  nycm-wash.abilene.ucaid.edu (198.32.8.46)  22 ms  22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  62.40.103.253 (62.40.103.253)  104 ms 109 ms 106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9  de2-1.de1.de.geant.net (62.40.96.129)  109 ms 102 ms 104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10  de.fr1.fr.geant.net (62.40.96.50)  113 ms 121 ms 114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11  renater-gw.fr1.fr.geant.net (62.40.103.54)  112 ms  114 ms  112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12  nio-n2.cssi.renater.fr (193.51.206.13)  111 ms  114 ms  116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13  nice.cssi.renater.fr (195.220.98.102)  123 ms  125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14  r3t2-nice.cssi.renater.fr (195.220.98.110)  126 ms  126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15  eurecom-valbonne.r3t2.ft.net (193.48.50.54)  135 ms  128 ms  133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16  194.214.211.25 (194.214.211.25)  126 ms  128 ms  126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17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18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19  fantasia.eurecom.fr (193.55.113.142)  132 ms  128 ms  136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ms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6BA8008D-6458-AA4E-BF53-C2EE121DA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133" y="1091177"/>
            <a:ext cx="81930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gaia.cs.umass.edu to www.eurecom.fr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:a16="http://schemas.microsoft.com/office/drawing/2014/main" id="{5B7BE9BA-BD29-2540-9F9F-541887F3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770" y="6259665"/>
            <a:ext cx="65293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* Do some traceroutes from exotic countries at www.traceroute.org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586D7C8-597D-9743-AF6B-834300DFF928}"/>
              </a:ext>
            </a:extLst>
          </p:cNvPr>
          <p:cNvGrpSpPr/>
          <p:nvPr/>
        </p:nvGrpSpPr>
        <p:grpSpPr>
          <a:xfrm>
            <a:off x="2464209" y="5464534"/>
            <a:ext cx="7293694" cy="400110"/>
            <a:chOff x="2464209" y="5464534"/>
            <a:chExt cx="7293694" cy="400110"/>
          </a:xfrm>
        </p:grpSpPr>
        <p:sp>
          <p:nvSpPr>
            <p:cNvPr id="76" name="Text Box 12">
              <a:extLst>
                <a:ext uri="{FF2B5EF4-FFF2-40B4-BE49-F238E27FC236}">
                  <a16:creationId xmlns:a16="http://schemas.microsoft.com/office/drawing/2014/main" id="{417C0065-CF59-F04B-A2B4-24B98D2D91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1403" y="5464534"/>
              <a:ext cx="62865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* means no response (probe lost, router not replying)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A2945742-6EAA-EB4A-8286-39E218644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64209" y="5590849"/>
              <a:ext cx="1007194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17CFBCC-5D80-154D-AFE4-84B6F3DE8CD2}"/>
              </a:ext>
            </a:extLst>
          </p:cNvPr>
          <p:cNvGrpSpPr/>
          <p:nvPr/>
        </p:nvGrpSpPr>
        <p:grpSpPr>
          <a:xfrm>
            <a:off x="1915886" y="1596610"/>
            <a:ext cx="9454526" cy="899847"/>
            <a:chOff x="1915886" y="1596610"/>
            <a:chExt cx="9454526" cy="899847"/>
          </a:xfrm>
        </p:grpSpPr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7FD28BA9-B712-134B-86AC-CFCC39EB2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162" y="1596610"/>
              <a:ext cx="5937250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 from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gaia.cs.umass.edu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cs-gw.cs.umass.edu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Line 8">
              <a:extLst>
                <a:ext uri="{FF2B5EF4-FFF2-40B4-BE49-F238E27FC236}">
                  <a16:creationId xmlns:a16="http://schemas.microsoft.com/office/drawing/2014/main" id="{F1026D73-2E6E-CF45-8EF3-ADEA186C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508" y="1909915"/>
              <a:ext cx="671512" cy="4127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Line 9">
              <a:extLst>
                <a:ext uri="{FF2B5EF4-FFF2-40B4-BE49-F238E27FC236}">
                  <a16:creationId xmlns:a16="http://schemas.microsoft.com/office/drawing/2014/main" id="{2DB0FD1B-3421-FB44-A67B-6CAF879C8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0258" y="1898803"/>
              <a:ext cx="139700" cy="404812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Line 10">
              <a:extLst>
                <a:ext uri="{FF2B5EF4-FFF2-40B4-BE49-F238E27FC236}">
                  <a16:creationId xmlns:a16="http://schemas.microsoft.com/office/drawing/2014/main" id="{B675A34D-78B1-1642-8329-2219BE434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05195" y="1908328"/>
              <a:ext cx="366713" cy="39052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156CE76B-0913-694C-A88F-94E62A67C5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02020" y="1908328"/>
              <a:ext cx="512012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80459DB-9FBC-AA43-AD0D-E4EC703C0CD5}"/>
                </a:ext>
              </a:extLst>
            </p:cNvPr>
            <p:cNvSpPr/>
            <p:nvPr/>
          </p:nvSpPr>
          <p:spPr>
            <a:xfrm>
              <a:off x="1915886" y="2307771"/>
              <a:ext cx="638628" cy="188686"/>
            </a:xfrm>
            <a:prstGeom prst="rect">
              <a:avLst/>
            </a:prstGeom>
            <a:solidFill>
              <a:srgbClr val="FFFF00">
                <a:alpha val="3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048766B-8BD7-5447-A58F-0580BF2517D6}"/>
              </a:ext>
            </a:extLst>
          </p:cNvPr>
          <p:cNvGrpSpPr/>
          <p:nvPr/>
        </p:nvGrpSpPr>
        <p:grpSpPr>
          <a:xfrm>
            <a:off x="1959429" y="2305498"/>
            <a:ext cx="10306229" cy="617861"/>
            <a:chOff x="1959429" y="2305498"/>
            <a:chExt cx="10306229" cy="617861"/>
          </a:xfrm>
        </p:grpSpPr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3C3101AA-04AC-604D-B1DD-586ADCDA2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79566" y="2305498"/>
              <a:ext cx="4086092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border1-rt-fa5-1-0.gw.umass.edu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30144341-821E-C445-8967-E53F584FFF2F}"/>
                </a:ext>
              </a:extLst>
            </p:cNvPr>
            <p:cNvCxnSpPr/>
            <p:nvPr/>
          </p:nvCxnSpPr>
          <p:spPr>
            <a:xfrm flipH="1">
              <a:off x="8136140" y="2591761"/>
              <a:ext cx="73896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7106E5-CEC9-5B4C-9D96-768239ACF3F9}"/>
                </a:ext>
              </a:extLst>
            </p:cNvPr>
            <p:cNvSpPr/>
            <p:nvPr/>
          </p:nvSpPr>
          <p:spPr>
            <a:xfrm>
              <a:off x="1959429" y="2525486"/>
              <a:ext cx="2975428" cy="1596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E93B100-C8EC-E14F-A08F-A5227BBD8A75}"/>
              </a:ext>
            </a:extLst>
          </p:cNvPr>
          <p:cNvGrpSpPr/>
          <p:nvPr/>
        </p:nvGrpSpPr>
        <p:grpSpPr>
          <a:xfrm>
            <a:off x="7046686" y="4088438"/>
            <a:ext cx="4427559" cy="617861"/>
            <a:chOff x="7046686" y="4088438"/>
            <a:chExt cx="4427559" cy="61786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69EA44-D208-F546-BC48-10986246EF9A}"/>
                </a:ext>
              </a:extLst>
            </p:cNvPr>
            <p:cNvGrpSpPr/>
            <p:nvPr/>
          </p:nvGrpSpPr>
          <p:grpSpPr>
            <a:xfrm>
              <a:off x="8136140" y="4088438"/>
              <a:ext cx="3338105" cy="617861"/>
              <a:chOff x="8136140" y="4088438"/>
              <a:chExt cx="3338105" cy="617861"/>
            </a:xfrm>
          </p:grpSpPr>
          <p:sp>
            <p:nvSpPr>
              <p:cNvPr id="16" name="Text Box 7">
                <a:extLst>
                  <a:ext uri="{FF2B5EF4-FFF2-40B4-BE49-F238E27FC236}">
                    <a16:creationId xmlns:a16="http://schemas.microsoft.com/office/drawing/2014/main" id="{461E9B9B-D89F-E045-903F-E4B91E6BD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31045" y="4088438"/>
                <a:ext cx="2743200" cy="6178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looks like delays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decrease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! Why?</a:t>
                </a:r>
              </a:p>
            </p:txBody>
          </p:sp>
          <p:cxnSp>
            <p:nvCxnSpPr>
              <p:cNvPr id="22" name="Straight Arrow Connector 21">
                <a:extLst>
                  <a:ext uri="{FF2B5EF4-FFF2-40B4-BE49-F238E27FC236}">
                    <a16:creationId xmlns:a16="http://schemas.microsoft.com/office/drawing/2014/main" id="{7B545969-F2B6-3640-A5C7-754982F63617}"/>
                  </a:ext>
                </a:extLst>
              </p:cNvPr>
              <p:cNvCxnSpPr/>
              <p:nvPr/>
            </p:nvCxnSpPr>
            <p:spPr>
              <a:xfrm flipH="1">
                <a:off x="8136140" y="4381712"/>
                <a:ext cx="738960" cy="0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DD5D0FA-CF95-C647-8691-03423CEA1D6E}"/>
                </a:ext>
              </a:extLst>
            </p:cNvPr>
            <p:cNvSpPr/>
            <p:nvPr/>
          </p:nvSpPr>
          <p:spPr>
            <a:xfrm>
              <a:off x="7402286" y="4223657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B422DF4-E50E-8C4F-8EDF-EA4A3399E21E}"/>
                </a:ext>
              </a:extLst>
            </p:cNvPr>
            <p:cNvSpPr/>
            <p:nvPr/>
          </p:nvSpPr>
          <p:spPr>
            <a:xfrm>
              <a:off x="7046686" y="4419600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A6E80E2-2107-5945-8AA3-407451B7E60F}"/>
              </a:ext>
            </a:extLst>
          </p:cNvPr>
          <p:cNvGrpSpPr/>
          <p:nvPr/>
        </p:nvGrpSpPr>
        <p:grpSpPr>
          <a:xfrm>
            <a:off x="1937658" y="3381528"/>
            <a:ext cx="8901587" cy="508300"/>
            <a:chOff x="1937658" y="3381528"/>
            <a:chExt cx="8901587" cy="5083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BE253E-6EA1-BB4E-8BF0-19C339C404C1}"/>
                </a:ext>
              </a:extLst>
            </p:cNvPr>
            <p:cNvGrpSpPr/>
            <p:nvPr/>
          </p:nvGrpSpPr>
          <p:grpSpPr>
            <a:xfrm>
              <a:off x="1937658" y="3381528"/>
              <a:ext cx="8901587" cy="460375"/>
              <a:chOff x="1937658" y="3381528"/>
              <a:chExt cx="8901587" cy="460375"/>
            </a:xfrm>
          </p:grpSpPr>
          <p:sp>
            <p:nvSpPr>
              <p:cNvPr id="77" name="Freeform 14">
                <a:extLst>
                  <a:ext uri="{FF2B5EF4-FFF2-40B4-BE49-F238E27FC236}">
                    <a16:creationId xmlns:a16="http://schemas.microsoft.com/office/drawing/2014/main" id="{D3347813-BBD3-9B4D-B4C4-CAF563726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470" y="3595840"/>
                <a:ext cx="1012825" cy="246063"/>
              </a:xfrm>
              <a:custGeom>
                <a:avLst/>
                <a:gdLst>
                  <a:gd name="T0" fmla="*/ 2147483647 w 638"/>
                  <a:gd name="T1" fmla="*/ 0 h 155"/>
                  <a:gd name="T2" fmla="*/ 2147483647 w 638"/>
                  <a:gd name="T3" fmla="*/ 2147483647 h 155"/>
                  <a:gd name="T4" fmla="*/ 2147483647 w 638"/>
                  <a:gd name="T5" fmla="*/ 2147483647 h 155"/>
                  <a:gd name="T6" fmla="*/ 2147483647 w 638"/>
                  <a:gd name="T7" fmla="*/ 2147483647 h 155"/>
                  <a:gd name="T8" fmla="*/ 0 w 638"/>
                  <a:gd name="T9" fmla="*/ 214748364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155"/>
                  <a:gd name="T17" fmla="*/ 638 w 638"/>
                  <a:gd name="T18" fmla="*/ 155 h 1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155">
                    <a:moveTo>
                      <a:pt x="593" y="0"/>
                    </a:moveTo>
                    <a:cubicBezTo>
                      <a:pt x="607" y="9"/>
                      <a:pt x="621" y="18"/>
                      <a:pt x="623" y="38"/>
                    </a:cubicBezTo>
                    <a:cubicBezTo>
                      <a:pt x="625" y="58"/>
                      <a:pt x="638" y="104"/>
                      <a:pt x="608" y="123"/>
                    </a:cubicBezTo>
                    <a:cubicBezTo>
                      <a:pt x="578" y="142"/>
                      <a:pt x="547" y="153"/>
                      <a:pt x="446" y="154"/>
                    </a:cubicBezTo>
                    <a:cubicBezTo>
                      <a:pt x="345" y="155"/>
                      <a:pt x="72" y="133"/>
                      <a:pt x="0" y="130"/>
                    </a:cubicBezTo>
                  </a:path>
                </a:pathLst>
              </a:custGeom>
              <a:noFill/>
              <a:ln w="1905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15">
                <a:extLst>
                  <a:ext uri="{FF2B5EF4-FFF2-40B4-BE49-F238E27FC236}">
                    <a16:creationId xmlns:a16="http://schemas.microsoft.com/office/drawing/2014/main" id="{36225CEE-E8B5-D342-87EF-CF5AADE63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6045" y="3381528"/>
                <a:ext cx="274320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trans-oceanic link</a:t>
                </a: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FEDFBE5-9FAF-5841-909F-D0F941024CFF}"/>
                  </a:ext>
                </a:extLst>
              </p:cNvPr>
              <p:cNvSpPr/>
              <p:nvPr/>
            </p:nvSpPr>
            <p:spPr>
              <a:xfrm>
                <a:off x="1937658" y="3519717"/>
                <a:ext cx="2750456" cy="123370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4AAD3ED-1CE9-2F41-9A86-B86A45BB3764}"/>
                  </a:ext>
                </a:extLst>
              </p:cNvPr>
              <p:cNvSpPr/>
              <p:nvPr/>
            </p:nvSpPr>
            <p:spPr>
              <a:xfrm>
                <a:off x="2002973" y="3686630"/>
                <a:ext cx="1306284" cy="145141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812C0CA-EC0F-6646-B05E-6CF824061878}"/>
                </a:ext>
              </a:extLst>
            </p:cNvPr>
            <p:cNvSpPr/>
            <p:nvPr/>
          </p:nvSpPr>
          <p:spPr>
            <a:xfrm>
              <a:off x="7315200" y="3468914"/>
              <a:ext cx="667657" cy="203200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6B3651B-4FF4-7D4B-9806-691B5A2E72B0}"/>
                </a:ext>
              </a:extLst>
            </p:cNvPr>
            <p:cNvSpPr/>
            <p:nvPr/>
          </p:nvSpPr>
          <p:spPr>
            <a:xfrm>
              <a:off x="6320972" y="3679371"/>
              <a:ext cx="776514" cy="2104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5A976FD-BCA0-3B40-B7FA-0498D9E5EF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98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Packet loss</a:t>
            </a:r>
            <a:endParaRPr lang="en-US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 (aka buffer) preceding link in buffer has finite capacity</a:t>
            </a: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79070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packet being transmitted</a:t>
            </a: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629" y="3509440"/>
            <a:ext cx="1624291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buffer </a:t>
            </a:r>
          </a:p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(waiting area)</a:t>
            </a: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9525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* Check out the Java applet for an interactive animation (on publisher’s website) of queuing and loss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867073"/>
            <a:ext cx="10214897" cy="3871598"/>
            <a:chOff x="971989" y="1867073"/>
            <a:chExt cx="10214897" cy="38715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packet arriving to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full buffer is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867073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arriving to full queue dropped (aka lost)</a:t>
              </a:r>
            </a:p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lost packet may be retransmitted by previous node, by source end system, or not at all</a:t>
              </a:r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589565F1-CC81-D148-8C2B-5587C4713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32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rate (bits/time unit) at which bits are being sent from sender to receiver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instantaneous: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at given point in time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average: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over longer period of time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server, with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file of F bits 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(fluid) into pipe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Slide Number Placeholder 5">
            <a:extLst>
              <a:ext uri="{FF2B5EF4-FFF2-40B4-BE49-F238E27FC236}">
                <a16:creationId xmlns:a16="http://schemas.microsoft.com/office/drawing/2014/main" id="{4DCC6A02-3817-1E4F-92DD-D0AA6AC844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3818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&lt; 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is average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R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&gt; 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What is average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 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46" name="Slide Number Placeholder 5">
            <a:extLst>
              <a:ext uri="{FF2B5EF4-FFF2-40B4-BE49-F238E27FC236}">
                <a16:creationId xmlns:a16="http://schemas.microsoft.com/office/drawing/2014/main" id="{FB6AE8FF-6EB2-C544-80BC-6FF3FA7A62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1790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021997"/>
            <a:chOff x="6096000" y="1390614"/>
            <a:chExt cx="4754562" cy="5021997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10 connections (fairly) share backbone bottleneck link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per-connection end-end throughput: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min(R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,R/10)</a:t>
              </a:r>
            </a:p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practice: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or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is often bottleneck</a:t>
              </a: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* Check out the online interactive exercises for more examples: h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ttp://gaia.cs.umass.edu/kurose_ross/</a:t>
              </a:r>
            </a:p>
          </p:txBody>
        </p:sp>
      </p:grpSp>
      <p:sp>
        <p:nvSpPr>
          <p:cNvPr id="161" name="Slide Number Placeholder 5">
            <a:extLst>
              <a:ext uri="{FF2B5EF4-FFF2-40B4-BE49-F238E27FC236}">
                <a16:creationId xmlns:a16="http://schemas.microsoft.com/office/drawing/2014/main" id="{B3D70443-F3EE-CE47-AEBC-12DE161B94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9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52CF90F-9743-E81E-ED70-17299E6920AF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9FE74B26-CE04-B70B-A1DA-1D5AEB2199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F3966F7-250B-9BBD-D3B5-D5685E5C829D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024365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Internet not originally designed with (much) security in mind</a:t>
            </a:r>
          </a:p>
          <a:p>
            <a:pPr marL="682625" lvl="1" indent="-225425"/>
            <a:r>
              <a:rPr lang="en-US" altLang="en-US" sz="2800" i="1" dirty="0">
                <a:ea typeface="Arial" panose="020B0604020202020204" pitchFamily="34" charset="0"/>
              </a:rPr>
              <a:t>original vision:</a:t>
            </a:r>
            <a:r>
              <a:rPr lang="en-US" altLang="en-US" sz="2800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a group of mutually trusting users attached to a transparent network” </a:t>
            </a:r>
            <a:r>
              <a:rPr lang="en-US" altLang="ja-JP" sz="2800" dirty="0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en-US" altLang="ja-JP" sz="2800" dirty="0">
              <a:ea typeface="ＭＳ Ｐゴシック" panose="020B0600070205080204" pitchFamily="34" charset="-128"/>
            </a:endParaRP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Internet protocol designers playing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catch-up”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security considerations in all layers!</a:t>
            </a:r>
          </a:p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 now need to think about: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9B4D160-850D-7046-9248-6D0533F708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723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not originally designed with (much) security in mind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original vision: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group of mutually trusting users attached to a transparent network”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  <a:sym typeface="Wingdings" pitchFamily="2" charset="2"/>
              </a:rPr>
              <a:t>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Internet protocol designers playing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catch-up”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security considerations in all layers!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 now need to think about: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bad guys can attack computer networks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we can defend networks against attacks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7AA05694-B336-D046-8E80-E33E16DD04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04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</a:t>
            </a:r>
            <a:r>
              <a:rPr lang="en-US" altLang="en-US" dirty="0">
                <a:ea typeface="ＭＳ Ｐゴシック" panose="020B0600070205080204" pitchFamily="34" charset="-128"/>
              </a:rPr>
              <a:t>g</a:t>
            </a:r>
            <a:r>
              <a:rPr lang="en-US" altLang="en-US" sz="4400" dirty="0">
                <a:ea typeface="ＭＳ Ｐゴシック" panose="020B0600070205080204" pitchFamily="34" charset="-128"/>
              </a:rPr>
              <a:t>uys: packet </a:t>
            </a:r>
            <a:r>
              <a:rPr lang="en-US" altLang="en-US" dirty="0">
                <a:ea typeface="ＭＳ Ｐゴシック" panose="020B0600070205080204" pitchFamily="34" charset="-128"/>
              </a:rPr>
              <a:t>i</a:t>
            </a:r>
            <a:r>
              <a:rPr lang="en-US" altLang="en-US" sz="4400" dirty="0">
                <a:ea typeface="ＭＳ Ｐゴシック" panose="020B0600070205080204" pitchFamily="34" charset="-128"/>
              </a:rPr>
              <a:t>nterception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“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sniffing”: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broadcast media (shared Ethernet, wireless)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promiscuous network interface reads/records all packets (e.g., including passwords!) passing by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D72FA-76CB-8443-8D46-D1C4AD6D2B36}"/>
              </a:ext>
            </a:extLst>
          </p:cNvPr>
          <p:cNvGrpSpPr/>
          <p:nvPr/>
        </p:nvGrpSpPr>
        <p:grpSpPr>
          <a:xfrm>
            <a:off x="5156078" y="4004689"/>
            <a:ext cx="2635250" cy="984250"/>
            <a:chOff x="5156078" y="4004689"/>
            <a:chExt cx="2635250" cy="984250"/>
          </a:xfrm>
        </p:grpSpPr>
        <p:grpSp>
          <p:nvGrpSpPr>
            <p:cNvPr id="16" name="Group 50">
              <a:extLst>
                <a:ext uri="{FF2B5EF4-FFF2-40B4-BE49-F238E27FC236}">
                  <a16:creationId xmlns:a16="http://schemas.microsoft.com/office/drawing/2014/main" id="{3A21CC14-2FFD-1443-8AD6-ED95C890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7828" y="4652389"/>
              <a:ext cx="2295525" cy="336550"/>
              <a:chOff x="2418" y="3342"/>
              <a:chExt cx="1446" cy="212"/>
            </a:xfrm>
          </p:grpSpPr>
          <p:sp>
            <p:nvSpPr>
              <p:cNvPr id="18" name="Rectangle 51">
                <a:extLst>
                  <a:ext uri="{FF2B5EF4-FFF2-40B4-BE49-F238E27FC236}">
                    <a16:creationId xmlns:a16="http://schemas.microsoft.com/office/drawing/2014/main" id="{FFA22DC9-8002-804E-BEF5-0AD6BF292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" name="Line 52">
                <a:extLst>
                  <a:ext uri="{FF2B5EF4-FFF2-40B4-BE49-F238E27FC236}">
                    <a16:creationId xmlns:a16="http://schemas.microsoft.com/office/drawing/2014/main" id="{C5FFC7EF-F96B-754E-966C-1FA050A7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Line 53">
                <a:extLst>
                  <a:ext uri="{FF2B5EF4-FFF2-40B4-BE49-F238E27FC236}">
                    <a16:creationId xmlns:a16="http://schemas.microsoft.com/office/drawing/2014/main" id="{A20E5390-7423-1C4D-BCD6-93295C926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Line 54">
                <a:extLst>
                  <a:ext uri="{FF2B5EF4-FFF2-40B4-BE49-F238E27FC236}">
                    <a16:creationId xmlns:a16="http://schemas.microsoft.com/office/drawing/2014/main" id="{34698107-E0D4-2D40-8BD4-A07EF85A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Text Box 55">
                <a:extLst>
                  <a:ext uri="{FF2B5EF4-FFF2-40B4-BE49-F238E27FC236}">
                    <a16:creationId xmlns:a16="http://schemas.microsoft.com/office/drawing/2014/main" id="{3034D655-D1DA-884B-85A3-B43DDCA03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BCF74F8F-5676-9347-82B3-E439D97B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8" y="4607939"/>
              <a:ext cx="2635250" cy="241300"/>
            </a:xfrm>
            <a:custGeom>
              <a:avLst/>
              <a:gdLst>
                <a:gd name="T0" fmla="*/ 2147483647 w 1660"/>
                <a:gd name="T1" fmla="*/ 2147483647 h 152"/>
                <a:gd name="T2" fmla="*/ 2147483647 w 1660"/>
                <a:gd name="T3" fmla="*/ 0 h 152"/>
                <a:gd name="T4" fmla="*/ 0 w 1660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660"/>
                <a:gd name="T10" fmla="*/ 0 h 152"/>
                <a:gd name="T11" fmla="*/ 1660 w 1660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60" h="152">
                  <a:moveTo>
                    <a:pt x="1660" y="152"/>
                  </a:moveTo>
                  <a:lnTo>
                    <a:pt x="1660" y="0"/>
                  </a:lnTo>
                  <a:lnTo>
                    <a:pt x="0" y="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57">
              <a:extLst>
                <a:ext uri="{FF2B5EF4-FFF2-40B4-BE49-F238E27FC236}">
                  <a16:creationId xmlns:a16="http://schemas.microsoft.com/office/drawing/2014/main" id="{218F3DFE-62E8-1C42-A997-A96153618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9078" y="4004689"/>
              <a:ext cx="0" cy="60325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E7B059-0C82-604F-9216-00FE9590AFC8}"/>
              </a:ext>
            </a:extLst>
          </p:cNvPr>
          <p:cNvGrpSpPr/>
          <p:nvPr/>
        </p:nvGrpSpPr>
        <p:grpSpPr>
          <a:xfrm>
            <a:off x="1456133" y="5624388"/>
            <a:ext cx="10506683" cy="1029566"/>
            <a:chOff x="1456133" y="5624388"/>
            <a:chExt cx="10506683" cy="1029566"/>
          </a:xfrm>
        </p:grpSpPr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CA066BBC-5B2D-0340-8A5E-0AB09584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057" y="5737966"/>
              <a:ext cx="10250759" cy="915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457200" marR="0" lvl="1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0"/>
                </a:buClr>
                <a:buSzPct val="100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rPr>
                <a:t>Wireshark software used for our end-of-chapter labs is a (free) packet-sniffer</a:t>
              </a:r>
            </a:p>
            <a:p>
              <a:pPr marL="742950" marR="0" lvl="1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4" name="Picture 2" descr="Image result for wireshark logo">
              <a:extLst>
                <a:ext uri="{FF2B5EF4-FFF2-40B4-BE49-F238E27FC236}">
                  <a16:creationId xmlns:a16="http://schemas.microsoft.com/office/drawing/2014/main" id="{05D86E15-2863-2D4D-B25D-A42C0FE63E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133" y="5624388"/>
              <a:ext cx="667509" cy="6675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1" name="Slide Number Placeholder 5">
            <a:extLst>
              <a:ext uri="{FF2B5EF4-FFF2-40B4-BE49-F238E27FC236}">
                <a16:creationId xmlns:a16="http://schemas.microsoft.com/office/drawing/2014/main" id="{EEA5F1B4-B3C4-1642-BE57-21C93FEB2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619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 fake identity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909" y="1560282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spoofing: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injection of packet with false source address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50455" y="3016127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45380" y="3751139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77480" y="3620964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0130" y="4143252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9180" y="4854452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2455" y="3039939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1392" y="4503614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9567" y="3017714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7442" y="3084389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70755" y="3078039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63380" y="4395664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40705" y="4402197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CCE516A-DB7A-FB49-88E0-3F932755EEE9}"/>
              </a:ext>
            </a:extLst>
          </p:cNvPr>
          <p:cNvGrpSpPr/>
          <p:nvPr/>
        </p:nvGrpSpPr>
        <p:grpSpPr>
          <a:xfrm>
            <a:off x="3280164" y="3584927"/>
            <a:ext cx="2967038" cy="819150"/>
            <a:chOff x="3293812" y="3967064"/>
            <a:chExt cx="2967038" cy="819150"/>
          </a:xfrm>
        </p:grpSpPr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31E2CC4C-34A2-A74C-B65A-214EFD2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812" y="3967064"/>
              <a:ext cx="2967038" cy="704850"/>
            </a:xfrm>
            <a:custGeom>
              <a:avLst/>
              <a:gdLst>
                <a:gd name="T0" fmla="*/ 2147483647 w 1869"/>
                <a:gd name="T1" fmla="*/ 0 h 444"/>
                <a:gd name="T2" fmla="*/ 2147483647 w 1869"/>
                <a:gd name="T3" fmla="*/ 2147483647 h 444"/>
                <a:gd name="T4" fmla="*/ 0 w 1869"/>
                <a:gd name="T5" fmla="*/ 2147483647 h 444"/>
                <a:gd name="T6" fmla="*/ 0 60000 65536"/>
                <a:gd name="T7" fmla="*/ 0 60000 65536"/>
                <a:gd name="T8" fmla="*/ 0 60000 65536"/>
                <a:gd name="T9" fmla="*/ 0 w 1869"/>
                <a:gd name="T10" fmla="*/ 0 h 444"/>
                <a:gd name="T11" fmla="*/ 1869 w 1869"/>
                <a:gd name="T12" fmla="*/ 444 h 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9" h="444">
                  <a:moveTo>
                    <a:pt x="1869" y="0"/>
                  </a:moveTo>
                  <a:lnTo>
                    <a:pt x="1869" y="444"/>
                  </a:lnTo>
                  <a:lnTo>
                    <a:pt x="0" y="44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3" name="Group 78">
              <a:extLst>
                <a:ext uri="{FF2B5EF4-FFF2-40B4-BE49-F238E27FC236}">
                  <a16:creationId xmlns:a16="http://schemas.microsoft.com/office/drawing/2014/main" id="{9CEF9F64-861C-7C4C-8594-4DC43481E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537" y="4449664"/>
              <a:ext cx="2295525" cy="336550"/>
              <a:chOff x="2418" y="3342"/>
              <a:chExt cx="1446" cy="212"/>
            </a:xfrm>
          </p:grpSpPr>
          <p:sp>
            <p:nvSpPr>
              <p:cNvPr id="74" name="Rectangle 79">
                <a:extLst>
                  <a:ext uri="{FF2B5EF4-FFF2-40B4-BE49-F238E27FC236}">
                    <a16:creationId xmlns:a16="http://schemas.microsoft.com/office/drawing/2014/main" id="{A1E49101-6F18-CB48-8EBB-03B456FE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5" name="Line 80">
                <a:extLst>
                  <a:ext uri="{FF2B5EF4-FFF2-40B4-BE49-F238E27FC236}">
                    <a16:creationId xmlns:a16="http://schemas.microsoft.com/office/drawing/2014/main" id="{61144F55-A889-914E-A5B8-46BB6DF4F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Line 81">
                <a:extLst>
                  <a:ext uri="{FF2B5EF4-FFF2-40B4-BE49-F238E27FC236}">
                    <a16:creationId xmlns:a16="http://schemas.microsoft.com/office/drawing/2014/main" id="{352FD75E-78ED-5D49-88CB-67A89ED5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Line 82">
                <a:extLst>
                  <a:ext uri="{FF2B5EF4-FFF2-40B4-BE49-F238E27FC236}">
                    <a16:creationId xmlns:a16="http://schemas.microsoft.com/office/drawing/2014/main" id="{F00A1AE7-75BA-9F41-9557-FF2EC164D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83">
                <a:extLst>
                  <a:ext uri="{FF2B5EF4-FFF2-40B4-BE49-F238E27FC236}">
                    <a16:creationId xmlns:a16="http://schemas.microsoft.com/office/drawing/2014/main" id="{581B7D01-7767-D64C-AA40-D460CE752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7" name="Slide Number Placeholder 5">
            <a:extLst>
              <a:ext uri="{FF2B5EF4-FFF2-40B4-BE49-F238E27FC236}">
                <a16:creationId xmlns:a16="http://schemas.microsoft.com/office/drawing/2014/main" id="{2255C84A-9C2E-5440-8C7B-2EFA237CD1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567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denial of service</a:t>
            </a:r>
          </a:p>
        </p:txBody>
      </p:sp>
      <p:grpSp>
        <p:nvGrpSpPr>
          <p:cNvPr id="5" name="Group 131">
            <a:extLst>
              <a:ext uri="{FF2B5EF4-FFF2-40B4-BE49-F238E27FC236}">
                <a16:creationId xmlns:a16="http://schemas.microsoft.com/office/drawing/2014/main" id="{5671BF31-8345-4A47-A6EE-F59651ABF1C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46011" y="3759781"/>
            <a:ext cx="735012" cy="681037"/>
            <a:chOff x="-44" y="1473"/>
            <a:chExt cx="981" cy="1105"/>
          </a:xfrm>
        </p:grpSpPr>
        <p:pic>
          <p:nvPicPr>
            <p:cNvPr id="7" name="Picture 132" descr="desktop_computer_stylized_medium">
              <a:extLst>
                <a:ext uri="{FF2B5EF4-FFF2-40B4-BE49-F238E27FC236}">
                  <a16:creationId xmlns:a16="http://schemas.microsoft.com/office/drawing/2014/main" id="{CF849B20-A34D-E044-9DF7-A03B28E734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33">
              <a:extLst>
                <a:ext uri="{FF2B5EF4-FFF2-40B4-BE49-F238E27FC236}">
                  <a16:creationId xmlns:a16="http://schemas.microsoft.com/office/drawing/2014/main" id="{F87F7675-3615-BE4C-BECA-BC2EB60FEB9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oup 186">
            <a:extLst>
              <a:ext uri="{FF2B5EF4-FFF2-40B4-BE49-F238E27FC236}">
                <a16:creationId xmlns:a16="http://schemas.microsoft.com/office/drawing/2014/main" id="{A485E3ED-561D-B445-816D-36AEBD4DCE66}"/>
              </a:ext>
            </a:extLst>
          </p:cNvPr>
          <p:cNvGrpSpPr>
            <a:grpSpLocks/>
          </p:cNvGrpSpPr>
          <p:nvPr/>
        </p:nvGrpSpPr>
        <p:grpSpPr bwMode="auto">
          <a:xfrm>
            <a:off x="8087348" y="4002668"/>
            <a:ext cx="831850" cy="1260475"/>
            <a:chOff x="5069" y="1396"/>
            <a:chExt cx="524" cy="794"/>
          </a:xfrm>
        </p:grpSpPr>
        <p:sp>
          <p:nvSpPr>
            <p:cNvPr id="10" name="Text Box 21">
              <a:extLst>
                <a:ext uri="{FF2B5EF4-FFF2-40B4-BE49-F238E27FC236}">
                  <a16:creationId xmlns:a16="http://schemas.microsoft.com/office/drawing/2014/main" id="{252895BB-2B09-1C42-9FBA-A9EA9F582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target</a:t>
              </a:r>
            </a:p>
          </p:txBody>
        </p:sp>
        <p:grpSp>
          <p:nvGrpSpPr>
            <p:cNvPr id="11" name="Group 153">
              <a:extLst>
                <a:ext uri="{FF2B5EF4-FFF2-40B4-BE49-F238E27FC236}">
                  <a16:creationId xmlns:a16="http://schemas.microsoft.com/office/drawing/2014/main" id="{2102AA82-D8E7-4149-9FC5-0E55B9687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2" name="Freeform 154">
                <a:extLst>
                  <a:ext uri="{FF2B5EF4-FFF2-40B4-BE49-F238E27FC236}">
                    <a16:creationId xmlns:a16="http://schemas.microsoft.com/office/drawing/2014/main" id="{4ABA3590-788E-A640-8340-D6788D8A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Rectangle 155">
                <a:extLst>
                  <a:ext uri="{FF2B5EF4-FFF2-40B4-BE49-F238E27FC236}">
                    <a16:creationId xmlns:a16="http://schemas.microsoft.com/office/drawing/2014/main" id="{BA5EDD97-668D-144C-8C2C-96182373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" name="Freeform 156">
                <a:extLst>
                  <a:ext uri="{FF2B5EF4-FFF2-40B4-BE49-F238E27FC236}">
                    <a16:creationId xmlns:a16="http://schemas.microsoft.com/office/drawing/2014/main" id="{2D62D25E-0524-B641-AAD0-241CA458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57">
                <a:extLst>
                  <a:ext uri="{FF2B5EF4-FFF2-40B4-BE49-F238E27FC236}">
                    <a16:creationId xmlns:a16="http://schemas.microsoft.com/office/drawing/2014/main" id="{2A48AA36-9069-1545-BFAF-1DE1C7CB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8">
                <a:extLst>
                  <a:ext uri="{FF2B5EF4-FFF2-40B4-BE49-F238E27FC236}">
                    <a16:creationId xmlns:a16="http://schemas.microsoft.com/office/drawing/2014/main" id="{C46736B1-4F91-F541-8A78-57B6CCE47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8" name="Group 159">
                <a:extLst>
                  <a:ext uri="{FF2B5EF4-FFF2-40B4-BE49-F238E27FC236}">
                    <a16:creationId xmlns:a16="http://schemas.microsoft.com/office/drawing/2014/main" id="{58A0138B-7FFC-CD44-9B9E-6FB82DDE2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" name="AutoShape 160">
                  <a:extLst>
                    <a:ext uri="{FF2B5EF4-FFF2-40B4-BE49-F238E27FC236}">
                      <a16:creationId xmlns:a16="http://schemas.microsoft.com/office/drawing/2014/main" id="{A5FEEE84-EB21-BF47-A4F6-1E0F680B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4" name="AutoShape 161">
                  <a:extLst>
                    <a:ext uri="{FF2B5EF4-FFF2-40B4-BE49-F238E27FC236}">
                      <a16:creationId xmlns:a16="http://schemas.microsoft.com/office/drawing/2014/main" id="{C8123062-722F-A642-9F03-DDE66E9B5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9" name="Rectangle 162">
                <a:extLst>
                  <a:ext uri="{FF2B5EF4-FFF2-40B4-BE49-F238E27FC236}">
                    <a16:creationId xmlns:a16="http://schemas.microsoft.com/office/drawing/2014/main" id="{C9020AB0-B17D-CB4F-A9B5-99244FB36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0" name="Group 163">
                <a:extLst>
                  <a:ext uri="{FF2B5EF4-FFF2-40B4-BE49-F238E27FC236}">
                    <a16:creationId xmlns:a16="http://schemas.microsoft.com/office/drawing/2014/main" id="{CE1259C3-A2E3-0149-B586-E73AACF0B1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1" name="AutoShape 164">
                  <a:extLst>
                    <a:ext uri="{FF2B5EF4-FFF2-40B4-BE49-F238E27FC236}">
                      <a16:creationId xmlns:a16="http://schemas.microsoft.com/office/drawing/2014/main" id="{D86524F2-6B03-3146-93C7-EA6450B7C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" name="AutoShape 165">
                  <a:extLst>
                    <a:ext uri="{FF2B5EF4-FFF2-40B4-BE49-F238E27FC236}">
                      <a16:creationId xmlns:a16="http://schemas.microsoft.com/office/drawing/2014/main" id="{6476B1C6-56E6-5B4A-8EB5-AE9CB1666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1" name="Rectangle 166">
                <a:extLst>
                  <a:ext uri="{FF2B5EF4-FFF2-40B4-BE49-F238E27FC236}">
                    <a16:creationId xmlns:a16="http://schemas.microsoft.com/office/drawing/2014/main" id="{19AC0D5F-2746-3944-A6FE-00A27A7A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" name="Rectangle 167">
                <a:extLst>
                  <a:ext uri="{FF2B5EF4-FFF2-40B4-BE49-F238E27FC236}">
                    <a16:creationId xmlns:a16="http://schemas.microsoft.com/office/drawing/2014/main" id="{51C0D0C0-5DDE-2749-8E54-4F5D8BBC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68">
                <a:extLst>
                  <a:ext uri="{FF2B5EF4-FFF2-40B4-BE49-F238E27FC236}">
                    <a16:creationId xmlns:a16="http://schemas.microsoft.com/office/drawing/2014/main" id="{2835C54C-E01E-FF41-8541-1761149C6D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" name="AutoShape 169">
                  <a:extLst>
                    <a:ext uri="{FF2B5EF4-FFF2-40B4-BE49-F238E27FC236}">
                      <a16:creationId xmlns:a16="http://schemas.microsoft.com/office/drawing/2014/main" id="{C174DDB7-5793-FE4E-9850-1A7EE0976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" name="AutoShape 170">
                  <a:extLst>
                    <a:ext uri="{FF2B5EF4-FFF2-40B4-BE49-F238E27FC236}">
                      <a16:creationId xmlns:a16="http://schemas.microsoft.com/office/drawing/2014/main" id="{CD6C8529-D6B3-AB49-AAC4-D6272A047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2368CE90-8A8A-B34E-A754-54A2CDC4D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" name="Group 172">
                <a:extLst>
                  <a:ext uri="{FF2B5EF4-FFF2-40B4-BE49-F238E27FC236}">
                    <a16:creationId xmlns:a16="http://schemas.microsoft.com/office/drawing/2014/main" id="{6BEBC90B-C3CE-7D4B-BA74-8D2E9FB586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" name="AutoShape 173">
                  <a:extLst>
                    <a:ext uri="{FF2B5EF4-FFF2-40B4-BE49-F238E27FC236}">
                      <a16:creationId xmlns:a16="http://schemas.microsoft.com/office/drawing/2014/main" id="{AC94CA82-E128-0744-B46F-E756D9305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" name="AutoShape 174">
                  <a:extLst>
                    <a:ext uri="{FF2B5EF4-FFF2-40B4-BE49-F238E27FC236}">
                      <a16:creationId xmlns:a16="http://schemas.microsoft.com/office/drawing/2014/main" id="{708F3622-CE87-8044-8A8E-FF1DDA451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" name="Rectangle 175">
                <a:extLst>
                  <a:ext uri="{FF2B5EF4-FFF2-40B4-BE49-F238E27FC236}">
                    <a16:creationId xmlns:a16="http://schemas.microsoft.com/office/drawing/2014/main" id="{3FE17BF0-39BE-F44D-9554-2D4B846E4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633D9845-5E25-474E-8BF7-FC1F0BD4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78C34C93-2320-564F-ADFD-350C3AD5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Oval 178">
                <a:extLst>
                  <a:ext uri="{FF2B5EF4-FFF2-40B4-BE49-F238E27FC236}">
                    <a16:creationId xmlns:a16="http://schemas.microsoft.com/office/drawing/2014/main" id="{5424D659-B05B-BA43-836D-2FA5040B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901B4BB8-C637-AE40-85D1-E590B5A6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AutoShape 180">
                <a:extLst>
                  <a:ext uri="{FF2B5EF4-FFF2-40B4-BE49-F238E27FC236}">
                    <a16:creationId xmlns:a16="http://schemas.microsoft.com/office/drawing/2014/main" id="{751300FB-CBCE-FB4E-84C9-1F416945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" name="AutoShape 181">
                <a:extLst>
                  <a:ext uri="{FF2B5EF4-FFF2-40B4-BE49-F238E27FC236}">
                    <a16:creationId xmlns:a16="http://schemas.microsoft.com/office/drawing/2014/main" id="{14F80730-26F5-7849-BE0D-295114C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Oval 182">
                <a:extLst>
                  <a:ext uri="{FF2B5EF4-FFF2-40B4-BE49-F238E27FC236}">
                    <a16:creationId xmlns:a16="http://schemas.microsoft.com/office/drawing/2014/main" id="{754B8C0E-A673-B848-BF9B-96DC9D861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" name="Oval 183">
                <a:extLst>
                  <a:ext uri="{FF2B5EF4-FFF2-40B4-BE49-F238E27FC236}">
                    <a16:creationId xmlns:a16="http://schemas.microsoft.com/office/drawing/2014/main" id="{0850A2C2-5BDF-8644-B742-A1CE7E13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Oval 184">
                <a:extLst>
                  <a:ext uri="{FF2B5EF4-FFF2-40B4-BE49-F238E27FC236}">
                    <a16:creationId xmlns:a16="http://schemas.microsoft.com/office/drawing/2014/main" id="{542B7A1C-5166-F14C-99EB-9D369CD71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Rectangle 185">
                <a:extLst>
                  <a:ext uri="{FF2B5EF4-FFF2-40B4-BE49-F238E27FC236}">
                    <a16:creationId xmlns:a16="http://schemas.microsoft.com/office/drawing/2014/main" id="{96E57170-1D21-3041-80C5-BCD5BCFE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244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Denial of Service (DoS):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attackers make resources (server, bandwidth) unavailable to legitimate traffic by overwhelming resource with bogus traffic</a:t>
            </a: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CEF91AB4-C999-A54F-97F0-0D764C08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658" y="311685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select target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075D78BA-F2C2-D04E-8588-A73192FF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645" y="363596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break into hosts around the network (see botnet)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AutoNum type="arabicPeriod" startAt="2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6">
            <a:extLst>
              <a:ext uri="{FF2B5EF4-FFF2-40B4-BE49-F238E27FC236}">
                <a16:creationId xmlns:a16="http://schemas.microsoft.com/office/drawing/2014/main" id="{9860933B-2B16-1242-A6CB-2A2E5DF5B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360" y="4894191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send packets to target from compromised hosts</a:t>
            </a:r>
          </a:p>
        </p:txBody>
      </p:sp>
      <p:grpSp>
        <p:nvGrpSpPr>
          <p:cNvPr id="49" name="Group 152">
            <a:extLst>
              <a:ext uri="{FF2B5EF4-FFF2-40B4-BE49-F238E27FC236}">
                <a16:creationId xmlns:a16="http://schemas.microsoft.com/office/drawing/2014/main" id="{34BB1FB3-F797-CE40-A303-F67D5EA0D714}"/>
              </a:ext>
            </a:extLst>
          </p:cNvPr>
          <p:cNvGrpSpPr>
            <a:grpSpLocks/>
          </p:cNvGrpSpPr>
          <p:nvPr/>
        </p:nvGrpSpPr>
        <p:grpSpPr bwMode="auto">
          <a:xfrm>
            <a:off x="6876086" y="3297818"/>
            <a:ext cx="2720975" cy="2674938"/>
            <a:chOff x="-262" y="2555"/>
            <a:chExt cx="1714" cy="1685"/>
          </a:xfrm>
        </p:grpSpPr>
        <p:sp>
          <p:nvSpPr>
            <p:cNvPr id="50" name="Line 63">
              <a:extLst>
                <a:ext uri="{FF2B5EF4-FFF2-40B4-BE49-F238E27FC236}">
                  <a16:creationId xmlns:a16="http://schemas.microsoft.com/office/drawing/2014/main" id="{240D789E-07A8-4A47-8526-9F3894E15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Line 64">
              <a:extLst>
                <a:ext uri="{FF2B5EF4-FFF2-40B4-BE49-F238E27FC236}">
                  <a16:creationId xmlns:a16="http://schemas.microsoft.com/office/drawing/2014/main" id="{8EA69BDD-6834-BA4E-8A9A-CDD3D334E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Line 65">
              <a:extLst>
                <a:ext uri="{FF2B5EF4-FFF2-40B4-BE49-F238E27FC236}">
                  <a16:creationId xmlns:a16="http://schemas.microsoft.com/office/drawing/2014/main" id="{6F7FFC2D-076E-9641-9969-CA6045CBA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Line 66">
              <a:extLst>
                <a:ext uri="{FF2B5EF4-FFF2-40B4-BE49-F238E27FC236}">
                  <a16:creationId xmlns:a16="http://schemas.microsoft.com/office/drawing/2014/main" id="{411EA141-EA1B-9249-AC8C-AEFF840A4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Line 67">
              <a:extLst>
                <a:ext uri="{FF2B5EF4-FFF2-40B4-BE49-F238E27FC236}">
                  <a16:creationId xmlns:a16="http://schemas.microsoft.com/office/drawing/2014/main" id="{2980C73E-B307-9347-B762-286D7DB5F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Line 68">
              <a:extLst>
                <a:ext uri="{FF2B5EF4-FFF2-40B4-BE49-F238E27FC236}">
                  <a16:creationId xmlns:a16="http://schemas.microsoft.com/office/drawing/2014/main" id="{671BC8F5-6316-CD48-97A2-C38DE07E4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Line 69">
              <a:extLst>
                <a:ext uri="{FF2B5EF4-FFF2-40B4-BE49-F238E27FC236}">
                  <a16:creationId xmlns:a16="http://schemas.microsoft.com/office/drawing/2014/main" id="{8B7BCBEF-584C-F74E-80E0-8BC296AF6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Line 70">
              <a:extLst>
                <a:ext uri="{FF2B5EF4-FFF2-40B4-BE49-F238E27FC236}">
                  <a16:creationId xmlns:a16="http://schemas.microsoft.com/office/drawing/2014/main" id="{673660B3-2563-1141-BC2A-1820CBC95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Line 71">
              <a:extLst>
                <a:ext uri="{FF2B5EF4-FFF2-40B4-BE49-F238E27FC236}">
                  <a16:creationId xmlns:a16="http://schemas.microsoft.com/office/drawing/2014/main" id="{2AE70CDA-56D3-054F-9B05-C53E40B7A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Line 72">
              <a:extLst>
                <a:ext uri="{FF2B5EF4-FFF2-40B4-BE49-F238E27FC236}">
                  <a16:creationId xmlns:a16="http://schemas.microsoft.com/office/drawing/2014/main" id="{D3EB0842-476A-254E-83F2-76A01FFE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0" name="Group 113">
            <a:extLst>
              <a:ext uri="{FF2B5EF4-FFF2-40B4-BE49-F238E27FC236}">
                <a16:creationId xmlns:a16="http://schemas.microsoft.com/office/drawing/2014/main" id="{10A7333E-A585-D14F-B6DB-52435ACF18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41436" y="2937456"/>
            <a:ext cx="735012" cy="681037"/>
            <a:chOff x="-44" y="1473"/>
            <a:chExt cx="981" cy="1105"/>
          </a:xfrm>
        </p:grpSpPr>
        <p:pic>
          <p:nvPicPr>
            <p:cNvPr id="61" name="Picture 114" descr="desktop_computer_stylized_medium">
              <a:extLst>
                <a:ext uri="{FF2B5EF4-FFF2-40B4-BE49-F238E27FC236}">
                  <a16:creationId xmlns:a16="http://schemas.microsoft.com/office/drawing/2014/main" id="{01147AF7-C025-614C-95B2-DC5DF0AB4C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EBCFF3AE-DFA4-114F-8873-ED4B72E8B4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" name="Group 116">
            <a:extLst>
              <a:ext uri="{FF2B5EF4-FFF2-40B4-BE49-F238E27FC236}">
                <a16:creationId xmlns:a16="http://schemas.microsoft.com/office/drawing/2014/main" id="{A679AEDC-8797-7C4C-9512-CC63DE6568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28773" y="3774068"/>
            <a:ext cx="735013" cy="681038"/>
            <a:chOff x="-44" y="1473"/>
            <a:chExt cx="981" cy="1105"/>
          </a:xfrm>
        </p:grpSpPr>
        <p:pic>
          <p:nvPicPr>
            <p:cNvPr id="64" name="Picture 117" descr="desktop_computer_stylized_medium">
              <a:extLst>
                <a:ext uri="{FF2B5EF4-FFF2-40B4-BE49-F238E27FC236}">
                  <a16:creationId xmlns:a16="http://schemas.microsoft.com/office/drawing/2014/main" id="{99C8CCE2-64C9-E548-A809-8ACB9E412A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FD178B63-073D-904B-AB24-5180E69BD2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6" name="Group 119">
            <a:extLst>
              <a:ext uri="{FF2B5EF4-FFF2-40B4-BE49-F238E27FC236}">
                <a16:creationId xmlns:a16="http://schemas.microsoft.com/office/drawing/2014/main" id="{A4F38700-463B-DC46-9ECE-001F57B050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87511" y="4475743"/>
            <a:ext cx="735012" cy="681038"/>
            <a:chOff x="-44" y="1473"/>
            <a:chExt cx="981" cy="1105"/>
          </a:xfrm>
        </p:grpSpPr>
        <p:pic>
          <p:nvPicPr>
            <p:cNvPr id="67" name="Picture 120" descr="desktop_computer_stylized_medium">
              <a:extLst>
                <a:ext uri="{FF2B5EF4-FFF2-40B4-BE49-F238E27FC236}">
                  <a16:creationId xmlns:a16="http://schemas.microsoft.com/office/drawing/2014/main" id="{3A3D357D-C23A-4346-93FC-BEE43FD51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AB59AC13-2896-E340-8D89-AD696502F6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" name="Group 122">
            <a:extLst>
              <a:ext uri="{FF2B5EF4-FFF2-40B4-BE49-F238E27FC236}">
                <a16:creationId xmlns:a16="http://schemas.microsoft.com/office/drawing/2014/main" id="{0D817B4B-4AD3-C14B-AE56-7E65C40EB00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24023" y="5256793"/>
            <a:ext cx="735013" cy="681038"/>
            <a:chOff x="-44" y="1473"/>
            <a:chExt cx="981" cy="1105"/>
          </a:xfrm>
        </p:grpSpPr>
        <p:pic>
          <p:nvPicPr>
            <p:cNvPr id="70" name="Picture 123" descr="desktop_computer_stylized_medium">
              <a:extLst>
                <a:ext uri="{FF2B5EF4-FFF2-40B4-BE49-F238E27FC236}">
                  <a16:creationId xmlns:a16="http://schemas.microsoft.com/office/drawing/2014/main" id="{D67B6E62-62DF-E440-84A6-40CD76C26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124">
              <a:extLst>
                <a:ext uri="{FF2B5EF4-FFF2-40B4-BE49-F238E27FC236}">
                  <a16:creationId xmlns:a16="http://schemas.microsoft.com/office/drawing/2014/main" id="{BFE0D576-BA51-9845-8319-80EBFDCB87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" name="Group 125">
            <a:extLst>
              <a:ext uri="{FF2B5EF4-FFF2-40B4-BE49-F238E27FC236}">
                <a16:creationId xmlns:a16="http://schemas.microsoft.com/office/drawing/2014/main" id="{26C51172-8D8D-7A48-AF47-2DEAA12AA6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79411" y="3066043"/>
            <a:ext cx="735012" cy="681038"/>
            <a:chOff x="-44" y="1473"/>
            <a:chExt cx="981" cy="1105"/>
          </a:xfrm>
        </p:grpSpPr>
        <p:pic>
          <p:nvPicPr>
            <p:cNvPr id="73" name="Picture 126" descr="desktop_computer_stylized_medium">
              <a:extLst>
                <a:ext uri="{FF2B5EF4-FFF2-40B4-BE49-F238E27FC236}">
                  <a16:creationId xmlns:a16="http://schemas.microsoft.com/office/drawing/2014/main" id="{69C5B0D9-2504-0549-B400-71295C40B5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Freeform 127">
              <a:extLst>
                <a:ext uri="{FF2B5EF4-FFF2-40B4-BE49-F238E27FC236}">
                  <a16:creationId xmlns:a16="http://schemas.microsoft.com/office/drawing/2014/main" id="{9E974D9F-ACEC-1344-B5C8-FF8AAB7F54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" name="Group 128">
            <a:extLst>
              <a:ext uri="{FF2B5EF4-FFF2-40B4-BE49-F238E27FC236}">
                <a16:creationId xmlns:a16="http://schemas.microsoft.com/office/drawing/2014/main" id="{9C958751-0861-8C42-9DE0-5B95FEB2EA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74523" y="3127956"/>
            <a:ext cx="735013" cy="681037"/>
            <a:chOff x="-44" y="1473"/>
            <a:chExt cx="981" cy="1105"/>
          </a:xfrm>
        </p:grpSpPr>
        <p:pic>
          <p:nvPicPr>
            <p:cNvPr id="76" name="Picture 129" descr="desktop_computer_stylized_medium">
              <a:extLst>
                <a:ext uri="{FF2B5EF4-FFF2-40B4-BE49-F238E27FC236}">
                  <a16:creationId xmlns:a16="http://schemas.microsoft.com/office/drawing/2014/main" id="{BAB817CE-0790-2B4E-B65F-A6498BE9C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30">
              <a:extLst>
                <a:ext uri="{FF2B5EF4-FFF2-40B4-BE49-F238E27FC236}">
                  <a16:creationId xmlns:a16="http://schemas.microsoft.com/office/drawing/2014/main" id="{EFC5C2B3-2D8A-6747-B184-076FA411FE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8" name="Group 134">
            <a:extLst>
              <a:ext uri="{FF2B5EF4-FFF2-40B4-BE49-F238E27FC236}">
                <a16:creationId xmlns:a16="http://schemas.microsoft.com/office/drawing/2014/main" id="{87DE748A-5111-7641-85D8-040FC10E7A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8561" y="3832806"/>
            <a:ext cx="735012" cy="681037"/>
            <a:chOff x="-44" y="1473"/>
            <a:chExt cx="981" cy="1105"/>
          </a:xfrm>
        </p:grpSpPr>
        <p:pic>
          <p:nvPicPr>
            <p:cNvPr id="79" name="Picture 135" descr="desktop_computer_stylized_medium">
              <a:extLst>
                <a:ext uri="{FF2B5EF4-FFF2-40B4-BE49-F238E27FC236}">
                  <a16:creationId xmlns:a16="http://schemas.microsoft.com/office/drawing/2014/main" id="{636D1BB9-AB82-8944-82FF-E59A7BD5E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1B6337C3-6A6A-3247-B100-E450F3744E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1" name="Group 137">
            <a:extLst>
              <a:ext uri="{FF2B5EF4-FFF2-40B4-BE49-F238E27FC236}">
                <a16:creationId xmlns:a16="http://schemas.microsoft.com/office/drawing/2014/main" id="{7EE5AE12-F723-1844-BF7D-895F4D162F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90386" y="4567818"/>
            <a:ext cx="735012" cy="681038"/>
            <a:chOff x="-44" y="1473"/>
            <a:chExt cx="981" cy="1105"/>
          </a:xfrm>
        </p:grpSpPr>
        <p:pic>
          <p:nvPicPr>
            <p:cNvPr id="82" name="Picture 138" descr="desktop_computer_stylized_medium">
              <a:extLst>
                <a:ext uri="{FF2B5EF4-FFF2-40B4-BE49-F238E27FC236}">
                  <a16:creationId xmlns:a16="http://schemas.microsoft.com/office/drawing/2014/main" id="{66F3AA24-FB01-0448-9AF5-44833FAC7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" name="Freeform 139">
              <a:extLst>
                <a:ext uri="{FF2B5EF4-FFF2-40B4-BE49-F238E27FC236}">
                  <a16:creationId xmlns:a16="http://schemas.microsoft.com/office/drawing/2014/main" id="{F76D9B25-D392-6E4A-8438-3E7A671FB6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4" name="Group 140">
            <a:extLst>
              <a:ext uri="{FF2B5EF4-FFF2-40B4-BE49-F238E27FC236}">
                <a16:creationId xmlns:a16="http://schemas.microsoft.com/office/drawing/2014/main" id="{2D102063-F0AD-F642-9447-16BE27DA9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20611" y="5177418"/>
            <a:ext cx="735012" cy="681038"/>
            <a:chOff x="-44" y="1473"/>
            <a:chExt cx="981" cy="1105"/>
          </a:xfrm>
        </p:grpSpPr>
        <p:pic>
          <p:nvPicPr>
            <p:cNvPr id="85" name="Picture 141" descr="desktop_computer_stylized_medium">
              <a:extLst>
                <a:ext uri="{FF2B5EF4-FFF2-40B4-BE49-F238E27FC236}">
                  <a16:creationId xmlns:a16="http://schemas.microsoft.com/office/drawing/2014/main" id="{D5D011E5-F7A0-DA49-81C5-F47FA6BE6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Freeform 142">
              <a:extLst>
                <a:ext uri="{FF2B5EF4-FFF2-40B4-BE49-F238E27FC236}">
                  <a16:creationId xmlns:a16="http://schemas.microsoft.com/office/drawing/2014/main" id="{071EB120-A48C-5541-A035-75E75050CB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7" name="Group 143">
            <a:extLst>
              <a:ext uri="{FF2B5EF4-FFF2-40B4-BE49-F238E27FC236}">
                <a16:creationId xmlns:a16="http://schemas.microsoft.com/office/drawing/2014/main" id="{C3CAAC65-E33C-344E-BA73-EDB94437CA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98273" y="5467931"/>
            <a:ext cx="735013" cy="681037"/>
            <a:chOff x="-44" y="1473"/>
            <a:chExt cx="981" cy="1105"/>
          </a:xfrm>
        </p:grpSpPr>
        <p:pic>
          <p:nvPicPr>
            <p:cNvPr id="88" name="Picture 144" descr="desktop_computer_stylized_medium">
              <a:extLst>
                <a:ext uri="{FF2B5EF4-FFF2-40B4-BE49-F238E27FC236}">
                  <a16:creationId xmlns:a16="http://schemas.microsoft.com/office/drawing/2014/main" id="{FAF13606-284B-D544-8976-8A32823F7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45">
              <a:extLst>
                <a:ext uri="{FF2B5EF4-FFF2-40B4-BE49-F238E27FC236}">
                  <a16:creationId xmlns:a16="http://schemas.microsoft.com/office/drawing/2014/main" id="{591D49EF-BC84-FF48-8AB6-8F0B28E382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46">
            <a:extLst>
              <a:ext uri="{FF2B5EF4-FFF2-40B4-BE49-F238E27FC236}">
                <a16:creationId xmlns:a16="http://schemas.microsoft.com/office/drawing/2014/main" id="{476E2AF9-489F-A04E-A23A-81549329EA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0486" y="5974343"/>
            <a:ext cx="735012" cy="681038"/>
            <a:chOff x="-44" y="1473"/>
            <a:chExt cx="981" cy="1105"/>
          </a:xfrm>
        </p:grpSpPr>
        <p:pic>
          <p:nvPicPr>
            <p:cNvPr id="91" name="Picture 147" descr="desktop_computer_stylized_medium">
              <a:extLst>
                <a:ext uri="{FF2B5EF4-FFF2-40B4-BE49-F238E27FC236}">
                  <a16:creationId xmlns:a16="http://schemas.microsoft.com/office/drawing/2014/main" id="{D31CCA85-16F8-CF40-9FD2-361C58F0C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48">
              <a:extLst>
                <a:ext uri="{FF2B5EF4-FFF2-40B4-BE49-F238E27FC236}">
                  <a16:creationId xmlns:a16="http://schemas.microsoft.com/office/drawing/2014/main" id="{4B061CF6-50E2-0C4F-8DA2-97A8C0438F7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3" name="Group 149">
            <a:extLst>
              <a:ext uri="{FF2B5EF4-FFF2-40B4-BE49-F238E27FC236}">
                <a16:creationId xmlns:a16="http://schemas.microsoft.com/office/drawing/2014/main" id="{BC019584-C571-0243-9746-D5FAF904985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5023" y="5585406"/>
            <a:ext cx="735013" cy="681037"/>
            <a:chOff x="-44" y="1473"/>
            <a:chExt cx="981" cy="1105"/>
          </a:xfrm>
        </p:grpSpPr>
        <p:pic>
          <p:nvPicPr>
            <p:cNvPr id="94" name="Picture 150" descr="desktop_computer_stylized_medium">
              <a:extLst>
                <a:ext uri="{FF2B5EF4-FFF2-40B4-BE49-F238E27FC236}">
                  <a16:creationId xmlns:a16="http://schemas.microsoft.com/office/drawing/2014/main" id="{008D1F22-90A3-BE4F-BA4C-262C33588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51">
              <a:extLst>
                <a:ext uri="{FF2B5EF4-FFF2-40B4-BE49-F238E27FC236}">
                  <a16:creationId xmlns:a16="http://schemas.microsoft.com/office/drawing/2014/main" id="{87AB5A67-132D-0D48-9235-45C2FC56AE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6" name="Group 89">
            <a:extLst>
              <a:ext uri="{FF2B5EF4-FFF2-40B4-BE49-F238E27FC236}">
                <a16:creationId xmlns:a16="http://schemas.microsoft.com/office/drawing/2014/main" id="{A6B06288-15F9-FA41-9711-4E4611B1C7A3}"/>
              </a:ext>
            </a:extLst>
          </p:cNvPr>
          <p:cNvGrpSpPr>
            <a:grpSpLocks/>
          </p:cNvGrpSpPr>
          <p:nvPr/>
        </p:nvGrpSpPr>
        <p:grpSpPr bwMode="auto">
          <a:xfrm>
            <a:off x="6383961" y="3005718"/>
            <a:ext cx="3525837" cy="3408363"/>
            <a:chOff x="2920" y="1824"/>
            <a:chExt cx="2221" cy="2147"/>
          </a:xfrm>
        </p:grpSpPr>
        <p:pic>
          <p:nvPicPr>
            <p:cNvPr id="97" name="Picture 7">
              <a:extLst>
                <a:ext uri="{FF2B5EF4-FFF2-40B4-BE49-F238E27FC236}">
                  <a16:creationId xmlns:a16="http://schemas.microsoft.com/office/drawing/2014/main" id="{D8D05F46-329F-7746-A822-2566BD6248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54">
              <a:extLst>
                <a:ext uri="{FF2B5EF4-FFF2-40B4-BE49-F238E27FC236}">
                  <a16:creationId xmlns:a16="http://schemas.microsoft.com/office/drawing/2014/main" id="{E0C724BB-6735-2F4C-B320-8B57ABD11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55">
              <a:extLst>
                <a:ext uri="{FF2B5EF4-FFF2-40B4-BE49-F238E27FC236}">
                  <a16:creationId xmlns:a16="http://schemas.microsoft.com/office/drawing/2014/main" id="{43360ABB-D0D2-114B-8A10-C625284905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56">
              <a:extLst>
                <a:ext uri="{FF2B5EF4-FFF2-40B4-BE49-F238E27FC236}">
                  <a16:creationId xmlns:a16="http://schemas.microsoft.com/office/drawing/2014/main" id="{7FEBFDE8-0666-7A45-8B5B-A74E50C0A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57">
              <a:extLst>
                <a:ext uri="{FF2B5EF4-FFF2-40B4-BE49-F238E27FC236}">
                  <a16:creationId xmlns:a16="http://schemas.microsoft.com/office/drawing/2014/main" id="{C1327435-8A3A-3549-A5BE-B588A9776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58">
              <a:extLst>
                <a:ext uri="{FF2B5EF4-FFF2-40B4-BE49-F238E27FC236}">
                  <a16:creationId xmlns:a16="http://schemas.microsoft.com/office/drawing/2014/main" id="{9F15F78D-2BDD-5041-95EA-4372AE320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59">
              <a:extLst>
                <a:ext uri="{FF2B5EF4-FFF2-40B4-BE49-F238E27FC236}">
                  <a16:creationId xmlns:a16="http://schemas.microsoft.com/office/drawing/2014/main" id="{589B9A7E-C72C-3642-8499-4288D926EA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60">
              <a:extLst>
                <a:ext uri="{FF2B5EF4-FFF2-40B4-BE49-F238E27FC236}">
                  <a16:creationId xmlns:a16="http://schemas.microsoft.com/office/drawing/2014/main" id="{FB16E4F5-EE33-084D-83BA-FA88374C85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1">
              <a:extLst>
                <a:ext uri="{FF2B5EF4-FFF2-40B4-BE49-F238E27FC236}">
                  <a16:creationId xmlns:a16="http://schemas.microsoft.com/office/drawing/2014/main" id="{72D217B6-6EB5-454E-A6D1-F8907DA44B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62">
              <a:extLst>
                <a:ext uri="{FF2B5EF4-FFF2-40B4-BE49-F238E27FC236}">
                  <a16:creationId xmlns:a16="http://schemas.microsoft.com/office/drawing/2014/main" id="{D388E590-7D12-084D-B4AB-9486F64CAB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7" name="Slide Number Placeholder 5">
            <a:extLst>
              <a:ext uri="{FF2B5EF4-FFF2-40B4-BE49-F238E27FC236}">
                <a16:creationId xmlns:a16="http://schemas.microsoft.com/office/drawing/2014/main" id="{CEA3DD75-9DAB-5E4A-B3E0-855D2D494A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7233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 autoUpdateAnimBg="0"/>
      <p:bldP spid="47" grpId="0" autoUpdateAnimBg="0"/>
      <p:bldP spid="48" grpId="0" autoUpdateAnimBg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ea typeface="ＭＳ Ｐゴシック" panose="020B0600070205080204" pitchFamily="34" charset="-128"/>
              </a:rPr>
              <a:t>Lines of defense:</a:t>
            </a:r>
          </a:p>
        </p:txBody>
      </p:sp>
      <p:sp>
        <p:nvSpPr>
          <p:cNvPr id="107" name="Rectangle 5">
            <a:extLst>
              <a:ext uri="{FF2B5EF4-FFF2-40B4-BE49-F238E27FC236}">
                <a16:creationId xmlns:a16="http://schemas.microsoft.com/office/drawing/2014/main" id="{D84190AA-4C98-7443-80BC-E0D9833E133B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489249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authentication: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proving you are who you say you are</a:t>
            </a:r>
          </a:p>
          <a:p>
            <a:pPr marL="747713" marR="0" lvl="1" indent="-2746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cellular networks provides hardware identity via SIM card; no such hardware assist in traditional Internet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confidentiality: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encryption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integrity checks: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digital signatures prevent/detect tampering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access restrictions: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password-protected VPNs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firewalls: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specialized “middleboxes” in access and core networks: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off-by-default: filter incoming packets to restrict senders, receivers, applications 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detecting/reacting to DOS attacks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108" name="Rectangle 59">
            <a:extLst>
              <a:ext uri="{FF2B5EF4-FFF2-40B4-BE49-F238E27FC236}">
                <a16:creationId xmlns:a16="http://schemas.microsoft.com/office/drawing/2014/main" id="{4B074355-3ACB-6147-AE01-22519F6E6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914" y="6172356"/>
            <a:ext cx="10250759" cy="685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lots more on security (throughout, Chapter 8)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A9EEA19-549B-C742-97A6-691F12A256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6639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1C649A9-F9AC-A04F-FD16-61749D6965D2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D1C13E1-E923-DCB8-3A39-FA831D69057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5F00F45-87CA-A6B6-3DB5-7E18015B545B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800566" y="1575775"/>
            <a:ext cx="561590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Networks are complex,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 many “</a:t>
            </a:r>
            <a:r>
              <a:rPr kumimoji="0" lang="en-US" altLang="ja-JP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pieces”: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links of various media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applications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hardware, software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584274" y="1539452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800" marR="0" lvl="0" indent="-47625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</a:t>
            </a: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there any hope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organizing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structure of network?</a:t>
            </a:r>
          </a:p>
          <a:p>
            <a:pPr marL="522288" indent="-223838"/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and/or our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discussion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networks?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A309F33-D0A0-8D42-AC5B-CD30631432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15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C3583CD-CBDD-864E-8D26-0A29FF1403C0}"/>
              </a:ext>
            </a:extLst>
          </p:cNvPr>
          <p:cNvSpPr txBox="1">
            <a:spLocks noChangeArrowheads="1"/>
          </p:cNvSpPr>
          <p:nvPr/>
        </p:nvSpPr>
        <p:spPr>
          <a:xfrm>
            <a:off x="2345096" y="6081243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series of steps, involving many services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3719769" cy="2847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746" y="4831320"/>
            <a:ext cx="357079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F85E233E-0BC2-2743-AB47-FA853651C08B}"/>
              </a:ext>
            </a:extLst>
          </p:cNvPr>
          <p:cNvSpPr>
            <a:spLocks/>
          </p:cNvSpPr>
          <p:nvPr/>
        </p:nvSpPr>
        <p:spPr bwMode="auto">
          <a:xfrm>
            <a:off x="879891" y="2080182"/>
            <a:ext cx="7827767" cy="3289301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10000">
                <a:moveTo>
                  <a:pt x="0" y="0"/>
                </a:moveTo>
                <a:cubicBezTo>
                  <a:pt x="3" y="2793"/>
                  <a:pt x="7" y="5585"/>
                  <a:pt x="10" y="8378"/>
                </a:cubicBezTo>
                <a:lnTo>
                  <a:pt x="1961" y="9961"/>
                </a:lnTo>
                <a:lnTo>
                  <a:pt x="8459" y="10000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9478D4E-B913-5E48-A41F-691CE28FDFE4}"/>
              </a:ext>
            </a:extLst>
          </p:cNvPr>
          <p:cNvSpPr/>
          <p:nvPr/>
        </p:nvSpPr>
        <p:spPr>
          <a:xfrm flipH="1">
            <a:off x="8627458" y="2106453"/>
            <a:ext cx="1822537" cy="3263030"/>
          </a:xfrm>
          <a:custGeom>
            <a:avLst/>
            <a:gdLst>
              <a:gd name="connsiteX0" fmla="*/ 1822537 w 1822537"/>
              <a:gd name="connsiteY0" fmla="*/ 3263030 h 3263030"/>
              <a:gd name="connsiteX1" fmla="*/ 6263 w 1822537"/>
              <a:gd name="connsiteY1" fmla="*/ 2743200 h 3263030"/>
              <a:gd name="connsiteX2" fmla="*/ 0 w 1822537"/>
              <a:gd name="connsiteY2" fmla="*/ 0 h 326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537" h="3263030">
                <a:moveTo>
                  <a:pt x="1822537" y="3263030"/>
                </a:moveTo>
                <a:lnTo>
                  <a:pt x="6263" y="2743200"/>
                </a:lnTo>
                <a:cubicBezTo>
                  <a:pt x="4175" y="1828800"/>
                  <a:pt x="2088" y="914400"/>
                  <a:pt x="0" y="0"/>
                </a:cubicBezTo>
              </a:path>
            </a:pathLst>
          </a:custGeom>
          <a:noFill/>
          <a:ln w="44450">
            <a:solidFill>
              <a:srgbClr val="C00000"/>
            </a:solidFill>
            <a:tailEnd type="triangle"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B089D51D-215F-BA43-9D35-CA7FEB77B669}"/>
              </a:ext>
            </a:extLst>
          </p:cNvPr>
          <p:cNvSpPr txBox="1">
            <a:spLocks noChangeArrowheads="1"/>
          </p:cNvSpPr>
          <p:nvPr/>
        </p:nvSpPr>
        <p:spPr>
          <a:xfrm>
            <a:off x="1882900" y="5634038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would you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define/discuss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system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airline travel?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FCB9233-79E6-BA4F-9D93-E564447F7C10}"/>
              </a:ext>
            </a:extLst>
          </p:cNvPr>
          <p:cNvCxnSpPr/>
          <p:nvPr/>
        </p:nvCxnSpPr>
        <p:spPr>
          <a:xfrm>
            <a:off x="1564598" y="1798817"/>
            <a:ext cx="760001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EE558E98-4E3D-6E48-9595-2F6059226384}"/>
              </a:ext>
            </a:extLst>
          </p:cNvPr>
          <p:cNvSpPr txBox="1"/>
          <p:nvPr/>
        </p:nvSpPr>
        <p:spPr>
          <a:xfrm>
            <a:off x="2473378" y="1558977"/>
            <a:ext cx="558191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400" i="1" dirty="0"/>
              <a:t>end-to-end transfer of person plus baggage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B89B52-D8A0-B841-AE4D-367CE4C080B3}"/>
              </a:ext>
            </a:extLst>
          </p:cNvPr>
          <p:cNvGrpSpPr/>
          <p:nvPr/>
        </p:nvGrpSpPr>
        <p:grpSpPr>
          <a:xfrm>
            <a:off x="4267725" y="1021517"/>
            <a:ext cx="1528763" cy="620713"/>
            <a:chOff x="-1042195" y="4302698"/>
            <a:chExt cx="1528763" cy="620713"/>
          </a:xfrm>
        </p:grpSpPr>
        <p:pic>
          <p:nvPicPr>
            <p:cNvPr id="22" name="Picture 11" descr="yylgaifm[1]">
              <a:extLst>
                <a:ext uri="{FF2B5EF4-FFF2-40B4-BE49-F238E27FC236}">
                  <a16:creationId xmlns:a16="http://schemas.microsoft.com/office/drawing/2014/main" id="{07194610-EC25-D04B-8A29-162F15606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1042195" y="4463036"/>
              <a:ext cx="15287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Line 12">
              <a:extLst>
                <a:ext uri="{FF2B5EF4-FFF2-40B4-BE49-F238E27FC236}">
                  <a16:creationId xmlns:a16="http://schemas.microsoft.com/office/drawing/2014/main" id="{F2D1C1C2-445D-BD44-9E5D-B94BC5DF4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61182" y="43026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3">
              <a:extLst>
                <a:ext uri="{FF2B5EF4-FFF2-40B4-BE49-F238E27FC236}">
                  <a16:creationId xmlns:a16="http://schemas.microsoft.com/office/drawing/2014/main" id="{E3D0F8A1-57E5-0348-B7BD-5D6EB952C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408782" y="44550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4">
              <a:extLst>
                <a:ext uri="{FF2B5EF4-FFF2-40B4-BE49-F238E27FC236}">
                  <a16:creationId xmlns:a16="http://schemas.microsoft.com/office/drawing/2014/main" id="{41A01E04-873D-7D43-8A11-021CF72C1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56382" y="46074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EC03A291-3ABD-5A48-BE94-CDE7BE41DB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134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0" grpId="0"/>
      <p:bldP spid="11" grpId="0"/>
      <p:bldP spid="12" grpId="0" animBg="1"/>
      <p:bldP spid="3" grpId="0" animBg="1"/>
      <p:bldP spid="15" grpId="0" build="allAtOnce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3D16B69-45D9-7743-ADEA-3DAD4240D5C8}"/>
              </a:ext>
            </a:extLst>
          </p:cNvPr>
          <p:cNvGrpSpPr/>
          <p:nvPr/>
        </p:nvGrpSpPr>
        <p:grpSpPr>
          <a:xfrm>
            <a:off x="464981" y="2052861"/>
            <a:ext cx="10432006" cy="2708042"/>
            <a:chOff x="464981" y="1753061"/>
            <a:chExt cx="10432006" cy="270804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425220C-9838-8D45-9BAA-2D96FF83A2F1}"/>
                </a:ext>
              </a:extLst>
            </p:cNvPr>
            <p:cNvSpPr/>
            <p:nvPr/>
          </p:nvSpPr>
          <p:spPr>
            <a:xfrm>
              <a:off x="464981" y="4061418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D8EE791-0739-6F48-8733-238C908C9A99}"/>
                </a:ext>
              </a:extLst>
            </p:cNvPr>
            <p:cNvSpPr/>
            <p:nvPr/>
          </p:nvSpPr>
          <p:spPr>
            <a:xfrm>
              <a:off x="475506" y="3495132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68A0430-7325-D84E-8C11-99062FE5509D}"/>
                </a:ext>
              </a:extLst>
            </p:cNvPr>
            <p:cNvSpPr/>
            <p:nvPr/>
          </p:nvSpPr>
          <p:spPr>
            <a:xfrm>
              <a:off x="470508" y="294543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32A966-C6C7-424C-80FC-0FFB2F0BC371}"/>
                </a:ext>
              </a:extLst>
            </p:cNvPr>
            <p:cNvSpPr/>
            <p:nvPr/>
          </p:nvSpPr>
          <p:spPr>
            <a:xfrm>
              <a:off x="471525" y="235771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458753E-88F3-B34F-B3B9-946C3E6C15F1}"/>
                </a:ext>
              </a:extLst>
            </p:cNvPr>
            <p:cNvSpPr/>
            <p:nvPr/>
          </p:nvSpPr>
          <p:spPr>
            <a:xfrm>
              <a:off x="464982" y="1753061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1839DF-A204-F147-901F-403EDC096FCD}"/>
              </a:ext>
            </a:extLst>
          </p:cNvPr>
          <p:cNvGrpSpPr/>
          <p:nvPr/>
        </p:nvGrpSpPr>
        <p:grpSpPr>
          <a:xfrm>
            <a:off x="7572969" y="1945699"/>
            <a:ext cx="2929467" cy="2895601"/>
            <a:chOff x="1574800" y="1788319"/>
            <a:chExt cx="2929467" cy="289560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615A186-9ECD-7646-A746-B390E05134BE}"/>
                </a:ext>
              </a:extLst>
            </p:cNvPr>
            <p:cNvSpPr/>
            <p:nvPr/>
          </p:nvSpPr>
          <p:spPr>
            <a:xfrm>
              <a:off x="1591733" y="1788319"/>
              <a:ext cx="2794000" cy="289560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9ED9F09-CF30-0E4F-B280-1114E1973095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2421466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7190042-F4C0-EC46-9AF0-FF1083E60F8B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009694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DEF134E-EA30-E347-8AE4-94F83CF21DB0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581400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C8AEB97-F690-7742-BC15-87C7C38DE30C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4115129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3438F92-3E54-F248-B85E-6C7214C6DAB3}"/>
              </a:ext>
            </a:extLst>
          </p:cNvPr>
          <p:cNvSpPr/>
          <p:nvPr/>
        </p:nvSpPr>
        <p:spPr>
          <a:xfrm>
            <a:off x="965209" y="1935719"/>
            <a:ext cx="2794000" cy="289560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2616935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8FFC7C-C6FB-584F-8F6E-FFA01C23964A}"/>
              </a:ext>
            </a:extLst>
          </p:cNvPr>
          <p:cNvCxnSpPr>
            <a:cxnSpLocks/>
          </p:cNvCxnSpPr>
          <p:nvPr/>
        </p:nvCxnSpPr>
        <p:spPr>
          <a:xfrm>
            <a:off x="948276" y="2568866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B8B1716-D4D2-3649-99C0-55319689F97F}"/>
              </a:ext>
            </a:extLst>
          </p:cNvPr>
          <p:cNvCxnSpPr>
            <a:cxnSpLocks/>
          </p:cNvCxnSpPr>
          <p:nvPr/>
        </p:nvCxnSpPr>
        <p:spPr>
          <a:xfrm>
            <a:off x="948276" y="3157094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53EA2-F916-EE42-B3CA-CA7A3F485F2C}"/>
              </a:ext>
            </a:extLst>
          </p:cNvPr>
          <p:cNvCxnSpPr>
            <a:cxnSpLocks/>
          </p:cNvCxnSpPr>
          <p:nvPr/>
        </p:nvCxnSpPr>
        <p:spPr>
          <a:xfrm>
            <a:off x="948276" y="3728800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EF4F97-2C46-FF44-9C8B-77221BDB15DC}"/>
              </a:ext>
            </a:extLst>
          </p:cNvPr>
          <p:cNvCxnSpPr>
            <a:cxnSpLocks/>
          </p:cNvCxnSpPr>
          <p:nvPr/>
        </p:nvCxnSpPr>
        <p:spPr>
          <a:xfrm>
            <a:off x="948276" y="4262529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1E38E25-A98C-CC40-BE63-1E70E5A1D89B}"/>
              </a:ext>
            </a:extLst>
          </p:cNvPr>
          <p:cNvSpPr/>
          <p:nvPr/>
        </p:nvSpPr>
        <p:spPr>
          <a:xfrm>
            <a:off x="4260623" y="4272051"/>
            <a:ext cx="2794000" cy="5687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486" y="4300858"/>
            <a:ext cx="25112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EEAE621-B95A-384F-A62F-7E5903AD8FBF}"/>
              </a:ext>
            </a:extLst>
          </p:cNvPr>
          <p:cNvGrpSpPr/>
          <p:nvPr/>
        </p:nvGrpSpPr>
        <p:grpSpPr>
          <a:xfrm>
            <a:off x="3948545" y="1999560"/>
            <a:ext cx="3522823" cy="2811596"/>
            <a:chOff x="3948545" y="1699760"/>
            <a:chExt cx="3522823" cy="28115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B4A6AAF-FC59-FA44-ACE5-C72FA686C0C2}"/>
                </a:ext>
              </a:extLst>
            </p:cNvPr>
            <p:cNvSpPr txBox="1"/>
            <p:nvPr/>
          </p:nvSpPr>
          <p:spPr>
            <a:xfrm>
              <a:off x="4400060" y="1699760"/>
              <a:ext cx="2507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ticketing service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B20036-2BB5-4241-87A9-6D4052E720AA}"/>
                </a:ext>
              </a:extLst>
            </p:cNvPr>
            <p:cNvSpPr txBox="1"/>
            <p:nvPr/>
          </p:nvSpPr>
          <p:spPr>
            <a:xfrm>
              <a:off x="4384331" y="2292643"/>
              <a:ext cx="25421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baggage service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14652E-AC11-9744-91B6-642D2DAB1815}"/>
                </a:ext>
              </a:extLst>
            </p:cNvPr>
            <p:cNvSpPr txBox="1"/>
            <p:nvPr/>
          </p:nvSpPr>
          <p:spPr>
            <a:xfrm>
              <a:off x="4686266" y="2872078"/>
              <a:ext cx="19211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gate service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4AEF81B-DB1C-5E49-A5CE-1930E0CD97F9}"/>
                </a:ext>
              </a:extLst>
            </p:cNvPr>
            <p:cNvSpPr txBox="1"/>
            <p:nvPr/>
          </p:nvSpPr>
          <p:spPr>
            <a:xfrm>
              <a:off x="4485939" y="3451513"/>
              <a:ext cx="235423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runway service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1D67CFB-C1C3-034A-88B0-DF85F0C59330}"/>
                </a:ext>
              </a:extLst>
            </p:cNvPr>
            <p:cNvGrpSpPr/>
            <p:nvPr/>
          </p:nvGrpSpPr>
          <p:grpSpPr>
            <a:xfrm>
              <a:off x="3948545" y="3988136"/>
              <a:ext cx="3522823" cy="523220"/>
              <a:chOff x="3976681" y="3974068"/>
              <a:chExt cx="3522823" cy="52322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2FCD8885-2FFE-5644-B703-7DA1C8AD8286}"/>
                  </a:ext>
                </a:extLst>
              </p:cNvPr>
              <p:cNvSpPr/>
              <p:nvPr/>
            </p:nvSpPr>
            <p:spPr>
              <a:xfrm>
                <a:off x="3976681" y="4046279"/>
                <a:ext cx="3522823" cy="40262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6025D16-29A9-4843-944E-D0F547FAEFB7}"/>
                  </a:ext>
                </a:extLst>
              </p:cNvPr>
              <p:cNvSpPr txBox="1"/>
              <p:nvPr/>
            </p:nvSpPr>
            <p:spPr>
              <a:xfrm>
                <a:off x="4506558" y="3974068"/>
                <a:ext cx="232730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routing service</a:t>
                </a:r>
              </a:p>
            </p:txBody>
          </p:sp>
        </p:grpSp>
      </p:grpSp>
      <p:sp>
        <p:nvSpPr>
          <p:cNvPr id="61" name="Rectangle 40">
            <a:extLst>
              <a:ext uri="{FF2B5EF4-FFF2-40B4-BE49-F238E27FC236}">
                <a16:creationId xmlns:a16="http://schemas.microsoft.com/office/drawing/2014/main" id="{8CA0C9F3-42E1-954A-929E-FDF9EBC1EB0B}"/>
              </a:ext>
            </a:extLst>
          </p:cNvPr>
          <p:cNvSpPr txBox="1">
            <a:spLocks noChangeArrowheads="1"/>
          </p:cNvSpPr>
          <p:nvPr/>
        </p:nvSpPr>
        <p:spPr>
          <a:xfrm>
            <a:off x="2393447" y="5094287"/>
            <a:ext cx="7613650" cy="1763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layers: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layer implements a service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its own internal-layer actions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relying on services provided by layer below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Slide Number Placeholder 5">
            <a:extLst>
              <a:ext uri="{FF2B5EF4-FFF2-40B4-BE49-F238E27FC236}">
                <a16:creationId xmlns:a16="http://schemas.microsoft.com/office/drawing/2014/main" id="{44756CF3-22F7-2F4D-8F3B-F8371F6A80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1257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message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843823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Rules for: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162523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Approach to designing/discussing complex systems: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4" y="1935296"/>
            <a:ext cx="7431816" cy="43455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explicit structure allows identification, relationship of system’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pieces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layered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reference model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for discussion</a:t>
            </a:r>
          </a:p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modularization eases maintenance, updating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change in layer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service 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implementation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transparent to rest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e.g., change in gate procedure doesn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affect rest of system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Layered 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supporting network applications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process-process data transfer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of datagrams from source to destination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routing protocols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transfer between neighboring  network elements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 the wire”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03820" y="4217549"/>
            <a:ext cx="70083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2478" y="2070093"/>
            <a:ext cx="179581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934" y="3510968"/>
            <a:ext cx="140089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4889" y="2776676"/>
            <a:ext cx="1547860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7943" y="4884466"/>
            <a:ext cx="1340302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31728" y="1894114"/>
            <a:ext cx="1877786" cy="734786"/>
            <a:chOff x="8980714" y="751114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51114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9564" y="899878"/>
              <a:ext cx="179581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application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33979" y="2649498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542" y="899878"/>
              <a:ext cx="1547860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286" y="335764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7024" y="899878"/>
              <a:ext cx="140089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31824" y="4072257"/>
            <a:ext cx="1861418" cy="677992"/>
            <a:chOff x="8993850" y="766270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7056" y="899878"/>
              <a:ext cx="700834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link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900" y="4785252"/>
            <a:ext cx="1861418" cy="639758"/>
            <a:chOff x="8993850" y="784041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8993850" y="784041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7324" y="899878"/>
              <a:ext cx="134030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physical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339479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transport-layer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application-layer message, M, with </a:t>
            </a:r>
            <a:r>
              <a:rPr lang="en-US" sz="2400" i="1" dirty="0"/>
              <a:t>transport</a:t>
            </a:r>
            <a:r>
              <a:rPr lang="en-US" sz="2400" dirty="0"/>
              <a:t> layer-layer header H</a:t>
            </a:r>
            <a:r>
              <a:rPr lang="en-US" sz="2400" baseline="-25000" dirty="0"/>
              <a:t>t </a:t>
            </a:r>
            <a:r>
              <a:rPr lang="en-US" sz="2400" dirty="0"/>
              <a:t>to create a transport-layer </a:t>
            </a:r>
            <a:r>
              <a:rPr lang="en-US" sz="2400" dirty="0">
                <a:solidFill>
                  <a:srgbClr val="C00000"/>
                </a:solidFill>
              </a:rPr>
              <a:t>segment</a:t>
            </a:r>
            <a:endParaRPr lang="en-US" sz="2400" baseline="-250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t </a:t>
            </a:r>
            <a:r>
              <a:rPr lang="en-US" sz="2400" dirty="0"/>
              <a:t> used by transport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204AF74-1396-104A-87D1-95A4614EA10A}"/>
              </a:ext>
            </a:extLst>
          </p:cNvPr>
          <p:cNvGrpSpPr/>
          <p:nvPr/>
        </p:nvGrpSpPr>
        <p:grpSpPr>
          <a:xfrm>
            <a:off x="3211642" y="2368401"/>
            <a:ext cx="5768716" cy="914472"/>
            <a:chOff x="3211642" y="2368401"/>
            <a:chExt cx="5768716" cy="914472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44026509-71C6-2A41-AD9B-DEF9BBBA327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2610788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F3F96C4-7C44-5A46-A288-AFF998E8C12A}"/>
                </a:ext>
              </a:extLst>
            </p:cNvPr>
            <p:cNvSpPr txBox="1"/>
            <p:nvPr/>
          </p:nvSpPr>
          <p:spPr>
            <a:xfrm>
              <a:off x="3359490" y="2717590"/>
              <a:ext cx="5620868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Transport-layer </a:t>
              </a:r>
              <a:r>
                <a:rPr lang="en-US" dirty="0"/>
                <a:t>protocol transfers M (e.g., reliably) from one </a:t>
              </a:r>
              <a:r>
                <a:rPr lang="en-US" i="1" dirty="0"/>
                <a:t>process</a:t>
              </a:r>
              <a:r>
                <a:rPr lang="en-US" dirty="0"/>
                <a:t> to another, using services of network layer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BCE6F83-E984-0A47-ACF6-560550DA22AC}"/>
                </a:ext>
              </a:extLst>
            </p:cNvPr>
            <p:cNvSpPr/>
            <p:nvPr/>
          </p:nvSpPr>
          <p:spPr>
            <a:xfrm>
              <a:off x="5584583" y="236840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1" name="Group 185">
              <a:extLst>
                <a:ext uri="{FF2B5EF4-FFF2-40B4-BE49-F238E27FC236}">
                  <a16:creationId xmlns:a16="http://schemas.microsoft.com/office/drawing/2014/main" id="{BBEFAA32-01D5-174D-A563-219B7E938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0803" y="2434313"/>
              <a:ext cx="908050" cy="301625"/>
              <a:chOff x="1848" y="2046"/>
              <a:chExt cx="572" cy="190"/>
            </a:xfrm>
          </p:grpSpPr>
          <p:grpSp>
            <p:nvGrpSpPr>
              <p:cNvPr id="82" name="Group 179">
                <a:extLst>
                  <a:ext uri="{FF2B5EF4-FFF2-40B4-BE49-F238E27FC236}">
                    <a16:creationId xmlns:a16="http://schemas.microsoft.com/office/drawing/2014/main" id="{2F1E9753-461B-724C-ACD8-92A06085D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86" name="Rectangle 180">
                  <a:extLst>
                    <a:ext uri="{FF2B5EF4-FFF2-40B4-BE49-F238E27FC236}">
                      <a16:creationId xmlns:a16="http://schemas.microsoft.com/office/drawing/2014/main" id="{458B0BF5-90AD-E548-AAB1-86D4685B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Rectangle 181">
                  <a:extLst>
                    <a:ext uri="{FF2B5EF4-FFF2-40B4-BE49-F238E27FC236}">
                      <a16:creationId xmlns:a16="http://schemas.microsoft.com/office/drawing/2014/main" id="{1E3E44CE-06FB-264E-B1D2-5C7788F13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647AE73E-75D6-7D44-BB6A-A49CECE4F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E2065433-0D2A-3446-BC7D-8CEDCA3D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6E32735B-6992-604C-B1C0-390BFA95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BDA85EA9-5376-4A4E-AEA3-D00FB0A25494}"/>
              </a:ext>
            </a:extLst>
          </p:cNvPr>
          <p:cNvSpPr txBox="1"/>
          <p:nvPr/>
        </p:nvSpPr>
        <p:spPr>
          <a:xfrm>
            <a:off x="3375461" y="1789390"/>
            <a:ext cx="5618811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Application </a:t>
            </a:r>
            <a:r>
              <a:rPr lang="en-US" dirty="0"/>
              <a:t>exchanges </a:t>
            </a:r>
            <a:r>
              <a:rPr lang="en-US" dirty="0">
                <a:solidFill>
                  <a:srgbClr val="C00000"/>
                </a:solidFill>
              </a:rPr>
              <a:t>messages</a:t>
            </a:r>
            <a:r>
              <a:rPr lang="en-US" dirty="0"/>
              <a:t> to implement some application service using </a:t>
            </a:r>
            <a:r>
              <a:rPr lang="en-US" i="1" dirty="0"/>
              <a:t>services</a:t>
            </a:r>
            <a:r>
              <a:rPr lang="en-US" dirty="0"/>
              <a:t> of transport layer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B92BE64-DD95-B746-BF9A-8A0857499E1E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995B0542-E9EB-D44C-B795-91D151650594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492A489-FD20-604F-9599-77E085F78EE9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175">
              <a:extLst>
                <a:ext uri="{FF2B5EF4-FFF2-40B4-BE49-F238E27FC236}">
                  <a16:creationId xmlns:a16="http://schemas.microsoft.com/office/drawing/2014/main" id="{88BE32B5-AD28-CB44-B25F-0BE0155F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4" name="Rectangle 176">
                <a:extLst>
                  <a:ext uri="{FF2B5EF4-FFF2-40B4-BE49-F238E27FC236}">
                    <a16:creationId xmlns:a16="http://schemas.microsoft.com/office/drawing/2014/main" id="{E5CD48DB-61FF-EC4F-B8FF-E51BCE9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" name="Rectangle 177">
                <a:extLst>
                  <a:ext uri="{FF2B5EF4-FFF2-40B4-BE49-F238E27FC236}">
                    <a16:creationId xmlns:a16="http://schemas.microsoft.com/office/drawing/2014/main" id="{40D322D2-6F2A-0246-B033-7CB00E52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B29E55-88BD-AD40-949B-5E711ABB4016}"/>
              </a:ext>
            </a:extLst>
          </p:cNvPr>
          <p:cNvSpPr txBox="1"/>
          <p:nvPr/>
        </p:nvSpPr>
        <p:spPr>
          <a:xfrm>
            <a:off x="6982691" y="-78139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8" name="Slide Number Placeholder 5">
            <a:extLst>
              <a:ext uri="{FF2B5EF4-FFF2-40B4-BE49-F238E27FC236}">
                <a16:creationId xmlns:a16="http://schemas.microsoft.com/office/drawing/2014/main" id="{19C48C77-97C9-E641-9E95-A18076BB0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670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89" grpId="0"/>
      <p:bldP spid="89" grpId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C22C09FB-549C-8E44-8641-4B4BD5A57453}"/>
              </a:ext>
            </a:extLst>
          </p:cNvPr>
          <p:cNvSpPr txBox="1"/>
          <p:nvPr/>
        </p:nvSpPr>
        <p:spPr>
          <a:xfrm>
            <a:off x="3359490" y="2717590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Transport-layer </a:t>
            </a:r>
            <a:r>
              <a:rPr lang="en-US" dirty="0"/>
              <a:t>protocol transfers M (e.g., reliably) from one </a:t>
            </a:r>
            <a:r>
              <a:rPr lang="en-US" i="1" dirty="0"/>
              <a:t>process</a:t>
            </a:r>
            <a:r>
              <a:rPr lang="en-US" dirty="0"/>
              <a:t> to another, using services of network layer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433917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network-layer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transport-layer segment</a:t>
            </a:r>
            <a:r>
              <a:rPr lang="en-US" sz="2000" dirty="0"/>
              <a:t>  [H</a:t>
            </a:r>
            <a:r>
              <a:rPr lang="en-US" sz="2000" baseline="-25000" dirty="0"/>
              <a:t>t</a:t>
            </a:r>
            <a:r>
              <a:rPr lang="en-US" sz="2000" dirty="0"/>
              <a:t> | M] </a:t>
            </a:r>
            <a:r>
              <a:rPr lang="en-US" sz="2400" dirty="0"/>
              <a:t>with network layer-layer header H</a:t>
            </a:r>
            <a:r>
              <a:rPr lang="en-US" sz="2400" baseline="-25000" dirty="0"/>
              <a:t>n </a:t>
            </a:r>
            <a:r>
              <a:rPr lang="en-US" sz="2400" dirty="0"/>
              <a:t> to create a network-layer </a:t>
            </a:r>
            <a:r>
              <a:rPr lang="en-US" sz="2400" dirty="0">
                <a:solidFill>
                  <a:srgbClr val="C00000"/>
                </a:solidFill>
              </a:rPr>
              <a:t>datagram </a:t>
            </a: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n </a:t>
            </a:r>
            <a:r>
              <a:rPr lang="en-US" sz="2400" dirty="0"/>
              <a:t> used by network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D3EBC-45D5-C74A-B32F-79C699B23E2E}"/>
              </a:ext>
            </a:extLst>
          </p:cNvPr>
          <p:cNvGrpSpPr/>
          <p:nvPr/>
        </p:nvGrpSpPr>
        <p:grpSpPr>
          <a:xfrm>
            <a:off x="3211642" y="3319499"/>
            <a:ext cx="5882482" cy="895263"/>
            <a:chOff x="3211642" y="3319499"/>
            <a:chExt cx="5882482" cy="895263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B1705D36-44EB-7144-ADDD-2BCA5A49E36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3542677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64C90AC-8D4A-5646-A57F-0F37EE375E51}"/>
                </a:ext>
              </a:extLst>
            </p:cNvPr>
            <p:cNvSpPr/>
            <p:nvPr/>
          </p:nvSpPr>
          <p:spPr>
            <a:xfrm>
              <a:off x="5356172" y="3319499"/>
              <a:ext cx="1210365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418625" y="3360607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5A1DE96-E618-F245-B317-BF7C352A5215}"/>
                </a:ext>
              </a:extLst>
            </p:cNvPr>
            <p:cNvSpPr txBox="1"/>
            <p:nvPr/>
          </p:nvSpPr>
          <p:spPr>
            <a:xfrm>
              <a:off x="3359490" y="3649479"/>
              <a:ext cx="5734634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Network-layer </a:t>
              </a:r>
              <a:r>
                <a:rPr lang="en-US" dirty="0"/>
                <a:t>protocol transfers transport-layer segment [H</a:t>
              </a:r>
              <a:r>
                <a:rPr lang="en-US" baseline="-25000" dirty="0"/>
                <a:t>t</a:t>
              </a:r>
              <a:r>
                <a:rPr lang="en-US" dirty="0"/>
                <a:t> | M] from one </a:t>
              </a:r>
              <a:r>
                <a:rPr lang="en-US" i="1" dirty="0"/>
                <a:t>host</a:t>
              </a:r>
              <a:r>
                <a:rPr lang="en-US" dirty="0"/>
                <a:t> to another, using link layer services</a:t>
              </a:r>
            </a:p>
          </p:txBody>
        </p:sp>
      </p:grp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FCF8662E-6C10-1246-A632-4EAD39DCFA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57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4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371603" y="5096823"/>
            <a:ext cx="583117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link-layer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network datagram </a:t>
            </a:r>
            <a:r>
              <a:rPr lang="en-US" sz="2000" dirty="0"/>
              <a:t>[H</a:t>
            </a:r>
            <a:r>
              <a:rPr lang="en-US" sz="2000" baseline="-25000" dirty="0"/>
              <a:t>n</a:t>
            </a:r>
            <a:r>
              <a:rPr lang="en-US" sz="2000" dirty="0"/>
              <a:t>| [H</a:t>
            </a:r>
            <a:r>
              <a:rPr lang="en-US" sz="2000" baseline="-25000" dirty="0"/>
              <a:t>t</a:t>
            </a:r>
            <a:r>
              <a:rPr lang="en-US" sz="2000" dirty="0"/>
              <a:t> |M], </a:t>
            </a:r>
            <a:r>
              <a:rPr lang="en-US" sz="2400" dirty="0"/>
              <a:t>with link-layer header H</a:t>
            </a:r>
            <a:r>
              <a:rPr lang="en-US" sz="2400" baseline="-25000" dirty="0"/>
              <a:t>l </a:t>
            </a:r>
            <a:r>
              <a:rPr lang="en-US" sz="2400" dirty="0"/>
              <a:t> to create a link-layer </a:t>
            </a:r>
            <a:r>
              <a:rPr lang="en-US" sz="2400" dirty="0">
                <a:solidFill>
                  <a:srgbClr val="C00000"/>
                </a:solidFill>
              </a:rPr>
              <a:t>frame 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B1705D36-44EB-7144-ADDD-2BCA5A49E36C}"/>
              </a:ext>
            </a:extLst>
          </p:cNvPr>
          <p:cNvCxnSpPr>
            <a:cxnSpLocks/>
          </p:cNvCxnSpPr>
          <p:nvPr/>
        </p:nvCxnSpPr>
        <p:spPr>
          <a:xfrm>
            <a:off x="3211642" y="3542677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03A67B3-AD0F-0041-BB55-345D4484BF78}"/>
              </a:ext>
            </a:extLst>
          </p:cNvPr>
          <p:cNvSpPr txBox="1"/>
          <p:nvPr/>
        </p:nvSpPr>
        <p:spPr>
          <a:xfrm>
            <a:off x="3374573" y="4483522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Link-layer </a:t>
            </a:r>
            <a:r>
              <a:rPr lang="en-US" dirty="0"/>
              <a:t>protocol transfers datagram [H</a:t>
            </a:r>
            <a:r>
              <a:rPr lang="en-US" baseline="-25000" dirty="0"/>
              <a:t>n</a:t>
            </a:r>
            <a:r>
              <a:rPr lang="en-US" dirty="0"/>
              <a:t>| [H</a:t>
            </a:r>
            <a:r>
              <a:rPr lang="en-US" baseline="-25000" dirty="0"/>
              <a:t>t</a:t>
            </a:r>
            <a:r>
              <a:rPr lang="en-US" dirty="0"/>
              <a:t> |M] from </a:t>
            </a:r>
            <a:r>
              <a:rPr lang="en-US" i="1" dirty="0"/>
              <a:t>host </a:t>
            </a:r>
            <a:r>
              <a:rPr lang="en-US" dirty="0"/>
              <a:t>to neighboring host, using network-layer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91A965C-D49C-304E-9BCB-5B5079C4AD83}"/>
              </a:ext>
            </a:extLst>
          </p:cNvPr>
          <p:cNvGrpSpPr/>
          <p:nvPr/>
        </p:nvGrpSpPr>
        <p:grpSpPr>
          <a:xfrm>
            <a:off x="3226725" y="4169060"/>
            <a:ext cx="5651292" cy="374226"/>
            <a:chOff x="3226725" y="4169060"/>
            <a:chExt cx="5651292" cy="374226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6BFA270B-F048-734C-8D17-9C3EE129B47D}"/>
                </a:ext>
              </a:extLst>
            </p:cNvPr>
            <p:cNvCxnSpPr>
              <a:cxnSpLocks/>
            </p:cNvCxnSpPr>
            <p:nvPr/>
          </p:nvCxnSpPr>
          <p:spPr>
            <a:xfrm>
              <a:off x="3226725" y="4376720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08143C4-E722-4448-8DC9-B6DF8B0D299E}"/>
                </a:ext>
              </a:extLst>
            </p:cNvPr>
            <p:cNvGrpSpPr/>
            <p:nvPr/>
          </p:nvGrpSpPr>
          <p:grpSpPr>
            <a:xfrm>
              <a:off x="5062983" y="4169060"/>
              <a:ext cx="1518637" cy="374226"/>
              <a:chOff x="5062983" y="4252185"/>
              <a:chExt cx="1518637" cy="374226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6785350-92B7-9949-A608-9FBFA3760ED8}"/>
                  </a:ext>
                </a:extLst>
              </p:cNvPr>
              <p:cNvSpPr/>
              <p:nvPr/>
            </p:nvSpPr>
            <p:spPr>
              <a:xfrm>
                <a:off x="5062983" y="4252185"/>
                <a:ext cx="1518637" cy="374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92" name="Group 182">
                <a:extLst>
                  <a:ext uri="{FF2B5EF4-FFF2-40B4-BE49-F238E27FC236}">
                    <a16:creationId xmlns:a16="http://schemas.microsoft.com/office/drawing/2014/main" id="{45CD0A72-C88E-6047-BB5F-DD34C8006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83446"/>
                <a:ext cx="1347789" cy="301625"/>
                <a:chOff x="286" y="1531"/>
                <a:chExt cx="849" cy="190"/>
              </a:xfrm>
            </p:grpSpPr>
            <p:sp>
              <p:nvSpPr>
                <p:cNvPr id="100" name="Rectangle 183">
                  <a:extLst>
                    <a:ext uri="{FF2B5EF4-FFF2-40B4-BE49-F238E27FC236}">
                      <a16:creationId xmlns:a16="http://schemas.microsoft.com/office/drawing/2014/main" id="{C0F4519B-22A6-8C43-B106-B86515EA9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" name="Rectangle 184">
                  <a:extLst>
                    <a:ext uri="{FF2B5EF4-FFF2-40B4-BE49-F238E27FC236}">
                      <a16:creationId xmlns:a16="http://schemas.microsoft.com/office/drawing/2014/main" id="{4A672F36-49EC-D34C-A30D-BFF61360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93" name="Rectangle 181">
                <a:extLst>
                  <a:ext uri="{FF2B5EF4-FFF2-40B4-BE49-F238E27FC236}">
                    <a16:creationId xmlns:a16="http://schemas.microsoft.com/office/drawing/2014/main" id="{9CB56124-BE22-4744-B402-647CD87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95113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94" name="Rectangle 181">
                <a:extLst>
                  <a:ext uri="{FF2B5EF4-FFF2-40B4-BE49-F238E27FC236}">
                    <a16:creationId xmlns:a16="http://schemas.microsoft.com/office/drawing/2014/main" id="{FB07F637-8B3F-9948-AA28-F1F413F8F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277775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2006C5A-8B94-0C44-BBC3-909EA572E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31202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21F5BD4-1F06-964B-8B36-F5192E01256C}"/>
                  </a:ext>
                </a:extLst>
              </p:cNvPr>
              <p:cNvCxnSpPr/>
              <p:nvPr/>
            </p:nvCxnSpPr>
            <p:spPr>
              <a:xfrm>
                <a:off x="5720650" y="4310309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Rectangle 181">
                <a:extLst>
                  <a:ext uri="{FF2B5EF4-FFF2-40B4-BE49-F238E27FC236}">
                    <a16:creationId xmlns:a16="http://schemas.microsoft.com/office/drawing/2014/main" id="{C22AEA05-2A3E-8F46-BCF2-9FE184F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281528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7CD4AFB-B9ED-7843-B804-83029ED5054D}"/>
                  </a:ext>
                </a:extLst>
              </p:cNvPr>
              <p:cNvCxnSpPr/>
              <p:nvPr/>
            </p:nvCxnSpPr>
            <p:spPr>
              <a:xfrm>
                <a:off x="5418102" y="4309558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4CD79AB-EFE6-E14B-878A-669E9C4D9042}"/>
              </a:ext>
            </a:extLst>
          </p:cNvPr>
          <p:cNvCxnSpPr>
            <a:cxnSpLocks/>
          </p:cNvCxnSpPr>
          <p:nvPr/>
        </p:nvCxnSpPr>
        <p:spPr>
          <a:xfrm>
            <a:off x="3594027" y="-1079199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871C9FED-2DA1-3A44-B6FE-2B1DAB7A3D60}"/>
              </a:ext>
            </a:extLst>
          </p:cNvPr>
          <p:cNvSpPr/>
          <p:nvPr/>
        </p:nvSpPr>
        <p:spPr>
          <a:xfrm>
            <a:off x="5738557" y="-1302377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AA69BF9-270A-F443-A92C-84A46DE35441}"/>
              </a:ext>
            </a:extLst>
          </p:cNvPr>
          <p:cNvGrpSpPr/>
          <p:nvPr/>
        </p:nvGrpSpPr>
        <p:grpSpPr>
          <a:xfrm>
            <a:off x="5801010" y="-1261269"/>
            <a:ext cx="1058375" cy="307296"/>
            <a:chOff x="5509436" y="3287899"/>
            <a:chExt cx="1058375" cy="307296"/>
          </a:xfrm>
        </p:grpSpPr>
        <p:grpSp>
          <p:nvGrpSpPr>
            <p:cNvPr id="110" name="Group 182">
              <a:extLst>
                <a:ext uri="{FF2B5EF4-FFF2-40B4-BE49-F238E27FC236}">
                  <a16:creationId xmlns:a16="http://schemas.microsoft.com/office/drawing/2014/main" id="{15D5F71B-2CF5-DE43-94EF-784236E59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116" name="Rectangle 183">
                <a:extLst>
                  <a:ext uri="{FF2B5EF4-FFF2-40B4-BE49-F238E27FC236}">
                    <a16:creationId xmlns:a16="http://schemas.microsoft.com/office/drawing/2014/main" id="{A054BB4B-B69C-D14C-8F5B-5BEEEDE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8" name="Rectangle 184">
                <a:extLst>
                  <a:ext uri="{FF2B5EF4-FFF2-40B4-BE49-F238E27FC236}">
                    <a16:creationId xmlns:a16="http://schemas.microsoft.com/office/drawing/2014/main" id="{2025D776-034C-8D48-A4B6-FF664F22F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11" name="Rectangle 181">
              <a:extLst>
                <a:ext uri="{FF2B5EF4-FFF2-40B4-BE49-F238E27FC236}">
                  <a16:creationId xmlns:a16="http://schemas.microsoft.com/office/drawing/2014/main" id="{D06D048B-900E-8F4D-8A64-20DA16D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13" name="Rectangle 181">
              <a:extLst>
                <a:ext uri="{FF2B5EF4-FFF2-40B4-BE49-F238E27FC236}">
                  <a16:creationId xmlns:a16="http://schemas.microsoft.com/office/drawing/2014/main" id="{580EB15C-4763-334C-B100-4D66978C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48100A0-01D0-7A4A-8CBD-6A4D5B9F1842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5FE4795-7D19-DF46-88AF-179D04B18878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00B31285-CEBC-B045-A3D2-E171BD35C682}"/>
              </a:ext>
            </a:extLst>
          </p:cNvPr>
          <p:cNvSpPr txBox="1"/>
          <p:nvPr/>
        </p:nvSpPr>
        <p:spPr>
          <a:xfrm>
            <a:off x="3359490" y="3649479"/>
            <a:ext cx="5734634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Network-layer </a:t>
            </a:r>
            <a:r>
              <a:rPr lang="en-US" dirty="0"/>
              <a:t>protocol transfers transport-layer segment [H</a:t>
            </a:r>
            <a:r>
              <a:rPr lang="en-US" baseline="-25000" dirty="0"/>
              <a:t>t</a:t>
            </a:r>
            <a:r>
              <a:rPr lang="en-US" dirty="0"/>
              <a:t> | M] from one </a:t>
            </a:r>
            <a:r>
              <a:rPr lang="en-US" i="1" dirty="0"/>
              <a:t>host</a:t>
            </a:r>
            <a:r>
              <a:rPr lang="en-US" dirty="0"/>
              <a:t> to another, using link layer services</a:t>
            </a:r>
          </a:p>
        </p:txBody>
      </p:sp>
      <p:sp>
        <p:nvSpPr>
          <p:cNvPr id="109" name="Slide Number Placeholder 5">
            <a:extLst>
              <a:ext uri="{FF2B5EF4-FFF2-40B4-BE49-F238E27FC236}">
                <a16:creationId xmlns:a16="http://schemas.microsoft.com/office/drawing/2014/main" id="{99BA57FE-A308-1E41-B606-A1B8A22BF1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8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02" grpId="0"/>
      <p:bldP spid="11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2EBD77-BBEB-8256-B1D7-6D40115EC1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Encapsulation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4F92B3-9996-B455-D98A-6E4215C63A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pic>
        <p:nvPicPr>
          <p:cNvPr id="7172" name="Picture 4" descr="Stacking Dolls designs, themes, templates and downloadable graphic elements  on Dribbble">
            <a:extLst>
              <a:ext uri="{FF2B5EF4-FFF2-40B4-BE49-F238E27FC236}">
                <a16:creationId xmlns:a16="http://schemas.microsoft.com/office/drawing/2014/main" id="{A26A0BB6-0C77-FE07-9A76-501AF81B15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186" y="2071687"/>
            <a:ext cx="5214120" cy="3910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89B3C42-EA63-6E49-E436-960A9CD62219}"/>
              </a:ext>
            </a:extLst>
          </p:cNvPr>
          <p:cNvSpPr txBox="1"/>
          <p:nvPr/>
        </p:nvSpPr>
        <p:spPr>
          <a:xfrm>
            <a:off x="6245138" y="5073301"/>
            <a:ext cx="997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message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D5FEF7-391E-06CF-EC8D-A4D9473CECC7}"/>
              </a:ext>
            </a:extLst>
          </p:cNvPr>
          <p:cNvSpPr txBox="1"/>
          <p:nvPr/>
        </p:nvSpPr>
        <p:spPr>
          <a:xfrm>
            <a:off x="7392802" y="5073301"/>
            <a:ext cx="995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segment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DCD3DA2-B741-6497-BE53-D89EBC073BDC}"/>
              </a:ext>
            </a:extLst>
          </p:cNvPr>
          <p:cNvSpPr txBox="1"/>
          <p:nvPr/>
        </p:nvSpPr>
        <p:spPr>
          <a:xfrm>
            <a:off x="8738816" y="5059744"/>
            <a:ext cx="10985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datagram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BBD8C8-727E-C550-63F3-5D31C6B6018F}"/>
              </a:ext>
            </a:extLst>
          </p:cNvPr>
          <p:cNvSpPr txBox="1"/>
          <p:nvPr/>
        </p:nvSpPr>
        <p:spPr>
          <a:xfrm>
            <a:off x="10488109" y="5065260"/>
            <a:ext cx="7518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frame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A91CF71-749F-554A-9CA6-E3C9A1D4B1D4}"/>
              </a:ext>
            </a:extLst>
          </p:cNvPr>
          <p:cNvSpPr/>
          <p:nvPr/>
        </p:nvSpPr>
        <p:spPr>
          <a:xfrm>
            <a:off x="838200" y="1285429"/>
            <a:ext cx="56248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Matryoshka dolls (stacking dolls)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Picture 13" descr="Icon&#10;&#10;Description automatically generated with low confidence">
            <a:extLst>
              <a:ext uri="{FF2B5EF4-FFF2-40B4-BE49-F238E27FC236}">
                <a16:creationId xmlns:a16="http://schemas.microsoft.com/office/drawing/2014/main" id="{F4618F35-68D8-2BAF-C676-F42021682C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99754" y="3663601"/>
            <a:ext cx="1016000" cy="1409700"/>
          </a:xfrm>
          <a:prstGeom prst="rect">
            <a:avLst/>
          </a:prstGeom>
        </p:spPr>
      </p:pic>
      <p:pic>
        <p:nvPicPr>
          <p:cNvPr id="16" name="Picture 15" descr="Logo&#10;&#10;Description automatically generated with medium confidence">
            <a:extLst>
              <a:ext uri="{FF2B5EF4-FFF2-40B4-BE49-F238E27FC236}">
                <a16:creationId xmlns:a16="http://schemas.microsoft.com/office/drawing/2014/main" id="{59693B85-4EFF-244B-266A-A60BE22C35C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7590" y="3409601"/>
            <a:ext cx="1206500" cy="1663700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7F9B19E8-C8FD-1DD8-CEBE-996F1AC16A7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97316" y="3041509"/>
            <a:ext cx="1481342" cy="2038158"/>
          </a:xfrm>
          <a:prstGeom prst="rect">
            <a:avLst/>
          </a:prstGeom>
        </p:spPr>
      </p:pic>
      <p:pic>
        <p:nvPicPr>
          <p:cNvPr id="20" name="Picture 19" descr="Icon&#10;&#10;Description automatically generated">
            <a:extLst>
              <a:ext uri="{FF2B5EF4-FFF2-40B4-BE49-F238E27FC236}">
                <a16:creationId xmlns:a16="http://schemas.microsoft.com/office/drawing/2014/main" id="{BA160814-4425-09C4-92B8-72251E17592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997231" y="2709865"/>
            <a:ext cx="1722729" cy="236980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1FA624C3-138D-4F50-821F-574B852B4729}"/>
              </a:ext>
            </a:extLst>
          </p:cNvPr>
          <p:cNvSpPr txBox="1"/>
          <p:nvPr/>
        </p:nvSpPr>
        <p:spPr>
          <a:xfrm>
            <a:off x="46604" y="6519289"/>
            <a:ext cx="60960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dirty="0"/>
              <a:t>Credit: </a:t>
            </a:r>
            <a:r>
              <a:rPr lang="en-US" sz="1050" dirty="0">
                <a:hlinkClick r:id="rId8"/>
              </a:rPr>
              <a:t>https://dribbble.com/shots/7182188-Babushka-Boi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50768378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con&#10;&#10;Description automatically generated with low confidence">
            <a:extLst>
              <a:ext uri="{FF2B5EF4-FFF2-40B4-BE49-F238E27FC236}">
                <a16:creationId xmlns:a16="http://schemas.microsoft.com/office/drawing/2014/main" id="{17A504FA-5493-C357-A605-4DCC182B6E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28349" y="1695405"/>
            <a:ext cx="351909" cy="488275"/>
          </a:xfrm>
          <a:prstGeom prst="rect">
            <a:avLst/>
          </a:prstGeom>
        </p:spPr>
      </p:pic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198153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B559A3-7D00-A302-7026-C353590A1438}"/>
              </a:ext>
            </a:extLst>
          </p:cNvPr>
          <p:cNvGrpSpPr/>
          <p:nvPr/>
        </p:nvGrpSpPr>
        <p:grpSpPr>
          <a:xfrm>
            <a:off x="4158384" y="1778534"/>
            <a:ext cx="2245439" cy="369332"/>
            <a:chOff x="4158384" y="2165404"/>
            <a:chExt cx="2245439" cy="369332"/>
          </a:xfrm>
        </p:grpSpPr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4373" y="2189377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4158384" y="2165404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58A9F5-536F-4297-1363-9B60BDACF2BF}"/>
              </a:ext>
            </a:extLst>
          </p:cNvPr>
          <p:cNvGrpSpPr/>
          <p:nvPr/>
        </p:nvGrpSpPr>
        <p:grpSpPr>
          <a:xfrm>
            <a:off x="4155671" y="2565788"/>
            <a:ext cx="2253425" cy="369332"/>
            <a:chOff x="4155671" y="2952658"/>
            <a:chExt cx="2253425" cy="369332"/>
          </a:xfrm>
        </p:grpSpPr>
        <p:grpSp>
          <p:nvGrpSpPr>
            <p:cNvPr id="133" name="Group 185">
              <a:extLst>
                <a:ext uri="{FF2B5EF4-FFF2-40B4-BE49-F238E27FC236}">
                  <a16:creationId xmlns:a16="http://schemas.microsoft.com/office/drawing/2014/main" id="{EB20B2E4-EE78-334C-B142-D9716F510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1046" y="3003781"/>
              <a:ext cx="908050" cy="301625"/>
              <a:chOff x="1848" y="2046"/>
              <a:chExt cx="572" cy="190"/>
            </a:xfrm>
          </p:grpSpPr>
          <p:grpSp>
            <p:nvGrpSpPr>
              <p:cNvPr id="134" name="Group 179">
                <a:extLst>
                  <a:ext uri="{FF2B5EF4-FFF2-40B4-BE49-F238E27FC236}">
                    <a16:creationId xmlns:a16="http://schemas.microsoft.com/office/drawing/2014/main" id="{1D5E26E8-DD67-F64E-B7A5-CF2A5868C4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138" name="Rectangle 180">
                  <a:extLst>
                    <a:ext uri="{FF2B5EF4-FFF2-40B4-BE49-F238E27FC236}">
                      <a16:creationId xmlns:a16="http://schemas.microsoft.com/office/drawing/2014/main" id="{A0FF28E6-68F8-9D49-858D-54A894437A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" name="Rectangle 181">
                  <a:extLst>
                    <a:ext uri="{FF2B5EF4-FFF2-40B4-BE49-F238E27FC236}">
                      <a16:creationId xmlns:a16="http://schemas.microsoft.com/office/drawing/2014/main" id="{57F4F79C-9470-0243-9459-9DE005B149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35" name="Group 182">
                <a:extLst>
                  <a:ext uri="{FF2B5EF4-FFF2-40B4-BE49-F238E27FC236}">
                    <a16:creationId xmlns:a16="http://schemas.microsoft.com/office/drawing/2014/main" id="{C814D838-F088-1449-A73B-3285342C60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136" name="Rectangle 183">
                  <a:extLst>
                    <a:ext uri="{FF2B5EF4-FFF2-40B4-BE49-F238E27FC236}">
                      <a16:creationId xmlns:a16="http://schemas.microsoft.com/office/drawing/2014/main" id="{744B26E9-8C84-AF45-BC0E-C09188489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Rectangle 184">
                  <a:extLst>
                    <a:ext uri="{FF2B5EF4-FFF2-40B4-BE49-F238E27FC236}">
                      <a16:creationId xmlns:a16="http://schemas.microsoft.com/office/drawing/2014/main" id="{71A3F897-85F9-4241-906F-6308455A3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4155671" y="2952658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4DAD311-C0E8-ECAB-AB26-71D0E13F87C3}"/>
              </a:ext>
            </a:extLst>
          </p:cNvPr>
          <p:cNvGrpSpPr/>
          <p:nvPr/>
        </p:nvGrpSpPr>
        <p:grpSpPr>
          <a:xfrm>
            <a:off x="4134419" y="3291630"/>
            <a:ext cx="2152842" cy="369332"/>
            <a:chOff x="4134419" y="3678500"/>
            <a:chExt cx="2152842" cy="36933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228886" y="3706233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4134419" y="3678500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8F84AA8-653C-EA7E-40CB-0F8B1664BA09}"/>
              </a:ext>
            </a:extLst>
          </p:cNvPr>
          <p:cNvGrpSpPr/>
          <p:nvPr/>
        </p:nvGrpSpPr>
        <p:grpSpPr>
          <a:xfrm>
            <a:off x="4152584" y="4104550"/>
            <a:ext cx="2134677" cy="369332"/>
            <a:chOff x="4152584" y="4491420"/>
            <a:chExt cx="2134677" cy="369332"/>
          </a:xfrm>
        </p:grpSpPr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1BE94808-747E-4346-8BA9-1245F5340481}"/>
                </a:ext>
              </a:extLst>
            </p:cNvPr>
            <p:cNvSpPr txBox="1"/>
            <p:nvPr/>
          </p:nvSpPr>
          <p:spPr>
            <a:xfrm>
              <a:off x="4152584" y="4491420"/>
              <a:ext cx="7409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frame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0ABA56E-C19B-1E49-8691-B116C4BC92D9}"/>
                </a:ext>
              </a:extLst>
            </p:cNvPr>
            <p:cNvGrpSpPr/>
            <p:nvPr/>
          </p:nvGrpSpPr>
          <p:grpSpPr>
            <a:xfrm>
              <a:off x="4939472" y="4504142"/>
              <a:ext cx="1347789" cy="307296"/>
              <a:chOff x="5144294" y="4194650"/>
              <a:chExt cx="1347789" cy="307296"/>
            </a:xfrm>
          </p:grpSpPr>
          <p:grpSp>
            <p:nvGrpSpPr>
              <p:cNvPr id="210" name="Group 182">
                <a:extLst>
                  <a:ext uri="{FF2B5EF4-FFF2-40B4-BE49-F238E27FC236}">
                    <a16:creationId xmlns:a16="http://schemas.microsoft.com/office/drawing/2014/main" id="{1C0D8E0C-30C7-D644-B53F-545AC3B41D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00321"/>
                <a:ext cx="1347789" cy="301625"/>
                <a:chOff x="286" y="1531"/>
                <a:chExt cx="849" cy="190"/>
              </a:xfrm>
            </p:grpSpPr>
            <p:sp>
              <p:nvSpPr>
                <p:cNvPr id="226" name="Rectangle 183">
                  <a:extLst>
                    <a:ext uri="{FF2B5EF4-FFF2-40B4-BE49-F238E27FC236}">
                      <a16:creationId xmlns:a16="http://schemas.microsoft.com/office/drawing/2014/main" id="{6DE19E5C-020A-764D-8F6B-6BB09EA73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Rectangle 184">
                  <a:extLst>
                    <a:ext uri="{FF2B5EF4-FFF2-40B4-BE49-F238E27FC236}">
                      <a16:creationId xmlns:a16="http://schemas.microsoft.com/office/drawing/2014/main" id="{3DF40025-F95F-CB4C-938D-A1646D4921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211" name="Rectangle 181">
                <a:extLst>
                  <a:ext uri="{FF2B5EF4-FFF2-40B4-BE49-F238E27FC236}">
                    <a16:creationId xmlns:a16="http://schemas.microsoft.com/office/drawing/2014/main" id="{C5D484DA-CF52-D04F-9108-C2A5AAA25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11988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221" name="Rectangle 181">
                <a:extLst>
                  <a:ext uri="{FF2B5EF4-FFF2-40B4-BE49-F238E27FC236}">
                    <a16:creationId xmlns:a16="http://schemas.microsoft.com/office/drawing/2014/main" id="{9A7A7B02-76C2-C24E-946A-4CBDBFE07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194650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04E923B-AAA4-BF49-886D-0890ABD390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228896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4096CE24-617A-E048-B706-AA2C9CEA0B54}"/>
                  </a:ext>
                </a:extLst>
              </p:cNvPr>
              <p:cNvCxnSpPr/>
              <p:nvPr/>
            </p:nvCxnSpPr>
            <p:spPr>
              <a:xfrm>
                <a:off x="5720650" y="4227184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Rectangle 181">
                <a:extLst>
                  <a:ext uri="{FF2B5EF4-FFF2-40B4-BE49-F238E27FC236}">
                    <a16:creationId xmlns:a16="http://schemas.microsoft.com/office/drawing/2014/main" id="{00739E25-7377-104B-A6E7-E26BE236C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198403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FB902E57-4D34-7F49-80B6-6C4A1D5EB080}"/>
                  </a:ext>
                </a:extLst>
              </p:cNvPr>
              <p:cNvCxnSpPr/>
              <p:nvPr/>
            </p:nvCxnSpPr>
            <p:spPr>
              <a:xfrm>
                <a:off x="5418102" y="4226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pic>
        <p:nvPicPr>
          <p:cNvPr id="20" name="Picture 19" descr="Logo&#10;&#10;Description automatically generated with medium confidence">
            <a:extLst>
              <a:ext uri="{FF2B5EF4-FFF2-40B4-BE49-F238E27FC236}">
                <a16:creationId xmlns:a16="http://schemas.microsoft.com/office/drawing/2014/main" id="{C71A39D3-23E1-42C5-2774-48B4697E10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03652" y="2422862"/>
            <a:ext cx="401301" cy="553374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D04C425A-439B-4CD6-6869-E9EE3D1F637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81955" y="3154580"/>
            <a:ext cx="451829" cy="621665"/>
          </a:xfrm>
          <a:prstGeom prst="rect">
            <a:avLst/>
          </a:prstGeom>
        </p:spPr>
      </p:pic>
      <p:pic>
        <p:nvPicPr>
          <p:cNvPr id="19" name="Picture 18" descr="Icon&#10;&#10;Description automatically generated">
            <a:extLst>
              <a:ext uri="{FF2B5EF4-FFF2-40B4-BE49-F238E27FC236}">
                <a16:creationId xmlns:a16="http://schemas.microsoft.com/office/drawing/2014/main" id="{C094CD9A-32A2-C6AD-C10C-1539072C15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55899" y="3926006"/>
            <a:ext cx="505593" cy="695498"/>
          </a:xfrm>
          <a:prstGeom prst="rect">
            <a:avLst/>
          </a:prstGeom>
        </p:spPr>
      </p:pic>
      <p:pic>
        <p:nvPicPr>
          <p:cNvPr id="28" name="Picture 27" descr="Icon&#10;&#10;Description automatically generated">
            <a:extLst>
              <a:ext uri="{FF2B5EF4-FFF2-40B4-BE49-F238E27FC236}">
                <a16:creationId xmlns:a16="http://schemas.microsoft.com/office/drawing/2014/main" id="{173D185E-41AC-A488-12F0-6F458E2364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043303" y="3225239"/>
            <a:ext cx="451829" cy="621665"/>
          </a:xfrm>
          <a:prstGeom prst="rect">
            <a:avLst/>
          </a:prstGeom>
        </p:spPr>
      </p:pic>
      <p:pic>
        <p:nvPicPr>
          <p:cNvPr id="29" name="Picture 28" descr="Logo&#10;&#10;Description automatically generated with medium confidence">
            <a:extLst>
              <a:ext uri="{FF2B5EF4-FFF2-40B4-BE49-F238E27FC236}">
                <a16:creationId xmlns:a16="http://schemas.microsoft.com/office/drawing/2014/main" id="{DAE5997A-6335-A674-DD5F-6C3480538E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66221" y="2509417"/>
            <a:ext cx="401301" cy="553374"/>
          </a:xfrm>
          <a:prstGeom prst="rect">
            <a:avLst/>
          </a:prstGeom>
        </p:spPr>
      </p:pic>
      <p:pic>
        <p:nvPicPr>
          <p:cNvPr id="30" name="Picture 29" descr="Icon&#10;&#10;Description automatically generated with low confidence">
            <a:extLst>
              <a:ext uri="{FF2B5EF4-FFF2-40B4-BE49-F238E27FC236}">
                <a16:creationId xmlns:a16="http://schemas.microsoft.com/office/drawing/2014/main" id="{7DDF0824-9437-DBE7-B0F5-931B588298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1613" y="1739407"/>
            <a:ext cx="351909" cy="488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095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78 -0.00023 L -0.00039 0.11343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567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48148E-6 L -0.00026 0.11342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5671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0857 L 0.00013 0.12014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57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5416 L 0.05183 0.11296 L 0.30365 0.11296 L 0.43998 0.00324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92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Encapsulation: an end-end view</a:t>
            </a:r>
            <a:endParaRPr lang="en-US" sz="4400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destination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router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frame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1D42A72-5DFC-29B4-01CA-01ABF8F40951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2697A856-BA7A-DC22-7A4B-BC9EAA6C6C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50FCD7C-E056-BC04-A658-20CEAF01C803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62881793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rpanet2">
            <a:extLst>
              <a:ext uri="{FF2B5EF4-FFF2-40B4-BE49-F238E27FC236}">
                <a16:creationId xmlns:a16="http://schemas.microsoft.com/office/drawing/2014/main" id="{E7F81C40-077A-8344-A0DD-CCE7EDD75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9282054" y="4269293"/>
            <a:ext cx="2443026" cy="2370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7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Kleinrock - queueing theory shows effectiveness of packet-switching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1964: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Baran - packet-switching in military nets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1967: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ARPAnet conceived by Advanced Research Projects Agency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1969: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first ARPAnet node operational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public demo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NCP (Network Control Protocol) first host-host protocol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first e-mail program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has 15 nodes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9867" y="1211969"/>
            <a:ext cx="75684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1961-1972: Early packet-switching principles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863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4" name="Picture 3" descr="Cartoon child with pigtails and purple bows&#10;&#10;Description automatically generated">
            <a:extLst>
              <a:ext uri="{FF2B5EF4-FFF2-40B4-BE49-F238E27FC236}">
                <a16:creationId xmlns:a16="http://schemas.microsoft.com/office/drawing/2014/main" id="{9D2E193C-E930-9E65-94A0-83DE1457A3F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49014" y="2218454"/>
            <a:ext cx="935365" cy="782151"/>
          </a:xfrm>
          <a:prstGeom prst="rect">
            <a:avLst/>
          </a:prstGeom>
        </p:spPr>
      </p:pic>
      <p:pic>
        <p:nvPicPr>
          <p:cNvPr id="5" name="Picture 4" descr="A cartoon of a person with a green bow tie&#10;&#10;Description automatically generated">
            <a:extLst>
              <a:ext uri="{FF2B5EF4-FFF2-40B4-BE49-F238E27FC236}">
                <a16:creationId xmlns:a16="http://schemas.microsoft.com/office/drawing/2014/main" id="{B9790119-4615-6456-1AC8-B0CD25AEC08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4464" y="2702025"/>
            <a:ext cx="1020860" cy="8507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0400" y="2095499"/>
            <a:ext cx="52832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1970: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ALOHAnet satellite network in Hawaii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1974: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Cerf and Kahn - architecture for interconnecting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1976: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Ethernet at Xerox PARC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late70’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proprietary architectures: DECnet, SNA, XNA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1979: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ARPAnet has 200 nodes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0785" y="1202606"/>
            <a:ext cx="100649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1972-1980: Internetworking, new and proprietary networks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B01480-39E3-A449-9BF1-26DFD957BB24}"/>
              </a:ext>
            </a:extLst>
          </p:cNvPr>
          <p:cNvGrpSpPr/>
          <p:nvPr/>
        </p:nvGrpSpPr>
        <p:grpSpPr>
          <a:xfrm>
            <a:off x="6851353" y="2147296"/>
            <a:ext cx="4978399" cy="4075895"/>
            <a:chOff x="6851353" y="2147296"/>
            <a:chExt cx="4978399" cy="4075895"/>
          </a:xfrm>
        </p:grpSpPr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608262C8-1FAC-0443-9A02-4D30DF80F9F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879929" y="2320332"/>
              <a:ext cx="4735804" cy="390285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17475" marR="0" lvl="0" indent="127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Cerf and Kahn’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internetworking principles: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minimalism, autonomy - no internal changes required to interconnect networks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best-effort service model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stateless routing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decentralized control</a:t>
              </a:r>
            </a:p>
            <a:p>
              <a:pPr marL="1174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define today’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 architecture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1C6B9B7-113F-CF4E-B965-F2D14958F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353" y="2147296"/>
              <a:ext cx="4978399" cy="4050304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5D3DCC67-63F6-B945-AA9C-E5C8ADE951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675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deployment of TCP/IP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smtp e-mail protocol defined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DNS defined for name-to-IP-address translation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1985: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ftp protocol defined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1988: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TCP congestion control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 national networks: CSnet, BITnet, NSFnet, Minitel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100,000 hosts connected to confederation of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62000" y="1212520"/>
            <a:ext cx="913346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1980-1990: new protocols, a proliferation of networks</a:t>
            </a: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143D9156-178D-FA4A-ACEB-4C58A8C32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398" y="3880533"/>
            <a:ext cx="3906331" cy="2875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5251F43-145C-4745-8AAF-75529DC333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2903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/>
      <p:bldP spid="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7167" y="2079634"/>
            <a:ext cx="5578281" cy="471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ARPAnet decommissioned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1991: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NSF lifts restrictions on commercial use of NSFnet (decommissioned, 1995)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Web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hypertext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[Bush 1945, Nelson 1960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s]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HTML, HTTP: Berners-Lee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1994: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Mosaic, later Netscape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late 1990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commercialization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the Web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– 2000s: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more killer apps: instant messaging, P2P file sharing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security to forefront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est. 50 million host, 100 million+ users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backbone links running at Gbps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40579" y="1215136"/>
            <a:ext cx="1005890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1990, 2000s: commercialization, the Web, new applications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372142-082B-F24A-8C5A-2A184D6D99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30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3532" y="1770592"/>
            <a:ext cx="11142134" cy="47340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19113" marR="0" lvl="1" indent="-38893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aggressive deployment of broadband home access (10-100’s Mbps)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2008: software-defined networking (SDN)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increasing ubiquity of high-speed wireless access: 4G/5G, WiFi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service providers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(Google, FB, Microsoft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create their own networks</a:t>
            </a:r>
          </a:p>
          <a:p>
            <a:pPr marL="812800" marR="0" lvl="2" indent="-2349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bypass commercial Internet to connect “close” to end user, providing 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instantaneous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to social media, search, video content, …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enterprises run their services in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cloud”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Amazon Web Services, Microsoft Azure)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rise of smartphones: more mobile than fixed devices on Internet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(2017)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~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15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 devices attached to Internet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(2023,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statista.com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800333" y="1211969"/>
            <a:ext cx="69460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2005-present: scale, SDN, mobility, cloud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5605DD5-B970-0D47-8DE7-E0269EA38D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0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Chapter 1: summary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77332" y="1325518"/>
            <a:ext cx="6189609" cy="52197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We’ve covered a “</a:t>
            </a:r>
            <a:r>
              <a:rPr lang="en-US" altLang="ja-JP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ton” of material!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Internet overview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what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a protocol?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network edge, access network, core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Internet structure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layering, service models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security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history</a:t>
            </a:r>
            <a:endParaRPr lang="en-US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3515DDB-81B8-9745-A3D6-9EFD3E80B128}"/>
              </a:ext>
            </a:extLst>
          </p:cNvPr>
          <p:cNvSpPr txBox="1">
            <a:spLocks noChangeArrowheads="1"/>
          </p:cNvSpPr>
          <p:nvPr/>
        </p:nvSpPr>
        <p:spPr>
          <a:xfrm>
            <a:off x="7616592" y="2335167"/>
            <a:ext cx="3724275" cy="362536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context, overview, vocabulary, 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feel” of networking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more depth, detail,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and fun </a:t>
            </a:r>
            <a:r>
              <a:rPr lang="en-US" altLang="en-US" sz="3200" dirty="0">
                <a:ea typeface="ＭＳ Ｐゴシック" panose="020B0600070205080204" pitchFamily="34" charset="-128"/>
              </a:rPr>
              <a:t>to follow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!</a:t>
            </a: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2208143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1 slides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05261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ISO/OSI reference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odel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Two layers not found in  Internet protocol stack!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synchronization, checkpointing, recovery of data exchange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Internet stack “</a:t>
            </a:r>
            <a:r>
              <a:rPr lang="en-US" altLang="ja-JP" dirty="0">
                <a:ea typeface="ＭＳ Ｐゴシック" panose="020B0600070205080204" pitchFamily="34" charset="-128"/>
              </a:rPr>
              <a:t>missing” these layers!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these services, </a:t>
            </a:r>
            <a:r>
              <a:rPr lang="en-US" altLang="en-US" sz="2800" i="1" dirty="0">
                <a:ea typeface="Arial" panose="020B0604020202020204" pitchFamily="34" charset="0"/>
              </a:rPr>
              <a:t>if needed,</a:t>
            </a:r>
            <a:r>
              <a:rPr lang="en-US" altLang="en-US" sz="2800" dirty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needed?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1" y="1413668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1" y="1550193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dirty="0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physical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2142331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1186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658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3179" y="4674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41917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5716" y="26614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246534" y="5352939"/>
            <a:ext cx="24664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The seven layer OSI/ISO </a:t>
            </a:r>
          </a:p>
          <a:p>
            <a:pPr algn="ctr"/>
            <a:r>
              <a:rPr lang="en-US" dirty="0"/>
              <a:t>reference model</a:t>
            </a:r>
          </a:p>
        </p:txBody>
      </p:sp>
    </p:spTree>
    <p:extLst>
      <p:ext uri="{BB962C8B-B14F-4D97-AF65-F5344CB8AC3E}">
        <p14:creationId xmlns:p14="http://schemas.microsoft.com/office/powerpoint/2010/main" val="419148702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DDB9D9-BD9A-9433-6EE8-BBAD2AE8CE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 </a:t>
            </a:r>
            <a:r>
              <a:rPr lang="en-US"/>
              <a:t>than seven OSI layers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0F3C6CB-6B95-D2C8-A849-39834911A7F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2CA1FE0-5DC9-DCDD-99E5-C4CAF3401D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2608" y="1700206"/>
            <a:ext cx="3748715" cy="4389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902408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079388" cy="1910319"/>
            <a:chOff x="3186222" y="2137612"/>
            <a:chExt cx="1079388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7409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frame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551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Wireshark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A33CACA-6D4B-914E-879C-D0A4801FDD69}"/>
              </a:ext>
            </a:extLst>
          </p:cNvPr>
          <p:cNvGrpSpPr>
            <a:grpSpLocks/>
          </p:cNvGrpSpPr>
          <p:nvPr/>
        </p:nvGrpSpPr>
        <p:grpSpPr bwMode="auto">
          <a:xfrm>
            <a:off x="3064933" y="1186569"/>
            <a:ext cx="5643563" cy="4216400"/>
            <a:chOff x="824874" y="353539"/>
            <a:chExt cx="5643193" cy="4216279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4E988EB-48F5-F54C-B9C9-133FDF1668DB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D99EF08-E24A-5A49-9945-D9CA13EA5222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2" name="Picture 12" descr="segment.png">
            <a:extLst>
              <a:ext uri="{FF2B5EF4-FFF2-40B4-BE49-F238E27FC236}">
                <a16:creationId xmlns:a16="http://schemas.microsoft.com/office/drawing/2014/main" id="{31F4545C-714A-6F44-B53A-F7A6D5DA34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0146" y="5561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0" descr="access_point_stylized_small">
            <a:extLst>
              <a:ext uri="{FF2B5EF4-FFF2-40B4-BE49-F238E27FC236}">
                <a16:creationId xmlns:a16="http://schemas.microsoft.com/office/drawing/2014/main" id="{EB48D454-00B5-A34A-A529-36B7DA8E7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9596" y="4609219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ethernet.png">
            <a:extLst>
              <a:ext uri="{FF2B5EF4-FFF2-40B4-BE49-F238E27FC236}">
                <a16:creationId xmlns:a16="http://schemas.microsoft.com/office/drawing/2014/main" id="{C5203EF8-627E-2042-8C20-19993C0786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09358" y="4955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ethernet.png">
            <a:extLst>
              <a:ext uri="{FF2B5EF4-FFF2-40B4-BE49-F238E27FC236}">
                <a16:creationId xmlns:a16="http://schemas.microsoft.com/office/drawing/2014/main" id="{578AB9CA-D9FD-954A-98D3-51DB796B25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008" y="4958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0" descr="ethernet.png">
            <a:extLst>
              <a:ext uri="{FF2B5EF4-FFF2-40B4-BE49-F238E27FC236}">
                <a16:creationId xmlns:a16="http://schemas.microsoft.com/office/drawing/2014/main" id="{4C48A8AC-6418-744D-A910-549C5CD891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2258" y="497751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E4E911A-CDD2-1346-8084-63A13C627C2A}"/>
              </a:ext>
            </a:extLst>
          </p:cNvPr>
          <p:cNvGrpSpPr>
            <a:grpSpLocks/>
          </p:cNvGrpSpPr>
          <p:nvPr/>
        </p:nvGrpSpPr>
        <p:grpSpPr bwMode="auto">
          <a:xfrm>
            <a:off x="6351058" y="1550106"/>
            <a:ext cx="2327275" cy="3171825"/>
            <a:chOff x="4556452" y="1162095"/>
            <a:chExt cx="2326213" cy="3172030"/>
          </a:xfrm>
        </p:grpSpPr>
        <p:cxnSp>
          <p:nvCxnSpPr>
            <p:cNvPr id="19" name="Straight Connector 46">
              <a:extLst>
                <a:ext uri="{FF2B5EF4-FFF2-40B4-BE49-F238E27FC236}">
                  <a16:creationId xmlns:a16="http://schemas.microsoft.com/office/drawing/2014/main" id="{1899062E-6FBE-F241-9273-440E78FA9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Group 31">
              <a:extLst>
                <a:ext uri="{FF2B5EF4-FFF2-40B4-BE49-F238E27FC236}">
                  <a16:creationId xmlns:a16="http://schemas.microsoft.com/office/drawing/2014/main" id="{0AF4144E-7C91-A14A-9783-8FC3A384D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F1FC302-1162-5E49-8F13-1F861DEA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8" name="TextBox 26">
                <a:extLst>
                  <a:ext uri="{FF2B5EF4-FFF2-40B4-BE49-F238E27FC236}">
                    <a16:creationId xmlns:a16="http://schemas.microsoft.com/office/drawing/2014/main" id="{56611581-6A55-8A48-9D24-B72464937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Transport</a:t>
                </a:r>
                <a:r>
                  <a:rPr lang="en-US" altLang="en-US" sz="1400" dirty="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Network</a:t>
                </a:r>
                <a:r>
                  <a:rPr lang="en-US" altLang="en-US" sz="1400" dirty="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Link</a:t>
                </a:r>
                <a:r>
                  <a:rPr lang="en-US" altLang="en-US" sz="1400" dirty="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Physical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FC616FD6-92BE-1448-8332-F8CB3AA888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7AAC730B-8F83-7642-90A1-7970CED73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53BDE145-CB48-5B40-B0B6-53D48FB66E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" name="Group 35">
              <a:extLst>
                <a:ext uri="{FF2B5EF4-FFF2-40B4-BE49-F238E27FC236}">
                  <a16:creationId xmlns:a16="http://schemas.microsoft.com/office/drawing/2014/main" id="{6BDEDF86-62AF-3545-8A5C-C023BBBAE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2BFC0C6C-CBAC-0D4C-A25C-CD01CD655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" name="TextBox 34">
                <a:extLst>
                  <a:ext uri="{FF2B5EF4-FFF2-40B4-BE49-F238E27FC236}">
                    <a16:creationId xmlns:a16="http://schemas.microsoft.com/office/drawing/2014/main" id="{154423E1-413E-D941-BE7F-12C38BEA0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 dirty="0"/>
                  <a:t>application</a:t>
                </a:r>
              </a:p>
              <a:p>
                <a:pPr algn="ctr"/>
                <a:r>
                  <a:rPr lang="en-US" altLang="en-US" sz="1600" dirty="0"/>
                  <a:t>(www browser, </a:t>
                </a:r>
              </a:p>
              <a:p>
                <a:pPr algn="ctr"/>
                <a:r>
                  <a:rPr lang="en-US" altLang="en-US" sz="1600" dirty="0"/>
                  <a:t>email client</a:t>
                </a:r>
                <a:r>
                  <a:rPr lang="en-US" altLang="en-US" sz="2000" dirty="0"/>
                  <a:t>)</a:t>
                </a:r>
              </a:p>
            </p:txBody>
          </p:sp>
        </p:grpSp>
        <p:cxnSp>
          <p:nvCxnSpPr>
            <p:cNvPr id="22" name="Straight Connector 37">
              <a:extLst>
                <a:ext uri="{FF2B5EF4-FFF2-40B4-BE49-F238E27FC236}">
                  <a16:creationId xmlns:a16="http://schemas.microsoft.com/office/drawing/2014/main" id="{4A29DB5B-3F11-884B-AB9A-298FDA78DB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TextBox 38">
              <a:extLst>
                <a:ext uri="{FF2B5EF4-FFF2-40B4-BE49-F238E27FC236}">
                  <a16:creationId xmlns:a16="http://schemas.microsoft.com/office/drawing/2014/main" id="{A1004907-9073-D549-98A7-95D39588D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/>
                <a:t>application</a:t>
              </a:r>
            </a:p>
          </p:txBody>
        </p:sp>
        <p:sp>
          <p:nvSpPr>
            <p:cNvPr id="24" name="TextBox 39">
              <a:extLst>
                <a:ext uri="{FF2B5EF4-FFF2-40B4-BE49-F238E27FC236}">
                  <a16:creationId xmlns:a16="http://schemas.microsoft.com/office/drawing/2014/main" id="{409E8C39-FFD0-6441-9ADC-D3F798651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OS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F2F1FE-AA65-BD42-827C-95CF21339B3A}"/>
              </a:ext>
            </a:extLst>
          </p:cNvPr>
          <p:cNvGrpSpPr>
            <a:grpSpLocks/>
          </p:cNvGrpSpPr>
          <p:nvPr/>
        </p:nvGrpSpPr>
        <p:grpSpPr bwMode="auto">
          <a:xfrm>
            <a:off x="3571346" y="1265944"/>
            <a:ext cx="2925231" cy="3168113"/>
            <a:chOff x="1775964" y="877299"/>
            <a:chExt cx="2925206" cy="3168757"/>
          </a:xfrm>
        </p:grpSpPr>
        <p:grpSp>
          <p:nvGrpSpPr>
            <p:cNvPr id="33" name="Group 44">
              <a:extLst>
                <a:ext uri="{FF2B5EF4-FFF2-40B4-BE49-F238E27FC236}">
                  <a16:creationId xmlns:a16="http://schemas.microsoft.com/office/drawing/2014/main" id="{8C4A5E14-6678-0743-BA67-8633682C5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8" name="Group 22">
                <a:extLst>
                  <a:ext uri="{FF2B5EF4-FFF2-40B4-BE49-F238E27FC236}">
                    <a16:creationId xmlns:a16="http://schemas.microsoft.com/office/drawing/2014/main" id="{459552ED-E99E-1244-8AC2-852FAB00AF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B9342A8-AF2E-824F-B7B1-36C01D52F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5" name="TextBox 14">
                  <a:extLst>
                    <a:ext uri="{FF2B5EF4-FFF2-40B4-BE49-F238E27FC236}">
                      <a16:creationId xmlns:a16="http://schemas.microsoft.com/office/drawing/2014/main" id="{BEC95393-BE24-BB43-AD77-D43EC965B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51788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capture</a:t>
                  </a:r>
                </a:p>
                <a:p>
                  <a:pPr algn="ctr"/>
                  <a:r>
                    <a:rPr lang="en-US" altLang="en-US" sz="2000" dirty="0"/>
                    <a:t>(pcap)</a:t>
                  </a:r>
                </a:p>
              </p:txBody>
            </p:sp>
          </p:grpSp>
          <p:grpSp>
            <p:nvGrpSpPr>
              <p:cNvPr id="39" name="Group 23">
                <a:extLst>
                  <a:ext uri="{FF2B5EF4-FFF2-40B4-BE49-F238E27FC236}">
                    <a16:creationId xmlns:a16="http://schemas.microsoft.com/office/drawing/2014/main" id="{C0A5C2D9-6816-4840-9C13-3A6C5D4DB2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63608655-FBDC-3C4A-BA7F-D1DB2F745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3" name="TextBox 16">
                  <a:extLst>
                    <a:ext uri="{FF2B5EF4-FFF2-40B4-BE49-F238E27FC236}">
                      <a16:creationId xmlns:a16="http://schemas.microsoft.com/office/drawing/2014/main" id="{FCA77183-AC62-DD47-AF14-D0B0CFE9AE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analyzer</a:t>
                  </a:r>
                </a:p>
              </p:txBody>
            </p:sp>
          </p:grpSp>
          <p:sp>
            <p:nvSpPr>
              <p:cNvPr id="40" name="Rectangle 42">
                <a:extLst>
                  <a:ext uri="{FF2B5EF4-FFF2-40B4-BE49-F238E27FC236}">
                    <a16:creationId xmlns:a16="http://schemas.microsoft.com/office/drawing/2014/main" id="{3227ABC3-B012-C747-BD3D-F450FBF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/>
              </a:p>
            </p:txBody>
          </p:sp>
          <p:pic>
            <p:nvPicPr>
              <p:cNvPr id="41" name="Picture 43">
                <a:extLst>
                  <a:ext uri="{FF2B5EF4-FFF2-40B4-BE49-F238E27FC236}">
                    <a16:creationId xmlns:a16="http://schemas.microsoft.com/office/drawing/2014/main" id="{59BA13CB-07BE-694A-91F7-B0920A1348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34" name="Straight Connector 47">
              <a:extLst>
                <a:ext uri="{FF2B5EF4-FFF2-40B4-BE49-F238E27FC236}">
                  <a16:creationId xmlns:a16="http://schemas.microsoft.com/office/drawing/2014/main" id="{3923F7AD-F0C3-3243-8CD4-DDD92CA174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Straight Connector 50">
              <a:extLst>
                <a:ext uri="{FF2B5EF4-FFF2-40B4-BE49-F238E27FC236}">
                  <a16:creationId xmlns:a16="http://schemas.microsoft.com/office/drawing/2014/main" id="{AB415A04-E5C0-364E-A75C-CCB02FD025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TextBox 56">
              <a:extLst>
                <a:ext uri="{FF2B5EF4-FFF2-40B4-BE49-F238E27FC236}">
                  <a16:creationId xmlns:a16="http://schemas.microsoft.com/office/drawing/2014/main" id="{86A658DD-FDA2-DF4A-9996-8E851F97C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42589"/>
              <a:ext cx="1296976" cy="646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 dirty="0"/>
                <a:t>copy of all Ethernet frames sent/received</a:t>
              </a:r>
            </a:p>
          </p:txBody>
        </p:sp>
        <p:cxnSp>
          <p:nvCxnSpPr>
            <p:cNvPr id="37" name="Straight Connector 64">
              <a:extLst>
                <a:ext uri="{FF2B5EF4-FFF2-40B4-BE49-F238E27FC236}">
                  <a16:creationId xmlns:a16="http://schemas.microsoft.com/office/drawing/2014/main" id="{3DD256F0-12B9-A44B-97FA-82075E575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6" name="Group 48">
            <a:extLst>
              <a:ext uri="{FF2B5EF4-FFF2-40B4-BE49-F238E27FC236}">
                <a16:creationId xmlns:a16="http://schemas.microsoft.com/office/drawing/2014/main" id="{4F6ED1FB-59EB-454A-BFCC-AD2A53B22B9C}"/>
              </a:ext>
            </a:extLst>
          </p:cNvPr>
          <p:cNvGrpSpPr>
            <a:grpSpLocks/>
          </p:cNvGrpSpPr>
          <p:nvPr/>
        </p:nvGrpSpPr>
        <p:grpSpPr bwMode="auto">
          <a:xfrm>
            <a:off x="1570775" y="4459441"/>
            <a:ext cx="1562100" cy="1511300"/>
            <a:chOff x="-44" y="1473"/>
            <a:chExt cx="981" cy="1105"/>
          </a:xfrm>
        </p:grpSpPr>
        <p:pic>
          <p:nvPicPr>
            <p:cNvPr id="47" name="Picture 49" descr="desktop_computer_stylized_medium">
              <a:extLst>
                <a:ext uri="{FF2B5EF4-FFF2-40B4-BE49-F238E27FC236}">
                  <a16:creationId xmlns:a16="http://schemas.microsoft.com/office/drawing/2014/main" id="{F98D6AC3-8421-8142-ADC8-80BEF2E1F1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F3EE387E-1B3E-524C-8162-6AF4C9FBCE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385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8473</TotalTime>
  <Words>7503</Words>
  <Application>Microsoft Macintosh PowerPoint</Application>
  <PresentationFormat>Widescreen</PresentationFormat>
  <Paragraphs>2433</Paragraphs>
  <Slides>89</Slides>
  <Notes>86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89</vt:i4>
      </vt:variant>
    </vt:vector>
  </HeadingPairs>
  <TitlesOfParts>
    <vt:vector size="99" baseType="lpstr">
      <vt:lpstr>ＭＳ Ｐゴシック</vt:lpstr>
      <vt:lpstr>Arial</vt:lpstr>
      <vt:lpstr>Calibri</vt:lpstr>
      <vt:lpstr>Comic Sans MS</vt:lpstr>
      <vt:lpstr>Gill Sans MT</vt:lpstr>
      <vt:lpstr>Times New Roman</vt:lpstr>
      <vt:lpstr>Wingdings</vt:lpstr>
      <vt:lpstr>ZapfDingbats</vt:lpstr>
      <vt:lpstr>Office Theme</vt:lpstr>
      <vt:lpstr>Clip</vt:lpstr>
      <vt:lpstr>PowerPoint Presentation</vt:lpstr>
      <vt:lpstr>Chapter 1: introduction</vt:lpstr>
      <vt:lpstr>The Internet: a “nuts and bolts” view</vt:lpstr>
      <vt:lpstr>“Fun” Internet-connected devices</vt:lpstr>
      <vt:lpstr>The Internet: a “nuts and bolts” view</vt:lpstr>
      <vt:lpstr>The Internet: a “services”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Access networks: data center networks</vt:lpstr>
      <vt:lpstr>Host: sends packets of data</vt:lpstr>
      <vt:lpstr>Links: physical media</vt:lpstr>
      <vt:lpstr>Links: physical media</vt:lpstr>
      <vt:lpstr>Links: physical media</vt:lpstr>
      <vt:lpstr>Chapter 1: roadmap</vt:lpstr>
      <vt:lpstr>The network core</vt:lpstr>
      <vt:lpstr>Two key network-core functions</vt:lpstr>
      <vt:lpstr>PowerPoint Presentation</vt:lpstr>
      <vt:lpstr>PowerPoint Presentation</vt:lpstr>
      <vt:lpstr>Packet-switching: store-and-forward</vt:lpstr>
      <vt:lpstr>Packet-switching: queueing</vt:lpstr>
      <vt:lpstr>Packet-switching: queueing</vt:lpstr>
      <vt:lpstr>Alternative to packet switching: circuit switching</vt:lpstr>
      <vt:lpstr>Circuit switching: FDM and TDM</vt:lpstr>
      <vt:lpstr>Packet switching versus circuit switching</vt:lpstr>
      <vt:lpstr>Packet switching versus circuit switching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Chapter 1: roadmap</vt:lpstr>
      <vt:lpstr>How do packet delay and loss occur?</vt:lpstr>
      <vt:lpstr>Packet delay: four sources</vt:lpstr>
      <vt:lpstr>Packet delay: four sources</vt:lpstr>
      <vt:lpstr>Caravan analogy</vt:lpstr>
      <vt:lpstr>Caravan analogy</vt:lpstr>
      <vt:lpstr>Packet queueing delay (revisited)</vt:lpstr>
      <vt:lpstr>“Real” Internet delays and routes</vt:lpstr>
      <vt:lpstr>Real Internet delays and routes</vt:lpstr>
      <vt:lpstr>Packet loss</vt:lpstr>
      <vt:lpstr>Throughput</vt:lpstr>
      <vt:lpstr>Throughput</vt:lpstr>
      <vt:lpstr>Throughput: network scenario</vt:lpstr>
      <vt:lpstr>Chapter 1: roadmap</vt:lpstr>
      <vt:lpstr>Network security</vt:lpstr>
      <vt:lpstr>Network security</vt:lpstr>
      <vt:lpstr>Bad guys: packet interception</vt:lpstr>
      <vt:lpstr>Bad guys:  fake identity</vt:lpstr>
      <vt:lpstr>Bad guys: denial of service</vt:lpstr>
      <vt:lpstr>Lines of defense:</vt:lpstr>
      <vt:lpstr>Chapter 1: roadmap</vt:lpstr>
      <vt:lpstr>Protocol “layers” and reference models</vt:lpstr>
      <vt:lpstr>Example: organization of air travel</vt:lpstr>
      <vt:lpstr>Example: organization of air travel</vt:lpstr>
      <vt:lpstr>Why layering?</vt:lpstr>
      <vt:lpstr>Layered Internet protocol stack</vt:lpstr>
      <vt:lpstr>Services, Layering and Encapsulation</vt:lpstr>
      <vt:lpstr>Services, Layering and Encapsulation</vt:lpstr>
      <vt:lpstr>Services, Layering and Encapsulation</vt:lpstr>
      <vt:lpstr>Encapsulation</vt:lpstr>
      <vt:lpstr>Services, Layering and Encapsulation</vt:lpstr>
      <vt:lpstr>Encapsulation: an end-end view</vt:lpstr>
      <vt:lpstr>Chapter 1: roadmap</vt:lpstr>
      <vt:lpstr>Internet history</vt:lpstr>
      <vt:lpstr>Internet history</vt:lpstr>
      <vt:lpstr>Internet history</vt:lpstr>
      <vt:lpstr>Internet history</vt:lpstr>
      <vt:lpstr>Internet history</vt:lpstr>
      <vt:lpstr>Chapter 1: summary</vt:lpstr>
      <vt:lpstr>Additional Chapter 1 slides</vt:lpstr>
      <vt:lpstr>ISO/OSI reference model</vt:lpstr>
      <vt:lpstr>More than seven OSI layers</vt:lpstr>
      <vt:lpstr>Services, Layering and Encapsulation</vt:lpstr>
      <vt:lpstr>Wireshark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Talukder, Sajedul</cp:lastModifiedBy>
  <cp:revision>188</cp:revision>
  <dcterms:created xsi:type="dcterms:W3CDTF">2020-01-18T07:24:59Z</dcterms:created>
  <dcterms:modified xsi:type="dcterms:W3CDTF">2026-02-23T20:36:41Z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b73649dc-6fee-4eb8-a128-734c3c842ea8_Enabled">
    <vt:lpwstr>true</vt:lpwstr>
  </property>
  <property fmtid="{D5CDD505-2E9C-101B-9397-08002B2CF9AE}" pid="3" name="MSIP_Label_b73649dc-6fee-4eb8-a128-734c3c842ea8_SetDate">
    <vt:lpwstr>2025-08-27T18:16:14Z</vt:lpwstr>
  </property>
  <property fmtid="{D5CDD505-2E9C-101B-9397-08002B2CF9AE}" pid="4" name="MSIP_Label_b73649dc-6fee-4eb8-a128-734c3c842ea8_Method">
    <vt:lpwstr>Standard</vt:lpwstr>
  </property>
  <property fmtid="{D5CDD505-2E9C-101B-9397-08002B2CF9AE}" pid="5" name="MSIP_Label_b73649dc-6fee-4eb8-a128-734c3c842ea8_Name">
    <vt:lpwstr>defa4170-0d19-0005-0004-bc88714345d2</vt:lpwstr>
  </property>
  <property fmtid="{D5CDD505-2E9C-101B-9397-08002B2CF9AE}" pid="6" name="MSIP_Label_b73649dc-6fee-4eb8-a128-734c3c842ea8_SiteId">
    <vt:lpwstr>857c21d2-1a16-43a4-90cf-d57f3fab9d2f</vt:lpwstr>
  </property>
  <property fmtid="{D5CDD505-2E9C-101B-9397-08002B2CF9AE}" pid="7" name="MSIP_Label_b73649dc-6fee-4eb8-a128-734c3c842ea8_ActionId">
    <vt:lpwstr>b2a1b256-c92f-4ea6-84d9-2040fdb3ed75</vt:lpwstr>
  </property>
  <property fmtid="{D5CDD505-2E9C-101B-9397-08002B2CF9AE}" pid="8" name="MSIP_Label_b73649dc-6fee-4eb8-a128-734c3c842ea8_ContentBits">
    <vt:lpwstr>0</vt:lpwstr>
  </property>
  <property fmtid="{D5CDD505-2E9C-101B-9397-08002B2CF9AE}" pid="9" name="MSIP_Label_b73649dc-6fee-4eb8-a128-734c3c842ea8_Tag">
    <vt:lpwstr>50, 3, 0, 1</vt:lpwstr>
  </property>
</Properties>
</file>