
<file path=[Content_Types].xml><?xml version="1.0" encoding="utf-8"?>
<Types xmlns="http://schemas.openxmlformats.org/package/2006/content-types">
  <Default Extension="bin" ContentType="audio/unknown"/>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5" r:id="rId2"/>
    <p:sldMasterId id="2147483660" r:id="rId3"/>
  </p:sldMasterIdLst>
  <p:notesMasterIdLst>
    <p:notesMasterId r:id="rId129"/>
  </p:notesMasterIdLst>
  <p:sldIdLst>
    <p:sldId id="1252" r:id="rId4"/>
    <p:sldId id="1041" r:id="rId5"/>
    <p:sldId id="1162" r:id="rId6"/>
    <p:sldId id="1163" r:id="rId7"/>
    <p:sldId id="1164" r:id="rId8"/>
    <p:sldId id="1165" r:id="rId9"/>
    <p:sldId id="1166" r:id="rId10"/>
    <p:sldId id="1167" r:id="rId11"/>
    <p:sldId id="1168" r:id="rId12"/>
    <p:sldId id="1169" r:id="rId13"/>
    <p:sldId id="1170" r:id="rId14"/>
    <p:sldId id="1171" r:id="rId15"/>
    <p:sldId id="1172" r:id="rId16"/>
    <p:sldId id="1173" r:id="rId17"/>
    <p:sldId id="1174" r:id="rId18"/>
    <p:sldId id="1175" r:id="rId19"/>
    <p:sldId id="1042" r:id="rId20"/>
    <p:sldId id="1068" r:id="rId21"/>
    <p:sldId id="1069" r:id="rId22"/>
    <p:sldId id="1070" r:id="rId23"/>
    <p:sldId id="1072" r:id="rId24"/>
    <p:sldId id="1073" r:id="rId25"/>
    <p:sldId id="1074" r:id="rId26"/>
    <p:sldId id="1075" r:id="rId27"/>
    <p:sldId id="1076" r:id="rId28"/>
    <p:sldId id="1077" r:id="rId29"/>
    <p:sldId id="1078" r:id="rId30"/>
    <p:sldId id="1079" r:id="rId31"/>
    <p:sldId id="1080" r:id="rId32"/>
    <p:sldId id="1081" r:id="rId33"/>
    <p:sldId id="1082" r:id="rId34"/>
    <p:sldId id="1083" r:id="rId35"/>
    <p:sldId id="1084" r:id="rId36"/>
    <p:sldId id="1085" r:id="rId37"/>
    <p:sldId id="1086" r:id="rId38"/>
    <p:sldId id="965" r:id="rId39"/>
    <p:sldId id="966" r:id="rId40"/>
    <p:sldId id="967" r:id="rId41"/>
    <p:sldId id="968" r:id="rId42"/>
    <p:sldId id="1008" r:id="rId43"/>
    <p:sldId id="1007" r:id="rId44"/>
    <p:sldId id="1087" r:id="rId45"/>
    <p:sldId id="1088" r:id="rId46"/>
    <p:sldId id="1089" r:id="rId47"/>
    <p:sldId id="1095" r:id="rId48"/>
    <p:sldId id="1093" r:id="rId49"/>
    <p:sldId id="1208" r:id="rId50"/>
    <p:sldId id="1214" r:id="rId51"/>
    <p:sldId id="1097" r:id="rId52"/>
    <p:sldId id="1100" r:id="rId53"/>
    <p:sldId id="1098" r:id="rId54"/>
    <p:sldId id="1099" r:id="rId55"/>
    <p:sldId id="1160" r:id="rId56"/>
    <p:sldId id="1186" r:id="rId57"/>
    <p:sldId id="1187" r:id="rId58"/>
    <p:sldId id="1188" r:id="rId59"/>
    <p:sldId id="1253" r:id="rId60"/>
    <p:sldId id="1049" r:id="rId61"/>
    <p:sldId id="1101" r:id="rId62"/>
    <p:sldId id="1102" r:id="rId63"/>
    <p:sldId id="1103" r:id="rId64"/>
    <p:sldId id="1104" r:id="rId65"/>
    <p:sldId id="1209" r:id="rId66"/>
    <p:sldId id="1108" r:id="rId67"/>
    <p:sldId id="1109" r:id="rId68"/>
    <p:sldId id="1110" r:id="rId69"/>
    <p:sldId id="1050" r:id="rId70"/>
    <p:sldId id="1112" r:id="rId71"/>
    <p:sldId id="1113" r:id="rId72"/>
    <p:sldId id="1212" r:id="rId73"/>
    <p:sldId id="1114" r:id="rId74"/>
    <p:sldId id="1115" r:id="rId75"/>
    <p:sldId id="1213" r:id="rId76"/>
    <p:sldId id="1116" r:id="rId77"/>
    <p:sldId id="1125" r:id="rId78"/>
    <p:sldId id="1117" r:id="rId79"/>
    <p:sldId id="1118" r:id="rId80"/>
    <p:sldId id="406" r:id="rId81"/>
    <p:sldId id="482" r:id="rId82"/>
    <p:sldId id="402" r:id="rId83"/>
    <p:sldId id="403" r:id="rId84"/>
    <p:sldId id="414" r:id="rId85"/>
    <p:sldId id="1119" r:id="rId86"/>
    <p:sldId id="1120" r:id="rId87"/>
    <p:sldId id="1254" r:id="rId88"/>
    <p:sldId id="1121" r:id="rId89"/>
    <p:sldId id="1122" r:id="rId90"/>
    <p:sldId id="1123" r:id="rId91"/>
    <p:sldId id="1124" r:id="rId92"/>
    <p:sldId id="1052" r:id="rId93"/>
    <p:sldId id="1135" r:id="rId94"/>
    <p:sldId id="1136" r:id="rId95"/>
    <p:sldId id="1137" r:id="rId96"/>
    <p:sldId id="1138" r:id="rId97"/>
    <p:sldId id="1161" r:id="rId98"/>
    <p:sldId id="1142" r:id="rId99"/>
    <p:sldId id="1143" r:id="rId100"/>
    <p:sldId id="1139" r:id="rId101"/>
    <p:sldId id="1140" r:id="rId102"/>
    <p:sldId id="1144" r:id="rId103"/>
    <p:sldId id="1146" r:id="rId104"/>
    <p:sldId id="1215" r:id="rId105"/>
    <p:sldId id="533" r:id="rId106"/>
    <p:sldId id="534" r:id="rId107"/>
    <p:sldId id="1053" r:id="rId108"/>
    <p:sldId id="1148" r:id="rId109"/>
    <p:sldId id="1149" r:id="rId110"/>
    <p:sldId id="1150" r:id="rId111"/>
    <p:sldId id="1151" r:id="rId112"/>
    <p:sldId id="1152" r:id="rId113"/>
    <p:sldId id="1153" r:id="rId114"/>
    <p:sldId id="1154" r:id="rId115"/>
    <p:sldId id="1155" r:id="rId116"/>
    <p:sldId id="1156" r:id="rId117"/>
    <p:sldId id="1157" r:id="rId118"/>
    <p:sldId id="1158" r:id="rId119"/>
    <p:sldId id="1159" r:id="rId120"/>
    <p:sldId id="1048" r:id="rId121"/>
    <p:sldId id="1216" r:id="rId122"/>
    <p:sldId id="1242" r:id="rId123"/>
    <p:sldId id="1251" r:id="rId124"/>
    <p:sldId id="1217" r:id="rId125"/>
    <p:sldId id="1106" r:id="rId126"/>
    <p:sldId id="1145" r:id="rId127"/>
    <p:sldId id="1147" r:id="rId12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4" userDrawn="1">
          <p15:clr>
            <a:srgbClr val="A4A3A4"/>
          </p15:clr>
        </p15:guide>
        <p15:guide id="2" pos="5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9CDFF9"/>
    <a:srgbClr val="010086"/>
    <a:srgbClr val="CCCCFF"/>
    <a:srgbClr val="3C6CDF"/>
    <a:srgbClr val="0000A8"/>
    <a:srgbClr val="C96B72"/>
    <a:srgbClr val="B8C2C9"/>
    <a:srgbClr val="D6DCE0"/>
    <a:srgbClr val="0100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373"/>
    <p:restoredTop sz="79589"/>
  </p:normalViewPr>
  <p:slideViewPr>
    <p:cSldViewPr snapToGrid="0" snapToObjects="1">
      <p:cViewPr varScale="1">
        <p:scale>
          <a:sx n="100" d="100"/>
          <a:sy n="100" d="100"/>
        </p:scale>
        <p:origin x="952" y="160"/>
      </p:cViewPr>
      <p:guideLst>
        <p:guide orient="horz" pos="1104"/>
        <p:guide pos="576"/>
      </p:guideLst>
    </p:cSldViewPr>
  </p:slideViewPr>
  <p:outlineViewPr>
    <p:cViewPr>
      <p:scale>
        <a:sx n="33" d="100"/>
        <a:sy n="33" d="100"/>
      </p:scale>
      <p:origin x="0" y="-415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notesMaster" Target="notesMasters/notesMaster1.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presProps" Target="presProp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viewProps" Target="viewProps.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theme" Target="theme/theme1.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4" Type="http://schemas.openxmlformats.org/officeDocument/2006/relationships/slide" Target="slides/slide1.xml"/><Relationship Id="rId9" Type="http://schemas.openxmlformats.org/officeDocument/2006/relationships/slide" Target="slides/slide6.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2/18/26</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9.0:  updated to 9</a:t>
            </a:r>
            <a:r>
              <a:rPr lang="en-US" baseline="30000" dirty="0"/>
              <a:t>th</a:t>
            </a:r>
            <a:r>
              <a:rPr lang="en-US" dirty="0"/>
              <a:t> Edition, June 2025</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98617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848983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99160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070684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207448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UDO and TCP code updates 3/23</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424148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921669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1301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6520903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185796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228486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731533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813186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7.01 (January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Updated slide content for 2020 link technologies and applications</a:t>
            </a:r>
          </a:p>
          <a:p>
            <a:pPr marL="171450" indent="-171450">
              <a:buFont typeface="Arial" panose="020B0604020202020204" pitchFamily="34" charset="0"/>
              <a:buChar char="•"/>
            </a:pPr>
            <a:r>
              <a:rPr lang="en-US" dirty="0"/>
              <a:t>Add more animation throughout</a:t>
            </a:r>
          </a:p>
          <a:p>
            <a:pPr marL="171450" indent="-171450">
              <a:buFont typeface="Arial" panose="020B0604020202020204" pitchFamily="34" charset="0"/>
              <a:buChar char="•"/>
            </a:pPr>
            <a:r>
              <a:rPr lang="en-US" dirty="0"/>
              <a:t>New Master slide </a:t>
            </a:r>
          </a:p>
        </p:txBody>
      </p:sp>
      <p:sp>
        <p:nvSpPr>
          <p:cNvPr id="4" name="Slide Number Placeholder 3"/>
          <p:cNvSpPr>
            <a:spLocks noGrp="1"/>
          </p:cNvSpPr>
          <p:nvPr>
            <p:ph type="sldNum" sz="quarter" idx="5"/>
          </p:nvPr>
        </p:nvSpPr>
        <p:spPr/>
        <p:txBody>
          <a:bodyPr/>
          <a:lstStyle/>
          <a:p>
            <a:fld id="{3D91EEAC-CFEF-9647-876F-EABC6B8338D7}" type="slidenum">
              <a:rPr lang="en-US" smtClean="0"/>
              <a:t>118</a:t>
            </a:fld>
            <a:endParaRPr lang="en-US" dirty="0"/>
          </a:p>
        </p:txBody>
      </p:sp>
    </p:spTree>
    <p:extLst>
      <p:ext uri="{BB962C8B-B14F-4D97-AF65-F5344CB8AC3E}">
        <p14:creationId xmlns:p14="http://schemas.microsoft.com/office/powerpoint/2010/main" val="306184487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going to be something new for some students.   Interruption-driven programming, timeout.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267741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04128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Talk a bit about real-world examples for timeout at the end.</a:t>
            </a:r>
          </a:p>
          <a:p>
            <a:endParaRPr lang="en-US" dirty="0"/>
          </a:p>
          <a:p>
            <a:r>
              <a:rPr lang="en-US" dirty="0"/>
              <a:t>Question:  settimeout(10), then what happens in the next iteration?  Will .accept() have timeout?</a:t>
            </a:r>
          </a:p>
          <a:p>
            <a:endParaRPr lang="en-US" dirty="0"/>
          </a:p>
          <a:p>
            <a:r>
              <a:rPr lang="en-US" dirty="0"/>
              <a:t>Non-blocking:</a:t>
            </a:r>
          </a:p>
          <a:p>
            <a:r>
              <a:rPr lang="en-US" dirty="0"/>
              <a:t>https://www.scottklement.com/rpg/socktut/nonblocking.html</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018771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Retired this slide, since telnet isn’t really used anymore, and few non https: mail servers around anymore....</a:t>
            </a:r>
          </a:p>
        </p:txBody>
      </p:sp>
      <p:sp>
        <p:nvSpPr>
          <p:cNvPr id="4" name="Slide Number Placeholder 3"/>
          <p:cNvSpPr>
            <a:spLocks noGrp="1"/>
          </p:cNvSpPr>
          <p:nvPr>
            <p:ph type="sldNum" sz="quarter" idx="5"/>
          </p:nvPr>
        </p:nvSpPr>
        <p:spPr/>
        <p:txBody>
          <a:bodyPr/>
          <a:lstStyle/>
          <a:p>
            <a:fld id="{3D91EEAC-CFEF-9647-876F-EABC6B8338D7}" type="slidenum">
              <a:rPr lang="en-US" smtClean="0"/>
              <a:t>123</a:t>
            </a:fld>
            <a:endParaRPr lang="en-US" dirty="0"/>
          </a:p>
        </p:txBody>
      </p:sp>
    </p:spTree>
    <p:extLst>
      <p:ext uri="{BB962C8B-B14F-4D97-AF65-F5344CB8AC3E}">
        <p14:creationId xmlns:p14="http://schemas.microsoft.com/office/powerpoint/2010/main" val="226122168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retired, since there’s the Netflix example which is visually better</a:t>
            </a:r>
          </a:p>
        </p:txBody>
      </p:sp>
      <p:sp>
        <p:nvSpPr>
          <p:cNvPr id="4" name="Slide Number Placeholder 3"/>
          <p:cNvSpPr>
            <a:spLocks noGrp="1"/>
          </p:cNvSpPr>
          <p:nvPr>
            <p:ph type="sldNum" sz="quarter" idx="5"/>
          </p:nvPr>
        </p:nvSpPr>
        <p:spPr/>
        <p:txBody>
          <a:bodyPr/>
          <a:lstStyle/>
          <a:p>
            <a:fld id="{3D91EEAC-CFEF-9647-876F-EABC6B8338D7}" type="slidenum">
              <a:rPr lang="en-US" smtClean="0"/>
              <a:t>124</a:t>
            </a:fld>
            <a:endParaRPr lang="en-US" dirty="0"/>
          </a:p>
        </p:txBody>
      </p:sp>
    </p:spTree>
    <p:extLst>
      <p:ext uri="{BB962C8B-B14F-4D97-AF65-F5344CB8AC3E}">
        <p14:creationId xmlns:p14="http://schemas.microsoft.com/office/powerpoint/2010/main" val="380396792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This slide retired, since there’s the new Netflix example which is visually better</a:t>
            </a: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125</a:t>
            </a:fld>
            <a:endParaRPr lang="en-US" dirty="0"/>
          </a:p>
        </p:txBody>
      </p:sp>
    </p:spTree>
    <p:extLst>
      <p:ext uri="{BB962C8B-B14F-4D97-AF65-F5344CB8AC3E}">
        <p14:creationId xmlns:p14="http://schemas.microsoft.com/office/powerpoint/2010/main" val="9646770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885094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94646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10120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59115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95103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18353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dirty="0"/>
          </a:p>
        </p:txBody>
      </p:sp>
    </p:spTree>
    <p:extLst>
      <p:ext uri="{BB962C8B-B14F-4D97-AF65-F5344CB8AC3E}">
        <p14:creationId xmlns:p14="http://schemas.microsoft.com/office/powerpoint/2010/main" val="41328783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2820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37087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09308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5018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31017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10230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14662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313608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45022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explain why minutes (recall earlier delay versus arrival rate curve from Chapter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54387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00934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31645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93311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CCEA37-0427-E7AD-92BC-35BEE996AC1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6184AB3-FBDF-30BB-7ABC-074C3AB8769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F2DE13C-A25C-2820-AF6D-890ED74BECD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2398914-5B44-51D1-D542-8D6B3123513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1384161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58</a:t>
            </a:fld>
            <a:endParaRPr lang="en-US" dirty="0"/>
          </a:p>
        </p:txBody>
      </p:sp>
    </p:spTree>
    <p:extLst>
      <p:ext uri="{BB962C8B-B14F-4D97-AF65-F5344CB8AC3E}">
        <p14:creationId xmlns:p14="http://schemas.microsoft.com/office/powerpoint/2010/main" val="335310648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47949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580897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40802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297136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79247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19392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183210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37920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67</a:t>
            </a:fld>
            <a:endParaRPr lang="en-US" dirty="0"/>
          </a:p>
        </p:txBody>
      </p:sp>
    </p:spTree>
    <p:extLst>
      <p:ext uri="{BB962C8B-B14F-4D97-AF65-F5344CB8AC3E}">
        <p14:creationId xmlns:p14="http://schemas.microsoft.com/office/powerpoint/2010/main" val="54487865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269781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59636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26381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256546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533662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257393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613734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783601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538914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932039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250582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615589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756175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D6EF2C-975F-8C97-E621-51531E435CD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53F5AF-8DC3-7F03-8513-45E66502412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BCBAA6A-6F3A-3625-E187-2038A597FD6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2DDCCE2-1034-DC39-DE30-04B6BA6D435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915130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782216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39870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891641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782182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90</a:t>
            </a:fld>
            <a:endParaRPr lang="en-US" dirty="0"/>
          </a:p>
        </p:txBody>
      </p:sp>
    </p:spTree>
    <p:extLst>
      <p:ext uri="{BB962C8B-B14F-4D97-AF65-F5344CB8AC3E}">
        <p14:creationId xmlns:p14="http://schemas.microsoft.com/office/powerpoint/2010/main" val="100751467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109324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7786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22605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6253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903900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765967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48850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010567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447771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11936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21976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363025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103</a:t>
            </a:fld>
            <a:endParaRPr kumimoji="0" lang="en-US" altLang="en-US" sz="13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panose="020B0600070205080204" pitchFamily="34" charset="-128"/>
              </a:rPr>
              <a:t>Akamai: 100,000+ servers in 1000+ clusters in 1000+ networks in 70+ countries serving trillions of requests a day.</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How many people use Netflix?</a:t>
            </a:r>
          </a:p>
        </p:txBody>
      </p:sp>
    </p:spTree>
    <p:extLst>
      <p:ext uri="{BB962C8B-B14F-4D97-AF65-F5344CB8AC3E}">
        <p14:creationId xmlns:p14="http://schemas.microsoft.com/office/powerpoint/2010/main" val="169486420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CE157223-41AB-CB48-9D29-70289FC738BB}" type="slidenum">
              <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1" fontAlgn="auto" latinLnBrk="0" hangingPunct="1">
                <a:lnSpc>
                  <a:spcPct val="100000"/>
                </a:lnSpc>
                <a:spcBef>
                  <a:spcPct val="0"/>
                </a:spcBef>
                <a:spcAft>
                  <a:spcPts val="0"/>
                </a:spcAft>
                <a:buClrTx/>
                <a:buSzTx/>
                <a:buFontTx/>
                <a:buNone/>
                <a:tabLst/>
                <a:defRPr/>
              </a:pPr>
              <a:t>104</a:t>
            </a:fld>
            <a:endParaRPr kumimoji="0" lang="en-US" altLang="en-US" sz="13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39244534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105</a:t>
            </a:fld>
            <a:endParaRPr lang="en-US" dirty="0"/>
          </a:p>
        </p:txBody>
      </p:sp>
    </p:spTree>
    <p:extLst>
      <p:ext uri="{BB962C8B-B14F-4D97-AF65-F5344CB8AC3E}">
        <p14:creationId xmlns:p14="http://schemas.microsoft.com/office/powerpoint/2010/main" val="24879403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260621-8E97-B349-82B8-F5BEB8BB9E3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1EEF4EB-0030-4E4F-9E18-F12D2E22AD1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E1B396-855F-5544-9249-E53712C50958}"/>
              </a:ext>
            </a:extLst>
          </p:cNvPr>
          <p:cNvSpPr>
            <a:spLocks noGrp="1"/>
          </p:cNvSpPr>
          <p:nvPr>
            <p:ph type="dt" sz="half" idx="10"/>
          </p:nvPr>
        </p:nvSpPr>
        <p:spPr/>
        <p:txBody>
          <a:bodyPr/>
          <a:lstStyle/>
          <a:p>
            <a:fld id="{F18ABAAA-56F6-2745-AE94-1EE02FE78392}" type="datetimeFigureOut">
              <a:rPr lang="en-US" smtClean="0"/>
              <a:t>2/18/26</a:t>
            </a:fld>
            <a:endParaRPr lang="en-US" dirty="0"/>
          </a:p>
        </p:txBody>
      </p:sp>
      <p:sp>
        <p:nvSpPr>
          <p:cNvPr id="5" name="Footer Placeholder 4">
            <a:extLst>
              <a:ext uri="{FF2B5EF4-FFF2-40B4-BE49-F238E27FC236}">
                <a16:creationId xmlns:a16="http://schemas.microsoft.com/office/drawing/2014/main" id="{0F82F17E-A703-FC4C-9DBC-37F173C9B394}"/>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CEE0F0E7-19E4-134F-9E84-35EA99DAAAB7}"/>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40687333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9E3A18-9CC1-1341-AF96-7184EEE9E6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BC89520-6876-074C-9D1E-480E252E7D6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0D41A40-B683-6D40-ADC6-D403C9B2DF84}"/>
              </a:ext>
            </a:extLst>
          </p:cNvPr>
          <p:cNvSpPr>
            <a:spLocks noGrp="1"/>
          </p:cNvSpPr>
          <p:nvPr>
            <p:ph type="dt" sz="half" idx="10"/>
          </p:nvPr>
        </p:nvSpPr>
        <p:spPr/>
        <p:txBody>
          <a:bodyPr/>
          <a:lstStyle/>
          <a:p>
            <a:fld id="{F18ABAAA-56F6-2745-AE94-1EE02FE78392}" type="datetimeFigureOut">
              <a:rPr lang="en-US" smtClean="0"/>
              <a:t>2/18/26</a:t>
            </a:fld>
            <a:endParaRPr lang="en-US" dirty="0"/>
          </a:p>
        </p:txBody>
      </p:sp>
      <p:sp>
        <p:nvSpPr>
          <p:cNvPr id="5" name="Footer Placeholder 4">
            <a:extLst>
              <a:ext uri="{FF2B5EF4-FFF2-40B4-BE49-F238E27FC236}">
                <a16:creationId xmlns:a16="http://schemas.microsoft.com/office/drawing/2014/main" id="{3F18FEEC-B9ED-7545-B62E-2405FF75F0B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367D7674-65A6-9346-ACDD-85E2D4433B83}"/>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5954063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1B807-2E2B-DF4F-AA06-273A39CC4D7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EDCA3A2-9A5D-1D4E-BCC4-2CA4EEC2E34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677D900-B000-364D-BFD2-F6CD6080A5B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2152A66-19E1-D541-B7E0-104E938B0EC6}"/>
              </a:ext>
            </a:extLst>
          </p:cNvPr>
          <p:cNvSpPr>
            <a:spLocks noGrp="1"/>
          </p:cNvSpPr>
          <p:nvPr>
            <p:ph type="dt" sz="half" idx="10"/>
          </p:nvPr>
        </p:nvSpPr>
        <p:spPr/>
        <p:txBody>
          <a:bodyPr/>
          <a:lstStyle/>
          <a:p>
            <a:fld id="{F18ABAAA-56F6-2745-AE94-1EE02FE78392}" type="datetimeFigureOut">
              <a:rPr lang="en-US" smtClean="0"/>
              <a:t>2/18/26</a:t>
            </a:fld>
            <a:endParaRPr lang="en-US" dirty="0"/>
          </a:p>
        </p:txBody>
      </p:sp>
      <p:sp>
        <p:nvSpPr>
          <p:cNvPr id="6" name="Footer Placeholder 5">
            <a:extLst>
              <a:ext uri="{FF2B5EF4-FFF2-40B4-BE49-F238E27FC236}">
                <a16:creationId xmlns:a16="http://schemas.microsoft.com/office/drawing/2014/main" id="{70AC81DD-4A04-1E4B-B64C-43B9657EC928}"/>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8F5D67D9-2DCB-AB4D-B8A5-0CAF567FC76C}"/>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15051883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C3A7B7-5559-064B-8A50-9F1CBA7A030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A67FAB1-A4C9-F747-A0BA-DBA0C0C4BF1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332C787-CD6F-1F4A-9B1D-ACB05AA614A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047F7A3-F4D2-F04B-86DF-43E53ADD2A7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3B89BA5-1CD5-EB43-A6A4-9F79325D7A1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E049E35-AF34-354F-AAD8-67D4DAD8763E}"/>
              </a:ext>
            </a:extLst>
          </p:cNvPr>
          <p:cNvSpPr>
            <a:spLocks noGrp="1"/>
          </p:cNvSpPr>
          <p:nvPr>
            <p:ph type="dt" sz="half" idx="10"/>
          </p:nvPr>
        </p:nvSpPr>
        <p:spPr/>
        <p:txBody>
          <a:bodyPr/>
          <a:lstStyle/>
          <a:p>
            <a:fld id="{F18ABAAA-56F6-2745-AE94-1EE02FE78392}" type="datetimeFigureOut">
              <a:rPr lang="en-US" smtClean="0"/>
              <a:t>2/18/26</a:t>
            </a:fld>
            <a:endParaRPr lang="en-US" dirty="0"/>
          </a:p>
        </p:txBody>
      </p:sp>
      <p:sp>
        <p:nvSpPr>
          <p:cNvPr id="8" name="Footer Placeholder 7">
            <a:extLst>
              <a:ext uri="{FF2B5EF4-FFF2-40B4-BE49-F238E27FC236}">
                <a16:creationId xmlns:a16="http://schemas.microsoft.com/office/drawing/2014/main" id="{17D7A093-D80D-DD4D-91AF-D56DBB7AD9FF}"/>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6DE78129-3724-4544-9DCF-17FAAC1B7077}"/>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39634256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BA4727-9AE4-9147-9FE1-6B42D7C0795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A12623B-0F62-D64A-BF9C-BEC5EBC207D9}"/>
              </a:ext>
            </a:extLst>
          </p:cNvPr>
          <p:cNvSpPr>
            <a:spLocks noGrp="1"/>
          </p:cNvSpPr>
          <p:nvPr>
            <p:ph type="dt" sz="half" idx="10"/>
          </p:nvPr>
        </p:nvSpPr>
        <p:spPr/>
        <p:txBody>
          <a:bodyPr/>
          <a:lstStyle/>
          <a:p>
            <a:fld id="{F18ABAAA-56F6-2745-AE94-1EE02FE78392}" type="datetimeFigureOut">
              <a:rPr lang="en-US" smtClean="0"/>
              <a:t>2/18/26</a:t>
            </a:fld>
            <a:endParaRPr lang="en-US" dirty="0"/>
          </a:p>
        </p:txBody>
      </p:sp>
      <p:sp>
        <p:nvSpPr>
          <p:cNvPr id="4" name="Footer Placeholder 3">
            <a:extLst>
              <a:ext uri="{FF2B5EF4-FFF2-40B4-BE49-F238E27FC236}">
                <a16:creationId xmlns:a16="http://schemas.microsoft.com/office/drawing/2014/main" id="{00AF4969-6D6D-D94E-8509-410729017DBB}"/>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AE0EC60E-29D6-F448-A9BD-AC7925F73A1B}"/>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29394269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63E131-141F-2F4C-94A8-B696A277DAAB}"/>
              </a:ext>
            </a:extLst>
          </p:cNvPr>
          <p:cNvSpPr>
            <a:spLocks noGrp="1"/>
          </p:cNvSpPr>
          <p:nvPr>
            <p:ph type="dt" sz="half" idx="10"/>
          </p:nvPr>
        </p:nvSpPr>
        <p:spPr/>
        <p:txBody>
          <a:bodyPr/>
          <a:lstStyle/>
          <a:p>
            <a:fld id="{F18ABAAA-56F6-2745-AE94-1EE02FE78392}" type="datetimeFigureOut">
              <a:rPr lang="en-US" smtClean="0"/>
              <a:t>2/18/26</a:t>
            </a:fld>
            <a:endParaRPr lang="en-US" dirty="0"/>
          </a:p>
        </p:txBody>
      </p:sp>
      <p:sp>
        <p:nvSpPr>
          <p:cNvPr id="3" name="Footer Placeholder 2">
            <a:extLst>
              <a:ext uri="{FF2B5EF4-FFF2-40B4-BE49-F238E27FC236}">
                <a16:creationId xmlns:a16="http://schemas.microsoft.com/office/drawing/2014/main" id="{39F01CA5-D982-D047-B405-732BD81FE8D4}"/>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1E9B4559-0995-B147-8DE6-A506023D2436}"/>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9727391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F10973-7C62-9041-8B54-8E64AA52C89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32A1D9-7602-5F46-ADC9-04629AF3E06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3B69871-F446-514D-A4D0-A0492C3C65B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6E37C1A-E6EB-B349-A191-23573F89EFDF}"/>
              </a:ext>
            </a:extLst>
          </p:cNvPr>
          <p:cNvSpPr>
            <a:spLocks noGrp="1"/>
          </p:cNvSpPr>
          <p:nvPr>
            <p:ph type="dt" sz="half" idx="10"/>
          </p:nvPr>
        </p:nvSpPr>
        <p:spPr/>
        <p:txBody>
          <a:bodyPr/>
          <a:lstStyle/>
          <a:p>
            <a:fld id="{F18ABAAA-56F6-2745-AE94-1EE02FE78392}" type="datetimeFigureOut">
              <a:rPr lang="en-US" smtClean="0"/>
              <a:t>2/18/26</a:t>
            </a:fld>
            <a:endParaRPr lang="en-US" dirty="0"/>
          </a:p>
        </p:txBody>
      </p:sp>
      <p:sp>
        <p:nvSpPr>
          <p:cNvPr id="6" name="Footer Placeholder 5">
            <a:extLst>
              <a:ext uri="{FF2B5EF4-FFF2-40B4-BE49-F238E27FC236}">
                <a16:creationId xmlns:a16="http://schemas.microsoft.com/office/drawing/2014/main" id="{DEE5AF63-95CF-AB44-A078-25763A8E2A43}"/>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E4728E78-495A-F640-8460-A92A9EAC0C23}"/>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10698629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6A3374-1714-A242-B3DB-DCDD0B59CB0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7F959A6-24BD-AF43-A38F-D0405076E70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1A155C31-DF90-8747-B196-67292A0E096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7DFDEC8-AC94-4A43-B9A6-707A4F26AAB6}"/>
              </a:ext>
            </a:extLst>
          </p:cNvPr>
          <p:cNvSpPr>
            <a:spLocks noGrp="1"/>
          </p:cNvSpPr>
          <p:nvPr>
            <p:ph type="dt" sz="half" idx="10"/>
          </p:nvPr>
        </p:nvSpPr>
        <p:spPr/>
        <p:txBody>
          <a:bodyPr/>
          <a:lstStyle/>
          <a:p>
            <a:fld id="{F18ABAAA-56F6-2745-AE94-1EE02FE78392}" type="datetimeFigureOut">
              <a:rPr lang="en-US" smtClean="0"/>
              <a:t>2/18/26</a:t>
            </a:fld>
            <a:endParaRPr lang="en-US" dirty="0"/>
          </a:p>
        </p:txBody>
      </p:sp>
      <p:sp>
        <p:nvSpPr>
          <p:cNvPr id="6" name="Footer Placeholder 5">
            <a:extLst>
              <a:ext uri="{FF2B5EF4-FFF2-40B4-BE49-F238E27FC236}">
                <a16:creationId xmlns:a16="http://schemas.microsoft.com/office/drawing/2014/main" id="{65D4BBFF-DB69-A44C-BA93-6F66689897F8}"/>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F1197DC4-8EE7-5D49-A5DE-1B19FF6ECCD4}"/>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10804646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AA2641-EF8E-7C40-8100-AD8B6C42D3B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2118B34-9C39-1047-9303-6694EC83B5A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7491113-D5AC-934B-96D3-7BC31020FDE4}"/>
              </a:ext>
            </a:extLst>
          </p:cNvPr>
          <p:cNvSpPr>
            <a:spLocks noGrp="1"/>
          </p:cNvSpPr>
          <p:nvPr>
            <p:ph type="dt" sz="half" idx="10"/>
          </p:nvPr>
        </p:nvSpPr>
        <p:spPr/>
        <p:txBody>
          <a:bodyPr/>
          <a:lstStyle/>
          <a:p>
            <a:fld id="{F18ABAAA-56F6-2745-AE94-1EE02FE78392}" type="datetimeFigureOut">
              <a:rPr lang="en-US" smtClean="0"/>
              <a:t>2/18/26</a:t>
            </a:fld>
            <a:endParaRPr lang="en-US" dirty="0"/>
          </a:p>
        </p:txBody>
      </p:sp>
      <p:sp>
        <p:nvSpPr>
          <p:cNvPr id="5" name="Footer Placeholder 4">
            <a:extLst>
              <a:ext uri="{FF2B5EF4-FFF2-40B4-BE49-F238E27FC236}">
                <a16:creationId xmlns:a16="http://schemas.microsoft.com/office/drawing/2014/main" id="{0BB59E4E-92CC-2345-838F-5B92552B41ED}"/>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16E36054-3F34-4A45-9159-95896DF3D97F}"/>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2036584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8DCFEDA-4104-A94B-8E13-19FBF6A0DEE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15A2AC8-130C-2F4C-8925-8FC3934A1EF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5F5612-79E8-0745-B639-AF2BB505A269}"/>
              </a:ext>
            </a:extLst>
          </p:cNvPr>
          <p:cNvSpPr>
            <a:spLocks noGrp="1"/>
          </p:cNvSpPr>
          <p:nvPr>
            <p:ph type="dt" sz="half" idx="10"/>
          </p:nvPr>
        </p:nvSpPr>
        <p:spPr/>
        <p:txBody>
          <a:bodyPr/>
          <a:lstStyle/>
          <a:p>
            <a:fld id="{F18ABAAA-56F6-2745-AE94-1EE02FE78392}" type="datetimeFigureOut">
              <a:rPr lang="en-US" smtClean="0"/>
              <a:t>2/18/26</a:t>
            </a:fld>
            <a:endParaRPr lang="en-US" dirty="0"/>
          </a:p>
        </p:txBody>
      </p:sp>
      <p:sp>
        <p:nvSpPr>
          <p:cNvPr id="5" name="Footer Placeholder 4">
            <a:extLst>
              <a:ext uri="{FF2B5EF4-FFF2-40B4-BE49-F238E27FC236}">
                <a16:creationId xmlns:a16="http://schemas.microsoft.com/office/drawing/2014/main" id="{8FF80366-4ED4-1A4A-8EA5-DC56122A3E4E}"/>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57A9E45A-CB98-F844-AD9A-FEF0004A8BA1}"/>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20489051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2768030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27933642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898569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437738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6C28B-A937-8946-A8B8-E96C4D7F4A3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9AB3BC-CF18-5B4B-9EDE-A1DEE9E687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693802E-DCBB-6942-892B-5E006FD43DA1}"/>
              </a:ext>
            </a:extLst>
          </p:cNvPr>
          <p:cNvSpPr>
            <a:spLocks noGrp="1"/>
          </p:cNvSpPr>
          <p:nvPr>
            <p:ph type="dt" sz="half" idx="10"/>
          </p:nvPr>
        </p:nvSpPr>
        <p:spPr/>
        <p:txBody>
          <a:bodyPr/>
          <a:lstStyle/>
          <a:p>
            <a:fld id="{F18ABAAA-56F6-2745-AE94-1EE02FE78392}" type="datetimeFigureOut">
              <a:rPr lang="en-US" smtClean="0"/>
              <a:t>2/18/26</a:t>
            </a:fld>
            <a:endParaRPr lang="en-US" dirty="0"/>
          </a:p>
        </p:txBody>
      </p:sp>
      <p:sp>
        <p:nvSpPr>
          <p:cNvPr id="5" name="Footer Placeholder 4">
            <a:extLst>
              <a:ext uri="{FF2B5EF4-FFF2-40B4-BE49-F238E27FC236}">
                <a16:creationId xmlns:a16="http://schemas.microsoft.com/office/drawing/2014/main" id="{DCEC76A4-9D88-F940-8D92-FD0FBF30103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09DAAEC3-9D1A-CF41-9E08-BEB07758324D}"/>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263077046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5" Type="http://schemas.openxmlformats.org/officeDocument/2006/relationships/theme" Target="../theme/theme2.xml"/><Relationship Id="rId4" Type="http://schemas.openxmlformats.org/officeDocument/2006/relationships/slideLayout" Target="../slideLayouts/slideLayout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3.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28448782"/>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D1C0D8-3EF9-F24C-8AF1-390E042D49E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BDBBBAD-1D0F-1242-B4FE-CCE298C9191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9FD964-692F-454A-9E0F-C006144D41C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8ABAAA-56F6-2745-AE94-1EE02FE78392}" type="datetimeFigureOut">
              <a:rPr lang="en-US" smtClean="0"/>
              <a:t>2/18/26</a:t>
            </a:fld>
            <a:endParaRPr lang="en-US" dirty="0"/>
          </a:p>
        </p:txBody>
      </p:sp>
      <p:sp>
        <p:nvSpPr>
          <p:cNvPr id="5" name="Footer Placeholder 4">
            <a:extLst>
              <a:ext uri="{FF2B5EF4-FFF2-40B4-BE49-F238E27FC236}">
                <a16:creationId xmlns:a16="http://schemas.microsoft.com/office/drawing/2014/main" id="{36E98797-5417-4944-A83D-4D5FE161302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DACE7634-0EA9-654E-96D2-65A8FB16F02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3CB2281-298D-ED49-BD76-0C3B3524713C}" type="slidenum">
              <a:rPr lang="en-US" smtClean="0"/>
              <a:t>‹#›</a:t>
            </a:fld>
            <a:endParaRPr lang="en-US" dirty="0"/>
          </a:p>
        </p:txBody>
      </p:sp>
    </p:spTree>
    <p:extLst>
      <p:ext uri="{BB962C8B-B14F-4D97-AF65-F5344CB8AC3E}">
        <p14:creationId xmlns:p14="http://schemas.microsoft.com/office/powerpoint/2010/main" val="13184321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96.xml"/><Relationship Id="rId1" Type="http://schemas.openxmlformats.org/officeDocument/2006/relationships/slideLayout" Target="../slideLayouts/slideLayout6.xml"/><Relationship Id="rId4" Type="http://schemas.openxmlformats.org/officeDocument/2006/relationships/image" Target="../media/image69.png"/></Relationships>
</file>

<file path=ppt/slides/_rels/slide10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74.jpeg"/><Relationship Id="rId2" Type="http://schemas.openxmlformats.org/officeDocument/2006/relationships/notesSlide" Target="../notesSlides/notesSlide97.xml"/><Relationship Id="rId1" Type="http://schemas.openxmlformats.org/officeDocument/2006/relationships/slideLayout" Target="../slideLayouts/slideLayout6.xml"/><Relationship Id="rId6" Type="http://schemas.openxmlformats.org/officeDocument/2006/relationships/image" Target="../media/image73.png"/><Relationship Id="rId5" Type="http://schemas.openxmlformats.org/officeDocument/2006/relationships/image" Target="../media/image72.png"/><Relationship Id="rId4" Type="http://schemas.openxmlformats.org/officeDocument/2006/relationships/image" Target="../media/image71.png"/></Relationships>
</file>

<file path=ppt/slides/_rels/slide10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98.xml"/><Relationship Id="rId1" Type="http://schemas.openxmlformats.org/officeDocument/2006/relationships/slideLayout" Target="../slideLayouts/slideLayout6.xml"/><Relationship Id="rId5" Type="http://schemas.openxmlformats.org/officeDocument/2006/relationships/image" Target="../media/image73.png"/><Relationship Id="rId4" Type="http://schemas.openxmlformats.org/officeDocument/2006/relationships/image" Target="../media/image72.png"/></Relationships>
</file>

<file path=ppt/slides/_rels/slide1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9.xml"/><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7.xml"/><Relationship Id="rId1" Type="http://schemas.openxmlformats.org/officeDocument/2006/relationships/slideLayout" Target="../slideLayouts/slideLayout2.xml"/><Relationship Id="rId4" Type="http://schemas.openxmlformats.org/officeDocument/2006/relationships/image" Target="../media/image43.png"/></Relationships>
</file>

<file path=ppt/slides/_rels/slide12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8.xml"/><Relationship Id="rId1" Type="http://schemas.openxmlformats.org/officeDocument/2006/relationships/slideLayout" Target="../slideLayouts/slideLayout2.xml"/><Relationship Id="rId4" Type="http://schemas.openxmlformats.org/officeDocument/2006/relationships/image" Target="../media/image77.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8.xml"/><Relationship Id="rId4" Type="http://schemas.openxmlformats.org/officeDocument/2006/relationships/image" Target="../media/image24.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2.xml"/><Relationship Id="rId1" Type="http://schemas.openxmlformats.org/officeDocument/2006/relationships/slideLayout" Target="../slideLayouts/slideLayout8.xml"/><Relationship Id="rId4" Type="http://schemas.openxmlformats.org/officeDocument/2006/relationships/image" Target="../media/image26.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0.png"/><Relationship Id="rId2" Type="http://schemas.openxmlformats.org/officeDocument/2006/relationships/notesSlide" Target="../notesSlides/notesSlide36.xml"/><Relationship Id="rId1" Type="http://schemas.openxmlformats.org/officeDocument/2006/relationships/slideLayout" Target="../slideLayouts/slideLayout9.xml"/><Relationship Id="rId6" Type="http://schemas.openxmlformats.org/officeDocument/2006/relationships/image" Target="../media/image29.png"/><Relationship Id="rId5" Type="http://schemas.openxmlformats.org/officeDocument/2006/relationships/image" Target="../media/image24.png"/><Relationship Id="rId4" Type="http://schemas.openxmlformats.org/officeDocument/2006/relationships/image" Target="../media/image28.png"/></Relationships>
</file>

<file path=ppt/slides/_rels/slide3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7.xml"/><Relationship Id="rId1" Type="http://schemas.openxmlformats.org/officeDocument/2006/relationships/slideLayout" Target="../slideLayouts/slideLayout9.xml"/><Relationship Id="rId6" Type="http://schemas.openxmlformats.org/officeDocument/2006/relationships/image" Target="../media/image29.png"/><Relationship Id="rId5" Type="http://schemas.openxmlformats.org/officeDocument/2006/relationships/image" Target="../media/image24.png"/><Relationship Id="rId4" Type="http://schemas.openxmlformats.org/officeDocument/2006/relationships/image" Target="../media/image28.png"/></Relationships>
</file>

<file path=ppt/slides/_rels/slide3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8.xml"/><Relationship Id="rId1" Type="http://schemas.openxmlformats.org/officeDocument/2006/relationships/slideLayout" Target="../slideLayouts/slideLayout9.xml"/><Relationship Id="rId6" Type="http://schemas.openxmlformats.org/officeDocument/2006/relationships/image" Target="../media/image31.png"/><Relationship Id="rId5" Type="http://schemas.openxmlformats.org/officeDocument/2006/relationships/image" Target="../media/image29.png"/><Relationship Id="rId4" Type="http://schemas.openxmlformats.org/officeDocument/2006/relationships/image" Target="../media/image24.png"/></Relationships>
</file>

<file path=ppt/slides/_rels/slide39.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2.png"/><Relationship Id="rId2" Type="http://schemas.openxmlformats.org/officeDocument/2006/relationships/notesSlide" Target="../notesSlides/notesSlide39.xml"/><Relationship Id="rId1" Type="http://schemas.openxmlformats.org/officeDocument/2006/relationships/slideLayout" Target="../slideLayouts/slideLayout9.xml"/><Relationship Id="rId6" Type="http://schemas.openxmlformats.org/officeDocument/2006/relationships/image" Target="../media/image31.png"/><Relationship Id="rId5" Type="http://schemas.openxmlformats.org/officeDocument/2006/relationships/image" Target="../media/image29.png"/><Relationship Id="rId4" Type="http://schemas.openxmlformats.org/officeDocument/2006/relationships/image" Target="../media/image24.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1.xml"/><Relationship Id="rId1" Type="http://schemas.openxmlformats.org/officeDocument/2006/relationships/slideLayout" Target="../slideLayouts/slideLayout10.xml"/><Relationship Id="rId4" Type="http://schemas.openxmlformats.org/officeDocument/2006/relationships/image" Target="../media/image34.png"/></Relationships>
</file>

<file path=ppt/slides/_rels/slide4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2.xml"/><Relationship Id="rId1" Type="http://schemas.openxmlformats.org/officeDocument/2006/relationships/slideLayout" Target="../slideLayouts/slideLayout8.xml"/><Relationship Id="rId4" Type="http://schemas.openxmlformats.org/officeDocument/2006/relationships/image" Target="../media/image35.png"/></Relationships>
</file>

<file path=ppt/slides/_rels/slide4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3.xml"/><Relationship Id="rId1" Type="http://schemas.openxmlformats.org/officeDocument/2006/relationships/slideLayout" Target="../slideLayouts/slideLayout8.xml"/><Relationship Id="rId4" Type="http://schemas.openxmlformats.org/officeDocument/2006/relationships/image" Target="../media/image37.png"/></Relationships>
</file>

<file path=ppt/slides/_rels/slide4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4.xml"/><Relationship Id="rId1" Type="http://schemas.openxmlformats.org/officeDocument/2006/relationships/slideLayout" Target="../slideLayouts/slideLayout8.xml"/><Relationship Id="rId5" Type="http://schemas.openxmlformats.org/officeDocument/2006/relationships/image" Target="../media/image40.png"/><Relationship Id="rId4" Type="http://schemas.openxmlformats.org/officeDocument/2006/relationships/image" Target="../media/image39.png"/></Relationships>
</file>

<file path=ppt/slides/_rels/slide4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7.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8.xml"/><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5.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1.xml"/><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2.xml"/><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7.xml"/><Relationship Id="rId1" Type="http://schemas.openxmlformats.org/officeDocument/2006/relationships/slideLayout" Target="../slideLayouts/slideLayout6.xml"/><Relationship Id="rId4" Type="http://schemas.openxmlformats.org/officeDocument/2006/relationships/image" Target="../media/image41.png"/></Relationships>
</file>

<file path=ppt/slides/_rels/slide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6.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6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2.xml"/><Relationship Id="rId1" Type="http://schemas.openxmlformats.org/officeDocument/2006/relationships/slideLayout" Target="../slideLayouts/slideLayout4.xml"/><Relationship Id="rId5" Type="http://schemas.openxmlformats.org/officeDocument/2006/relationships/image" Target="../media/image43.png"/><Relationship Id="rId4" Type="http://schemas.openxmlformats.org/officeDocument/2006/relationships/image" Target="../media/image42.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6.xml"/><Relationship Id="rId1" Type="http://schemas.openxmlformats.org/officeDocument/2006/relationships/slideLayout" Target="../slideLayouts/slideLayout4.xml"/><Relationship Id="rId5" Type="http://schemas.openxmlformats.org/officeDocument/2006/relationships/image" Target="../media/image43.png"/><Relationship Id="rId4" Type="http://schemas.openxmlformats.org/officeDocument/2006/relationships/image" Target="../media/image42.png"/></Relationships>
</file>

<file path=ppt/slides/_rels/slide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7.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7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8" Type="http://schemas.openxmlformats.org/officeDocument/2006/relationships/image" Target="../media/image53.emf"/><Relationship Id="rId3" Type="http://schemas.openxmlformats.org/officeDocument/2006/relationships/image" Target="../media/image48.emf"/><Relationship Id="rId7" Type="http://schemas.openxmlformats.org/officeDocument/2006/relationships/image" Target="../media/image52.emf"/><Relationship Id="rId2" Type="http://schemas.openxmlformats.org/officeDocument/2006/relationships/image" Target="../media/image47.png"/><Relationship Id="rId1" Type="http://schemas.openxmlformats.org/officeDocument/2006/relationships/slideLayout" Target="../slideLayouts/slideLayout2.xml"/><Relationship Id="rId6" Type="http://schemas.openxmlformats.org/officeDocument/2006/relationships/image" Target="../media/image51.emf"/><Relationship Id="rId5" Type="http://schemas.openxmlformats.org/officeDocument/2006/relationships/image" Target="../media/image50.emf"/><Relationship Id="rId4" Type="http://schemas.openxmlformats.org/officeDocument/2006/relationships/image" Target="../media/image49.emf"/><Relationship Id="rId9" Type="http://schemas.openxmlformats.org/officeDocument/2006/relationships/image" Target="../media/image54.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hyperlink" Target="http://www.bankofamerica.com/" TargetMode="Externa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5.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86.xml"/><Relationship Id="rId1" Type="http://schemas.openxmlformats.org/officeDocument/2006/relationships/slideLayout" Target="../slideLayouts/slideLayout7.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s>
</file>

<file path=ppt/slides/_rels/slide9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89.xml"/><Relationship Id="rId1" Type="http://schemas.openxmlformats.org/officeDocument/2006/relationships/slideLayout" Target="../slideLayouts/slideLayout6.xml"/><Relationship Id="rId4" Type="http://schemas.openxmlformats.org/officeDocument/2006/relationships/image" Target="../media/image64.jpeg"/></Relationships>
</file>

<file path=ppt/slides/_rels/slide9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90.xml"/><Relationship Id="rId1" Type="http://schemas.openxmlformats.org/officeDocument/2006/relationships/slideLayout" Target="../slideLayouts/slideLayout6.xml"/><Relationship Id="rId4" Type="http://schemas.openxmlformats.org/officeDocument/2006/relationships/image" Target="../media/image64.jpeg"/></Relationships>
</file>

<file path=ppt/slides/_rels/slide9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93.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94.xml"/><Relationship Id="rId1" Type="http://schemas.openxmlformats.org/officeDocument/2006/relationships/slideLayout" Target="../slideLayouts/slideLayout6.xml"/><Relationship Id="rId4" Type="http://schemas.openxmlformats.org/officeDocument/2006/relationships/image" Target="../media/image6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37845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2</a:t>
            </a:r>
            <a:br>
              <a:rPr lang="en-US" altLang="en-US" sz="6000" b="1" dirty="0">
                <a:solidFill>
                  <a:srgbClr val="000099"/>
                </a:solidFill>
                <a:latin typeface="+mj-lt"/>
              </a:rPr>
            </a:br>
            <a:r>
              <a:rPr lang="en-US" altLang="en-US" sz="5400" b="1" dirty="0">
                <a:solidFill>
                  <a:srgbClr val="000099"/>
                </a:solidFill>
                <a:latin typeface="+mj-lt"/>
              </a:rPr>
              <a:t>Application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1996-2025</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9" name="Rectangle 8">
            <a:extLst>
              <a:ext uri="{FF2B5EF4-FFF2-40B4-BE49-F238E27FC236}">
                <a16:creationId xmlns:a16="http://schemas.microsoft.com/office/drawing/2014/main" id="{DF486BED-0E6D-424B-9246-93E87D8EC12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solidFill>
                  <a:srgbClr val="008000"/>
                </a:solidFill>
                <a:latin typeface="+mn-lt"/>
              </a:rPr>
              <a:t>9</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2025</a:t>
            </a:r>
            <a:endParaRPr lang="en-US" altLang="en-US" sz="2000" dirty="0">
              <a:latin typeface="+mn-lt"/>
            </a:endParaRPr>
          </a:p>
        </p:txBody>
      </p:sp>
      <p:pic>
        <p:nvPicPr>
          <p:cNvPr id="4" name="Picture 3" descr="A book cover with a bridge&#10;&#10;Description automatically generated">
            <a:extLst>
              <a:ext uri="{FF2B5EF4-FFF2-40B4-BE49-F238E27FC236}">
                <a16:creationId xmlns:a16="http://schemas.microsoft.com/office/drawing/2014/main" id="{B610F142-3ED9-6CD1-4942-4402DA2C7E65}"/>
              </a:ext>
            </a:extLst>
          </p:cNvPr>
          <p:cNvPicPr>
            <a:picLocks noChangeAspect="1"/>
          </p:cNvPicPr>
          <p:nvPr/>
        </p:nvPicPr>
        <p:blipFill>
          <a:blip r:embed="rId3"/>
          <a:stretch>
            <a:fillRect/>
          </a:stretch>
        </p:blipFill>
        <p:spPr>
          <a:xfrm>
            <a:off x="7981312" y="561975"/>
            <a:ext cx="3180957" cy="3943062"/>
          </a:xfrm>
          <a:prstGeom prst="rect">
            <a:avLst/>
          </a:prstGeom>
          <a:effectLst>
            <a:outerShdw blurRad="50800" dist="38100" dir="2700000" algn="tl" rotWithShape="0">
              <a:prstClr val="black">
                <a:alpha val="40000"/>
              </a:prstClr>
            </a:outerShdw>
          </a:effectLst>
        </p:spPr>
      </p:pic>
      <p:sp>
        <p:nvSpPr>
          <p:cNvPr id="2" name="Slide Number Placeholder 1">
            <a:extLst>
              <a:ext uri="{FF2B5EF4-FFF2-40B4-BE49-F238E27FC236}">
                <a16:creationId xmlns:a16="http://schemas.microsoft.com/office/drawing/2014/main" id="{CA74715D-A8D9-3A2E-8518-1C2C2B06BD5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a:t>
            </a:fld>
            <a:endParaRPr lang="en-US" dirty="0"/>
          </a:p>
        </p:txBody>
      </p:sp>
    </p:spTree>
    <p:extLst>
      <p:ext uri="{BB962C8B-B14F-4D97-AF65-F5344CB8AC3E}">
        <p14:creationId xmlns:p14="http://schemas.microsoft.com/office/powerpoint/2010/main" val="273138114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Addressing processes</a:t>
            </a:r>
            <a:endParaRPr lang="en-US" sz="4400" dirty="0"/>
          </a:p>
        </p:txBody>
      </p:sp>
      <p:sp>
        <p:nvSpPr>
          <p:cNvPr id="61" name="Rectangle 3">
            <a:extLst>
              <a:ext uri="{FF2B5EF4-FFF2-40B4-BE49-F238E27FC236}">
                <a16:creationId xmlns:a16="http://schemas.microsoft.com/office/drawing/2014/main" id="{4B0603A7-FD76-E142-950F-40A4CCA78957}"/>
              </a:ext>
            </a:extLst>
          </p:cNvPr>
          <p:cNvSpPr txBox="1">
            <a:spLocks noChangeArrowheads="1"/>
          </p:cNvSpPr>
          <p:nvPr/>
        </p:nvSpPr>
        <p:spPr>
          <a:xfrm>
            <a:off x="695101" y="1464896"/>
            <a:ext cx="496447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receive messages, process  must have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device has unique 32-bit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does  IP address of host on which process runs suffice for identifying the process?</a:t>
            </a:r>
          </a:p>
        </p:txBody>
      </p:sp>
      <p:sp>
        <p:nvSpPr>
          <p:cNvPr id="62" name="Rectangle 4">
            <a:extLst>
              <a:ext uri="{FF2B5EF4-FFF2-40B4-BE49-F238E27FC236}">
                <a16:creationId xmlns:a16="http://schemas.microsoft.com/office/drawing/2014/main" id="{3FB47D89-608E-6B48-B260-00596EFC3969}"/>
              </a:ext>
            </a:extLst>
          </p:cNvPr>
          <p:cNvSpPr txBox="1">
            <a:spLocks noChangeArrowheads="1"/>
          </p:cNvSpPr>
          <p:nvPr/>
        </p:nvSpPr>
        <p:spPr>
          <a:xfrm>
            <a:off x="6056491" y="1464896"/>
            <a:ext cx="5573224" cy="5218112"/>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includes both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associated with process on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port numbers: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server: 80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25</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send HTTP message to gaia.cs.umass.edu web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128.119.245.12</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80</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shortly…</a:t>
            </a:r>
          </a:p>
        </p:txBody>
      </p:sp>
      <p:sp>
        <p:nvSpPr>
          <p:cNvPr id="63" name="Rectangle 3">
            <a:extLst>
              <a:ext uri="{FF2B5EF4-FFF2-40B4-BE49-F238E27FC236}">
                <a16:creationId xmlns:a16="http://schemas.microsoft.com/office/drawing/2014/main" id="{E09403B9-43A8-5149-B58E-34440F6ABEAA}"/>
              </a:ext>
            </a:extLst>
          </p:cNvPr>
          <p:cNvSpPr>
            <a:spLocks noChangeArrowheads="1"/>
          </p:cNvSpPr>
          <p:nvPr/>
        </p:nvSpPr>
        <p:spPr bwMode="auto">
          <a:xfrm>
            <a:off x="562285" y="4507034"/>
            <a:ext cx="431451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742950" marR="0" lvl="1" indent="-285750" algn="l" defTabSz="914400" rtl="0" eaLnBrk="1" fontAlgn="auto" latinLnBrk="0" hangingPunct="1">
              <a:lnSpc>
                <a:spcPct val="85000"/>
              </a:lnSpc>
              <a:spcBef>
                <a:spcPts val="0"/>
              </a:spcBef>
              <a:spcAft>
                <a:spcPts val="0"/>
              </a:spcAft>
              <a:buClr>
                <a:srgbClr val="000099"/>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processes can be running on same host</a:t>
            </a:r>
          </a:p>
        </p:txBody>
      </p:sp>
      <p:sp>
        <p:nvSpPr>
          <p:cNvPr id="6" name="Slide Number Placeholder 2">
            <a:extLst>
              <a:ext uri="{FF2B5EF4-FFF2-40B4-BE49-F238E27FC236}">
                <a16:creationId xmlns:a16="http://schemas.microsoft.com/office/drawing/2014/main" id="{21946457-0440-7A46-8315-47A8A412F95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1476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1">
                                            <p:txEl>
                                              <p:pRg st="2" end="2"/>
                                            </p:txEl>
                                          </p:spTgt>
                                        </p:tgtEl>
                                        <p:attrNameLst>
                                          <p:attrName>style.visibility</p:attrName>
                                        </p:attrNameLst>
                                      </p:cBhvr>
                                      <p:to>
                                        <p:strVal val="visible"/>
                                      </p:to>
                                    </p:set>
                                    <p:animEffect transition="in" filter="dissolve">
                                      <p:cBhvr>
                                        <p:cTn id="7" dur="500"/>
                                        <p:tgtEl>
                                          <p:spTgt spid="61">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3">
                                            <p:txEl>
                                              <p:pRg st="0" end="0"/>
                                            </p:txEl>
                                          </p:spTgt>
                                        </p:tgtEl>
                                        <p:attrNameLst>
                                          <p:attrName>style.visibility</p:attrName>
                                        </p:attrNameLst>
                                      </p:cBhvr>
                                      <p:to>
                                        <p:strVal val="visible"/>
                                      </p:to>
                                    </p:set>
                                    <p:animEffect transition="in" filter="dissolve">
                                      <p:cBhvr>
                                        <p:cTn id="12" dur="500"/>
                                        <p:tgtEl>
                                          <p:spTgt spid="6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Effect transition="in" filter="dissolve">
                                      <p:cBhvr>
                                        <p:cTn id="17" dur="500"/>
                                        <p:tgtEl>
                                          <p:spTgt spid="62">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2">
                                            <p:txEl>
                                              <p:pRg st="1" end="1"/>
                                            </p:txEl>
                                          </p:spTgt>
                                        </p:tgtEl>
                                        <p:attrNameLst>
                                          <p:attrName>style.visibility</p:attrName>
                                        </p:attrNameLst>
                                      </p:cBhvr>
                                      <p:to>
                                        <p:strVal val="visible"/>
                                      </p:to>
                                    </p:set>
                                    <p:animEffect transition="in" filter="dissolve">
                                      <p:cBhvr>
                                        <p:cTn id="20" dur="500"/>
                                        <p:tgtEl>
                                          <p:spTgt spid="62">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62">
                                            <p:txEl>
                                              <p:pRg st="2" end="2"/>
                                            </p:txEl>
                                          </p:spTgt>
                                        </p:tgtEl>
                                        <p:attrNameLst>
                                          <p:attrName>style.visibility</p:attrName>
                                        </p:attrNameLst>
                                      </p:cBhvr>
                                      <p:to>
                                        <p:strVal val="visible"/>
                                      </p:to>
                                    </p:set>
                                    <p:animEffect transition="in" filter="dissolve">
                                      <p:cBhvr>
                                        <p:cTn id="23" dur="500"/>
                                        <p:tgtEl>
                                          <p:spTgt spid="62">
                                            <p:txEl>
                                              <p:pRg st="2" end="2"/>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2">
                                            <p:txEl>
                                              <p:pRg st="3" end="3"/>
                                            </p:txEl>
                                          </p:spTgt>
                                        </p:tgtEl>
                                        <p:attrNameLst>
                                          <p:attrName>style.visibility</p:attrName>
                                        </p:attrNameLst>
                                      </p:cBhvr>
                                      <p:to>
                                        <p:strVal val="visible"/>
                                      </p:to>
                                    </p:set>
                                    <p:animEffect transition="in" filter="dissolve">
                                      <p:cBhvr>
                                        <p:cTn id="26" dur="500"/>
                                        <p:tgtEl>
                                          <p:spTgt spid="62">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2">
                                            <p:txEl>
                                              <p:pRg st="4" end="4"/>
                                            </p:txEl>
                                          </p:spTgt>
                                        </p:tgtEl>
                                        <p:attrNameLst>
                                          <p:attrName>style.visibility</p:attrName>
                                        </p:attrNameLst>
                                      </p:cBhvr>
                                      <p:to>
                                        <p:strVal val="visible"/>
                                      </p:to>
                                    </p:set>
                                    <p:animEffect transition="in" filter="dissolve">
                                      <p:cBhvr>
                                        <p:cTn id="31" dur="500"/>
                                        <p:tgtEl>
                                          <p:spTgt spid="62">
                                            <p:txEl>
                                              <p:pRg st="4" end="4"/>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2">
                                            <p:txEl>
                                              <p:pRg st="5" end="5"/>
                                            </p:txEl>
                                          </p:spTgt>
                                        </p:tgtEl>
                                        <p:attrNameLst>
                                          <p:attrName>style.visibility</p:attrName>
                                        </p:attrNameLst>
                                      </p:cBhvr>
                                      <p:to>
                                        <p:strVal val="visible"/>
                                      </p:to>
                                    </p:set>
                                    <p:animEffect transition="in" filter="dissolve">
                                      <p:cBhvr>
                                        <p:cTn id="34" dur="500"/>
                                        <p:tgtEl>
                                          <p:spTgt spid="62">
                                            <p:txEl>
                                              <p:pRg st="5" end="5"/>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62">
                                            <p:txEl>
                                              <p:pRg st="6" end="6"/>
                                            </p:txEl>
                                          </p:spTgt>
                                        </p:tgtEl>
                                        <p:attrNameLst>
                                          <p:attrName>style.visibility</p:attrName>
                                        </p:attrNameLst>
                                      </p:cBhvr>
                                      <p:to>
                                        <p:strVal val="visible"/>
                                      </p:to>
                                    </p:set>
                                    <p:animEffect transition="in" filter="dissolve">
                                      <p:cBhvr>
                                        <p:cTn id="37" dur="500"/>
                                        <p:tgtEl>
                                          <p:spTgt spid="62">
                                            <p:txEl>
                                              <p:pRg st="6" end="6"/>
                                            </p:txEl>
                                          </p:spTgt>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62">
                                            <p:txEl>
                                              <p:pRg st="7" end="7"/>
                                            </p:txEl>
                                          </p:spTgt>
                                        </p:tgtEl>
                                        <p:attrNameLst>
                                          <p:attrName>style.visibility</p:attrName>
                                        </p:attrNameLst>
                                      </p:cBhvr>
                                      <p:to>
                                        <p:strVal val="visible"/>
                                      </p:to>
                                    </p:set>
                                    <p:animEffect transition="in" filter="dissolve">
                                      <p:cBhvr>
                                        <p:cTn id="40" dur="500"/>
                                        <p:tgtEl>
                                          <p:spTgt spid="6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uiExpand="1"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1010693" y="2685802"/>
            <a:ext cx="5831541" cy="250864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1: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large “mega-server”</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point of failure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point of network congestion</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long (and possibly congested) path to distant clients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207B8273-3CDB-5A4C-BCB0-5458A1560072}"/>
              </a:ext>
            </a:extLst>
          </p:cNvPr>
          <p:cNvSpPr txBox="1">
            <a:spLocks noChangeArrowheads="1"/>
          </p:cNvSpPr>
          <p:nvPr/>
        </p:nvSpPr>
        <p:spPr>
          <a:xfrm>
            <a:off x="894495" y="5517758"/>
            <a:ext cx="10515599" cy="832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….quite simply: this solution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doesn</a:t>
            </a:r>
            <a:r>
              <a:rPr kumimoji="0" lang="fr-FR"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ja-JP"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 scale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570D28A7-7536-C148-9DF7-A474F521448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6671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3536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0180" y="5450903"/>
            <a:ext cx="3162300" cy="6985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804333" y="3569967"/>
            <a:ext cx="10027722" cy="189928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enter deep: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push CDN servers deep into many access networks </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close to users</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Akamai: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240,000 servers deployed </a:t>
            </a:r>
          </a:p>
          <a:p>
            <a:pPr marL="914400" marR="0" lvl="2"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in &gt; 120 countries (2015)</a:t>
            </a: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20180" y="4361465"/>
            <a:ext cx="1886155" cy="7662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976811" y="2027274"/>
            <a:ext cx="10515599" cy="15689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2: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store/serve multiple copies of videos at multiple geographically distributed sites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(CDN)</a:t>
            </a:r>
          </a:p>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 name="Rectangle 3">
            <a:extLst>
              <a:ext uri="{FF2B5EF4-FFF2-40B4-BE49-F238E27FC236}">
                <a16:creationId xmlns:a16="http://schemas.microsoft.com/office/drawing/2014/main" id="{BF6948A4-CBD7-934C-8264-52F2841557C0}"/>
              </a:ext>
            </a:extLst>
          </p:cNvPr>
          <p:cNvSpPr txBox="1">
            <a:spLocks noChangeArrowheads="1"/>
          </p:cNvSpPr>
          <p:nvPr/>
        </p:nvSpPr>
        <p:spPr>
          <a:xfrm>
            <a:off x="812910" y="4953442"/>
            <a:ext cx="7025245" cy="13371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bring home: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smaller number (10’s) of larger clusters in POPs near access nets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used by Limelight</a:t>
            </a:r>
            <a:endPar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9" name="Slide Number Placeholder 2">
            <a:extLst>
              <a:ext uri="{FF2B5EF4-FFF2-40B4-BE49-F238E27FC236}">
                <a16:creationId xmlns:a16="http://schemas.microsoft.com/office/drawing/2014/main" id="{D474FA8A-D529-F648-AC28-8634041068DF}"/>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7369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48132"/>
                                        </p:tgtEl>
                                        <p:attrNameLst>
                                          <p:attrName>style.visibility</p:attrName>
                                        </p:attrNameLst>
                                      </p:cBhvr>
                                      <p:to>
                                        <p:strVal val="visible"/>
                                      </p:to>
                                    </p:set>
                                    <p:animEffect transition="in" filter="dissolve">
                                      <p:cBhvr>
                                        <p:cTn id="16" dur="500"/>
                                        <p:tgtEl>
                                          <p:spTgt spid="48132"/>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dissolve">
                                      <p:cBhvr>
                                        <p:cTn id="19" dur="500"/>
                                        <p:tgtEl>
                                          <p:spTgt spid="10"/>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48130"/>
                                        </p:tgtEl>
                                        <p:attrNameLst>
                                          <p:attrName>style.visibility</p:attrName>
                                        </p:attrNameLst>
                                      </p:cBhvr>
                                      <p:to>
                                        <p:strVal val="visible"/>
                                      </p:to>
                                    </p:set>
                                    <p:animEffect transition="in" filter="dissolve">
                                      <p:cBhvr>
                                        <p:cTn id="23"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5B4664B-C361-969B-9845-6BF707A154A2}"/>
              </a:ext>
            </a:extLst>
          </p:cNvPr>
          <p:cNvSpPr>
            <a:spLocks noGrp="1"/>
          </p:cNvSpPr>
          <p:nvPr>
            <p:ph type="title"/>
          </p:nvPr>
        </p:nvSpPr>
        <p:spPr/>
        <p:txBody>
          <a:bodyPr/>
          <a:lstStyle/>
          <a:p>
            <a:r>
              <a:rPr lang="en-US" dirty="0"/>
              <a:t>Akamai today:</a:t>
            </a:r>
          </a:p>
        </p:txBody>
      </p:sp>
      <p:sp>
        <p:nvSpPr>
          <p:cNvPr id="4" name="Slide Number Placeholder 3">
            <a:extLst>
              <a:ext uri="{FF2B5EF4-FFF2-40B4-BE49-F238E27FC236}">
                <a16:creationId xmlns:a16="http://schemas.microsoft.com/office/drawing/2014/main" id="{97F33C3E-3065-0439-4E8E-64A6F6D8FA13}"/>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E84400FE-086C-5202-0D75-36827CE815F2}"/>
              </a:ext>
            </a:extLst>
          </p:cNvPr>
          <p:cNvPicPr>
            <a:picLocks noChangeAspect="1"/>
          </p:cNvPicPr>
          <p:nvPr/>
        </p:nvPicPr>
        <p:blipFill>
          <a:blip r:embed="rId2"/>
          <a:stretch>
            <a:fillRect/>
          </a:stretch>
        </p:blipFill>
        <p:spPr>
          <a:xfrm>
            <a:off x="2070580" y="1399170"/>
            <a:ext cx="8050840" cy="4306454"/>
          </a:xfrm>
          <a:prstGeom prst="rect">
            <a:avLst/>
          </a:prstGeom>
        </p:spPr>
      </p:pic>
      <p:sp>
        <p:nvSpPr>
          <p:cNvPr id="2" name="TextBox 1">
            <a:extLst>
              <a:ext uri="{FF2B5EF4-FFF2-40B4-BE49-F238E27FC236}">
                <a16:creationId xmlns:a16="http://schemas.microsoft.com/office/drawing/2014/main" id="{D66CBDD2-CDE0-4AD1-E50C-B03C41BF84D5}"/>
              </a:ext>
            </a:extLst>
          </p:cNvPr>
          <p:cNvSpPr txBox="1"/>
          <p:nvPr/>
        </p:nvSpPr>
        <p:spPr>
          <a:xfrm>
            <a:off x="2614613" y="5920468"/>
            <a:ext cx="8739187" cy="307777"/>
          </a:xfrm>
          <a:prstGeom prst="rect">
            <a:avLst/>
          </a:prstGeom>
          <a:noFill/>
        </p:spPr>
        <p:txBody>
          <a:bodyPr wrap="none" rtlCol="0">
            <a:spAutoFit/>
          </a:bodyPr>
          <a:lstStyle/>
          <a:p>
            <a:r>
              <a:rPr lang="en-US" sz="1400" dirty="0"/>
              <a:t>Source: https://networkingchannel.eu/living-on-the-edge-for-a-quarter-century-an-akamai-retrospective-downloads/</a:t>
            </a:r>
          </a:p>
        </p:txBody>
      </p:sp>
    </p:spTree>
    <p:extLst>
      <p:ext uri="{BB962C8B-B14F-4D97-AF65-F5344CB8AC3E}">
        <p14:creationId xmlns:p14="http://schemas.microsoft.com/office/powerpoint/2010/main" val="225893528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3201988" y="3854450"/>
            <a:ext cx="347662" cy="681038"/>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2644455" y="3773226"/>
            <a:ext cx="7044059" cy="2764362"/>
            <a:chOff x="399121" y="1433583"/>
            <a:chExt cx="8437850" cy="5258268"/>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41475" y="1433583"/>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90643" y="3033433"/>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41242" y="5649524"/>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63761" y="5696601"/>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95355" y="3660810"/>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82309" y="1498435"/>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963738" y="4827588"/>
            <a:ext cx="874712" cy="506412"/>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686051" y="5280026"/>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991026" y="2033057"/>
            <a:ext cx="10535957" cy="1306512"/>
          </a:xfrm>
        </p:spPr>
        <p:txBody>
          <a:bodyPr/>
          <a:lstStyle/>
          <a:p>
            <a:pPr>
              <a:buSzPct val="100000"/>
              <a:buFont typeface="Wingdings" pitchFamily="2" charset="2"/>
              <a:buChar char="§"/>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subscriber requests content,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509441" y="180762"/>
            <a:ext cx="10515600" cy="894622"/>
          </a:xfrm>
        </p:spPr>
        <p:txBody>
          <a:bodyPr>
            <a:normAutofit/>
          </a:bodyPr>
          <a:lstStyle/>
          <a:p>
            <a:r>
              <a:rPr lang="en-US" altLang="en-US" sz="4400" dirty="0">
                <a:ea typeface="ＭＳ Ｐゴシック" panose="020B0600070205080204" pitchFamily="34" charset="-128"/>
              </a:rPr>
              <a:t>How does Netflix work?</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4745038" y="5776913"/>
            <a:ext cx="349250" cy="679450"/>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5911851" y="3556000"/>
            <a:ext cx="347663" cy="679450"/>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6608763" y="5611814"/>
            <a:ext cx="347662" cy="681037"/>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7591426" y="3829050"/>
            <a:ext cx="347663" cy="681038"/>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3646488" y="5629275"/>
            <a:ext cx="347662" cy="681038"/>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9231313" y="4368800"/>
            <a:ext cx="990600" cy="731838"/>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8710613" y="5734050"/>
            <a:ext cx="347662" cy="681038"/>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751013" y="3719513"/>
            <a:ext cx="982662" cy="1585912"/>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1109771" y="1064063"/>
            <a:ext cx="9901388" cy="92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7338" marR="0" lvl="0" indent="-287338" algn="l" defTabSz="914400" rtl="0" eaLnBrk="0" fontAlgn="base" latinLnBrk="0" hangingPunct="0">
              <a:lnSpc>
                <a:spcPct val="10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Netflix: stores copies of content (e.g., MADMEN) at its (worldwide)  OpenConnect CDN  nodes </a:t>
            </a: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558926" y="5030789"/>
            <a:ext cx="1857375" cy="338137"/>
            <a:chOff x="5957397" y="-30236"/>
            <a:chExt cx="1857399" cy="338554"/>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8573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8785226" y="4778375"/>
            <a:ext cx="1279525" cy="338138"/>
            <a:chOff x="5931471" y="-30236"/>
            <a:chExt cx="1279747" cy="338971"/>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279747" cy="338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2571029" y="4229534"/>
            <a:ext cx="1008062" cy="881062"/>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2624139" y="5127626"/>
            <a:ext cx="2166937" cy="709613"/>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1168393" y="2402083"/>
            <a:ext cx="9901388" cy="45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3177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using manifest, client retrieves content at highest supportable rate</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1170413" y="2819021"/>
            <a:ext cx="9113837"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174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may choose different rate or copy if network path congested</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670" name="Slide Number Placeholder 2">
            <a:extLst>
              <a:ext uri="{FF2B5EF4-FFF2-40B4-BE49-F238E27FC236}">
                <a16:creationId xmlns:a16="http://schemas.microsoft.com/office/drawing/2014/main" id="{0F723A7B-FECC-0045-AA25-C72B2F046D6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70932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2" dur="2000" fill="hold"/>
                                        <p:tgtEl>
                                          <p:spTgt spid="23"/>
                                        </p:tgtEl>
                                        <p:attrNameLst>
                                          <p:attrName>ppt_x</p:attrName>
                                          <p:attrName>ppt_y</p:attrName>
                                        </p:attrNameLst>
                                      </p:cBhvr>
                                      <p:rCtr x="30013" y="-1991"/>
                                    </p:animMotion>
                                  </p:childTnLst>
                                </p:cTn>
                              </p:par>
                            </p:childTnLst>
                          </p:cTn>
                        </p:par>
                        <p:par>
                          <p:cTn id="43" fill="hold" nodeType="afterGroup">
                            <p:stCondLst>
                              <p:cond delay="2500"/>
                            </p:stCondLst>
                            <p:childTnLst>
                              <p:par>
                                <p:cTn id="44" presetID="9" presetClass="exit" presetSubtype="0" fill="hold" nodeType="afterEffect">
                                  <p:stCondLst>
                                    <p:cond delay="0"/>
                                  </p:stCondLst>
                                  <p:childTnLst>
                                    <p:animEffect transition="out" filter="dissolve">
                                      <p:cBhvr>
                                        <p:cTn id="45" dur="500"/>
                                        <p:tgtEl>
                                          <p:spTgt spid="23"/>
                                        </p:tgtEl>
                                      </p:cBhvr>
                                    </p:animEffect>
                                    <p:set>
                                      <p:cBhvr>
                                        <p:cTn id="46" dur="1" fill="hold">
                                          <p:stCondLst>
                                            <p:cond delay="499"/>
                                          </p:stCondLst>
                                        </p:cTn>
                                        <p:tgtEl>
                                          <p:spTgt spid="23"/>
                                        </p:tgtEl>
                                        <p:attrNameLst>
                                          <p:attrName>style.visibility</p:attrName>
                                        </p:attrNameLst>
                                      </p:cBhvr>
                                      <p:to>
                                        <p:strVal val="hidden"/>
                                      </p:to>
                                    </p:se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113"/>
                                        </p:tgtEl>
                                        <p:attrNameLst>
                                          <p:attrName>style.visibility</p:attrName>
                                        </p:attrNameLst>
                                      </p:cBhvr>
                                      <p:to>
                                        <p:strVal val="visible"/>
                                      </p:to>
                                    </p:set>
                                    <p:animEffect transition="in" filter="dissolve">
                                      <p:cBhvr>
                                        <p:cTn id="50" dur="500"/>
                                        <p:tgtEl>
                                          <p:spTgt spid="1113"/>
                                        </p:tgtEl>
                                      </p:cBhvr>
                                    </p:animEffect>
                                  </p:childTnLst>
                                </p:cTn>
                              </p:par>
                            </p:childTnLst>
                          </p:cTn>
                        </p:par>
                        <p:par>
                          <p:cTn id="51" fill="hold" nodeType="afterGroup">
                            <p:stCondLst>
                              <p:cond delay="3500"/>
                            </p:stCondLst>
                            <p:childTnLst>
                              <p:par>
                                <p:cTn id="52"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3" dur="2000" fill="hold"/>
                                        <p:tgtEl>
                                          <p:spTgt spid="1113"/>
                                        </p:tgtEl>
                                        <p:attrNameLst>
                                          <p:attrName>ppt_x</p:attrName>
                                          <p:attrName>ppt_y</p:attrName>
                                        </p:attrNameLst>
                                      </p:cBhvr>
                                      <p:rCtr x="-32318" y="3519"/>
                                    </p:animMotion>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dissolve">
                                      <p:cBhvr>
                                        <p:cTn id="58" dur="500"/>
                                        <p:tgtEl>
                                          <p:spTgt spid="1122"/>
                                        </p:tgtEl>
                                      </p:cBhvr>
                                    </p:animEffect>
                                  </p:childTnLst>
                                </p:cTn>
                              </p:par>
                            </p:childTnLst>
                          </p:cTn>
                        </p:par>
                        <p:par>
                          <p:cTn id="59" fill="hold" nodeType="afterGroup">
                            <p:stCondLst>
                              <p:cond delay="500"/>
                            </p:stCondLst>
                            <p:childTnLst>
                              <p:par>
                                <p:cTn id="60" presetID="9" presetClass="exit" presetSubtype="0" fill="hold" nodeType="afterEffect">
                                  <p:stCondLst>
                                    <p:cond delay="0"/>
                                  </p:stCondLst>
                                  <p:childTnLst>
                                    <p:animEffect transition="out" filter="dissolve">
                                      <p:cBhvr>
                                        <p:cTn id="61" dur="500"/>
                                        <p:tgtEl>
                                          <p:spTgt spid="1113"/>
                                        </p:tgtEl>
                                      </p:cBhvr>
                                    </p:animEffect>
                                    <p:set>
                                      <p:cBhvr>
                                        <p:cTn id="62" dur="1" fill="hold">
                                          <p:stCondLst>
                                            <p:cond delay="499"/>
                                          </p:stCondLst>
                                        </p:cTn>
                                        <p:tgtEl>
                                          <p:spTgt spid="1113"/>
                                        </p:tgtEl>
                                        <p:attrNameLst>
                                          <p:attrName>style.visibility</p:attrName>
                                        </p:attrNameLst>
                                      </p:cBhvr>
                                      <p:to>
                                        <p:strVal val="hidden"/>
                                      </p:to>
                                    </p:set>
                                  </p:childTnLst>
                                </p:cTn>
                              </p:par>
                            </p:childTnLst>
                          </p:cTn>
                        </p:par>
                        <p:par>
                          <p:cTn id="63" fill="hold" nodeType="afterGroup">
                            <p:stCondLst>
                              <p:cond delay="1000"/>
                            </p:stCondLst>
                            <p:childTnLst>
                              <p:par>
                                <p:cTn id="64" presetID="9" presetClass="entr" presetSubtype="0"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dissolve">
                                      <p:cBhvr>
                                        <p:cTn id="66" dur="500"/>
                                        <p:tgtEl>
                                          <p:spTgt spid="28"/>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123"/>
                                        </p:tgtEl>
                                        <p:attrNameLst>
                                          <p:attrName>style.visibility</p:attrName>
                                        </p:attrNameLst>
                                      </p:cBhvr>
                                      <p:to>
                                        <p:strVal val="visible"/>
                                      </p:to>
                                    </p:set>
                                    <p:animEffect transition="in" filter="dissolve">
                                      <p:cBhvr>
                                        <p:cTn id="71" dur="500"/>
                                        <p:tgtEl>
                                          <p:spTgt spid="1123"/>
                                        </p:tgtEl>
                                      </p:cBhvr>
                                    </p:animEffect>
                                  </p:childTnLst>
                                </p:cTn>
                              </p:par>
                            </p:childTnLst>
                          </p:cTn>
                        </p:par>
                        <p:par>
                          <p:cTn id="72" fill="hold" nodeType="afterGroup">
                            <p:stCondLst>
                              <p:cond delay="500"/>
                            </p:stCondLst>
                            <p:childTnLst>
                              <p:par>
                                <p:cTn id="73" presetID="9" presetClass="exit" presetSubtype="0" fill="hold" nodeType="afterEffect">
                                  <p:stCondLst>
                                    <p:cond delay="0"/>
                                  </p:stCondLst>
                                  <p:childTnLst>
                                    <p:animEffect transition="out" filter="dissolve">
                                      <p:cBhvr>
                                        <p:cTn id="74" dur="500"/>
                                        <p:tgtEl>
                                          <p:spTgt spid="28"/>
                                        </p:tgtEl>
                                      </p:cBhvr>
                                    </p:animEffect>
                                    <p:set>
                                      <p:cBhvr>
                                        <p:cTn id="75" dur="1" fill="hold">
                                          <p:stCondLst>
                                            <p:cond delay="499"/>
                                          </p:stCondLst>
                                        </p:cTn>
                                        <p:tgtEl>
                                          <p:spTgt spid="28"/>
                                        </p:tgtEl>
                                        <p:attrNameLst>
                                          <p:attrName>style.visibility</p:attrName>
                                        </p:attrNameLst>
                                      </p:cBhvr>
                                      <p:to>
                                        <p:strVal val="hidden"/>
                                      </p:to>
                                    </p:set>
                                  </p:childTnLst>
                                </p:cTn>
                              </p:par>
                            </p:childTnLst>
                          </p:cTn>
                        </p:par>
                        <p:par>
                          <p:cTn id="76" fill="hold" nodeType="afterGroup">
                            <p:stCondLst>
                              <p:cond delay="1000"/>
                            </p:stCondLst>
                            <p:childTnLst>
                              <p:par>
                                <p:cTn id="77" presetID="9" presetClass="entr" presetSubtype="0" fill="hold" nodeType="afterEffect">
                                  <p:stCondLst>
                                    <p:cond delay="0"/>
                                  </p:stCondLst>
                                  <p:childTnLst>
                                    <p:set>
                                      <p:cBhvr>
                                        <p:cTn id="78" dur="1" fill="hold">
                                          <p:stCondLst>
                                            <p:cond delay="0"/>
                                          </p:stCondLst>
                                        </p:cTn>
                                        <p:tgtEl>
                                          <p:spTgt spid="1121"/>
                                        </p:tgtEl>
                                        <p:attrNameLst>
                                          <p:attrName>style.visibility</p:attrName>
                                        </p:attrNameLst>
                                      </p:cBhvr>
                                      <p:to>
                                        <p:strVal val="visible"/>
                                      </p:to>
                                    </p:set>
                                    <p:animEffect transition="in" filter="dissolve">
                                      <p:cBhvr>
                                        <p:cTn id="79"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2644455" y="3770050"/>
            <a:ext cx="7044059" cy="2764362"/>
            <a:chOff x="399122" y="1433580"/>
            <a:chExt cx="8437848" cy="5258263"/>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41476" y="1433580"/>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90643" y="3033432"/>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41242" y="5649517"/>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63761" y="5696594"/>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95356" y="3660805"/>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82310" y="1498432"/>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686051" y="5276851"/>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963739" y="3552826"/>
            <a:ext cx="8258175" cy="2900363"/>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949451" y="1181101"/>
            <a:ext cx="8258175" cy="5427663"/>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459847" y="4108856"/>
            <a:ext cx="9037638" cy="25034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925639" y="4171941"/>
            <a:ext cx="8074025" cy="523220"/>
            <a:chOff x="379080" y="5456397"/>
            <a:chExt cx="8074239" cy="524687"/>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20219" cy="52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925817" y="5070373"/>
            <a:ext cx="9700619" cy="1344281"/>
          </a:xfrm>
        </p:spPr>
        <p:txBody>
          <a:bodyPr>
            <a:normAutofit/>
          </a:bodyPr>
          <a:lstStyle/>
          <a:p>
            <a:pPr marL="0" indent="0">
              <a:buClr>
                <a:srgbClr val="0000A8"/>
              </a:buClr>
              <a:buNone/>
            </a:pPr>
            <a:r>
              <a:rPr lang="en-US" altLang="en-US" i="1" dirty="0">
                <a:solidFill>
                  <a:srgbClr val="CD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 from the “edge”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 At which rate?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3409501" y="2041781"/>
            <a:ext cx="457182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1035" name="Slide Number Placeholder 2">
            <a:extLst>
              <a:ext uri="{FF2B5EF4-FFF2-40B4-BE49-F238E27FC236}">
                <a16:creationId xmlns:a16="http://schemas.microsoft.com/office/drawing/2014/main" id="{D64B4E52-D9B8-4A4C-8826-6513C716F2B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24657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2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rgbClr val="0000A8"/>
              </a:buClr>
            </a:pPr>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105</a:t>
            </a:fld>
            <a:endParaRPr lang="en-US" dirty="0"/>
          </a:p>
        </p:txBody>
      </p:sp>
      <p:grpSp>
        <p:nvGrpSpPr>
          <p:cNvPr id="2" name="Group 1">
            <a:extLst>
              <a:ext uri="{FF2B5EF4-FFF2-40B4-BE49-F238E27FC236}">
                <a16:creationId xmlns:a16="http://schemas.microsoft.com/office/drawing/2014/main" id="{3622308C-3BC1-3863-92F6-379AD8D92098}"/>
              </a:ext>
            </a:extLst>
          </p:cNvPr>
          <p:cNvGrpSpPr/>
          <p:nvPr/>
        </p:nvGrpSpPr>
        <p:grpSpPr>
          <a:xfrm>
            <a:off x="6670622" y="4079749"/>
            <a:ext cx="3129661" cy="2488926"/>
            <a:chOff x="1055076" y="3732975"/>
            <a:chExt cx="3313139" cy="2488926"/>
          </a:xfrm>
        </p:grpSpPr>
        <p:pic>
          <p:nvPicPr>
            <p:cNvPr id="4" name="Picture 3">
              <a:extLst>
                <a:ext uri="{FF2B5EF4-FFF2-40B4-BE49-F238E27FC236}">
                  <a16:creationId xmlns:a16="http://schemas.microsoft.com/office/drawing/2014/main" id="{4DAB91D3-E0A7-77F7-7607-4A2223A10181}"/>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1BA39848-CE10-187B-B287-42577722F39A}"/>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1540999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62" name="Rectangle 3">
            <a:extLst>
              <a:ext uri="{FF2B5EF4-FFF2-40B4-BE49-F238E27FC236}">
                <a16:creationId xmlns:a16="http://schemas.microsoft.com/office/drawing/2014/main" id="{DE711DC5-9C34-FB4F-827E-14567B9170D7}"/>
              </a:ext>
            </a:extLst>
          </p:cNvPr>
          <p:cNvSpPr txBox="1">
            <a:spLocks noChangeArrowheads="1"/>
          </p:cNvSpPr>
          <p:nvPr/>
        </p:nvSpPr>
        <p:spPr bwMode="auto">
          <a:xfrm>
            <a:off x="838200" y="1446842"/>
            <a:ext cx="11124616" cy="15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goal:</a:t>
            </a:r>
            <a:r>
              <a:rPr kumimoji="0" lang="en-US" altLang="en-US" sz="3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rPr>
              <a:t> learn how to build client/server applications that communicate using sockets</a:t>
            </a:r>
            <a:endPar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door between application process and end-end-transport protocol </a:t>
            </a:r>
          </a:p>
        </p:txBody>
      </p:sp>
      <p:sp>
        <p:nvSpPr>
          <p:cNvPr id="117" name="Freeform 66">
            <a:extLst>
              <a:ext uri="{FF2B5EF4-FFF2-40B4-BE49-F238E27FC236}">
                <a16:creationId xmlns:a16="http://schemas.microsoft.com/office/drawing/2014/main" id="{532EF64A-98FA-854C-BC6E-37DCF5442402}"/>
              </a:ext>
            </a:extLst>
          </p:cNvPr>
          <p:cNvSpPr>
            <a:spLocks/>
          </p:cNvSpPr>
          <p:nvPr/>
        </p:nvSpPr>
        <p:spPr bwMode="auto">
          <a:xfrm>
            <a:off x="8379242" y="3598233"/>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chemeClr val="accent1">
                  <a:lumMod val="75000"/>
                </a:schemeClr>
              </a:gs>
            </a:gsLst>
            <a:lin ang="10800000" scaled="0"/>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7">
            <a:extLst>
              <a:ext uri="{FF2B5EF4-FFF2-40B4-BE49-F238E27FC236}">
                <a16:creationId xmlns:a16="http://schemas.microsoft.com/office/drawing/2014/main" id="{0B3FAB7F-D751-694B-8438-BA60B5BE46B5}"/>
              </a:ext>
            </a:extLst>
          </p:cNvPr>
          <p:cNvSpPr>
            <a:spLocks/>
          </p:cNvSpPr>
          <p:nvPr/>
        </p:nvSpPr>
        <p:spPr bwMode="auto">
          <a:xfrm>
            <a:off x="5064542" y="4895220"/>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51">
            <a:extLst>
              <a:ext uri="{FF2B5EF4-FFF2-40B4-BE49-F238E27FC236}">
                <a16:creationId xmlns:a16="http://schemas.microsoft.com/office/drawing/2014/main" id="{31F42B0C-9D7E-B148-8731-AA200CC8E7BC}"/>
              </a:ext>
            </a:extLst>
          </p:cNvPr>
          <p:cNvSpPr txBox="1">
            <a:spLocks noChangeArrowheads="1"/>
          </p:cNvSpPr>
          <p:nvPr/>
        </p:nvSpPr>
        <p:spPr bwMode="auto">
          <a:xfrm>
            <a:off x="5502692" y="5026983"/>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120" name="Line 52">
            <a:extLst>
              <a:ext uri="{FF2B5EF4-FFF2-40B4-BE49-F238E27FC236}">
                <a16:creationId xmlns:a16="http://schemas.microsoft.com/office/drawing/2014/main" id="{4BBAA32D-9FE8-6946-993E-FD9CF5FF2D22}"/>
              </a:ext>
            </a:extLst>
          </p:cNvPr>
          <p:cNvSpPr>
            <a:spLocks noChangeShapeType="1"/>
          </p:cNvSpPr>
          <p:nvPr/>
        </p:nvSpPr>
        <p:spPr bwMode="auto">
          <a:xfrm>
            <a:off x="4823242" y="5438145"/>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53">
            <a:extLst>
              <a:ext uri="{FF2B5EF4-FFF2-40B4-BE49-F238E27FC236}">
                <a16:creationId xmlns:a16="http://schemas.microsoft.com/office/drawing/2014/main" id="{8DD3EB16-70D9-0E41-9219-8BACFD2FF0FE}"/>
              </a:ext>
            </a:extLst>
          </p:cNvPr>
          <p:cNvSpPr txBox="1">
            <a:spLocks noChangeArrowheads="1"/>
          </p:cNvSpPr>
          <p:nvPr/>
        </p:nvSpPr>
        <p:spPr bwMode="auto">
          <a:xfrm>
            <a:off x="8844379" y="4663445"/>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56">
            <a:extLst>
              <a:ext uri="{FF2B5EF4-FFF2-40B4-BE49-F238E27FC236}">
                <a16:creationId xmlns:a16="http://schemas.microsoft.com/office/drawing/2014/main" id="{DE211F08-2700-6642-9DC3-1997DC8EDCDD}"/>
              </a:ext>
            </a:extLst>
          </p:cNvPr>
          <p:cNvSpPr txBox="1">
            <a:spLocks noChangeArrowheads="1"/>
          </p:cNvSpPr>
          <p:nvPr/>
        </p:nvSpPr>
        <p:spPr bwMode="auto">
          <a:xfrm>
            <a:off x="8822154" y="3763333"/>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123" name="Freeform 45">
            <a:extLst>
              <a:ext uri="{FF2B5EF4-FFF2-40B4-BE49-F238E27FC236}">
                <a16:creationId xmlns:a16="http://schemas.microsoft.com/office/drawing/2014/main" id="{07B0F571-0623-E94E-AC3A-B1389138AC28}"/>
              </a:ext>
            </a:extLst>
          </p:cNvPr>
          <p:cNvSpPr>
            <a:spLocks/>
          </p:cNvSpPr>
          <p:nvPr/>
        </p:nvSpPr>
        <p:spPr bwMode="auto">
          <a:xfrm>
            <a:off x="2638842" y="3661733"/>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chemeClr val="accent1">
                  <a:lumMod val="75000"/>
                </a:schemeClr>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23">
            <a:extLst>
              <a:ext uri="{FF2B5EF4-FFF2-40B4-BE49-F238E27FC236}">
                <a16:creationId xmlns:a16="http://schemas.microsoft.com/office/drawing/2014/main" id="{5F3EC8D2-BC57-284F-B438-D2889E964E36}"/>
              </a:ext>
            </a:extLst>
          </p:cNvPr>
          <p:cNvSpPr>
            <a:spLocks noChangeArrowheads="1"/>
          </p:cNvSpPr>
          <p:nvPr/>
        </p:nvSpPr>
        <p:spPr bwMode="auto">
          <a:xfrm>
            <a:off x="3442117" y="361728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5" name="Rectangle 24">
            <a:extLst>
              <a:ext uri="{FF2B5EF4-FFF2-40B4-BE49-F238E27FC236}">
                <a16:creationId xmlns:a16="http://schemas.microsoft.com/office/drawing/2014/main" id="{48E3F4A8-8297-154C-8417-C2DCBDE270E5}"/>
              </a:ext>
            </a:extLst>
          </p:cNvPr>
          <p:cNvSpPr>
            <a:spLocks noChangeArrowheads="1"/>
          </p:cNvSpPr>
          <p:nvPr/>
        </p:nvSpPr>
        <p:spPr bwMode="auto">
          <a:xfrm>
            <a:off x="3404017" y="3671258"/>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Line 25">
            <a:extLst>
              <a:ext uri="{FF2B5EF4-FFF2-40B4-BE49-F238E27FC236}">
                <a16:creationId xmlns:a16="http://schemas.microsoft.com/office/drawing/2014/main" id="{105AE91D-03CF-5F44-82E5-D8920536B375}"/>
              </a:ext>
            </a:extLst>
          </p:cNvPr>
          <p:cNvSpPr>
            <a:spLocks noChangeShapeType="1"/>
          </p:cNvSpPr>
          <p:nvPr/>
        </p:nvSpPr>
        <p:spPr bwMode="auto">
          <a:xfrm>
            <a:off x="3413542" y="44316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26">
            <a:extLst>
              <a:ext uri="{FF2B5EF4-FFF2-40B4-BE49-F238E27FC236}">
                <a16:creationId xmlns:a16="http://schemas.microsoft.com/office/drawing/2014/main" id="{68C4EA48-A98F-F641-BB8C-5DF3E3907ECC}"/>
              </a:ext>
            </a:extLst>
          </p:cNvPr>
          <p:cNvSpPr txBox="1">
            <a:spLocks noChangeArrowheads="1"/>
          </p:cNvSpPr>
          <p:nvPr/>
        </p:nvSpPr>
        <p:spPr bwMode="auto">
          <a:xfrm>
            <a:off x="3370679" y="44142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28" name="Line 27">
            <a:extLst>
              <a:ext uri="{FF2B5EF4-FFF2-40B4-BE49-F238E27FC236}">
                <a16:creationId xmlns:a16="http://schemas.microsoft.com/office/drawing/2014/main" id="{E85BFD82-4C55-F145-9B37-39406E46DD38}"/>
              </a:ext>
            </a:extLst>
          </p:cNvPr>
          <p:cNvSpPr>
            <a:spLocks noChangeShapeType="1"/>
          </p:cNvSpPr>
          <p:nvPr/>
        </p:nvSpPr>
        <p:spPr bwMode="auto">
          <a:xfrm>
            <a:off x="3421479" y="475234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28">
            <a:extLst>
              <a:ext uri="{FF2B5EF4-FFF2-40B4-BE49-F238E27FC236}">
                <a16:creationId xmlns:a16="http://schemas.microsoft.com/office/drawing/2014/main" id="{428A6E03-2BA0-6243-85AC-2DD8D7EB6CA1}"/>
              </a:ext>
            </a:extLst>
          </p:cNvPr>
          <p:cNvSpPr>
            <a:spLocks noChangeShapeType="1"/>
          </p:cNvSpPr>
          <p:nvPr/>
        </p:nvSpPr>
        <p:spPr bwMode="auto">
          <a:xfrm>
            <a:off x="3407192" y="506190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29">
            <a:extLst>
              <a:ext uri="{FF2B5EF4-FFF2-40B4-BE49-F238E27FC236}">
                <a16:creationId xmlns:a16="http://schemas.microsoft.com/office/drawing/2014/main" id="{80E8C02C-0DBA-6E4F-BBEC-8772FE1F381F}"/>
              </a:ext>
            </a:extLst>
          </p:cNvPr>
          <p:cNvSpPr>
            <a:spLocks noChangeShapeType="1"/>
          </p:cNvSpPr>
          <p:nvPr/>
        </p:nvSpPr>
        <p:spPr bwMode="auto">
          <a:xfrm>
            <a:off x="3407192" y="534765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26">
            <a:extLst>
              <a:ext uri="{FF2B5EF4-FFF2-40B4-BE49-F238E27FC236}">
                <a16:creationId xmlns:a16="http://schemas.microsoft.com/office/drawing/2014/main" id="{E521FADF-C422-1E4C-A4EF-0C457D015D37}"/>
              </a:ext>
            </a:extLst>
          </p:cNvPr>
          <p:cNvSpPr txBox="1">
            <a:spLocks noChangeArrowheads="1"/>
          </p:cNvSpPr>
          <p:nvPr/>
        </p:nvSpPr>
        <p:spPr bwMode="auto">
          <a:xfrm>
            <a:off x="3405604" y="36617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32" name="Text Box 26">
            <a:extLst>
              <a:ext uri="{FF2B5EF4-FFF2-40B4-BE49-F238E27FC236}">
                <a16:creationId xmlns:a16="http://schemas.microsoft.com/office/drawing/2014/main" id="{2BD2A730-1670-1444-BFD6-C3B745F28EF4}"/>
              </a:ext>
            </a:extLst>
          </p:cNvPr>
          <p:cNvSpPr txBox="1">
            <a:spLocks noChangeArrowheads="1"/>
          </p:cNvSpPr>
          <p:nvPr/>
        </p:nvSpPr>
        <p:spPr bwMode="auto">
          <a:xfrm>
            <a:off x="3361154" y="53190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33" name="Text Box 26">
            <a:extLst>
              <a:ext uri="{FF2B5EF4-FFF2-40B4-BE49-F238E27FC236}">
                <a16:creationId xmlns:a16="http://schemas.microsoft.com/office/drawing/2014/main" id="{F1BA5AB6-F404-DF48-BA11-738F64F024FD}"/>
              </a:ext>
            </a:extLst>
          </p:cNvPr>
          <p:cNvSpPr txBox="1">
            <a:spLocks noChangeArrowheads="1"/>
          </p:cNvSpPr>
          <p:nvPr/>
        </p:nvSpPr>
        <p:spPr bwMode="auto">
          <a:xfrm>
            <a:off x="3380204" y="50333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34" name="Text Box 26">
            <a:extLst>
              <a:ext uri="{FF2B5EF4-FFF2-40B4-BE49-F238E27FC236}">
                <a16:creationId xmlns:a16="http://schemas.microsoft.com/office/drawing/2014/main" id="{E65C1E73-F682-E145-9DAF-B7E55ECCE7B6}"/>
              </a:ext>
            </a:extLst>
          </p:cNvPr>
          <p:cNvSpPr txBox="1">
            <a:spLocks noChangeArrowheads="1"/>
          </p:cNvSpPr>
          <p:nvPr/>
        </p:nvSpPr>
        <p:spPr bwMode="auto">
          <a:xfrm>
            <a:off x="3370679" y="47380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35" name="Oval 57">
            <a:extLst>
              <a:ext uri="{FF2B5EF4-FFF2-40B4-BE49-F238E27FC236}">
                <a16:creationId xmlns:a16="http://schemas.microsoft.com/office/drawing/2014/main" id="{64DC0B32-AD14-4F4C-AA5D-A0175C3E0687}"/>
              </a:ext>
            </a:extLst>
          </p:cNvPr>
          <p:cNvSpPr>
            <a:spLocks noChangeArrowheads="1"/>
          </p:cNvSpPr>
          <p:nvPr/>
        </p:nvSpPr>
        <p:spPr bwMode="auto">
          <a:xfrm>
            <a:off x="3538954" y="3936370"/>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41" name="Rectangle 23">
            <a:extLst>
              <a:ext uri="{FF2B5EF4-FFF2-40B4-BE49-F238E27FC236}">
                <a16:creationId xmlns:a16="http://schemas.microsoft.com/office/drawing/2014/main" id="{54E0D8CA-A90B-D443-A809-60E5D3C430E0}"/>
              </a:ext>
            </a:extLst>
          </p:cNvPr>
          <p:cNvSpPr>
            <a:spLocks noChangeArrowheads="1"/>
          </p:cNvSpPr>
          <p:nvPr/>
        </p:nvSpPr>
        <p:spPr bwMode="auto">
          <a:xfrm>
            <a:off x="7104479" y="3588708"/>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68855CF6-22DF-7942-990A-E44BCC268037}"/>
              </a:ext>
            </a:extLst>
          </p:cNvPr>
          <p:cNvSpPr>
            <a:spLocks noChangeArrowheads="1"/>
          </p:cNvSpPr>
          <p:nvPr/>
        </p:nvSpPr>
        <p:spPr bwMode="auto">
          <a:xfrm>
            <a:off x="7066379" y="3642683"/>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333B2DFF-19AD-5D41-A13A-CAD8D4D1E7AA}"/>
              </a:ext>
            </a:extLst>
          </p:cNvPr>
          <p:cNvSpPr>
            <a:spLocks noChangeShapeType="1"/>
          </p:cNvSpPr>
          <p:nvPr/>
        </p:nvSpPr>
        <p:spPr bwMode="auto">
          <a:xfrm>
            <a:off x="7075904" y="440309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ABD5AE77-C968-524B-8267-F5F9D07A9CF7}"/>
              </a:ext>
            </a:extLst>
          </p:cNvPr>
          <p:cNvSpPr txBox="1">
            <a:spLocks noChangeArrowheads="1"/>
          </p:cNvSpPr>
          <p:nvPr/>
        </p:nvSpPr>
        <p:spPr bwMode="auto">
          <a:xfrm>
            <a:off x="7033042" y="43856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655A70A-1998-F04C-9071-DB527B7184C0}"/>
              </a:ext>
            </a:extLst>
          </p:cNvPr>
          <p:cNvSpPr>
            <a:spLocks noChangeShapeType="1"/>
          </p:cNvSpPr>
          <p:nvPr/>
        </p:nvSpPr>
        <p:spPr bwMode="auto">
          <a:xfrm>
            <a:off x="7083842" y="47237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FFFB9613-6926-D64E-9BCE-95B470FE283A}"/>
              </a:ext>
            </a:extLst>
          </p:cNvPr>
          <p:cNvSpPr>
            <a:spLocks noChangeShapeType="1"/>
          </p:cNvSpPr>
          <p:nvPr/>
        </p:nvSpPr>
        <p:spPr bwMode="auto">
          <a:xfrm>
            <a:off x="7069554" y="503333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4AA23EE-17EA-094E-A14C-C35EF1D4E761}"/>
              </a:ext>
            </a:extLst>
          </p:cNvPr>
          <p:cNvSpPr>
            <a:spLocks noChangeShapeType="1"/>
          </p:cNvSpPr>
          <p:nvPr/>
        </p:nvSpPr>
        <p:spPr bwMode="auto">
          <a:xfrm>
            <a:off x="7069554" y="531908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159414D4-A31C-4C4B-AD86-719BE126A831}"/>
              </a:ext>
            </a:extLst>
          </p:cNvPr>
          <p:cNvSpPr txBox="1">
            <a:spLocks noChangeArrowheads="1"/>
          </p:cNvSpPr>
          <p:nvPr/>
        </p:nvSpPr>
        <p:spPr bwMode="auto">
          <a:xfrm>
            <a:off x="7067967" y="36331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6D188352-EF4C-FE42-8176-6AE1E5353883}"/>
              </a:ext>
            </a:extLst>
          </p:cNvPr>
          <p:cNvSpPr txBox="1">
            <a:spLocks noChangeArrowheads="1"/>
          </p:cNvSpPr>
          <p:nvPr/>
        </p:nvSpPr>
        <p:spPr bwMode="auto">
          <a:xfrm>
            <a:off x="7023517" y="52905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2E91368D-F47D-2247-9B9B-1AA9BD1A5674}"/>
              </a:ext>
            </a:extLst>
          </p:cNvPr>
          <p:cNvSpPr txBox="1">
            <a:spLocks noChangeArrowheads="1"/>
          </p:cNvSpPr>
          <p:nvPr/>
        </p:nvSpPr>
        <p:spPr bwMode="auto">
          <a:xfrm>
            <a:off x="7042567" y="50047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CF4D2E62-8AC3-6447-8A4A-38E1546DB977}"/>
              </a:ext>
            </a:extLst>
          </p:cNvPr>
          <p:cNvSpPr txBox="1">
            <a:spLocks noChangeArrowheads="1"/>
          </p:cNvSpPr>
          <p:nvPr/>
        </p:nvSpPr>
        <p:spPr bwMode="auto">
          <a:xfrm>
            <a:off x="7033042" y="47094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78">
            <a:extLst>
              <a:ext uri="{FF2B5EF4-FFF2-40B4-BE49-F238E27FC236}">
                <a16:creationId xmlns:a16="http://schemas.microsoft.com/office/drawing/2014/main" id="{24268CA0-4017-FA41-A0A9-063CDE36F2E6}"/>
              </a:ext>
            </a:extLst>
          </p:cNvPr>
          <p:cNvSpPr>
            <a:spLocks noChangeArrowheads="1"/>
          </p:cNvSpPr>
          <p:nvPr/>
        </p:nvSpPr>
        <p:spPr bwMode="auto">
          <a:xfrm>
            <a:off x="7201317" y="3907795"/>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58" name="Line 88">
            <a:extLst>
              <a:ext uri="{FF2B5EF4-FFF2-40B4-BE49-F238E27FC236}">
                <a16:creationId xmlns:a16="http://schemas.microsoft.com/office/drawing/2014/main" id="{357D04DF-5A8F-3946-A05F-B134A08152BD}"/>
              </a:ext>
            </a:extLst>
          </p:cNvPr>
          <p:cNvSpPr>
            <a:spLocks noChangeShapeType="1"/>
          </p:cNvSpPr>
          <p:nvPr/>
        </p:nvSpPr>
        <p:spPr bwMode="auto">
          <a:xfrm flipH="1">
            <a:off x="8258592" y="4039558"/>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9" name="Line 89">
            <a:extLst>
              <a:ext uri="{FF2B5EF4-FFF2-40B4-BE49-F238E27FC236}">
                <a16:creationId xmlns:a16="http://schemas.microsoft.com/office/drawing/2014/main" id="{1F64B7FA-0FDF-AA41-954C-B46F96B69793}"/>
              </a:ext>
            </a:extLst>
          </p:cNvPr>
          <p:cNvSpPr>
            <a:spLocks noChangeShapeType="1"/>
          </p:cNvSpPr>
          <p:nvPr/>
        </p:nvSpPr>
        <p:spPr bwMode="auto">
          <a:xfrm>
            <a:off x="8484017" y="4465008"/>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0" name="Line 90">
            <a:extLst>
              <a:ext uri="{FF2B5EF4-FFF2-40B4-BE49-F238E27FC236}">
                <a16:creationId xmlns:a16="http://schemas.microsoft.com/office/drawing/2014/main" id="{1C49FAA4-451C-9346-B2A1-9DADDB3735D1}"/>
              </a:ext>
            </a:extLst>
          </p:cNvPr>
          <p:cNvSpPr>
            <a:spLocks noChangeShapeType="1"/>
          </p:cNvSpPr>
          <p:nvPr/>
        </p:nvSpPr>
        <p:spPr bwMode="auto">
          <a:xfrm flipH="1">
            <a:off x="8507829" y="4965070"/>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3E6F8F39-CC95-5944-86C7-18592B3F79C2}"/>
              </a:ext>
            </a:extLst>
          </p:cNvPr>
          <p:cNvGrpSpPr/>
          <p:nvPr/>
        </p:nvGrpSpPr>
        <p:grpSpPr>
          <a:xfrm>
            <a:off x="3786604" y="3720470"/>
            <a:ext cx="4208463" cy="801688"/>
            <a:chOff x="3786604" y="3720470"/>
            <a:chExt cx="4208463" cy="801688"/>
          </a:xfrm>
        </p:grpSpPr>
        <p:grpSp>
          <p:nvGrpSpPr>
            <p:cNvPr id="136" name="Group 58">
              <a:extLst>
                <a:ext uri="{FF2B5EF4-FFF2-40B4-BE49-F238E27FC236}">
                  <a16:creationId xmlns:a16="http://schemas.microsoft.com/office/drawing/2014/main" id="{E675645C-771D-1C4D-BD09-0A50219A704A}"/>
                </a:ext>
              </a:extLst>
            </p:cNvPr>
            <p:cNvGrpSpPr>
              <a:grpSpLocks/>
            </p:cNvGrpSpPr>
            <p:nvPr/>
          </p:nvGrpSpPr>
          <p:grpSpPr bwMode="auto">
            <a:xfrm>
              <a:off x="3786604" y="4296733"/>
              <a:ext cx="546100" cy="225425"/>
              <a:chOff x="1287" y="2524"/>
              <a:chExt cx="260" cy="100"/>
            </a:xfrm>
          </p:grpSpPr>
          <p:sp>
            <p:nvSpPr>
              <p:cNvPr id="137" name="Rectangle 59">
                <a:extLst>
                  <a:ext uri="{FF2B5EF4-FFF2-40B4-BE49-F238E27FC236}">
                    <a16:creationId xmlns:a16="http://schemas.microsoft.com/office/drawing/2014/main" id="{4BD7EDAC-534F-D84F-8E24-977FE250A0C6}"/>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Rectangle 60">
                <a:extLst>
                  <a:ext uri="{FF2B5EF4-FFF2-40B4-BE49-F238E27FC236}">
                    <a16:creationId xmlns:a16="http://schemas.microsoft.com/office/drawing/2014/main" id="{522C0AA5-89A7-AE45-9EA6-0984C3D36702}"/>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61">
                <a:extLst>
                  <a:ext uri="{FF2B5EF4-FFF2-40B4-BE49-F238E27FC236}">
                    <a16:creationId xmlns:a16="http://schemas.microsoft.com/office/drawing/2014/main" id="{E45B888C-A7C7-C04F-96C2-AC5495901CD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62">
                <a:extLst>
                  <a:ext uri="{FF2B5EF4-FFF2-40B4-BE49-F238E27FC236}">
                    <a16:creationId xmlns:a16="http://schemas.microsoft.com/office/drawing/2014/main" id="{6D259067-30CA-3A43-B969-2FED80C101C4}"/>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79">
              <a:extLst>
                <a:ext uri="{FF2B5EF4-FFF2-40B4-BE49-F238E27FC236}">
                  <a16:creationId xmlns:a16="http://schemas.microsoft.com/office/drawing/2014/main" id="{2953A696-2D0B-4946-96FC-8F6534A2F156}"/>
                </a:ext>
              </a:extLst>
            </p:cNvPr>
            <p:cNvGrpSpPr>
              <a:grpSpLocks/>
            </p:cNvGrpSpPr>
            <p:nvPr/>
          </p:nvGrpSpPr>
          <p:grpSpPr bwMode="auto">
            <a:xfrm>
              <a:off x="7448967" y="4268158"/>
              <a:ext cx="546100" cy="225425"/>
              <a:chOff x="1287" y="2524"/>
              <a:chExt cx="260" cy="100"/>
            </a:xfrm>
          </p:grpSpPr>
          <p:sp>
            <p:nvSpPr>
              <p:cNvPr id="154" name="Rectangle 80">
                <a:extLst>
                  <a:ext uri="{FF2B5EF4-FFF2-40B4-BE49-F238E27FC236}">
                    <a16:creationId xmlns:a16="http://schemas.microsoft.com/office/drawing/2014/main" id="{313605CC-1AC5-8944-94FF-94268AD80469}"/>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81">
                <a:extLst>
                  <a:ext uri="{FF2B5EF4-FFF2-40B4-BE49-F238E27FC236}">
                    <a16:creationId xmlns:a16="http://schemas.microsoft.com/office/drawing/2014/main" id="{BAFE64F2-A025-9F4E-99C9-ACC9BFF25919}"/>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6" name="Rectangle 82">
                <a:extLst>
                  <a:ext uri="{FF2B5EF4-FFF2-40B4-BE49-F238E27FC236}">
                    <a16:creationId xmlns:a16="http://schemas.microsoft.com/office/drawing/2014/main" id="{3829DF34-8663-6146-9BA0-7632285CE66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83">
                <a:extLst>
                  <a:ext uri="{FF2B5EF4-FFF2-40B4-BE49-F238E27FC236}">
                    <a16:creationId xmlns:a16="http://schemas.microsoft.com/office/drawing/2014/main" id="{D148D136-2E3F-5745-9E50-2A0525F6E166}"/>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1" name="Text Box 56">
              <a:extLst>
                <a:ext uri="{FF2B5EF4-FFF2-40B4-BE49-F238E27FC236}">
                  <a16:creationId xmlns:a16="http://schemas.microsoft.com/office/drawing/2014/main" id="{0AD3AB67-1B7A-DC4C-8CF0-ED4CE6AD679E}"/>
                </a:ext>
              </a:extLst>
            </p:cNvPr>
            <p:cNvSpPr txBox="1">
              <a:spLocks noChangeArrowheads="1"/>
            </p:cNvSpPr>
            <p:nvPr/>
          </p:nvSpPr>
          <p:spPr bwMode="auto">
            <a:xfrm>
              <a:off x="5421729" y="3720470"/>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62" name="Line 92">
              <a:extLst>
                <a:ext uri="{FF2B5EF4-FFF2-40B4-BE49-F238E27FC236}">
                  <a16:creationId xmlns:a16="http://schemas.microsoft.com/office/drawing/2014/main" id="{143E3CCF-902D-1B48-A226-00DCF5BF008C}"/>
                </a:ext>
              </a:extLst>
            </p:cNvPr>
            <p:cNvSpPr>
              <a:spLocks noChangeShapeType="1"/>
            </p:cNvSpPr>
            <p:nvPr/>
          </p:nvSpPr>
          <p:spPr bwMode="auto">
            <a:xfrm flipV="1">
              <a:off x="4424779" y="3920495"/>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93">
              <a:extLst>
                <a:ext uri="{FF2B5EF4-FFF2-40B4-BE49-F238E27FC236}">
                  <a16:creationId xmlns:a16="http://schemas.microsoft.com/office/drawing/2014/main" id="{C4134BE9-E71D-0348-B019-E892502C5FBE}"/>
                </a:ext>
              </a:extLst>
            </p:cNvPr>
            <p:cNvSpPr>
              <a:spLocks noChangeShapeType="1"/>
            </p:cNvSpPr>
            <p:nvPr/>
          </p:nvSpPr>
          <p:spPr bwMode="auto">
            <a:xfrm flipH="1" flipV="1">
              <a:off x="6359942" y="3909383"/>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4" name="Group 96">
            <a:extLst>
              <a:ext uri="{FF2B5EF4-FFF2-40B4-BE49-F238E27FC236}">
                <a16:creationId xmlns:a16="http://schemas.microsoft.com/office/drawing/2014/main" id="{9A6CA79B-4989-1B42-B637-EB423445684E}"/>
              </a:ext>
            </a:extLst>
          </p:cNvPr>
          <p:cNvGrpSpPr>
            <a:grpSpLocks/>
          </p:cNvGrpSpPr>
          <p:nvPr/>
        </p:nvGrpSpPr>
        <p:grpSpPr bwMode="auto">
          <a:xfrm>
            <a:off x="2214979" y="4974595"/>
            <a:ext cx="719138" cy="773113"/>
            <a:chOff x="-44" y="1473"/>
            <a:chExt cx="981" cy="1105"/>
          </a:xfrm>
        </p:grpSpPr>
        <p:pic>
          <p:nvPicPr>
            <p:cNvPr id="165" name="Picture 97" descr="desktop_computer_stylized_medium">
              <a:extLst>
                <a:ext uri="{FF2B5EF4-FFF2-40B4-BE49-F238E27FC236}">
                  <a16:creationId xmlns:a16="http://schemas.microsoft.com/office/drawing/2014/main" id="{52A0739D-A2B2-9B4C-808E-15A031326E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Freeform 98">
              <a:extLst>
                <a:ext uri="{FF2B5EF4-FFF2-40B4-BE49-F238E27FC236}">
                  <a16:creationId xmlns:a16="http://schemas.microsoft.com/office/drawing/2014/main" id="{DA46FEF0-4E21-2249-B7F5-7F6F7B7F0DE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7" name="Group 99">
            <a:extLst>
              <a:ext uri="{FF2B5EF4-FFF2-40B4-BE49-F238E27FC236}">
                <a16:creationId xmlns:a16="http://schemas.microsoft.com/office/drawing/2014/main" id="{05F61B1A-C7F7-544F-B009-739C54EFEA01}"/>
              </a:ext>
            </a:extLst>
          </p:cNvPr>
          <p:cNvGrpSpPr>
            <a:grpSpLocks/>
          </p:cNvGrpSpPr>
          <p:nvPr/>
        </p:nvGrpSpPr>
        <p:grpSpPr bwMode="auto">
          <a:xfrm flipH="1">
            <a:off x="8911054" y="5169858"/>
            <a:ext cx="719138" cy="773112"/>
            <a:chOff x="-44" y="1473"/>
            <a:chExt cx="981" cy="1105"/>
          </a:xfrm>
        </p:grpSpPr>
        <p:pic>
          <p:nvPicPr>
            <p:cNvPr id="168" name="Picture 100" descr="desktop_computer_stylized_medium">
              <a:extLst>
                <a:ext uri="{FF2B5EF4-FFF2-40B4-BE49-F238E27FC236}">
                  <a16:creationId xmlns:a16="http://schemas.microsoft.com/office/drawing/2014/main" id="{23181BD9-C2D1-5E4C-A8EE-29F5422B96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Freeform 101">
              <a:extLst>
                <a:ext uri="{FF2B5EF4-FFF2-40B4-BE49-F238E27FC236}">
                  <a16:creationId xmlns:a16="http://schemas.microsoft.com/office/drawing/2014/main" id="{2BA7DD97-C4EE-0C4B-B331-0E1CF367E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2">
            <a:extLst>
              <a:ext uri="{FF2B5EF4-FFF2-40B4-BE49-F238E27FC236}">
                <a16:creationId xmlns:a16="http://schemas.microsoft.com/office/drawing/2014/main" id="{1C5A2542-7006-334B-B956-C24DF5F2D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106</a:t>
            </a:fld>
            <a:endParaRPr lang="en-US" dirty="0"/>
          </a:p>
        </p:txBody>
      </p:sp>
    </p:spTree>
    <p:extLst>
      <p:ext uri="{BB962C8B-B14F-4D97-AF65-F5344CB8AC3E}">
        <p14:creationId xmlns:p14="http://schemas.microsoft.com/office/powerpoint/2010/main" val="4052617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58" name="Rectangle 3">
            <a:extLst>
              <a:ext uri="{FF2B5EF4-FFF2-40B4-BE49-F238E27FC236}">
                <a16:creationId xmlns:a16="http://schemas.microsoft.com/office/drawing/2014/main" id="{616F4545-210A-A74D-A31A-E4339596B317}"/>
              </a:ext>
            </a:extLst>
          </p:cNvPr>
          <p:cNvSpPr>
            <a:spLocks noGrp="1" noChangeArrowheads="1"/>
          </p:cNvSpPr>
          <p:nvPr>
            <p:ph idx="1"/>
          </p:nvPr>
        </p:nvSpPr>
        <p:spPr>
          <a:xfrm>
            <a:off x="838199" y="1513591"/>
            <a:ext cx="10798277" cy="1742641"/>
          </a:xfrm>
        </p:spPr>
        <p:txBody>
          <a:bodyPr>
            <a:normAutofit/>
          </a:bodyPr>
          <a:lstStyle/>
          <a:p>
            <a:pPr marL="342900" lvl="1" indent="-342900">
              <a:buSzPct val="65000"/>
              <a:buFont typeface="Wingdings" pitchFamily="2" charset="2"/>
              <a:buNone/>
            </a:pPr>
            <a:r>
              <a:rPr lang="en-US" altLang="en-US" sz="3200" dirty="0">
                <a:solidFill>
                  <a:srgbClr val="22228B"/>
                </a:solidFill>
                <a:ea typeface="ＭＳ Ｐゴシック" panose="020B0600070205080204" pitchFamily="34" charset="-128"/>
              </a:rPr>
              <a:t>Two socket types for two transport services:</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UDP:</a:t>
            </a:r>
            <a:r>
              <a:rPr lang="en-US" altLang="en-US" sz="3200" dirty="0">
                <a:solidFill>
                  <a:srgbClr val="000000"/>
                </a:solidFill>
                <a:ea typeface="ＭＳ Ｐゴシック" panose="020B0600070205080204" pitchFamily="34" charset="-128"/>
              </a:rPr>
              <a:t> </a:t>
            </a:r>
            <a:r>
              <a:rPr lang="en-US" altLang="en-US" sz="3200" dirty="0">
                <a:ea typeface="ＭＳ Ｐゴシック" panose="020B0600070205080204" pitchFamily="34" charset="-128"/>
              </a:rPr>
              <a:t>unreliable datagram </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TCP:</a:t>
            </a:r>
            <a:r>
              <a:rPr lang="en-US" altLang="en-US" sz="3200" dirty="0">
                <a:ea typeface="ＭＳ Ｐゴシック" panose="020B0600070205080204" pitchFamily="34" charset="-128"/>
              </a:rPr>
              <a:t> reliable, byte stream-oriented</a:t>
            </a:r>
            <a:endParaRPr lang="en-US" altLang="en-US" dirty="0">
              <a:latin typeface="Gill Sans MT" panose="020B0502020104020203" pitchFamily="34" charset="77"/>
              <a:ea typeface="ＭＳ Ｐゴシック" panose="020B0600070205080204" pitchFamily="34" charset="-128"/>
            </a:endParaRPr>
          </a:p>
        </p:txBody>
      </p:sp>
      <p:sp>
        <p:nvSpPr>
          <p:cNvPr id="59" name="Rectangle 3">
            <a:extLst>
              <a:ext uri="{FF2B5EF4-FFF2-40B4-BE49-F238E27FC236}">
                <a16:creationId xmlns:a16="http://schemas.microsoft.com/office/drawing/2014/main" id="{E8FBE9BD-5125-8341-AC98-0DB0D8C28ED1}"/>
              </a:ext>
            </a:extLst>
          </p:cNvPr>
          <p:cNvSpPr txBox="1">
            <a:spLocks noChangeArrowheads="1"/>
          </p:cNvSpPr>
          <p:nvPr/>
        </p:nvSpPr>
        <p:spPr bwMode="auto">
          <a:xfrm>
            <a:off x="878760" y="3291529"/>
            <a:ext cx="10798277" cy="3481388"/>
          </a:xfrm>
          <a:prstGeom prst="rect">
            <a:avLst/>
          </a:prstGeom>
          <a:noFill/>
          <a:ln w="9525">
            <a:noFill/>
            <a:miter lim="800000"/>
            <a:headEnd/>
            <a:tailEnd/>
          </a:ln>
        </p:spPr>
        <p:txBody>
          <a:bodyPr/>
          <a:lstStyle/>
          <a:p>
            <a:pPr marL="342900" marR="0" lvl="1"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sz="3200" b="0" i="0" u="none" strike="noStrike" kern="0" cap="none" spc="0" normalizeH="0" baseline="0" noProof="0" dirty="0">
                <a:ln>
                  <a:noFill/>
                </a:ln>
                <a:solidFill>
                  <a:srgbClr val="0000A3"/>
                </a:solidFill>
                <a:effectLst/>
                <a:uLnTx/>
                <a:uFillTx/>
                <a:latin typeface="Calibri" panose="020F0502020204030204"/>
                <a:ea typeface="ＭＳ Ｐゴシック" charset="0"/>
                <a:cs typeface="+mn-cs"/>
              </a:rPr>
              <a:t>Application Example: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client reads a line of characters (data) from its keyboard and sends data to server</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server receives the data and converts characters to uppercase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server sends modified data to client</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client receives modified data and displays line on its screen</a:t>
            </a:r>
          </a:p>
        </p:txBody>
      </p:sp>
      <p:sp>
        <p:nvSpPr>
          <p:cNvPr id="5" name="Slide Number Placeholder 2">
            <a:extLst>
              <a:ext uri="{FF2B5EF4-FFF2-40B4-BE49-F238E27FC236}">
                <a16:creationId xmlns:a16="http://schemas.microsoft.com/office/drawing/2014/main" id="{B86523E8-8571-1B4B-B7F3-5188B316872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107</a:t>
            </a:fld>
            <a:endParaRPr lang="en-US" dirty="0"/>
          </a:p>
        </p:txBody>
      </p:sp>
    </p:spTree>
    <p:extLst>
      <p:ext uri="{BB962C8B-B14F-4D97-AF65-F5344CB8AC3E}">
        <p14:creationId xmlns:p14="http://schemas.microsoft.com/office/powerpoint/2010/main" val="376229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04333" y="333288"/>
            <a:ext cx="10515600" cy="894622"/>
          </a:xfrm>
        </p:spPr>
        <p:txBody>
          <a:bodyPr>
            <a:normAutofit/>
          </a:bodyPr>
          <a:lstStyle/>
          <a:p>
            <a:r>
              <a:rPr lang="en-US" altLang="en-US" sz="4400" dirty="0">
                <a:ea typeface="ＭＳ Ｐゴシック" panose="020B0600070205080204" pitchFamily="34" charset="-128"/>
              </a:rPr>
              <a:t>Socket programming with UDP </a:t>
            </a:r>
          </a:p>
        </p:txBody>
      </p:sp>
      <p:sp>
        <p:nvSpPr>
          <p:cNvPr id="8" name="Rectangle 3">
            <a:extLst>
              <a:ext uri="{FF2B5EF4-FFF2-40B4-BE49-F238E27FC236}">
                <a16:creationId xmlns:a16="http://schemas.microsoft.com/office/drawing/2014/main" id="{6CF53D30-07DA-0041-8212-FA74FE4546A8}"/>
              </a:ext>
            </a:extLst>
          </p:cNvPr>
          <p:cNvSpPr>
            <a:spLocks noGrp="1" noChangeArrowheads="1"/>
          </p:cNvSpPr>
          <p:nvPr>
            <p:ph sz="half" idx="1"/>
          </p:nvPr>
        </p:nvSpPr>
        <p:spPr>
          <a:xfrm>
            <a:off x="714803" y="1318820"/>
            <a:ext cx="6363331" cy="4853335"/>
          </a:xfrm>
        </p:spPr>
        <p:txBody>
          <a:bodyPr>
            <a:normAutofit/>
          </a:bodyPr>
          <a:lstStyle/>
          <a:p>
            <a:pPr>
              <a:buFont typeface="Wingdings" pitchFamily="2" charset="2"/>
              <a:buNone/>
            </a:pPr>
            <a:r>
              <a:rPr lang="en-US" altLang="en-US" sz="3200" dirty="0">
                <a:solidFill>
                  <a:srgbClr val="CC0000"/>
                </a:solidFill>
                <a:ea typeface="ＭＳ Ｐゴシック" panose="020B0600070205080204" pitchFamily="34" charset="-128"/>
              </a:rPr>
              <a:t>UDP: </a:t>
            </a:r>
            <a:r>
              <a:rPr lang="en-US" altLang="en-US" sz="3200" dirty="0">
                <a:solidFill>
                  <a:srgbClr val="0000A3"/>
                </a:solidFill>
                <a:ea typeface="ＭＳ Ｐゴシック" panose="020B0600070205080204" pitchFamily="34" charset="-128"/>
              </a:rPr>
              <a:t>no “</a:t>
            </a:r>
            <a:r>
              <a:rPr lang="en-US" altLang="ja-JP" sz="3200" dirty="0">
                <a:solidFill>
                  <a:srgbClr val="0000A3"/>
                </a:solidFill>
                <a:ea typeface="ＭＳ Ｐゴシック" panose="020B0600070205080204" pitchFamily="34" charset="-128"/>
              </a:rPr>
              <a:t>connection” between client and server:</a:t>
            </a:r>
          </a:p>
          <a:p>
            <a:pPr marL="466725" indent="-292100">
              <a:spcBef>
                <a:spcPts val="400"/>
              </a:spcBef>
            </a:pPr>
            <a:r>
              <a:rPr lang="en-US" altLang="en-US" dirty="0">
                <a:ea typeface="ＭＳ Ｐゴシック" panose="020B0600070205080204" pitchFamily="34" charset="-128"/>
              </a:rPr>
              <a:t>no handshaking before sending data</a:t>
            </a:r>
          </a:p>
          <a:p>
            <a:pPr marL="466725" indent="-292100">
              <a:spcBef>
                <a:spcPts val="400"/>
              </a:spcBef>
            </a:pPr>
            <a:r>
              <a:rPr lang="en-US" altLang="en-US" dirty="0">
                <a:ea typeface="ＭＳ Ｐゴシック" panose="020B0600070205080204" pitchFamily="34" charset="-128"/>
              </a:rPr>
              <a:t>sender explicitly attaches IP destination address and port # to each packet</a:t>
            </a:r>
          </a:p>
          <a:p>
            <a:pPr marL="466725" indent="-292100">
              <a:spcBef>
                <a:spcPts val="400"/>
              </a:spcBef>
            </a:pPr>
            <a:r>
              <a:rPr lang="en-US" altLang="en-US" dirty="0">
                <a:ea typeface="ＭＳ Ｐゴシック" panose="020B0600070205080204" pitchFamily="34" charset="-128"/>
              </a:rPr>
              <a:t>receiver extracts sender IP address and port# from received packet</a:t>
            </a: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p:txBody>
      </p:sp>
      <p:sp>
        <p:nvSpPr>
          <p:cNvPr id="6" name="Rectangle 3">
            <a:extLst>
              <a:ext uri="{FF2B5EF4-FFF2-40B4-BE49-F238E27FC236}">
                <a16:creationId xmlns:a16="http://schemas.microsoft.com/office/drawing/2014/main" id="{D0E341AE-C6C9-1C45-BF8F-D552077CBC01}"/>
              </a:ext>
            </a:extLst>
          </p:cNvPr>
          <p:cNvSpPr txBox="1">
            <a:spLocks noChangeArrowheads="1"/>
          </p:cNvSpPr>
          <p:nvPr/>
        </p:nvSpPr>
        <p:spPr>
          <a:xfrm>
            <a:off x="680936" y="4553087"/>
            <a:ext cx="10352496" cy="21774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transmitted data may be lost or received out-of-order</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Application viewpoint:</a:t>
            </a:r>
          </a:p>
          <a:p>
            <a:pPr marL="466725" marR="0" lvl="0" indent="-292100" algn="l" defTabSz="914400" rtl="0" eaLnBrk="1" fontAlgn="auto" latinLnBrk="0" hangingPunct="1">
              <a:lnSpc>
                <a:spcPct val="100000"/>
              </a:lnSpc>
              <a:spcBef>
                <a:spcPct val="0"/>
              </a:spcBef>
              <a:spcAft>
                <a:spcPts val="0"/>
              </a:spcAft>
              <a:buClr>
                <a:srgbClr val="010086"/>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provides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transfer  of groups of bytes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between client and server processes</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32626431-77B6-C54A-8DC7-1033C90BA81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108</a:t>
            </a:fld>
            <a:endParaRPr lang="en-US" dirty="0"/>
          </a:p>
        </p:txBody>
      </p:sp>
    </p:spTree>
    <p:extLst>
      <p:ext uri="{BB962C8B-B14F-4D97-AF65-F5344CB8AC3E}">
        <p14:creationId xmlns:p14="http://schemas.microsoft.com/office/powerpoint/2010/main" val="498042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dissolve">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dissolve">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Effect transition="in" filter="dissolve">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animEffect transition="in" filter="dissolve">
                                      <p:cBhvr>
                                        <p:cTn id="27" dur="500"/>
                                        <p:tgtEl>
                                          <p:spTgt spid="6">
                                            <p:txEl>
                                              <p:pRg st="1" end="1"/>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Effect transition="in" filter="dissolve">
                                      <p:cBhvr>
                                        <p:cTn id="30"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UDP</a:t>
            </a:r>
          </a:p>
        </p:txBody>
      </p:sp>
      <p:grpSp>
        <p:nvGrpSpPr>
          <p:cNvPr id="37" name="Group 4">
            <a:extLst>
              <a:ext uri="{FF2B5EF4-FFF2-40B4-BE49-F238E27FC236}">
                <a16:creationId xmlns:a16="http://schemas.microsoft.com/office/drawing/2014/main" id="{7F44DCB0-3AAB-534C-89CD-DB913DF09229}"/>
              </a:ext>
            </a:extLst>
          </p:cNvPr>
          <p:cNvGrpSpPr>
            <a:grpSpLocks/>
          </p:cNvGrpSpPr>
          <p:nvPr/>
        </p:nvGrpSpPr>
        <p:grpSpPr bwMode="auto">
          <a:xfrm>
            <a:off x="7008229" y="4140035"/>
            <a:ext cx="2211387" cy="2200275"/>
            <a:chOff x="3485" y="2494"/>
            <a:chExt cx="1393" cy="1386"/>
          </a:xfrm>
        </p:grpSpPr>
        <p:grpSp>
          <p:nvGrpSpPr>
            <p:cNvPr id="38" name="Group 5">
              <a:extLst>
                <a:ext uri="{FF2B5EF4-FFF2-40B4-BE49-F238E27FC236}">
                  <a16:creationId xmlns:a16="http://schemas.microsoft.com/office/drawing/2014/main" id="{702C97B7-DA60-0149-85AB-47F1FE0F7F57}"/>
                </a:ext>
              </a:extLst>
            </p:cNvPr>
            <p:cNvGrpSpPr>
              <a:grpSpLocks/>
            </p:cNvGrpSpPr>
            <p:nvPr/>
          </p:nvGrpSpPr>
          <p:grpSpPr bwMode="auto">
            <a:xfrm>
              <a:off x="3485" y="2964"/>
              <a:ext cx="1393" cy="916"/>
              <a:chOff x="3485" y="2964"/>
              <a:chExt cx="1393" cy="916"/>
            </a:xfrm>
          </p:grpSpPr>
          <p:sp>
            <p:nvSpPr>
              <p:cNvPr id="40" name="Text Box 6">
                <a:extLst>
                  <a:ext uri="{FF2B5EF4-FFF2-40B4-BE49-F238E27FC236}">
                    <a16:creationId xmlns:a16="http://schemas.microsoft.com/office/drawing/2014/main" id="{ACD138B3-6FD3-074F-B4D6-833745FCB1A1}"/>
                  </a:ext>
                </a:extLst>
              </p:cNvPr>
              <p:cNvSpPr txBox="1">
                <a:spLocks noChangeArrowheads="1"/>
              </p:cNvSpPr>
              <p:nvPr/>
            </p:nvSpPr>
            <p:spPr bwMode="auto">
              <a:xfrm>
                <a:off x="3509" y="3473"/>
                <a:ext cx="90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a:t>
                </a:r>
                <a:r>
                  <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1" name="Line 7">
                <a:extLst>
                  <a:ext uri="{FF2B5EF4-FFF2-40B4-BE49-F238E27FC236}">
                    <a16:creationId xmlns:a16="http://schemas.microsoft.com/office/drawing/2014/main" id="{4F1734AF-E8AC-FE4D-A9A8-4AF1B202B402}"/>
                  </a:ext>
                </a:extLst>
              </p:cNvPr>
              <p:cNvSpPr>
                <a:spLocks noChangeShapeType="1"/>
              </p:cNvSpPr>
              <p:nvPr/>
            </p:nvSpPr>
            <p:spPr bwMode="auto">
              <a:xfrm>
                <a:off x="3867" y="3335"/>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Text Box 8">
                <a:extLst>
                  <a:ext uri="{FF2B5EF4-FFF2-40B4-BE49-F238E27FC236}">
                    <a16:creationId xmlns:a16="http://schemas.microsoft.com/office/drawing/2014/main" id="{81054262-2955-D24D-A204-BF36CA6FD4E7}"/>
                  </a:ext>
                </a:extLst>
              </p:cNvPr>
              <p:cNvSpPr txBox="1">
                <a:spLocks noChangeArrowheads="1"/>
              </p:cNvSpPr>
              <p:nvPr/>
            </p:nvSpPr>
            <p:spPr bwMode="auto">
              <a:xfrm>
                <a:off x="3485" y="296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9" name="Line 9">
              <a:extLst>
                <a:ext uri="{FF2B5EF4-FFF2-40B4-BE49-F238E27FC236}">
                  <a16:creationId xmlns:a16="http://schemas.microsoft.com/office/drawing/2014/main" id="{FC178652-3FBA-1743-A65B-D82CC0E63C1B}"/>
                </a:ext>
              </a:extLst>
            </p:cNvPr>
            <p:cNvSpPr>
              <a:spLocks noChangeShapeType="1"/>
            </p:cNvSpPr>
            <p:nvPr/>
          </p:nvSpPr>
          <p:spPr bwMode="auto">
            <a:xfrm>
              <a:off x="3864" y="2494"/>
              <a:ext cx="0" cy="52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 name="Text Box 14">
            <a:extLst>
              <a:ext uri="{FF2B5EF4-FFF2-40B4-BE49-F238E27FC236}">
                <a16:creationId xmlns:a16="http://schemas.microsoft.com/office/drawing/2014/main" id="{9FDD06E3-D412-AA43-B8B8-10BB6577ED95}"/>
              </a:ext>
            </a:extLst>
          </p:cNvPr>
          <p:cNvSpPr txBox="1">
            <a:spLocks noChangeArrowheads="1"/>
          </p:cNvSpPr>
          <p:nvPr/>
        </p:nvSpPr>
        <p:spPr bwMode="auto">
          <a:xfrm>
            <a:off x="7165392" y="1480972"/>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1CA67099-9B1F-AF4B-AADB-081B7A2FC10D}"/>
              </a:ext>
            </a:extLst>
          </p:cNvPr>
          <p:cNvGrpSpPr/>
          <p:nvPr/>
        </p:nvGrpSpPr>
        <p:grpSpPr>
          <a:xfrm>
            <a:off x="6878054" y="2115972"/>
            <a:ext cx="4198939" cy="2055813"/>
            <a:chOff x="6878054" y="2115972"/>
            <a:chExt cx="4198939" cy="2055813"/>
          </a:xfrm>
        </p:grpSpPr>
        <p:grpSp>
          <p:nvGrpSpPr>
            <p:cNvPr id="44" name="Group 11">
              <a:extLst>
                <a:ext uri="{FF2B5EF4-FFF2-40B4-BE49-F238E27FC236}">
                  <a16:creationId xmlns:a16="http://schemas.microsoft.com/office/drawing/2014/main" id="{798733F7-216A-784C-9688-7517E2CC9831}"/>
                </a:ext>
              </a:extLst>
            </p:cNvPr>
            <p:cNvGrpSpPr>
              <a:grpSpLocks/>
            </p:cNvGrpSpPr>
            <p:nvPr/>
          </p:nvGrpSpPr>
          <p:grpSpPr bwMode="auto">
            <a:xfrm>
              <a:off x="6890754" y="2115972"/>
              <a:ext cx="3635376" cy="971550"/>
              <a:chOff x="3241" y="1750"/>
              <a:chExt cx="2290" cy="612"/>
            </a:xfrm>
          </p:grpSpPr>
          <p:sp>
            <p:nvSpPr>
              <p:cNvPr id="49" name="Text Box 12">
                <a:extLst>
                  <a:ext uri="{FF2B5EF4-FFF2-40B4-BE49-F238E27FC236}">
                    <a16:creationId xmlns:a16="http://schemas.microsoft.com/office/drawing/2014/main" id="{4BB2271A-4FFC-8048-A612-7E12F9F50E74}"/>
                  </a:ext>
                </a:extLst>
              </p:cNvPr>
              <p:cNvSpPr txBox="1">
                <a:spLocks noChangeArrowheads="1"/>
              </p:cNvSpPr>
              <p:nvPr/>
            </p:nvSpPr>
            <p:spPr bwMode="auto">
              <a:xfrm>
                <a:off x="3241" y="1750"/>
                <a:ext cx="102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Text Box 13">
                <a:extLst>
                  <a:ext uri="{FF2B5EF4-FFF2-40B4-BE49-F238E27FC236}">
                    <a16:creationId xmlns:a16="http://schemas.microsoft.com/office/drawing/2014/main" id="{277D84D0-CE11-2846-B401-8AB4D0BF51EF}"/>
                  </a:ext>
                </a:extLst>
              </p:cNvPr>
              <p:cNvSpPr txBox="1">
                <a:spLocks noChangeArrowheads="1"/>
              </p:cNvSpPr>
              <p:nvPr/>
            </p:nvSpPr>
            <p:spPr bwMode="auto">
              <a:xfrm>
                <a:off x="3241" y="1944"/>
                <a:ext cx="2290"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6" name="Text Box 15">
              <a:extLst>
                <a:ext uri="{FF2B5EF4-FFF2-40B4-BE49-F238E27FC236}">
                  <a16:creationId xmlns:a16="http://schemas.microsoft.com/office/drawing/2014/main" id="{97D964F3-BC0D-9344-837B-2B0BF990E4A5}"/>
                </a:ext>
              </a:extLst>
            </p:cNvPr>
            <p:cNvSpPr txBox="1">
              <a:spLocks noChangeArrowheads="1"/>
            </p:cNvSpPr>
            <p:nvPr/>
          </p:nvSpPr>
          <p:spPr bwMode="auto">
            <a:xfrm>
              <a:off x="6878054" y="3247860"/>
              <a:ext cx="419893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datagram with serverIP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And port=x; send datagram via</a:t>
              </a:r>
              <a:b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47" name="Line 16">
              <a:extLst>
                <a:ext uri="{FF2B5EF4-FFF2-40B4-BE49-F238E27FC236}">
                  <a16:creationId xmlns:a16="http://schemas.microsoft.com/office/drawing/2014/main" id="{7EC03F56-353B-7E42-A0A2-334C1287EAFA}"/>
                </a:ext>
              </a:extLst>
            </p:cNvPr>
            <p:cNvSpPr>
              <a:spLocks noChangeShapeType="1"/>
            </p:cNvSpPr>
            <p:nvPr/>
          </p:nvSpPr>
          <p:spPr bwMode="auto">
            <a:xfrm>
              <a:off x="7574967" y="3052597"/>
              <a:ext cx="0" cy="32385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 name="Line 17">
            <a:extLst>
              <a:ext uri="{FF2B5EF4-FFF2-40B4-BE49-F238E27FC236}">
                <a16:creationId xmlns:a16="http://schemas.microsoft.com/office/drawing/2014/main" id="{40634A1C-2FFB-FC4C-80CE-D90FD19221DF}"/>
              </a:ext>
            </a:extLst>
          </p:cNvPr>
          <p:cNvSpPr>
            <a:spLocks noChangeShapeType="1"/>
          </p:cNvSpPr>
          <p:nvPr/>
        </p:nvSpPr>
        <p:spPr bwMode="auto">
          <a:xfrm flipH="1">
            <a:off x="4498391" y="3652672"/>
            <a:ext cx="2409826" cy="4000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Text Box 18">
            <a:extLst>
              <a:ext uri="{FF2B5EF4-FFF2-40B4-BE49-F238E27FC236}">
                <a16:creationId xmlns:a16="http://schemas.microsoft.com/office/drawing/2014/main" id="{C819A4BA-113E-964D-96AD-ED683094AA75}"/>
              </a:ext>
            </a:extLst>
          </p:cNvPr>
          <p:cNvSpPr txBox="1">
            <a:spLocks noChangeArrowheads="1"/>
          </p:cNvSpPr>
          <p:nvPr/>
        </p:nvSpPr>
        <p:spPr bwMode="auto">
          <a:xfrm>
            <a:off x="2318754" y="2335047"/>
            <a:ext cx="2462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 port= x:</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Text Box 19">
            <a:extLst>
              <a:ext uri="{FF2B5EF4-FFF2-40B4-BE49-F238E27FC236}">
                <a16:creationId xmlns:a16="http://schemas.microsoft.com/office/drawing/2014/main" id="{E75AC30B-2B60-9B49-9BC6-1121B1556EA2}"/>
              </a:ext>
            </a:extLst>
          </p:cNvPr>
          <p:cNvSpPr txBox="1">
            <a:spLocks noChangeArrowheads="1"/>
          </p:cNvSpPr>
          <p:nvPr/>
        </p:nvSpPr>
        <p:spPr bwMode="auto">
          <a:xfrm>
            <a:off x="2331454" y="2630322"/>
            <a:ext cx="3635375"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3" name="Group 20">
            <a:extLst>
              <a:ext uri="{FF2B5EF4-FFF2-40B4-BE49-F238E27FC236}">
                <a16:creationId xmlns:a16="http://schemas.microsoft.com/office/drawing/2014/main" id="{105B53F6-4E11-9B4F-83AD-A12D7B45002E}"/>
              </a:ext>
            </a:extLst>
          </p:cNvPr>
          <p:cNvGrpSpPr>
            <a:grpSpLocks/>
          </p:cNvGrpSpPr>
          <p:nvPr/>
        </p:nvGrpSpPr>
        <p:grpSpPr bwMode="auto">
          <a:xfrm>
            <a:off x="2344154" y="3293897"/>
            <a:ext cx="2211387" cy="1109663"/>
            <a:chOff x="589" y="1982"/>
            <a:chExt cx="1393" cy="699"/>
          </a:xfrm>
        </p:grpSpPr>
        <p:sp>
          <p:nvSpPr>
            <p:cNvPr id="54" name="Line 21">
              <a:extLst>
                <a:ext uri="{FF2B5EF4-FFF2-40B4-BE49-F238E27FC236}">
                  <a16:creationId xmlns:a16="http://schemas.microsoft.com/office/drawing/2014/main" id="{2DB889B3-B55C-E94B-B323-72AECF179D85}"/>
                </a:ext>
              </a:extLst>
            </p:cNvPr>
            <p:cNvSpPr>
              <a:spLocks noChangeShapeType="1"/>
            </p:cNvSpPr>
            <p:nvPr/>
          </p:nvSpPr>
          <p:spPr bwMode="auto">
            <a:xfrm>
              <a:off x="1276" y="1982"/>
              <a:ext cx="0" cy="36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22">
              <a:extLst>
                <a:ext uri="{FF2B5EF4-FFF2-40B4-BE49-F238E27FC236}">
                  <a16:creationId xmlns:a16="http://schemas.microsoft.com/office/drawing/2014/main" id="{9FE4B9D3-FE8A-7E4C-8E08-01C28E81023D}"/>
                </a:ext>
              </a:extLst>
            </p:cNvPr>
            <p:cNvSpPr txBox="1">
              <a:spLocks noChangeArrowheads="1"/>
            </p:cNvSpPr>
            <p:nvPr/>
          </p:nvSpPr>
          <p:spPr bwMode="auto">
            <a:xfrm>
              <a:off x="589" y="227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a:t>
              </a:r>
              <a:r>
                <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6" name="Group 23">
            <a:extLst>
              <a:ext uri="{FF2B5EF4-FFF2-40B4-BE49-F238E27FC236}">
                <a16:creationId xmlns:a16="http://schemas.microsoft.com/office/drawing/2014/main" id="{6729A767-0894-134A-B58D-6CE959F3ABBB}"/>
              </a:ext>
            </a:extLst>
          </p:cNvPr>
          <p:cNvGrpSpPr>
            <a:grpSpLocks/>
          </p:cNvGrpSpPr>
          <p:nvPr/>
        </p:nvGrpSpPr>
        <p:grpSpPr bwMode="auto">
          <a:xfrm>
            <a:off x="2607679" y="4405147"/>
            <a:ext cx="4202112" cy="1698625"/>
            <a:chOff x="755" y="2696"/>
            <a:chExt cx="2647" cy="1070"/>
          </a:xfrm>
        </p:grpSpPr>
        <p:sp>
          <p:nvSpPr>
            <p:cNvPr id="57" name="Text Box 24">
              <a:extLst>
                <a:ext uri="{FF2B5EF4-FFF2-40B4-BE49-F238E27FC236}">
                  <a16:creationId xmlns:a16="http://schemas.microsoft.com/office/drawing/2014/main" id="{45FE834E-F5E7-9341-B57D-B054DC6E28DA}"/>
                </a:ext>
              </a:extLst>
            </p:cNvPr>
            <p:cNvSpPr txBox="1">
              <a:spLocks noChangeArrowheads="1"/>
            </p:cNvSpPr>
            <p:nvPr/>
          </p:nvSpPr>
          <p:spPr bwMode="auto">
            <a:xfrm>
              <a:off x="755" y="2835"/>
              <a:ext cx="1062" cy="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specifying </a:t>
              </a:r>
              <a:b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client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 number</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25">
              <a:extLst>
                <a:ext uri="{FF2B5EF4-FFF2-40B4-BE49-F238E27FC236}">
                  <a16:creationId xmlns:a16="http://schemas.microsoft.com/office/drawing/2014/main" id="{77A2D0F4-2C33-7B48-B528-6DAF87636FD4}"/>
                </a:ext>
              </a:extLst>
            </p:cNvPr>
            <p:cNvSpPr>
              <a:spLocks noChangeShapeType="1"/>
            </p:cNvSpPr>
            <p:nvPr/>
          </p:nvSpPr>
          <p:spPr bwMode="auto">
            <a:xfrm>
              <a:off x="1278" y="2696"/>
              <a:ext cx="0" cy="198"/>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Line 26">
              <a:extLst>
                <a:ext uri="{FF2B5EF4-FFF2-40B4-BE49-F238E27FC236}">
                  <a16:creationId xmlns:a16="http://schemas.microsoft.com/office/drawing/2014/main" id="{77CA0ACB-6768-D649-A01B-D103D4E2B585}"/>
                </a:ext>
              </a:extLst>
            </p:cNvPr>
            <p:cNvSpPr>
              <a:spLocks noChangeShapeType="1"/>
            </p:cNvSpPr>
            <p:nvPr/>
          </p:nvSpPr>
          <p:spPr bwMode="auto">
            <a:xfrm>
              <a:off x="1866" y="2970"/>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036195" y="1465007"/>
            <a:ext cx="328609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(running on serverIP)</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534349" y="1399326"/>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0" name="Slide Number Placeholder 2">
            <a:extLst>
              <a:ext uri="{FF2B5EF4-FFF2-40B4-BE49-F238E27FC236}">
                <a16:creationId xmlns:a16="http://schemas.microsoft.com/office/drawing/2014/main" id="{AC47B214-54CF-3041-98BF-A73AC365F80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109</a:t>
            </a:fld>
            <a:endParaRPr lang="en-US" dirty="0"/>
          </a:p>
        </p:txBody>
      </p:sp>
    </p:spTree>
    <p:extLst>
      <p:ext uri="{BB962C8B-B14F-4D97-AF65-F5344CB8AC3E}">
        <p14:creationId xmlns:p14="http://schemas.microsoft.com/office/powerpoint/2010/main" val="1432250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wipe(right)">
                                      <p:cBhvr>
                                        <p:cTn id="12" dur="500"/>
                                        <p:tgtEl>
                                          <p:spTgt spid="4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dissolve">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wipe(up)">
                                      <p:cBhvr>
                                        <p:cTn id="22" dur="500"/>
                                        <p:tgtEl>
                                          <p:spTgt spid="5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wipe(up)">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An application-layer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rotocol </a:t>
            </a:r>
            <a:r>
              <a:rPr lang="en-US" altLang="en-US" dirty="0">
                <a:ea typeface="ＭＳ Ｐゴシック" panose="020B0600070205080204" pitchFamily="34" charset="-128"/>
              </a:rPr>
              <a:t>d</a:t>
            </a:r>
            <a:r>
              <a:rPr lang="en-US" altLang="en-US" sz="4400" dirty="0">
                <a:ea typeface="ＭＳ Ｐゴシック" panose="020B0600070205080204" pitchFamily="34" charset="-128"/>
              </a:rPr>
              <a:t>efines:</a:t>
            </a:r>
            <a:endParaRPr lang="en-US" sz="4400"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759182" y="1464838"/>
            <a:ext cx="529730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types of messages exchanged,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request, response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syntax: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fields in messages &amp; how fields are delineated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semantics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meaning of information in fields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rules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6555631" y="1474670"/>
            <a:ext cx="475866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open protocols:</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in RFCs, everyone has access to protocol definition</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allows for interoperability</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HTTP,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proprietary protocols:</a:t>
            </a:r>
          </a:p>
          <a:p>
            <a:pPr marL="527050"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Zoom</a:t>
            </a:r>
          </a:p>
        </p:txBody>
      </p:sp>
      <p:sp>
        <p:nvSpPr>
          <p:cNvPr id="5" name="Slide Number Placeholder 2">
            <a:extLst>
              <a:ext uri="{FF2B5EF4-FFF2-40B4-BE49-F238E27FC236}">
                <a16:creationId xmlns:a16="http://schemas.microsoft.com/office/drawing/2014/main" id="{2BFE3DF4-2D02-7D4F-B76E-99CD4324F9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
                                            <p:txEl>
                                              <p:pRg st="5" end="5"/>
                                            </p:txEl>
                                          </p:spTgt>
                                        </p:tgtEl>
                                        <p:attrNameLst>
                                          <p:attrName>style.visibility</p:attrName>
                                        </p:attrNameLst>
                                      </p:cBhvr>
                                      <p:to>
                                        <p:strVal val="visible"/>
                                      </p:to>
                                    </p:set>
                                    <p:animEffect transition="in" filter="dissolve">
                                      <p:cBhvr>
                                        <p:cTn id="18" dur="500"/>
                                        <p:tgtEl>
                                          <p:spTgt spid="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par>
                                <p:cTn id="29" presetID="9" presetClass="entr" presetSubtype="0" fill="hold" nodeType="with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dissolve">
                                      <p:cBhvr>
                                        <p:cTn id="31" dur="500"/>
                                        <p:tgtEl>
                                          <p:spTgt spid="8">
                                            <p:txEl>
                                              <p:pRg st="1" end="1"/>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8">
                                            <p:txEl>
                                              <p:pRg st="2" end="2"/>
                                            </p:txEl>
                                          </p:spTgt>
                                        </p:tgtEl>
                                        <p:attrNameLst>
                                          <p:attrName>style.visibility</p:attrName>
                                        </p:attrNameLst>
                                      </p:cBhvr>
                                      <p:to>
                                        <p:strVal val="visible"/>
                                      </p:to>
                                    </p:set>
                                    <p:animEffect transition="in" filter="dissolve">
                                      <p:cBhvr>
                                        <p:cTn id="34" dur="500"/>
                                        <p:tgtEl>
                                          <p:spTgt spid="8">
                                            <p:txEl>
                                              <p:pRg st="2" end="2"/>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3" end="3"/>
                                            </p:txEl>
                                          </p:spTgt>
                                        </p:tgtEl>
                                        <p:attrNameLst>
                                          <p:attrName>style.visibility</p:attrName>
                                        </p:attrNameLst>
                                      </p:cBhvr>
                                      <p:to>
                                        <p:strVal val="visible"/>
                                      </p:to>
                                    </p:set>
                                    <p:animEffect transition="in" filter="dissolve">
                                      <p:cBhvr>
                                        <p:cTn id="37" dur="500"/>
                                        <p:tgtEl>
                                          <p:spTgt spid="8">
                                            <p:txEl>
                                              <p:pRg st="3" end="3"/>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4" end="4"/>
                                            </p:txEl>
                                          </p:spTgt>
                                        </p:tgtEl>
                                        <p:attrNameLst>
                                          <p:attrName>style.visibility</p:attrName>
                                        </p:attrNameLst>
                                      </p:cBhvr>
                                      <p:to>
                                        <p:strVal val="visible"/>
                                      </p:to>
                                    </p:set>
                                    <p:animEffect transition="in" filter="dissolve">
                                      <p:cBhvr>
                                        <p:cTn id="40" dur="500"/>
                                        <p:tgtEl>
                                          <p:spTgt spid="8">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5" end="5"/>
                                            </p:txEl>
                                          </p:spTgt>
                                        </p:tgtEl>
                                        <p:attrNameLst>
                                          <p:attrName>style.visibility</p:attrName>
                                        </p:attrNameLst>
                                      </p:cBhvr>
                                      <p:to>
                                        <p:strVal val="visible"/>
                                      </p:to>
                                    </p:set>
                                    <p:animEffect transition="in" filter="dissolve">
                                      <p:cBhvr>
                                        <p:cTn id="43"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client</a:t>
            </a:r>
            <a:endParaRPr lang="en-US" altLang="en-US" sz="5400" dirty="0">
              <a:solidFill>
                <a:srgbClr val="000099"/>
              </a:solidFill>
              <a:ea typeface="ＭＳ Ｐゴシック" panose="020B0600070205080204" pitchFamily="34" charset="-128"/>
              <a:cs typeface="+mn-cs"/>
            </a:endParaRPr>
          </a:p>
        </p:txBody>
      </p:sp>
      <p:sp>
        <p:nvSpPr>
          <p:cNvPr id="100" name="TextBox 1">
            <a:extLst>
              <a:ext uri="{FF2B5EF4-FFF2-40B4-BE49-F238E27FC236}">
                <a16:creationId xmlns:a16="http://schemas.microsoft.com/office/drawing/2014/main" id="{536333E5-2CE2-9346-82C1-DACAC294646B}"/>
              </a:ext>
            </a:extLst>
          </p:cNvPr>
          <p:cNvSpPr txBox="1">
            <a:spLocks noChangeArrowheads="1"/>
          </p:cNvSpPr>
          <p:nvPr/>
        </p:nvSpPr>
        <p:spPr bwMode="auto">
          <a:xfrm>
            <a:off x="5404044" y="1906313"/>
            <a:ext cx="5889754" cy="4267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 = 'hostname'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message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clientSocket.sendto</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(message.encode(),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(serverName, 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modifiedMessage, serverAddress =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clientSocket.recvfrom(2048)</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print(modifiedMessage.decode())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41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UDPClient</a:t>
            </a:r>
          </a:p>
        </p:txBody>
      </p:sp>
      <p:grpSp>
        <p:nvGrpSpPr>
          <p:cNvPr id="102" name="Group 46">
            <a:extLst>
              <a:ext uri="{FF2B5EF4-FFF2-40B4-BE49-F238E27FC236}">
                <a16:creationId xmlns:a16="http://schemas.microsoft.com/office/drawing/2014/main" id="{F406A622-9128-8442-A93C-56AFB56A7A29}"/>
              </a:ext>
            </a:extLst>
          </p:cNvPr>
          <p:cNvGrpSpPr>
            <a:grpSpLocks/>
          </p:cNvGrpSpPr>
          <p:nvPr/>
        </p:nvGrpSpPr>
        <p:grpSpPr bwMode="auto">
          <a:xfrm>
            <a:off x="2456662" y="1963666"/>
            <a:ext cx="3023734" cy="297517"/>
            <a:chOff x="-242132" y="1766968"/>
            <a:chExt cx="3023579" cy="298280"/>
          </a:xfrm>
        </p:grpSpPr>
        <p:sp>
          <p:nvSpPr>
            <p:cNvPr id="103" name="TextBox 3">
              <a:extLst>
                <a:ext uri="{FF2B5EF4-FFF2-40B4-BE49-F238E27FC236}">
                  <a16:creationId xmlns:a16="http://schemas.microsoft.com/office/drawing/2014/main" id="{12DA0434-01DE-E046-B7D5-1EDBB8B2D0C5}"/>
                </a:ext>
              </a:extLst>
            </p:cNvPr>
            <p:cNvSpPr txBox="1">
              <a:spLocks noChangeArrowheads="1"/>
            </p:cNvSpPr>
            <p:nvPr/>
          </p:nvSpPr>
          <p:spPr bwMode="auto">
            <a:xfrm>
              <a:off x="-242132" y="1766968"/>
              <a:ext cx="3023579" cy="298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include Python’s socket library</a:t>
              </a:r>
            </a:p>
          </p:txBody>
        </p:sp>
        <p:cxnSp>
          <p:nvCxnSpPr>
            <p:cNvPr id="104" name="Straight Connector 10">
              <a:extLst>
                <a:ext uri="{FF2B5EF4-FFF2-40B4-BE49-F238E27FC236}">
                  <a16:creationId xmlns:a16="http://schemas.microsoft.com/office/drawing/2014/main" id="{3C3F6D39-A2A8-4349-A503-867255F17A18}"/>
                </a:ext>
              </a:extLst>
            </p:cNvPr>
            <p:cNvCxnSpPr>
              <a:cxnSpLocks noChangeShapeType="1"/>
            </p:cNvCxnSpPr>
            <p:nvPr/>
          </p:nvCxnSpPr>
          <p:spPr bwMode="auto">
            <a:xfrm>
              <a:off x="2309371" y="1930400"/>
              <a:ext cx="37032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5" name="Group 47">
            <a:extLst>
              <a:ext uri="{FF2B5EF4-FFF2-40B4-BE49-F238E27FC236}">
                <a16:creationId xmlns:a16="http://schemas.microsoft.com/office/drawing/2014/main" id="{0A55EB29-DB79-7645-BE78-7EACF4B9A12B}"/>
              </a:ext>
            </a:extLst>
          </p:cNvPr>
          <p:cNvGrpSpPr>
            <a:grpSpLocks/>
          </p:cNvGrpSpPr>
          <p:nvPr/>
        </p:nvGrpSpPr>
        <p:grpSpPr bwMode="auto">
          <a:xfrm>
            <a:off x="3344907" y="2997131"/>
            <a:ext cx="2943680" cy="307777"/>
            <a:chOff x="1211823" y="2904386"/>
            <a:chExt cx="2271818" cy="307392"/>
          </a:xfrm>
        </p:grpSpPr>
        <p:sp>
          <p:nvSpPr>
            <p:cNvPr id="106" name="TextBox 31">
              <a:extLst>
                <a:ext uri="{FF2B5EF4-FFF2-40B4-BE49-F238E27FC236}">
                  <a16:creationId xmlns:a16="http://schemas.microsoft.com/office/drawing/2014/main" id="{75D75C6C-85BB-3C40-92D3-8502CEABFBD5}"/>
                </a:ext>
              </a:extLst>
            </p:cNvPr>
            <p:cNvSpPr txBox="1">
              <a:spLocks noChangeArrowheads="1"/>
            </p:cNvSpPr>
            <p:nvPr/>
          </p:nvSpPr>
          <p:spPr bwMode="auto">
            <a:xfrm>
              <a:off x="1211823" y="2904386"/>
              <a:ext cx="2271818"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107" name="Straight Connector 32">
              <a:extLst>
                <a:ext uri="{FF2B5EF4-FFF2-40B4-BE49-F238E27FC236}">
                  <a16:creationId xmlns:a16="http://schemas.microsoft.com/office/drawing/2014/main" id="{DCDED167-6BDC-964B-B56B-76A2BB372069}"/>
                </a:ext>
              </a:extLst>
            </p:cNvPr>
            <p:cNvCxnSpPr>
              <a:cxnSpLocks noChangeShapeType="1"/>
            </p:cNvCxnSpPr>
            <p:nvPr/>
          </p:nvCxnSpPr>
          <p:spPr bwMode="auto">
            <a:xfrm>
              <a:off x="2488965" y="3080272"/>
              <a:ext cx="288707"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8" name="Group 48">
            <a:extLst>
              <a:ext uri="{FF2B5EF4-FFF2-40B4-BE49-F238E27FC236}">
                <a16:creationId xmlns:a16="http://schemas.microsoft.com/office/drawing/2014/main" id="{25E66BBE-B082-AC48-AE42-0CA9F6FF4A7B}"/>
              </a:ext>
            </a:extLst>
          </p:cNvPr>
          <p:cNvGrpSpPr>
            <a:grpSpLocks/>
          </p:cNvGrpSpPr>
          <p:nvPr/>
        </p:nvGrpSpPr>
        <p:grpSpPr bwMode="auto">
          <a:xfrm>
            <a:off x="2988803" y="3664103"/>
            <a:ext cx="2943680" cy="297517"/>
            <a:chOff x="320502" y="3822598"/>
            <a:chExt cx="2944213" cy="297415"/>
          </a:xfrm>
        </p:grpSpPr>
        <p:sp>
          <p:nvSpPr>
            <p:cNvPr id="109" name="TextBox 34">
              <a:extLst>
                <a:ext uri="{FF2B5EF4-FFF2-40B4-BE49-F238E27FC236}">
                  <a16:creationId xmlns:a16="http://schemas.microsoft.com/office/drawing/2014/main" id="{CD0C6081-C6B7-2641-80D1-E2DED8EB5BE8}"/>
                </a:ext>
              </a:extLst>
            </p:cNvPr>
            <p:cNvSpPr txBox="1">
              <a:spLocks noChangeArrowheads="1"/>
            </p:cNvSpPr>
            <p:nvPr/>
          </p:nvSpPr>
          <p:spPr bwMode="auto">
            <a:xfrm>
              <a:off x="320502" y="3822598"/>
              <a:ext cx="2944213" cy="297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get user keyboard input </a:t>
              </a:r>
            </a:p>
          </p:txBody>
        </p:sp>
        <p:cxnSp>
          <p:nvCxnSpPr>
            <p:cNvPr id="110" name="Straight Connector 35">
              <a:extLst>
                <a:ext uri="{FF2B5EF4-FFF2-40B4-BE49-F238E27FC236}">
                  <a16:creationId xmlns:a16="http://schemas.microsoft.com/office/drawing/2014/main" id="{A49CAC45-33DD-284A-9C51-3E8086DB4A3C}"/>
                </a:ext>
              </a:extLst>
            </p:cNvPr>
            <p:cNvCxnSpPr>
              <a:cxnSpLocks noChangeShapeType="1"/>
            </p:cNvCxnSpPr>
            <p:nvPr/>
          </p:nvCxnSpPr>
          <p:spPr bwMode="auto">
            <a:xfrm>
              <a:off x="2340360" y="3968752"/>
              <a:ext cx="38106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1" name="Group 49">
            <a:extLst>
              <a:ext uri="{FF2B5EF4-FFF2-40B4-BE49-F238E27FC236}">
                <a16:creationId xmlns:a16="http://schemas.microsoft.com/office/drawing/2014/main" id="{48C468B7-1DC1-CB4A-8733-4EA18F6E3330}"/>
              </a:ext>
            </a:extLst>
          </p:cNvPr>
          <p:cNvGrpSpPr>
            <a:grpSpLocks/>
          </p:cNvGrpSpPr>
          <p:nvPr/>
        </p:nvGrpSpPr>
        <p:grpSpPr bwMode="auto">
          <a:xfrm>
            <a:off x="589926" y="4010877"/>
            <a:ext cx="4778572" cy="307777"/>
            <a:chOff x="-2057015" y="4094341"/>
            <a:chExt cx="4779099" cy="307008"/>
          </a:xfrm>
        </p:grpSpPr>
        <p:sp>
          <p:nvSpPr>
            <p:cNvPr id="112" name="TextBox 36">
              <a:extLst>
                <a:ext uri="{FF2B5EF4-FFF2-40B4-BE49-F238E27FC236}">
                  <a16:creationId xmlns:a16="http://schemas.microsoft.com/office/drawing/2014/main" id="{829D5E68-A72B-B34D-8934-6A58024541FB}"/>
                </a:ext>
              </a:extLst>
            </p:cNvPr>
            <p:cNvSpPr txBox="1">
              <a:spLocks noChangeArrowheads="1"/>
            </p:cNvSpPr>
            <p:nvPr/>
          </p:nvSpPr>
          <p:spPr bwMode="auto">
            <a:xfrm>
              <a:off x="-2057015" y="4094341"/>
              <a:ext cx="4723287" cy="307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attach server name, port to message; send into socket</a:t>
              </a:r>
            </a:p>
          </p:txBody>
        </p:sp>
        <p:cxnSp>
          <p:nvCxnSpPr>
            <p:cNvPr id="113" name="Straight Connector 39">
              <a:extLst>
                <a:ext uri="{FF2B5EF4-FFF2-40B4-BE49-F238E27FC236}">
                  <a16:creationId xmlns:a16="http://schemas.microsoft.com/office/drawing/2014/main" id="{B03E6B6D-23CC-9947-A802-0FCAD6FEFCEE}"/>
                </a:ext>
              </a:extLst>
            </p:cNvPr>
            <p:cNvCxnSpPr>
              <a:cxnSpLocks noChangeShapeType="1"/>
            </p:cNvCxnSpPr>
            <p:nvPr/>
          </p:nvCxnSpPr>
          <p:spPr bwMode="auto">
            <a:xfrm flipV="1">
              <a:off x="2360668" y="4261938"/>
              <a:ext cx="361416" cy="557"/>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4" name="Group 55">
            <a:extLst>
              <a:ext uri="{FF2B5EF4-FFF2-40B4-BE49-F238E27FC236}">
                <a16:creationId xmlns:a16="http://schemas.microsoft.com/office/drawing/2014/main" id="{D3297448-7869-B14A-9507-C168A822334C}"/>
              </a:ext>
            </a:extLst>
          </p:cNvPr>
          <p:cNvGrpSpPr>
            <a:grpSpLocks/>
          </p:cNvGrpSpPr>
          <p:nvPr/>
        </p:nvGrpSpPr>
        <p:grpSpPr bwMode="auto">
          <a:xfrm>
            <a:off x="1645918" y="5411634"/>
            <a:ext cx="3787622" cy="307776"/>
            <a:chOff x="-1061954" y="5487008"/>
            <a:chExt cx="3788048" cy="307391"/>
          </a:xfrm>
        </p:grpSpPr>
        <p:sp>
          <p:nvSpPr>
            <p:cNvPr id="115" name="TextBox 61">
              <a:extLst>
                <a:ext uri="{FF2B5EF4-FFF2-40B4-BE49-F238E27FC236}">
                  <a16:creationId xmlns:a16="http://schemas.microsoft.com/office/drawing/2014/main" id="{F3DDBD5F-F332-4149-B743-63C7CFA3F09E}"/>
                </a:ext>
              </a:extLst>
            </p:cNvPr>
            <p:cNvSpPr txBox="1">
              <a:spLocks noChangeArrowheads="1"/>
            </p:cNvSpPr>
            <p:nvPr/>
          </p:nvSpPr>
          <p:spPr bwMode="auto">
            <a:xfrm>
              <a:off x="-1061954" y="5487008"/>
              <a:ext cx="3684841" cy="30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print out received string and close socket</a:t>
              </a:r>
            </a:p>
          </p:txBody>
        </p:sp>
        <p:cxnSp>
          <p:nvCxnSpPr>
            <p:cNvPr id="116" name="Straight Connector 62">
              <a:extLst>
                <a:ext uri="{FF2B5EF4-FFF2-40B4-BE49-F238E27FC236}">
                  <a16:creationId xmlns:a16="http://schemas.microsoft.com/office/drawing/2014/main" id="{0E7498AA-C1D3-274D-B0D2-D6ED3F088FDB}"/>
                </a:ext>
              </a:extLst>
            </p:cNvPr>
            <p:cNvCxnSpPr>
              <a:cxnSpLocks noChangeShapeType="1"/>
            </p:cNvCxnSpPr>
            <p:nvPr/>
          </p:nvCxnSpPr>
          <p:spPr bwMode="auto">
            <a:xfrm>
              <a:off x="2309661" y="5657831"/>
              <a:ext cx="416433"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7" name="Group 54">
            <a:extLst>
              <a:ext uri="{FF2B5EF4-FFF2-40B4-BE49-F238E27FC236}">
                <a16:creationId xmlns:a16="http://schemas.microsoft.com/office/drawing/2014/main" id="{7E74A29F-5607-FC4D-9A4A-9324DFA726A6}"/>
              </a:ext>
            </a:extLst>
          </p:cNvPr>
          <p:cNvGrpSpPr>
            <a:grpSpLocks/>
          </p:cNvGrpSpPr>
          <p:nvPr/>
        </p:nvGrpSpPr>
        <p:grpSpPr bwMode="auto">
          <a:xfrm>
            <a:off x="2137532" y="4571815"/>
            <a:ext cx="4091095" cy="440025"/>
            <a:chOff x="-493741" y="4530536"/>
            <a:chExt cx="4090757" cy="440321"/>
          </a:xfrm>
        </p:grpSpPr>
        <p:sp>
          <p:nvSpPr>
            <p:cNvPr id="118" name="TextBox 56">
              <a:extLst>
                <a:ext uri="{FF2B5EF4-FFF2-40B4-BE49-F238E27FC236}">
                  <a16:creationId xmlns:a16="http://schemas.microsoft.com/office/drawing/2014/main" id="{4535E505-0C85-C345-9726-A22F78213A6E}"/>
                </a:ext>
              </a:extLst>
            </p:cNvPr>
            <p:cNvSpPr txBox="1">
              <a:spLocks noChangeArrowheads="1"/>
            </p:cNvSpPr>
            <p:nvPr/>
          </p:nvSpPr>
          <p:spPr bwMode="auto">
            <a:xfrm>
              <a:off x="-493741" y="4662874"/>
              <a:ext cx="4090757" cy="30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reply data (bytes) from socket</a:t>
              </a:r>
            </a:p>
          </p:txBody>
        </p:sp>
        <p:cxnSp>
          <p:nvCxnSpPr>
            <p:cNvPr id="119" name="Straight Connector 59">
              <a:extLst>
                <a:ext uri="{FF2B5EF4-FFF2-40B4-BE49-F238E27FC236}">
                  <a16:creationId xmlns:a16="http://schemas.microsoft.com/office/drawing/2014/main" id="{DD1F2FDB-E293-DF42-9B53-AA2F24A605E2}"/>
                </a:ext>
              </a:extLst>
            </p:cNvPr>
            <p:cNvCxnSpPr>
              <a:cxnSpLocks noChangeShapeType="1"/>
            </p:cNvCxnSpPr>
            <p:nvPr/>
          </p:nvCxnSpPr>
          <p:spPr bwMode="auto">
            <a:xfrm flipV="1">
              <a:off x="2415586" y="4830837"/>
              <a:ext cx="327418" cy="416"/>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sp>
          <p:nvSpPr>
            <p:cNvPr id="120" name="TextBox 53">
              <a:extLst>
                <a:ext uri="{FF2B5EF4-FFF2-40B4-BE49-F238E27FC236}">
                  <a16:creationId xmlns:a16="http://schemas.microsoft.com/office/drawing/2014/main" id="{97123429-EC80-5746-ADCF-168DB6F1FD95}"/>
                </a:ext>
              </a:extLst>
            </p:cNvPr>
            <p:cNvSpPr txBox="1">
              <a:spLocks noChangeArrowheads="1"/>
            </p:cNvSpPr>
            <p:nvPr/>
          </p:nvSpPr>
          <p:spPr bwMode="auto">
            <a:xfrm>
              <a:off x="-157119" y="4530536"/>
              <a:ext cx="1846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4" name="Slide Number Placeholder 2">
            <a:extLst>
              <a:ext uri="{FF2B5EF4-FFF2-40B4-BE49-F238E27FC236}">
                <a16:creationId xmlns:a16="http://schemas.microsoft.com/office/drawing/2014/main" id="{E72D9EA9-9DC6-CC43-A093-63DB326C6F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34716B03-306D-C35F-E056-9A7C759C2994}"/>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251265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02"/>
                                        </p:tgtEl>
                                      </p:cBhvr>
                                    </p:animEffect>
                                    <p:set>
                                      <p:cBhvr>
                                        <p:cTn id="12" dur="1" fill="hold">
                                          <p:stCondLst>
                                            <p:cond delay="499"/>
                                          </p:stCondLst>
                                        </p:cTn>
                                        <p:tgtEl>
                                          <p:spTgt spid="10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dissolve">
                                      <p:cBhvr>
                                        <p:cTn id="15" dur="500"/>
                                        <p:tgtEl>
                                          <p:spTgt spid="10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05"/>
                                        </p:tgtEl>
                                      </p:cBhvr>
                                    </p:animEffect>
                                    <p:set>
                                      <p:cBhvr>
                                        <p:cTn id="20" dur="1" fill="hold">
                                          <p:stCondLst>
                                            <p:cond delay="499"/>
                                          </p:stCondLst>
                                        </p:cTn>
                                        <p:tgtEl>
                                          <p:spTgt spid="105"/>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108"/>
                                        </p:tgtEl>
                                      </p:cBhvr>
                                    </p:animEffect>
                                    <p:set>
                                      <p:cBhvr>
                                        <p:cTn id="28" dur="1" fill="hold">
                                          <p:stCondLst>
                                            <p:cond delay="499"/>
                                          </p:stCondLst>
                                        </p:cTn>
                                        <p:tgtEl>
                                          <p:spTgt spid="108"/>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dissolve">
                                      <p:cBhvr>
                                        <p:cTn id="31" dur="500"/>
                                        <p:tgtEl>
                                          <p:spTgt spid="111"/>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111"/>
                                        </p:tgtEl>
                                      </p:cBhvr>
                                    </p:animEffect>
                                    <p:set>
                                      <p:cBhvr>
                                        <p:cTn id="36" dur="1" fill="hold">
                                          <p:stCondLst>
                                            <p:cond delay="499"/>
                                          </p:stCondLst>
                                        </p:cTn>
                                        <p:tgtEl>
                                          <p:spTgt spid="111"/>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dissolve">
                                      <p:cBhvr>
                                        <p:cTn id="39" dur="500"/>
                                        <p:tgtEl>
                                          <p:spTgt spid="117"/>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117"/>
                                        </p:tgtEl>
                                      </p:cBhvr>
                                    </p:animEffect>
                                    <p:set>
                                      <p:cBhvr>
                                        <p:cTn id="44" dur="1" fill="hold">
                                          <p:stCondLst>
                                            <p:cond delay="499"/>
                                          </p:stCondLst>
                                        </p:cTn>
                                        <p:tgtEl>
                                          <p:spTgt spid="117"/>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114"/>
                                        </p:tgtEl>
                                        <p:attrNameLst>
                                          <p:attrName>style.visibility</p:attrName>
                                        </p:attrNameLst>
                                      </p:cBhvr>
                                      <p:to>
                                        <p:strVal val="visible"/>
                                      </p:to>
                                    </p:set>
                                    <p:animEffect transition="in" filter="dissolve">
                                      <p:cBhvr>
                                        <p:cTn id="47"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server</a:t>
            </a:r>
            <a:endParaRPr lang="en-US" altLang="en-US" sz="5400" dirty="0">
              <a:solidFill>
                <a:srgbClr val="000099"/>
              </a:solidFill>
              <a:ea typeface="ＭＳ Ｐゴシック" panose="020B0600070205080204" pitchFamily="34" charset="-128"/>
              <a:cs typeface="+mn-cs"/>
            </a:endParaRP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86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UDPServer</a:t>
            </a:r>
          </a:p>
        </p:txBody>
      </p:sp>
      <p:sp>
        <p:nvSpPr>
          <p:cNvPr id="25" name="TextBox 1">
            <a:extLst>
              <a:ext uri="{FF2B5EF4-FFF2-40B4-BE49-F238E27FC236}">
                <a16:creationId xmlns:a16="http://schemas.microsoft.com/office/drawing/2014/main" id="{69C030C5-F3D0-9E44-ABCB-6457753A9DFB}"/>
              </a:ext>
            </a:extLst>
          </p:cNvPr>
          <p:cNvSpPr txBox="1">
            <a:spLocks noChangeArrowheads="1"/>
          </p:cNvSpPr>
          <p:nvPr/>
        </p:nvSpPr>
        <p:spPr bwMode="auto">
          <a:xfrm>
            <a:off x="5416744" y="1962946"/>
            <a:ext cx="6128601" cy="3453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a:t>
            </a:r>
            <a:r>
              <a:rPr kumimoji="0" lang="fr-F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a:t>
            </a:r>
            <a:r>
              <a:rPr kumimoji="0" lang="en-US" altLang="ja-JP" sz="20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The server is ready to receive</a:t>
            </a:r>
            <a:r>
              <a:rPr kumimoji="0" lang="en-US" altLang="ja-JP"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message, clientAddress = serverSocket.recvfrom(2048)</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modifiedMessage = message.decode().upper()</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serverSocket.sendto(modifiedMessage.encode(),</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clientAddress)</a:t>
            </a:r>
          </a:p>
        </p:txBody>
      </p:sp>
      <p:grpSp>
        <p:nvGrpSpPr>
          <p:cNvPr id="26" name="Group 13">
            <a:extLst>
              <a:ext uri="{FF2B5EF4-FFF2-40B4-BE49-F238E27FC236}">
                <a16:creationId xmlns:a16="http://schemas.microsoft.com/office/drawing/2014/main" id="{E6794E5D-F097-A04E-9B91-603D87E112BE}"/>
              </a:ext>
            </a:extLst>
          </p:cNvPr>
          <p:cNvGrpSpPr>
            <a:grpSpLocks/>
          </p:cNvGrpSpPr>
          <p:nvPr/>
        </p:nvGrpSpPr>
        <p:grpSpPr bwMode="auto">
          <a:xfrm>
            <a:off x="3352917" y="2744875"/>
            <a:ext cx="2558753" cy="307975"/>
            <a:chOff x="732830" y="2581901"/>
            <a:chExt cx="2559082" cy="307777"/>
          </a:xfrm>
        </p:grpSpPr>
        <p:sp>
          <p:nvSpPr>
            <p:cNvPr id="27" name="TextBox 31">
              <a:extLst>
                <a:ext uri="{FF2B5EF4-FFF2-40B4-BE49-F238E27FC236}">
                  <a16:creationId xmlns:a16="http://schemas.microsoft.com/office/drawing/2014/main" id="{529ABA9E-2387-AB44-B717-09C05F742B5B}"/>
                </a:ext>
              </a:extLst>
            </p:cNvPr>
            <p:cNvSpPr txBox="1">
              <a:spLocks noChangeArrowheads="1"/>
            </p:cNvSpPr>
            <p:nvPr/>
          </p:nvSpPr>
          <p:spPr bwMode="auto">
            <a:xfrm>
              <a:off x="732830" y="2581901"/>
              <a:ext cx="25590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28" name="Straight Connector 32">
              <a:extLst>
                <a:ext uri="{FF2B5EF4-FFF2-40B4-BE49-F238E27FC236}">
                  <a16:creationId xmlns:a16="http://schemas.microsoft.com/office/drawing/2014/main" id="{103D9E9D-7411-A240-B0CE-7B858CF05BFE}"/>
                </a:ext>
              </a:extLst>
            </p:cNvPr>
            <p:cNvCxnSpPr>
              <a:cxnSpLocks noChangeShapeType="1"/>
            </p:cNvCxnSpPr>
            <p:nvPr/>
          </p:nvCxnSpPr>
          <p:spPr bwMode="auto">
            <a:xfrm>
              <a:off x="2394178" y="2749550"/>
              <a:ext cx="358094"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9" name="Group 14">
            <a:extLst>
              <a:ext uri="{FF2B5EF4-FFF2-40B4-BE49-F238E27FC236}">
                <a16:creationId xmlns:a16="http://schemas.microsoft.com/office/drawing/2014/main" id="{F985C9C4-F94B-CC47-9BE8-1892C6168FD0}"/>
              </a:ext>
            </a:extLst>
          </p:cNvPr>
          <p:cNvGrpSpPr>
            <a:grpSpLocks/>
          </p:cNvGrpSpPr>
          <p:nvPr/>
        </p:nvGrpSpPr>
        <p:grpSpPr bwMode="auto">
          <a:xfrm>
            <a:off x="1773888" y="3108924"/>
            <a:ext cx="3605785" cy="307777"/>
            <a:chOff x="-896820" y="3018353"/>
            <a:chExt cx="3607385" cy="307392"/>
          </a:xfrm>
        </p:grpSpPr>
        <p:sp>
          <p:nvSpPr>
            <p:cNvPr id="30" name="TextBox 26">
              <a:extLst>
                <a:ext uri="{FF2B5EF4-FFF2-40B4-BE49-F238E27FC236}">
                  <a16:creationId xmlns:a16="http://schemas.microsoft.com/office/drawing/2014/main" id="{8032DBCE-C286-BB46-BD1F-9805EEA319FC}"/>
                </a:ext>
              </a:extLst>
            </p:cNvPr>
            <p:cNvSpPr txBox="1">
              <a:spLocks noChangeArrowheads="1"/>
            </p:cNvSpPr>
            <p:nvPr/>
          </p:nvSpPr>
          <p:spPr bwMode="auto">
            <a:xfrm>
              <a:off x="-896820" y="3018353"/>
              <a:ext cx="3607385"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bind socket to local port number 12000</a:t>
              </a:r>
            </a:p>
          </p:txBody>
        </p:sp>
        <p:cxnSp>
          <p:nvCxnSpPr>
            <p:cNvPr id="31" name="Straight Connector 30">
              <a:extLst>
                <a:ext uri="{FF2B5EF4-FFF2-40B4-BE49-F238E27FC236}">
                  <a16:creationId xmlns:a16="http://schemas.microsoft.com/office/drawing/2014/main" id="{4B47DB91-CB9C-004F-8F0B-B960A536FB15}"/>
                </a:ext>
              </a:extLst>
            </p:cNvPr>
            <p:cNvCxnSpPr>
              <a:cxnSpLocks noChangeShapeType="1"/>
            </p:cNvCxnSpPr>
            <p:nvPr/>
          </p:nvCxnSpPr>
          <p:spPr bwMode="auto">
            <a:xfrm>
              <a:off x="2375948" y="3171825"/>
              <a:ext cx="334255"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2" name="Group 15">
            <a:extLst>
              <a:ext uri="{FF2B5EF4-FFF2-40B4-BE49-F238E27FC236}">
                <a16:creationId xmlns:a16="http://schemas.microsoft.com/office/drawing/2014/main" id="{D747856B-2F4C-494D-8DDA-72B42F0090C3}"/>
              </a:ext>
            </a:extLst>
          </p:cNvPr>
          <p:cNvGrpSpPr>
            <a:grpSpLocks/>
          </p:cNvGrpSpPr>
          <p:nvPr/>
        </p:nvGrpSpPr>
        <p:grpSpPr bwMode="auto">
          <a:xfrm>
            <a:off x="3884090" y="3825856"/>
            <a:ext cx="1488056" cy="298450"/>
            <a:chOff x="1222134" y="3803733"/>
            <a:chExt cx="1488522" cy="299227"/>
          </a:xfrm>
        </p:grpSpPr>
        <p:sp>
          <p:nvSpPr>
            <p:cNvPr id="33" name="TextBox 34">
              <a:extLst>
                <a:ext uri="{FF2B5EF4-FFF2-40B4-BE49-F238E27FC236}">
                  <a16:creationId xmlns:a16="http://schemas.microsoft.com/office/drawing/2014/main" id="{B9333DFF-5997-FD45-82AB-CE3AE4734E9D}"/>
                </a:ext>
              </a:extLst>
            </p:cNvPr>
            <p:cNvSpPr txBox="1">
              <a:spLocks noChangeArrowheads="1"/>
            </p:cNvSpPr>
            <p:nvPr/>
          </p:nvSpPr>
          <p:spPr bwMode="auto">
            <a:xfrm>
              <a:off x="1222134" y="3803733"/>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34" name="Straight Connector 35">
              <a:extLst>
                <a:ext uri="{FF2B5EF4-FFF2-40B4-BE49-F238E27FC236}">
                  <a16:creationId xmlns:a16="http://schemas.microsoft.com/office/drawing/2014/main" id="{C5C98F9A-B437-0647-8271-AFD3AB07BC40}"/>
                </a:ext>
              </a:extLst>
            </p:cNvPr>
            <p:cNvCxnSpPr>
              <a:cxnSpLocks noChangeShapeType="1"/>
            </p:cNvCxnSpPr>
            <p:nvPr/>
          </p:nvCxnSpPr>
          <p:spPr bwMode="auto">
            <a:xfrm>
              <a:off x="2367604" y="3964781"/>
              <a:ext cx="343052"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5" name="Group 17">
            <a:extLst>
              <a:ext uri="{FF2B5EF4-FFF2-40B4-BE49-F238E27FC236}">
                <a16:creationId xmlns:a16="http://schemas.microsoft.com/office/drawing/2014/main" id="{D0BDCF5E-DA2B-5844-BD1C-AC1F96949F3B}"/>
              </a:ext>
            </a:extLst>
          </p:cNvPr>
          <p:cNvGrpSpPr>
            <a:grpSpLocks/>
          </p:cNvGrpSpPr>
          <p:nvPr/>
        </p:nvGrpSpPr>
        <p:grpSpPr bwMode="auto">
          <a:xfrm>
            <a:off x="1304089" y="4147117"/>
            <a:ext cx="4068011" cy="502702"/>
            <a:chOff x="-1394433" y="3835897"/>
            <a:chExt cx="4067973" cy="502591"/>
          </a:xfrm>
        </p:grpSpPr>
        <p:sp>
          <p:nvSpPr>
            <p:cNvPr id="36" name="TextBox 36">
              <a:extLst>
                <a:ext uri="{FF2B5EF4-FFF2-40B4-BE49-F238E27FC236}">
                  <a16:creationId xmlns:a16="http://schemas.microsoft.com/office/drawing/2014/main" id="{156E8BB3-6722-944E-9388-9EAA07C523B1}"/>
                </a:ext>
              </a:extLst>
            </p:cNvPr>
            <p:cNvSpPr txBox="1">
              <a:spLocks noChangeArrowheads="1"/>
            </p:cNvSpPr>
            <p:nvPr/>
          </p:nvSpPr>
          <p:spPr bwMode="auto">
            <a:xfrm>
              <a:off x="-1394433" y="3835897"/>
              <a:ext cx="3841634" cy="502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from UDP socket into message, getting client’s address (client IP and port)</a:t>
              </a:r>
            </a:p>
          </p:txBody>
        </p:sp>
        <p:cxnSp>
          <p:nvCxnSpPr>
            <p:cNvPr id="37" name="Straight Connector 39">
              <a:extLst>
                <a:ext uri="{FF2B5EF4-FFF2-40B4-BE49-F238E27FC236}">
                  <a16:creationId xmlns:a16="http://schemas.microsoft.com/office/drawing/2014/main" id="{BAFF573C-9254-4D42-BF1F-B58175A5C60A}"/>
                </a:ext>
              </a:extLst>
            </p:cNvPr>
            <p:cNvCxnSpPr>
              <a:cxnSpLocks noChangeShapeType="1"/>
            </p:cNvCxnSpPr>
            <p:nvPr/>
          </p:nvCxnSpPr>
          <p:spPr bwMode="auto">
            <a:xfrm>
              <a:off x="2330643" y="3987004"/>
              <a:ext cx="342897"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8" name="Group 18">
            <a:extLst>
              <a:ext uri="{FF2B5EF4-FFF2-40B4-BE49-F238E27FC236}">
                <a16:creationId xmlns:a16="http://schemas.microsoft.com/office/drawing/2014/main" id="{49C1836C-5DBA-F94B-B925-ABC592A1A1AD}"/>
              </a:ext>
            </a:extLst>
          </p:cNvPr>
          <p:cNvGrpSpPr>
            <a:grpSpLocks/>
          </p:cNvGrpSpPr>
          <p:nvPr/>
        </p:nvGrpSpPr>
        <p:grpSpPr bwMode="auto">
          <a:xfrm>
            <a:off x="1619318" y="4783930"/>
            <a:ext cx="3841670" cy="307777"/>
            <a:chOff x="-1179917" y="4521468"/>
            <a:chExt cx="3842964" cy="307392"/>
          </a:xfrm>
        </p:grpSpPr>
        <p:sp>
          <p:nvSpPr>
            <p:cNvPr id="39" name="TextBox 61">
              <a:extLst>
                <a:ext uri="{FF2B5EF4-FFF2-40B4-BE49-F238E27FC236}">
                  <a16:creationId xmlns:a16="http://schemas.microsoft.com/office/drawing/2014/main" id="{19797EBA-27BC-C641-806F-7436C22CF63C}"/>
                </a:ext>
              </a:extLst>
            </p:cNvPr>
            <p:cNvSpPr txBox="1">
              <a:spLocks noChangeArrowheads="1"/>
            </p:cNvSpPr>
            <p:nvPr/>
          </p:nvSpPr>
          <p:spPr bwMode="auto">
            <a:xfrm>
              <a:off x="-1179917" y="4521468"/>
              <a:ext cx="3842964"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send upper case string back to this client</a:t>
              </a:r>
            </a:p>
          </p:txBody>
        </p:sp>
        <p:cxnSp>
          <p:nvCxnSpPr>
            <p:cNvPr id="40" name="Straight Connector 62">
              <a:extLst>
                <a:ext uri="{FF2B5EF4-FFF2-40B4-BE49-F238E27FC236}">
                  <a16:creationId xmlns:a16="http://schemas.microsoft.com/office/drawing/2014/main" id="{D86F62BC-7674-424E-BFC8-DE9ED1B6052A}"/>
                </a:ext>
              </a:extLst>
            </p:cNvPr>
            <p:cNvCxnSpPr>
              <a:cxnSpLocks noChangeShapeType="1"/>
            </p:cNvCxnSpPr>
            <p:nvPr/>
          </p:nvCxnSpPr>
          <p:spPr bwMode="auto">
            <a:xfrm>
              <a:off x="2217617" y="4675165"/>
              <a:ext cx="35651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0" name="Slide Number Placeholder 2">
            <a:extLst>
              <a:ext uri="{FF2B5EF4-FFF2-40B4-BE49-F238E27FC236}">
                <a16:creationId xmlns:a16="http://schemas.microsoft.com/office/drawing/2014/main" id="{E32FD753-2E15-6843-B14D-A35BDF16727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D3A565F1-FD73-BCAD-130F-72DB894CAF62}"/>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306857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6"/>
                                        </p:tgtEl>
                                      </p:cBhvr>
                                    </p:animEffect>
                                    <p:set>
                                      <p:cBhvr>
                                        <p:cTn id="12" dur="1" fill="hold">
                                          <p:stCondLst>
                                            <p:cond delay="499"/>
                                          </p:stCondLst>
                                        </p:cTn>
                                        <p:tgtEl>
                                          <p:spTgt spid="26"/>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dissolve">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29"/>
                                        </p:tgtEl>
                                      </p:cBhvr>
                                    </p:animEffect>
                                    <p:set>
                                      <p:cBhvr>
                                        <p:cTn id="20" dur="1" fill="hold">
                                          <p:stCondLst>
                                            <p:cond delay="499"/>
                                          </p:stCondLst>
                                        </p:cTn>
                                        <p:tgtEl>
                                          <p:spTgt spid="29"/>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dissolve">
                                      <p:cBhvr>
                                        <p:cTn id="23" dur="500"/>
                                        <p:tgtEl>
                                          <p:spTgt spid="32"/>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32"/>
                                        </p:tgtEl>
                                      </p:cBhvr>
                                    </p:animEffect>
                                    <p:set>
                                      <p:cBhvr>
                                        <p:cTn id="28" dur="1" fill="hold">
                                          <p:stCondLst>
                                            <p:cond delay="499"/>
                                          </p:stCondLst>
                                        </p:cTn>
                                        <p:tgtEl>
                                          <p:spTgt spid="32"/>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dissolve">
                                      <p:cBhvr>
                                        <p:cTn id="31" dur="500"/>
                                        <p:tgtEl>
                                          <p:spTgt spid="3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5"/>
                                        </p:tgtEl>
                                      </p:cBhvr>
                                    </p:animEffect>
                                    <p:set>
                                      <p:cBhvr>
                                        <p:cTn id="36" dur="1" fill="hold">
                                          <p:stCondLst>
                                            <p:cond delay="499"/>
                                          </p:stCondLst>
                                        </p:cTn>
                                        <p:tgtEl>
                                          <p:spTgt spid="3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dissolve">
                                      <p:cBhvr>
                                        <p:cTn id="3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a:t>
            </a:r>
            <a:r>
              <a:rPr lang="en-US" altLang="en-US" sz="4400" dirty="0">
                <a:solidFill>
                  <a:srgbClr val="C00000"/>
                </a:solidFill>
                <a:ea typeface="ＭＳ Ｐゴシック" panose="020B0600070205080204" pitchFamily="34" charset="-128"/>
                <a:cs typeface="+mn-cs"/>
              </a:rPr>
              <a:t>with TCP</a:t>
            </a:r>
            <a:endParaRPr lang="en-US" altLang="en-US" sz="5400" dirty="0">
              <a:solidFill>
                <a:srgbClr val="C00000"/>
              </a:solidFill>
              <a:ea typeface="ＭＳ Ｐゴシック" panose="020B0600070205080204" pitchFamily="34" charset="-128"/>
              <a:cs typeface="+mn-cs"/>
            </a:endParaRPr>
          </a:p>
        </p:txBody>
      </p:sp>
      <p:sp>
        <p:nvSpPr>
          <p:cNvPr id="43" name="Rectangle 3">
            <a:extLst>
              <a:ext uri="{FF2B5EF4-FFF2-40B4-BE49-F238E27FC236}">
                <a16:creationId xmlns:a16="http://schemas.microsoft.com/office/drawing/2014/main" id="{6F8F00D4-4B13-DD4C-9070-F4C3E1AA3197}"/>
              </a:ext>
            </a:extLst>
          </p:cNvPr>
          <p:cNvSpPr>
            <a:spLocks noGrp="1" noChangeArrowheads="1"/>
          </p:cNvSpPr>
          <p:nvPr>
            <p:ph sz="half" idx="1"/>
          </p:nvPr>
        </p:nvSpPr>
        <p:spPr>
          <a:xfrm>
            <a:off x="661829" y="1455785"/>
            <a:ext cx="5074444" cy="5090539"/>
          </a:xfrm>
        </p:spPr>
        <p:txBody>
          <a:bodyPr>
            <a:normAutofit lnSpcReduction="10000"/>
          </a:bodyPr>
          <a:lstStyle/>
          <a:p>
            <a:pPr>
              <a:buFont typeface="Wingdings" pitchFamily="2" charset="2"/>
              <a:buNone/>
            </a:pPr>
            <a:r>
              <a:rPr lang="en-US" altLang="en-US" dirty="0">
                <a:solidFill>
                  <a:srgbClr val="CC0000"/>
                </a:solidFill>
                <a:ea typeface="ＭＳ Ｐゴシック" panose="020B0600070205080204" pitchFamily="34" charset="-128"/>
              </a:rPr>
              <a:t>Client must contact server</a:t>
            </a:r>
          </a:p>
          <a:p>
            <a:pPr marL="466725" indent="-233363"/>
            <a:r>
              <a:rPr lang="en-US" altLang="en-US" sz="2400" dirty="0">
                <a:ea typeface="ＭＳ Ｐゴシック" panose="020B0600070205080204" pitchFamily="34" charset="-128"/>
              </a:rPr>
              <a:t>server process must first be running</a:t>
            </a:r>
          </a:p>
          <a:p>
            <a:pPr marL="466725" indent="-233363"/>
            <a:r>
              <a:rPr lang="en-US" altLang="en-US" sz="2400" dirty="0">
                <a:ea typeface="ＭＳ Ｐゴシック" panose="020B0600070205080204" pitchFamily="34" charset="-128"/>
              </a:rPr>
              <a:t>server must have created socket (door) that welcomes client’</a:t>
            </a:r>
            <a:r>
              <a:rPr lang="en-US" altLang="ja-JP" sz="2400" dirty="0">
                <a:ea typeface="ＭＳ Ｐゴシック" panose="020B0600070205080204" pitchFamily="34" charset="-128"/>
              </a:rPr>
              <a:t>s contact</a:t>
            </a:r>
          </a:p>
          <a:p>
            <a:pPr>
              <a:spcBef>
                <a:spcPct val="50000"/>
              </a:spcBef>
              <a:buFont typeface="Wingdings" pitchFamily="2" charset="2"/>
              <a:buNone/>
            </a:pPr>
            <a:r>
              <a:rPr lang="en-US" altLang="en-US" dirty="0">
                <a:solidFill>
                  <a:srgbClr val="CC0000"/>
                </a:solidFill>
                <a:ea typeface="ＭＳ Ｐゴシック" panose="020B0600070205080204" pitchFamily="34" charset="-128"/>
              </a:rPr>
              <a:t>Client contacts server by:</a:t>
            </a:r>
          </a:p>
          <a:p>
            <a:pPr marL="466725" indent="-292100"/>
            <a:r>
              <a:rPr lang="en-US" altLang="en-US" sz="2400" dirty="0">
                <a:ea typeface="ＭＳ Ｐゴシック" panose="020B0600070205080204" pitchFamily="34" charset="-128"/>
              </a:rPr>
              <a:t>Creating TCP socket, specifying IP address, port number of server process</a:t>
            </a:r>
          </a:p>
          <a:p>
            <a:pPr marL="466725" indent="-233363"/>
            <a:r>
              <a:rPr lang="en-US" altLang="en-US" sz="2400" i="1" dirty="0">
                <a:solidFill>
                  <a:srgbClr val="CC0000"/>
                </a:solidFill>
                <a:ea typeface="ＭＳ Ｐゴシック" panose="020B0600070205080204" pitchFamily="34" charset="-128"/>
              </a:rPr>
              <a:t>when client creates socket:</a:t>
            </a:r>
            <a:r>
              <a:rPr lang="en-US" altLang="en-US" sz="2400" dirty="0">
                <a:ea typeface="ＭＳ Ｐゴシック" panose="020B0600070205080204" pitchFamily="34" charset="-128"/>
              </a:rPr>
              <a:t> client TCP establishes connection to server TCP</a:t>
            </a:r>
            <a:endParaRPr lang="en-US" altLang="en-US" sz="2200" dirty="0">
              <a:ea typeface="ＭＳ Ｐゴシック" panose="020B0600070205080204" pitchFamily="34" charset="-128"/>
            </a:endParaRPr>
          </a:p>
          <a:p>
            <a:endParaRPr lang="en-US" altLang="en-US" sz="2000" dirty="0">
              <a:latin typeface="Gill Sans MT" panose="020B0502020104020203" pitchFamily="34" charset="77"/>
              <a:ea typeface="ＭＳ Ｐゴシック" panose="020B0600070205080204" pitchFamily="34" charset="-128"/>
            </a:endParaRPr>
          </a:p>
        </p:txBody>
      </p:sp>
      <p:sp>
        <p:nvSpPr>
          <p:cNvPr id="44" name="Rectangle 4">
            <a:extLst>
              <a:ext uri="{FF2B5EF4-FFF2-40B4-BE49-F238E27FC236}">
                <a16:creationId xmlns:a16="http://schemas.microsoft.com/office/drawing/2014/main" id="{B1AC5695-3887-C247-97DD-C7F6FB635E1B}"/>
              </a:ext>
            </a:extLst>
          </p:cNvPr>
          <p:cNvSpPr txBox="1">
            <a:spLocks noChangeArrowheads="1"/>
          </p:cNvSpPr>
          <p:nvPr/>
        </p:nvSpPr>
        <p:spPr>
          <a:xfrm>
            <a:off x="5735469" y="1426964"/>
            <a:ext cx="5794702" cy="3000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when contacted by client, </a:t>
            </a:r>
            <a:r>
              <a:rPr kumimoji="0" lang="en-US" alt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 TCP creates new socket</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for server process to communicate with that particular client</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allows server to talk with multiple clients</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 source </a:t>
            </a: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port # and IP address used to distinguish clients (more in Chap 3)</a:t>
            </a:r>
            <a:endParaRPr kumimoji="0" lang="en-US" altLang="en-US" sz="24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3" name="Group 2">
            <a:extLst>
              <a:ext uri="{FF2B5EF4-FFF2-40B4-BE49-F238E27FC236}">
                <a16:creationId xmlns:a16="http://schemas.microsoft.com/office/drawing/2014/main" id="{148E49A6-28AD-904A-9A83-FE9DE35715C0}"/>
              </a:ext>
            </a:extLst>
          </p:cNvPr>
          <p:cNvGrpSpPr/>
          <p:nvPr/>
        </p:nvGrpSpPr>
        <p:grpSpPr>
          <a:xfrm>
            <a:off x="6267640" y="4602113"/>
            <a:ext cx="4660490" cy="1933598"/>
            <a:chOff x="5928853" y="4608645"/>
            <a:chExt cx="4660490" cy="1933598"/>
          </a:xfrm>
        </p:grpSpPr>
        <p:sp>
          <p:nvSpPr>
            <p:cNvPr id="2" name="Rectangle 1">
              <a:extLst>
                <a:ext uri="{FF2B5EF4-FFF2-40B4-BE49-F238E27FC236}">
                  <a16:creationId xmlns:a16="http://schemas.microsoft.com/office/drawing/2014/main" id="{E1FDF457-3529-1A4B-B2F1-0A6DF5BAF2E1}"/>
                </a:ext>
              </a:extLst>
            </p:cNvPr>
            <p:cNvSpPr/>
            <p:nvPr/>
          </p:nvSpPr>
          <p:spPr>
            <a:xfrm>
              <a:off x="5928853" y="4896465"/>
              <a:ext cx="4660490" cy="1645778"/>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 name="Text Box 6">
              <a:extLst>
                <a:ext uri="{FF2B5EF4-FFF2-40B4-BE49-F238E27FC236}">
                  <a16:creationId xmlns:a16="http://schemas.microsoft.com/office/drawing/2014/main" id="{3290FC86-CCC3-9042-8394-E0092848BE53}"/>
                </a:ext>
              </a:extLst>
            </p:cNvPr>
            <p:cNvSpPr txBox="1">
              <a:spLocks noChangeArrowheads="1"/>
            </p:cNvSpPr>
            <p:nvPr/>
          </p:nvSpPr>
          <p:spPr bwMode="auto">
            <a:xfrm>
              <a:off x="6273124" y="5097182"/>
              <a:ext cx="4091065" cy="1350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provides reliable, in-order</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byte-stream transfer (“</a:t>
              </a:r>
              <a:r>
                <a:rPr kumimoji="0" lang="en-US" altLang="ja-JP"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pipe”)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between client and server processes</a:t>
              </a:r>
            </a:p>
          </p:txBody>
        </p:sp>
        <p:grpSp>
          <p:nvGrpSpPr>
            <p:cNvPr id="46" name="Group 8">
              <a:extLst>
                <a:ext uri="{FF2B5EF4-FFF2-40B4-BE49-F238E27FC236}">
                  <a16:creationId xmlns:a16="http://schemas.microsoft.com/office/drawing/2014/main" id="{8B55559B-7D61-6147-A322-49E351E9DCF2}"/>
                </a:ext>
              </a:extLst>
            </p:cNvPr>
            <p:cNvGrpSpPr>
              <a:grpSpLocks/>
            </p:cNvGrpSpPr>
            <p:nvPr/>
          </p:nvGrpSpPr>
          <p:grpSpPr bwMode="auto">
            <a:xfrm>
              <a:off x="6141246" y="4608645"/>
              <a:ext cx="3452811" cy="550863"/>
              <a:chOff x="-195" y="3766"/>
              <a:chExt cx="2175" cy="347"/>
            </a:xfrm>
          </p:grpSpPr>
          <p:sp>
            <p:nvSpPr>
              <p:cNvPr id="47" name="Rectangle 9">
                <a:extLst>
                  <a:ext uri="{FF2B5EF4-FFF2-40B4-BE49-F238E27FC236}">
                    <a16:creationId xmlns:a16="http://schemas.microsoft.com/office/drawing/2014/main" id="{4B1395F7-3763-B74C-AF37-1DAC6BC4F9AB}"/>
                  </a:ext>
                </a:extLst>
              </p:cNvPr>
              <p:cNvSpPr>
                <a:spLocks noChangeArrowheads="1"/>
              </p:cNvSpPr>
              <p:nvPr/>
            </p:nvSpPr>
            <p:spPr bwMode="auto">
              <a:xfrm>
                <a:off x="96" y="3825"/>
                <a:ext cx="116"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 name="Text Box 10">
                <a:extLst>
                  <a:ext uri="{FF2B5EF4-FFF2-40B4-BE49-F238E27FC236}">
                    <a16:creationId xmlns:a16="http://schemas.microsoft.com/office/drawing/2014/main" id="{EC474FEA-9E73-5248-89ED-9528E3BFBC97}"/>
                  </a:ext>
                </a:extLst>
              </p:cNvPr>
              <p:cNvSpPr txBox="1">
                <a:spLocks noChangeArrowheads="1"/>
              </p:cNvSpPr>
              <p:nvPr/>
            </p:nvSpPr>
            <p:spPr bwMode="auto">
              <a:xfrm>
                <a:off x="-195" y="3766"/>
                <a:ext cx="2175" cy="3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Application viewpoint</a:t>
                </a:r>
              </a:p>
            </p:txBody>
          </p:sp>
        </p:grpSp>
      </p:grpSp>
      <p:sp>
        <p:nvSpPr>
          <p:cNvPr id="11" name="Slide Number Placeholder 2">
            <a:extLst>
              <a:ext uri="{FF2B5EF4-FFF2-40B4-BE49-F238E27FC236}">
                <a16:creationId xmlns:a16="http://schemas.microsoft.com/office/drawing/2014/main" id="{43ECFECD-C9B5-E345-AAD0-01569E2A9EB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112</a:t>
            </a:fld>
            <a:endParaRPr lang="en-US" dirty="0"/>
          </a:p>
        </p:txBody>
      </p:sp>
    </p:spTree>
    <p:extLst>
      <p:ext uri="{BB962C8B-B14F-4D97-AF65-F5344CB8AC3E}">
        <p14:creationId xmlns:p14="http://schemas.microsoft.com/office/powerpoint/2010/main" val="2898692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xEl>
                                              <p:pRg st="3" end="3"/>
                                            </p:txEl>
                                          </p:spTgt>
                                        </p:tgtEl>
                                        <p:attrNameLst>
                                          <p:attrName>style.visibility</p:attrName>
                                        </p:attrNameLst>
                                      </p:cBhvr>
                                      <p:to>
                                        <p:strVal val="visible"/>
                                      </p:to>
                                    </p:set>
                                    <p:animEffect transition="in" filter="dissolve">
                                      <p:cBhvr>
                                        <p:cTn id="7" dur="500"/>
                                        <p:tgtEl>
                                          <p:spTgt spid="43">
                                            <p:txEl>
                                              <p:pRg st="3" end="3"/>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3">
                                            <p:txEl>
                                              <p:pRg st="4" end="4"/>
                                            </p:txEl>
                                          </p:spTgt>
                                        </p:tgtEl>
                                        <p:attrNameLst>
                                          <p:attrName>style.visibility</p:attrName>
                                        </p:attrNameLst>
                                      </p:cBhvr>
                                      <p:to>
                                        <p:strVal val="visible"/>
                                      </p:to>
                                    </p:set>
                                    <p:animEffect transition="in" filter="dissolve">
                                      <p:cBhvr>
                                        <p:cTn id="10" dur="500"/>
                                        <p:tgtEl>
                                          <p:spTgt spid="43">
                                            <p:txEl>
                                              <p:pRg st="4" end="4"/>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3">
                                            <p:txEl>
                                              <p:pRg st="5" end="5"/>
                                            </p:txEl>
                                          </p:spTgt>
                                        </p:tgtEl>
                                        <p:attrNameLst>
                                          <p:attrName>style.visibility</p:attrName>
                                        </p:attrNameLst>
                                      </p:cBhvr>
                                      <p:to>
                                        <p:strVal val="visible"/>
                                      </p:to>
                                    </p:set>
                                    <p:animEffect transition="in" filter="dissolve">
                                      <p:cBhvr>
                                        <p:cTn id="13" dur="500"/>
                                        <p:tgtEl>
                                          <p:spTgt spid="43">
                                            <p:txEl>
                                              <p:pRg st="5" end="5"/>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TCP</a:t>
            </a:r>
          </a:p>
        </p:txBody>
      </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435141" y="1421154"/>
            <a:ext cx="31073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(running on hostid)</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947735" y="1365879"/>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0" name="Group 3">
            <a:extLst>
              <a:ext uri="{FF2B5EF4-FFF2-40B4-BE49-F238E27FC236}">
                <a16:creationId xmlns:a16="http://schemas.microsoft.com/office/drawing/2014/main" id="{17F245AD-D1C8-1047-B190-F3B9F38A51DA}"/>
              </a:ext>
            </a:extLst>
          </p:cNvPr>
          <p:cNvGrpSpPr>
            <a:grpSpLocks/>
          </p:cNvGrpSpPr>
          <p:nvPr/>
        </p:nvGrpSpPr>
        <p:grpSpPr bwMode="auto">
          <a:xfrm>
            <a:off x="3761300" y="3384960"/>
            <a:ext cx="1931987" cy="930275"/>
            <a:chOff x="827" y="2027"/>
            <a:chExt cx="1217" cy="586"/>
          </a:xfrm>
        </p:grpSpPr>
        <p:sp>
          <p:nvSpPr>
            <p:cNvPr id="101" name="Text Box 4">
              <a:extLst>
                <a:ext uri="{FF2B5EF4-FFF2-40B4-BE49-F238E27FC236}">
                  <a16:creationId xmlns:a16="http://schemas.microsoft.com/office/drawing/2014/main" id="{96ECA07F-984C-9640-8279-02E0C42A59C3}"/>
                </a:ext>
              </a:extLst>
            </p:cNvPr>
            <p:cNvSpPr txBox="1">
              <a:spLocks noChangeArrowheads="1"/>
            </p:cNvSpPr>
            <p:nvPr/>
          </p:nvSpPr>
          <p:spPr bwMode="auto">
            <a:xfrm>
              <a:off x="827" y="2027"/>
              <a:ext cx="1059"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incoming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connection request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2" name="Text Box 5">
              <a:extLst>
                <a:ext uri="{FF2B5EF4-FFF2-40B4-BE49-F238E27FC236}">
                  <a16:creationId xmlns:a16="http://schemas.microsoft.com/office/drawing/2014/main" id="{3EED45EC-0C3C-CD4F-8B77-F31CC4D8B667}"/>
                </a:ext>
              </a:extLst>
            </p:cNvPr>
            <p:cNvSpPr txBox="1">
              <a:spLocks noChangeArrowheads="1"/>
            </p:cNvSpPr>
            <p:nvPr/>
          </p:nvSpPr>
          <p:spPr bwMode="auto">
            <a:xfrm>
              <a:off x="828" y="2283"/>
              <a:ext cx="121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serverSocket.accept()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3" name="Group 6">
            <a:extLst>
              <a:ext uri="{FF2B5EF4-FFF2-40B4-BE49-F238E27FC236}">
                <a16:creationId xmlns:a16="http://schemas.microsoft.com/office/drawing/2014/main" id="{942F4A59-7245-424D-B343-8B3AE10F149D}"/>
              </a:ext>
            </a:extLst>
          </p:cNvPr>
          <p:cNvGrpSpPr>
            <a:grpSpLocks/>
          </p:cNvGrpSpPr>
          <p:nvPr/>
        </p:nvGrpSpPr>
        <p:grpSpPr bwMode="auto">
          <a:xfrm>
            <a:off x="3742250" y="2145123"/>
            <a:ext cx="2357437" cy="1317625"/>
            <a:chOff x="821" y="1246"/>
            <a:chExt cx="1485" cy="830"/>
          </a:xfrm>
        </p:grpSpPr>
        <p:grpSp>
          <p:nvGrpSpPr>
            <p:cNvPr id="104" name="Group 7">
              <a:extLst>
                <a:ext uri="{FF2B5EF4-FFF2-40B4-BE49-F238E27FC236}">
                  <a16:creationId xmlns:a16="http://schemas.microsoft.com/office/drawing/2014/main" id="{26B7DDA9-00F9-674D-BF38-CB98156F7D42}"/>
                </a:ext>
              </a:extLst>
            </p:cNvPr>
            <p:cNvGrpSpPr>
              <a:grpSpLocks/>
            </p:cNvGrpSpPr>
            <p:nvPr/>
          </p:nvGrpSpPr>
          <p:grpSpPr bwMode="auto">
            <a:xfrm>
              <a:off x="821" y="1246"/>
              <a:ext cx="1485" cy="586"/>
              <a:chOff x="329" y="1270"/>
              <a:chExt cx="1485" cy="586"/>
            </a:xfrm>
          </p:grpSpPr>
          <p:sp>
            <p:nvSpPr>
              <p:cNvPr id="106" name="Text Box 8">
                <a:extLst>
                  <a:ext uri="{FF2B5EF4-FFF2-40B4-BE49-F238E27FC236}">
                    <a16:creationId xmlns:a16="http://schemas.microsoft.com/office/drawing/2014/main" id="{EB10976F-C234-F04E-BDCB-D23AD814269B}"/>
                  </a:ext>
                </a:extLst>
              </p:cNvPr>
              <p:cNvSpPr txBox="1">
                <a:spLocks noChangeArrowheads="1"/>
              </p:cNvSpPr>
              <p:nvPr/>
            </p:nvSpPr>
            <p:spPr bwMode="auto">
              <a:xfrm>
                <a:off x="329" y="1270"/>
                <a:ext cx="1213"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for incoming request: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7" name="Text Box 9">
                <a:extLst>
                  <a:ext uri="{FF2B5EF4-FFF2-40B4-BE49-F238E27FC236}">
                    <a16:creationId xmlns:a16="http://schemas.microsoft.com/office/drawing/2014/main" id="{FE1C48C3-1411-C842-B695-AE75246E0DFB}"/>
                  </a:ext>
                </a:extLst>
              </p:cNvPr>
              <p:cNvSpPr txBox="1">
                <a:spLocks noChangeArrowheads="1"/>
              </p:cNvSpPr>
              <p:nvPr/>
            </p:nvSpPr>
            <p:spPr bwMode="auto">
              <a:xfrm>
                <a:off x="333" y="1662"/>
                <a:ext cx="148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 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05" name="Line 10">
              <a:extLst>
                <a:ext uri="{FF2B5EF4-FFF2-40B4-BE49-F238E27FC236}">
                  <a16:creationId xmlns:a16="http://schemas.microsoft.com/office/drawing/2014/main" id="{EFE8B30D-7531-1F4B-8F1D-2889E2918118}"/>
                </a:ext>
              </a:extLst>
            </p:cNvPr>
            <p:cNvSpPr>
              <a:spLocks noChangeShapeType="1"/>
            </p:cNvSpPr>
            <p:nvPr/>
          </p:nvSpPr>
          <p:spPr bwMode="auto">
            <a:xfrm>
              <a:off x="1284" y="1872"/>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
            <a:extLst>
              <a:ext uri="{FF2B5EF4-FFF2-40B4-BE49-F238E27FC236}">
                <a16:creationId xmlns:a16="http://schemas.microsoft.com/office/drawing/2014/main" id="{ACBB7887-7AB9-1344-A0D2-33A736B32882}"/>
              </a:ext>
            </a:extLst>
          </p:cNvPr>
          <p:cNvGrpSpPr>
            <a:grpSpLocks/>
          </p:cNvGrpSpPr>
          <p:nvPr/>
        </p:nvGrpSpPr>
        <p:grpSpPr bwMode="auto">
          <a:xfrm>
            <a:off x="7539550" y="3389723"/>
            <a:ext cx="2357437" cy="731837"/>
            <a:chOff x="3333" y="1202"/>
            <a:chExt cx="1485" cy="461"/>
          </a:xfrm>
        </p:grpSpPr>
        <p:sp>
          <p:nvSpPr>
            <p:cNvPr id="109" name="Text Box 12">
              <a:extLst>
                <a:ext uri="{FF2B5EF4-FFF2-40B4-BE49-F238E27FC236}">
                  <a16:creationId xmlns:a16="http://schemas.microsoft.com/office/drawing/2014/main" id="{7C40D8E2-34BB-B14D-99EA-EC4D8E46BD6B}"/>
                </a:ext>
              </a:extLst>
            </p:cNvPr>
            <p:cNvSpPr txBox="1">
              <a:spLocks noChangeArrowheads="1"/>
            </p:cNvSpPr>
            <p:nvPr/>
          </p:nvSpPr>
          <p:spPr bwMode="auto">
            <a:xfrm>
              <a:off x="3335" y="1202"/>
              <a:ext cx="146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connect to </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hostid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port=</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Text Box 13">
              <a:extLst>
                <a:ext uri="{FF2B5EF4-FFF2-40B4-BE49-F238E27FC236}">
                  <a16:creationId xmlns:a16="http://schemas.microsoft.com/office/drawing/2014/main" id="{7AB5735E-62F0-3342-99B5-3AA0751455EA}"/>
                </a:ext>
              </a:extLst>
            </p:cNvPr>
            <p:cNvSpPr txBox="1">
              <a:spLocks noChangeArrowheads="1"/>
            </p:cNvSpPr>
            <p:nvPr/>
          </p:nvSpPr>
          <p:spPr bwMode="auto">
            <a:xfrm>
              <a:off x="3333" y="1469"/>
              <a:ext cx="148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 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1" name="Group 24">
            <a:extLst>
              <a:ext uri="{FF2B5EF4-FFF2-40B4-BE49-F238E27FC236}">
                <a16:creationId xmlns:a16="http://schemas.microsoft.com/office/drawing/2014/main" id="{EE4290C4-C540-4C43-B98B-8DA5381EA7C7}"/>
              </a:ext>
            </a:extLst>
          </p:cNvPr>
          <p:cNvGrpSpPr>
            <a:grpSpLocks/>
          </p:cNvGrpSpPr>
          <p:nvPr/>
        </p:nvGrpSpPr>
        <p:grpSpPr bwMode="auto">
          <a:xfrm>
            <a:off x="5382137" y="4177123"/>
            <a:ext cx="4062413" cy="1371600"/>
            <a:chOff x="1848" y="2526"/>
            <a:chExt cx="2559" cy="864"/>
          </a:xfrm>
        </p:grpSpPr>
        <p:sp>
          <p:nvSpPr>
            <p:cNvPr id="112" name="Line 25">
              <a:extLst>
                <a:ext uri="{FF2B5EF4-FFF2-40B4-BE49-F238E27FC236}">
                  <a16:creationId xmlns:a16="http://schemas.microsoft.com/office/drawing/2014/main" id="{F96A14E1-46BB-E441-BD29-639D3BF8A83D}"/>
                </a:ext>
              </a:extLst>
            </p:cNvPr>
            <p:cNvSpPr>
              <a:spLocks noChangeShapeType="1"/>
            </p:cNvSpPr>
            <p:nvPr/>
          </p:nvSpPr>
          <p:spPr bwMode="auto">
            <a:xfrm flipH="1">
              <a:off x="3792" y="2964"/>
              <a:ext cx="6" cy="42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3" name="Group 26">
              <a:extLst>
                <a:ext uri="{FF2B5EF4-FFF2-40B4-BE49-F238E27FC236}">
                  <a16:creationId xmlns:a16="http://schemas.microsoft.com/office/drawing/2014/main" id="{5ED3F8AA-60DC-A346-9E5F-E29F6BA4D54A}"/>
                </a:ext>
              </a:extLst>
            </p:cNvPr>
            <p:cNvGrpSpPr>
              <a:grpSpLocks/>
            </p:cNvGrpSpPr>
            <p:nvPr/>
          </p:nvGrpSpPr>
          <p:grpSpPr bwMode="auto">
            <a:xfrm>
              <a:off x="1848" y="2526"/>
              <a:ext cx="2559" cy="516"/>
              <a:chOff x="1848" y="2526"/>
              <a:chExt cx="2559" cy="516"/>
            </a:xfrm>
          </p:grpSpPr>
          <p:sp>
            <p:nvSpPr>
              <p:cNvPr id="114" name="Text Box 27">
                <a:extLst>
                  <a:ext uri="{FF2B5EF4-FFF2-40B4-BE49-F238E27FC236}">
                    <a16:creationId xmlns:a16="http://schemas.microsoft.com/office/drawing/2014/main" id="{8F25CD2B-A067-E44F-BD6A-549F5C3DB540}"/>
                  </a:ext>
                </a:extLst>
              </p:cNvPr>
              <p:cNvSpPr txBox="1">
                <a:spLocks noChangeArrowheads="1"/>
              </p:cNvSpPr>
              <p:nvPr/>
            </p:nvSpPr>
            <p:spPr bwMode="auto">
              <a:xfrm>
                <a:off x="3335" y="2673"/>
                <a:ext cx="107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request using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28">
                <a:extLst>
                  <a:ext uri="{FF2B5EF4-FFF2-40B4-BE49-F238E27FC236}">
                    <a16:creationId xmlns:a16="http://schemas.microsoft.com/office/drawing/2014/main" id="{AD461D4B-E47B-A345-9632-F935FCFBB0F3}"/>
                  </a:ext>
                </a:extLst>
              </p:cNvPr>
              <p:cNvSpPr>
                <a:spLocks noChangeShapeType="1"/>
              </p:cNvSpPr>
              <p:nvPr/>
            </p:nvSpPr>
            <p:spPr bwMode="auto">
              <a:xfrm>
                <a:off x="3792" y="2526"/>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Line 29">
                <a:extLst>
                  <a:ext uri="{FF2B5EF4-FFF2-40B4-BE49-F238E27FC236}">
                    <a16:creationId xmlns:a16="http://schemas.microsoft.com/office/drawing/2014/main" id="{A6330BBE-6EEE-7E44-A9AE-95D14BB594E1}"/>
                  </a:ext>
                </a:extLst>
              </p:cNvPr>
              <p:cNvSpPr>
                <a:spLocks noChangeShapeType="1"/>
              </p:cNvSpPr>
              <p:nvPr/>
            </p:nvSpPr>
            <p:spPr bwMode="auto">
              <a:xfrm flipH="1">
                <a:off x="1848" y="2790"/>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17" name="Group 30">
            <a:extLst>
              <a:ext uri="{FF2B5EF4-FFF2-40B4-BE49-F238E27FC236}">
                <a16:creationId xmlns:a16="http://schemas.microsoft.com/office/drawing/2014/main" id="{C2C60A7C-9F85-CC40-A5F2-4EA4B69999A4}"/>
              </a:ext>
            </a:extLst>
          </p:cNvPr>
          <p:cNvGrpSpPr>
            <a:grpSpLocks/>
          </p:cNvGrpSpPr>
          <p:nvPr/>
        </p:nvGrpSpPr>
        <p:grpSpPr bwMode="auto">
          <a:xfrm>
            <a:off x="3751775" y="4272373"/>
            <a:ext cx="4097337" cy="1490662"/>
            <a:chOff x="821" y="2586"/>
            <a:chExt cx="2581" cy="939"/>
          </a:xfrm>
        </p:grpSpPr>
        <p:sp>
          <p:nvSpPr>
            <p:cNvPr id="118" name="Text Box 31">
              <a:extLst>
                <a:ext uri="{FF2B5EF4-FFF2-40B4-BE49-F238E27FC236}">
                  <a16:creationId xmlns:a16="http://schemas.microsoft.com/office/drawing/2014/main" id="{9B1FDBB8-2D0E-0148-926C-35E78571D5B9}"/>
                </a:ext>
              </a:extLst>
            </p:cNvPr>
            <p:cNvSpPr txBox="1">
              <a:spLocks noChangeArrowheads="1"/>
            </p:cNvSpPr>
            <p:nvPr/>
          </p:nvSpPr>
          <p:spPr bwMode="auto">
            <a:xfrm>
              <a:off x="821" y="2787"/>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request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a:t>
              </a:r>
              <a:r>
                <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Text Box 32">
              <a:extLst>
                <a:ext uri="{FF2B5EF4-FFF2-40B4-BE49-F238E27FC236}">
                  <a16:creationId xmlns:a16="http://schemas.microsoft.com/office/drawing/2014/main" id="{E067E97F-BD76-CA4D-8001-FDBBB19C2BDF}"/>
                </a:ext>
              </a:extLst>
            </p:cNvPr>
            <p:cNvSpPr txBox="1">
              <a:spLocks noChangeArrowheads="1"/>
            </p:cNvSpPr>
            <p:nvPr/>
          </p:nvSpPr>
          <p:spPr bwMode="auto">
            <a:xfrm>
              <a:off x="851" y="3195"/>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0" name="Line 33">
              <a:extLst>
                <a:ext uri="{FF2B5EF4-FFF2-40B4-BE49-F238E27FC236}">
                  <a16:creationId xmlns:a16="http://schemas.microsoft.com/office/drawing/2014/main" id="{B80CAF82-B68A-6743-9CBF-29BD445037F4}"/>
                </a:ext>
              </a:extLst>
            </p:cNvPr>
            <p:cNvSpPr>
              <a:spLocks noChangeShapeType="1"/>
            </p:cNvSpPr>
            <p:nvPr/>
          </p:nvSpPr>
          <p:spPr bwMode="auto">
            <a:xfrm>
              <a:off x="1278" y="2586"/>
              <a:ext cx="0" cy="24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Line 34">
              <a:extLst>
                <a:ext uri="{FF2B5EF4-FFF2-40B4-BE49-F238E27FC236}">
                  <a16:creationId xmlns:a16="http://schemas.microsoft.com/office/drawing/2014/main" id="{21022D29-A2BF-2F42-AB7D-DD5736B2CC37}"/>
                </a:ext>
              </a:extLst>
            </p:cNvPr>
            <p:cNvSpPr>
              <a:spLocks noChangeShapeType="1"/>
            </p:cNvSpPr>
            <p:nvPr/>
          </p:nvSpPr>
          <p:spPr bwMode="auto">
            <a:xfrm flipH="1">
              <a:off x="1284" y="3090"/>
              <a:ext cx="6" cy="15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Line 35">
              <a:extLst>
                <a:ext uri="{FF2B5EF4-FFF2-40B4-BE49-F238E27FC236}">
                  <a16:creationId xmlns:a16="http://schemas.microsoft.com/office/drawing/2014/main" id="{82228A3E-396F-244B-822E-ACF1690A6D6A}"/>
                </a:ext>
              </a:extLst>
            </p:cNvPr>
            <p:cNvSpPr>
              <a:spLocks noChangeShapeType="1"/>
            </p:cNvSpPr>
            <p:nvPr/>
          </p:nvSpPr>
          <p:spPr bwMode="auto">
            <a:xfrm>
              <a:off x="1866" y="3306"/>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3" name="Group 52">
            <a:extLst>
              <a:ext uri="{FF2B5EF4-FFF2-40B4-BE49-F238E27FC236}">
                <a16:creationId xmlns:a16="http://schemas.microsoft.com/office/drawing/2014/main" id="{DD1A5005-D6A8-DF4C-876E-C0F3D852EBA6}"/>
              </a:ext>
            </a:extLst>
          </p:cNvPr>
          <p:cNvGrpSpPr>
            <a:grpSpLocks/>
          </p:cNvGrpSpPr>
          <p:nvPr/>
        </p:nvGrpSpPr>
        <p:grpSpPr bwMode="auto">
          <a:xfrm>
            <a:off x="5371025" y="3472273"/>
            <a:ext cx="2200275" cy="587375"/>
            <a:chOff x="3043" y="1189"/>
            <a:chExt cx="1386" cy="370"/>
          </a:xfrm>
        </p:grpSpPr>
        <p:sp>
          <p:nvSpPr>
            <p:cNvPr id="124" name="Line 37">
              <a:extLst>
                <a:ext uri="{FF2B5EF4-FFF2-40B4-BE49-F238E27FC236}">
                  <a16:creationId xmlns:a16="http://schemas.microsoft.com/office/drawing/2014/main" id="{81B4F580-1F65-E540-9F46-45075CD5F028}"/>
                </a:ext>
              </a:extLst>
            </p:cNvPr>
            <p:cNvSpPr>
              <a:spLocks noChangeShapeType="1"/>
            </p:cNvSpPr>
            <p:nvPr/>
          </p:nvSpPr>
          <p:spPr bwMode="auto">
            <a:xfrm>
              <a:off x="3043" y="1372"/>
              <a:ext cx="1386" cy="0"/>
            </a:xfrm>
            <a:prstGeom prst="line">
              <a:avLst/>
            </a:prstGeom>
            <a:noFill/>
            <a:ln w="38100">
              <a:solidFill>
                <a:srgbClr val="CC0000"/>
              </a:solidFill>
              <a:prstDash val="dash"/>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Text Box 38">
              <a:extLst>
                <a:ext uri="{FF2B5EF4-FFF2-40B4-BE49-F238E27FC236}">
                  <a16:creationId xmlns:a16="http://schemas.microsoft.com/office/drawing/2014/main" id="{30516E51-0850-1846-9E67-14E9AE0CDEC5}"/>
                </a:ext>
              </a:extLst>
            </p:cNvPr>
            <p:cNvSpPr txBox="1">
              <a:spLocks noChangeArrowheads="1"/>
            </p:cNvSpPr>
            <p:nvPr/>
          </p:nvSpPr>
          <p:spPr bwMode="auto">
            <a:xfrm>
              <a:off x="3106" y="1189"/>
              <a:ext cx="1204"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TCP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 setup</a:t>
              </a:r>
              <a:endParaRPr kumimoji="0" lang="en-US" altLang="en-US" sz="2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6" name="Group 53">
            <a:extLst>
              <a:ext uri="{FF2B5EF4-FFF2-40B4-BE49-F238E27FC236}">
                <a16:creationId xmlns:a16="http://schemas.microsoft.com/office/drawing/2014/main" id="{76CBC147-BDC3-9B41-973C-967836913ABE}"/>
              </a:ext>
            </a:extLst>
          </p:cNvPr>
          <p:cNvGrpSpPr>
            <a:grpSpLocks/>
          </p:cNvGrpSpPr>
          <p:nvPr/>
        </p:nvGrpSpPr>
        <p:grpSpPr bwMode="auto">
          <a:xfrm>
            <a:off x="3702562" y="4620035"/>
            <a:ext cx="5457825" cy="1954213"/>
            <a:chOff x="832" y="2713"/>
            <a:chExt cx="3438" cy="1231"/>
          </a:xfrm>
        </p:grpSpPr>
        <p:sp>
          <p:nvSpPr>
            <p:cNvPr id="127" name="Text Box 15">
              <a:extLst>
                <a:ext uri="{FF2B5EF4-FFF2-40B4-BE49-F238E27FC236}">
                  <a16:creationId xmlns:a16="http://schemas.microsoft.com/office/drawing/2014/main" id="{BD49C61F-B268-184F-AF89-17A24E5209BA}"/>
                </a:ext>
              </a:extLst>
            </p:cNvPr>
            <p:cNvSpPr txBox="1">
              <a:spLocks noChangeArrowheads="1"/>
            </p:cNvSpPr>
            <p:nvPr/>
          </p:nvSpPr>
          <p:spPr bwMode="auto">
            <a:xfrm>
              <a:off x="867" y="3512"/>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6">
              <a:extLst>
                <a:ext uri="{FF2B5EF4-FFF2-40B4-BE49-F238E27FC236}">
                  <a16:creationId xmlns:a16="http://schemas.microsoft.com/office/drawing/2014/main" id="{2835A62D-1D4C-F44E-B258-9FD622CDE7ED}"/>
                </a:ext>
              </a:extLst>
            </p:cNvPr>
            <p:cNvSpPr>
              <a:spLocks noChangeShapeType="1"/>
            </p:cNvSpPr>
            <p:nvPr/>
          </p:nvSpPr>
          <p:spPr bwMode="auto">
            <a:xfrm>
              <a:off x="1318" y="3437"/>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17">
              <a:extLst>
                <a:ext uri="{FF2B5EF4-FFF2-40B4-BE49-F238E27FC236}">
                  <a16:creationId xmlns:a16="http://schemas.microsoft.com/office/drawing/2014/main" id="{196F5095-8EB1-E544-AC83-27077BF9FE26}"/>
                </a:ext>
              </a:extLst>
            </p:cNvPr>
            <p:cNvSpPr>
              <a:spLocks/>
            </p:cNvSpPr>
            <p:nvPr/>
          </p:nvSpPr>
          <p:spPr bwMode="auto">
            <a:xfrm>
              <a:off x="832" y="2713"/>
              <a:ext cx="492" cy="306"/>
            </a:xfrm>
            <a:custGeom>
              <a:avLst/>
              <a:gdLst>
                <a:gd name="T0" fmla="*/ 492 w 492"/>
                <a:gd name="T1" fmla="*/ 0 h 2112"/>
                <a:gd name="T2" fmla="*/ 492 w 492"/>
                <a:gd name="T3" fmla="*/ 0 h 2112"/>
                <a:gd name="T4" fmla="*/ 0 w 492"/>
                <a:gd name="T5" fmla="*/ 0 h 2112"/>
                <a:gd name="T6" fmla="*/ 0 w 492"/>
                <a:gd name="T7" fmla="*/ 0 h 2112"/>
                <a:gd name="T8" fmla="*/ 402 w 492"/>
                <a:gd name="T9" fmla="*/ 0 h 2112"/>
                <a:gd name="T10" fmla="*/ 0 60000 65536"/>
                <a:gd name="T11" fmla="*/ 0 60000 65536"/>
                <a:gd name="T12" fmla="*/ 0 60000 65536"/>
                <a:gd name="T13" fmla="*/ 0 60000 65536"/>
                <a:gd name="T14" fmla="*/ 0 60000 65536"/>
                <a:gd name="T15" fmla="*/ 0 w 492"/>
                <a:gd name="T16" fmla="*/ 0 h 2112"/>
                <a:gd name="T17" fmla="*/ 492 w 492"/>
                <a:gd name="T18" fmla="*/ 2112 h 2112"/>
              </a:gdLst>
              <a:ahLst/>
              <a:cxnLst>
                <a:cxn ang="T10">
                  <a:pos x="T0" y="T1"/>
                </a:cxn>
                <a:cxn ang="T11">
                  <a:pos x="T2" y="T3"/>
                </a:cxn>
                <a:cxn ang="T12">
                  <a:pos x="T4" y="T5"/>
                </a:cxn>
                <a:cxn ang="T13">
                  <a:pos x="T6" y="T7"/>
                </a:cxn>
                <a:cxn ang="T14">
                  <a:pos x="T8" y="T9"/>
                </a:cxn>
              </a:cxnLst>
              <a:rect l="T15" t="T16" r="T17" b="T18"/>
              <a:pathLst>
                <a:path w="492" h="2112">
                  <a:moveTo>
                    <a:pt x="492" y="1968"/>
                  </a:moveTo>
                  <a:lnTo>
                    <a:pt x="492" y="2112"/>
                  </a:lnTo>
                  <a:lnTo>
                    <a:pt x="0" y="2112"/>
                  </a:lnTo>
                  <a:lnTo>
                    <a:pt x="0" y="0"/>
                  </a:lnTo>
                  <a:lnTo>
                    <a:pt x="402" y="0"/>
                  </a:lnTo>
                </a:path>
              </a:pathLst>
            </a:custGeom>
            <a:noFill/>
            <a:ln w="28575">
              <a:solidFill>
                <a:srgbClr val="000099"/>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30" name="Group 18">
              <a:extLst>
                <a:ext uri="{FF2B5EF4-FFF2-40B4-BE49-F238E27FC236}">
                  <a16:creationId xmlns:a16="http://schemas.microsoft.com/office/drawing/2014/main" id="{F4224D9F-D1DB-8E48-A119-9B3F4C3D1B57}"/>
                </a:ext>
              </a:extLst>
            </p:cNvPr>
            <p:cNvGrpSpPr>
              <a:grpSpLocks/>
            </p:cNvGrpSpPr>
            <p:nvPr/>
          </p:nvGrpSpPr>
          <p:grpSpPr bwMode="auto">
            <a:xfrm>
              <a:off x="3393" y="3248"/>
              <a:ext cx="877" cy="696"/>
              <a:chOff x="3365" y="3375"/>
              <a:chExt cx="877" cy="696"/>
            </a:xfrm>
          </p:grpSpPr>
          <p:sp>
            <p:nvSpPr>
              <p:cNvPr id="131" name="Text Box 19">
                <a:extLst>
                  <a:ext uri="{FF2B5EF4-FFF2-40B4-BE49-F238E27FC236}">
                    <a16:creationId xmlns:a16="http://schemas.microsoft.com/office/drawing/2014/main" id="{F57939D5-24DF-6642-BEE7-6FF967E1DC25}"/>
                  </a:ext>
                </a:extLst>
              </p:cNvPr>
              <p:cNvSpPr txBox="1">
                <a:spLocks noChangeArrowheads="1"/>
              </p:cNvSpPr>
              <p:nvPr/>
            </p:nvSpPr>
            <p:spPr bwMode="auto">
              <a:xfrm>
                <a:off x="3365" y="3375"/>
                <a:ext cx="87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reply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20">
                <a:extLst>
                  <a:ext uri="{FF2B5EF4-FFF2-40B4-BE49-F238E27FC236}">
                    <a16:creationId xmlns:a16="http://schemas.microsoft.com/office/drawing/2014/main" id="{B8D472E2-53BD-364D-B6B9-D8A6525EDD60}"/>
                  </a:ext>
                </a:extLst>
              </p:cNvPr>
              <p:cNvSpPr txBox="1">
                <a:spLocks noChangeArrowheads="1"/>
              </p:cNvSpPr>
              <p:nvPr/>
            </p:nvSpPr>
            <p:spPr bwMode="auto">
              <a:xfrm>
                <a:off x="3389" y="3741"/>
                <a:ext cx="7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21">
                <a:extLst>
                  <a:ext uri="{FF2B5EF4-FFF2-40B4-BE49-F238E27FC236}">
                    <a16:creationId xmlns:a16="http://schemas.microsoft.com/office/drawing/2014/main" id="{92CB88C5-2A25-EE44-A282-4291659B12B1}"/>
                  </a:ext>
                </a:extLst>
              </p:cNvPr>
              <p:cNvSpPr>
                <a:spLocks noChangeShapeType="1"/>
              </p:cNvSpPr>
              <p:nvPr/>
            </p:nvSpPr>
            <p:spPr bwMode="auto">
              <a:xfrm>
                <a:off x="3816" y="369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34" name="Slide Number Placeholder 2">
            <a:extLst>
              <a:ext uri="{FF2B5EF4-FFF2-40B4-BE49-F238E27FC236}">
                <a16:creationId xmlns:a16="http://schemas.microsoft.com/office/drawing/2014/main" id="{ED1B064B-3835-7243-A075-A2B6E297B73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113</a:t>
            </a:fld>
            <a:endParaRPr lang="en-US" dirty="0"/>
          </a:p>
        </p:txBody>
      </p:sp>
    </p:spTree>
    <p:extLst>
      <p:ext uri="{BB962C8B-B14F-4D97-AF65-F5344CB8AC3E}">
        <p14:creationId xmlns:p14="http://schemas.microsoft.com/office/powerpoint/2010/main" val="1000015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dissolve">
                                      <p:cBhvr>
                                        <p:cTn id="7" dur="500"/>
                                        <p:tgtEl>
                                          <p:spTgt spid="10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0"/>
                                        </p:tgtEl>
                                        <p:attrNameLst>
                                          <p:attrName>style.visibility</p:attrName>
                                        </p:attrNameLst>
                                      </p:cBhvr>
                                      <p:to>
                                        <p:strVal val="visible"/>
                                      </p:to>
                                    </p:set>
                                    <p:animEffect transition="in" filter="dissolve">
                                      <p:cBhvr>
                                        <p:cTn id="12" dur="500"/>
                                        <p:tgtEl>
                                          <p:spTgt spid="10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dissolve">
                                      <p:cBhvr>
                                        <p:cTn id="17" dur="500"/>
                                        <p:tgtEl>
                                          <p:spTgt spid="10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3"/>
                                        </p:tgtEl>
                                        <p:attrNameLst>
                                          <p:attrName>style.visibility</p:attrName>
                                        </p:attrNameLst>
                                      </p:cBhvr>
                                      <p:to>
                                        <p:strVal val="visible"/>
                                      </p:to>
                                    </p:set>
                                    <p:animEffect transition="in" filter="dissolve">
                                      <p:cBhvr>
                                        <p:cTn id="22" dur="500"/>
                                        <p:tgtEl>
                                          <p:spTgt spid="12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123"/>
                                        </p:tgtEl>
                                      </p:cBhvr>
                                    </p:animEffect>
                                    <p:set>
                                      <p:cBhvr>
                                        <p:cTn id="27" dur="1" fill="hold">
                                          <p:stCondLst>
                                            <p:cond delay="499"/>
                                          </p:stCondLst>
                                        </p:cTn>
                                        <p:tgtEl>
                                          <p:spTgt spid="123"/>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11"/>
                                        </p:tgtEl>
                                        <p:attrNameLst>
                                          <p:attrName>style.visibility</p:attrName>
                                        </p:attrNameLst>
                                      </p:cBhvr>
                                      <p:to>
                                        <p:strVal val="visible"/>
                                      </p:to>
                                    </p:set>
                                    <p:animEffect transition="in" filter="dissolve">
                                      <p:cBhvr>
                                        <p:cTn id="30" dur="500"/>
                                        <p:tgtEl>
                                          <p:spTgt spid="11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7"/>
                                        </p:tgtEl>
                                        <p:attrNameLst>
                                          <p:attrName>style.visibility</p:attrName>
                                        </p:attrNameLst>
                                      </p:cBhvr>
                                      <p:to>
                                        <p:strVal val="visible"/>
                                      </p:to>
                                    </p:set>
                                    <p:animEffect transition="in" filter="dissolve">
                                      <p:cBhvr>
                                        <p:cTn id="35" dur="500"/>
                                        <p:tgtEl>
                                          <p:spTgt spid="117"/>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26"/>
                                        </p:tgtEl>
                                        <p:attrNameLst>
                                          <p:attrName>style.visibility</p:attrName>
                                        </p:attrNameLst>
                                      </p:cBhvr>
                                      <p:to>
                                        <p:strVal val="visible"/>
                                      </p:to>
                                    </p:set>
                                    <p:animEffect transition="in" filter="dissolve">
                                      <p:cBhvr>
                                        <p:cTn id="40"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client</a:t>
            </a:r>
            <a:endParaRPr lang="en-US" altLang="en-US" sz="5400" dirty="0">
              <a:solidFill>
                <a:srgbClr val="000099"/>
              </a:solidFill>
              <a:ea typeface="ＭＳ Ｐゴシック" panose="020B0600070205080204" pitchFamily="34" charset="-128"/>
              <a:cs typeface="+mn-cs"/>
            </a:endParaRPr>
          </a:p>
        </p:txBody>
      </p:sp>
      <p:sp>
        <p:nvSpPr>
          <p:cNvPr id="25" name="TextBox 1">
            <a:extLst>
              <a:ext uri="{FF2B5EF4-FFF2-40B4-BE49-F238E27FC236}">
                <a16:creationId xmlns:a16="http://schemas.microsoft.com/office/drawing/2014/main" id="{32242A8E-B3CB-194E-B2B0-D62D05F9481B}"/>
              </a:ext>
            </a:extLst>
          </p:cNvPr>
          <p:cNvSpPr txBox="1">
            <a:spLocks noChangeArrowheads="1"/>
          </p:cNvSpPr>
          <p:nvPr/>
        </p:nvSpPr>
        <p:spPr bwMode="auto">
          <a:xfrm>
            <a:off x="5153332" y="2021516"/>
            <a:ext cx="5878982" cy="3651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 = '</a:t>
            </a:r>
            <a:r>
              <a:rPr kumimoji="0" lang="en-US" altLang="ja-JP"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SOCK_STREAM)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clientSocket.connect((serverName,serverPort))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sentence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clientSocket.send(sentence.encode())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modifiedSentence = clientSocket.recv(1024)</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 ('From Server:', modifiedSentence.decode())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p>
        </p:txBody>
      </p:sp>
      <p:sp>
        <p:nvSpPr>
          <p:cNvPr id="26" name="TextBox 2">
            <a:extLst>
              <a:ext uri="{FF2B5EF4-FFF2-40B4-BE49-F238E27FC236}">
                <a16:creationId xmlns:a16="http://schemas.microsoft.com/office/drawing/2014/main" id="{CB8056E7-3F65-9A48-BB93-0E9B6178A6FA}"/>
              </a:ext>
            </a:extLst>
          </p:cNvPr>
          <p:cNvSpPr txBox="1">
            <a:spLocks noChangeArrowheads="1"/>
          </p:cNvSpPr>
          <p:nvPr/>
        </p:nvSpPr>
        <p:spPr bwMode="auto">
          <a:xfrm>
            <a:off x="5166032" y="1538916"/>
            <a:ext cx="27066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TCPClient</a:t>
            </a:r>
          </a:p>
        </p:txBody>
      </p:sp>
      <p:grpSp>
        <p:nvGrpSpPr>
          <p:cNvPr id="27" name="Group 47">
            <a:extLst>
              <a:ext uri="{FF2B5EF4-FFF2-40B4-BE49-F238E27FC236}">
                <a16:creationId xmlns:a16="http://schemas.microsoft.com/office/drawing/2014/main" id="{500AF080-AE8D-BA48-B682-89E723677E64}"/>
              </a:ext>
            </a:extLst>
          </p:cNvPr>
          <p:cNvGrpSpPr>
            <a:grpSpLocks/>
          </p:cNvGrpSpPr>
          <p:nvPr/>
        </p:nvGrpSpPr>
        <p:grpSpPr bwMode="auto">
          <a:xfrm>
            <a:off x="1656643" y="3166108"/>
            <a:ext cx="3481226" cy="584775"/>
            <a:chOff x="-792500" y="2796587"/>
            <a:chExt cx="3481672" cy="584044"/>
          </a:xfrm>
        </p:grpSpPr>
        <p:sp>
          <p:nvSpPr>
            <p:cNvPr id="28" name="TextBox 31">
              <a:extLst>
                <a:ext uri="{FF2B5EF4-FFF2-40B4-BE49-F238E27FC236}">
                  <a16:creationId xmlns:a16="http://schemas.microsoft.com/office/drawing/2014/main" id="{8564B35A-2400-144A-A554-A0822DEA8FAD}"/>
                </a:ext>
              </a:extLst>
            </p:cNvPr>
            <p:cNvSpPr txBox="1">
              <a:spLocks noChangeArrowheads="1"/>
            </p:cNvSpPr>
            <p:nvPr/>
          </p:nvSpPr>
          <p:spPr bwMode="auto">
            <a:xfrm>
              <a:off x="-792500" y="2796587"/>
              <a:ext cx="2888177"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TCP socket for server, remote port 12000</a:t>
              </a:r>
            </a:p>
          </p:txBody>
        </p:sp>
        <p:cxnSp>
          <p:nvCxnSpPr>
            <p:cNvPr id="29" name="Straight Connector 32">
              <a:extLst>
                <a:ext uri="{FF2B5EF4-FFF2-40B4-BE49-F238E27FC236}">
                  <a16:creationId xmlns:a16="http://schemas.microsoft.com/office/drawing/2014/main" id="{729CE148-4BC3-9844-81FA-3A670DB40EA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30" name="Oval 29">
            <a:extLst>
              <a:ext uri="{FF2B5EF4-FFF2-40B4-BE49-F238E27FC236}">
                <a16:creationId xmlns:a16="http://schemas.microsoft.com/office/drawing/2014/main" id="{34C8C54F-60CE-974F-8DEC-48BF9D4DF66F}"/>
              </a:ext>
            </a:extLst>
          </p:cNvPr>
          <p:cNvSpPr>
            <a:spLocks noChangeArrowheads="1"/>
          </p:cNvSpPr>
          <p:nvPr/>
        </p:nvSpPr>
        <p:spPr bwMode="auto">
          <a:xfrm>
            <a:off x="8760541" y="2993923"/>
            <a:ext cx="2133599" cy="589517"/>
          </a:xfrm>
          <a:prstGeom prst="ellipse">
            <a:avLst/>
          </a:pr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grpSp>
        <p:nvGrpSpPr>
          <p:cNvPr id="31" name="Group 47">
            <a:extLst>
              <a:ext uri="{FF2B5EF4-FFF2-40B4-BE49-F238E27FC236}">
                <a16:creationId xmlns:a16="http://schemas.microsoft.com/office/drawing/2014/main" id="{E21D3C68-B8EF-A444-80F9-31E682114E08}"/>
              </a:ext>
            </a:extLst>
          </p:cNvPr>
          <p:cNvGrpSpPr>
            <a:grpSpLocks/>
          </p:cNvGrpSpPr>
          <p:nvPr/>
        </p:nvGrpSpPr>
        <p:grpSpPr bwMode="auto">
          <a:xfrm>
            <a:off x="970933" y="4616284"/>
            <a:ext cx="4182811" cy="338554"/>
            <a:chOff x="-1495096" y="3006031"/>
            <a:chExt cx="4184250" cy="337708"/>
          </a:xfrm>
        </p:grpSpPr>
        <p:sp>
          <p:nvSpPr>
            <p:cNvPr id="32" name="TextBox 31">
              <a:extLst>
                <a:ext uri="{FF2B5EF4-FFF2-40B4-BE49-F238E27FC236}">
                  <a16:creationId xmlns:a16="http://schemas.microsoft.com/office/drawing/2014/main" id="{B6254A49-A84C-F34C-9198-710668B58105}"/>
                </a:ext>
              </a:extLst>
            </p:cNvPr>
            <p:cNvSpPr txBox="1">
              <a:spLocks noChangeArrowheads="1"/>
            </p:cNvSpPr>
            <p:nvPr/>
          </p:nvSpPr>
          <p:spPr bwMode="auto">
            <a:xfrm>
              <a:off x="-1495096" y="3006031"/>
              <a:ext cx="3779615"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No need to attach server name, port </a:t>
              </a:r>
            </a:p>
          </p:txBody>
        </p:sp>
        <p:cxnSp>
          <p:nvCxnSpPr>
            <p:cNvPr id="33" name="Straight Connector 32">
              <a:extLst>
                <a:ext uri="{FF2B5EF4-FFF2-40B4-BE49-F238E27FC236}">
                  <a16:creationId xmlns:a16="http://schemas.microsoft.com/office/drawing/2014/main" id="{1433589B-C5F2-A648-B005-02E951C7EF74}"/>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12" name="Slide Number Placeholder 2">
            <a:extLst>
              <a:ext uri="{FF2B5EF4-FFF2-40B4-BE49-F238E27FC236}">
                <a16:creationId xmlns:a16="http://schemas.microsoft.com/office/drawing/2014/main" id="{F8EE22D5-1E7E-E545-A607-D85E87E6C15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114</a:t>
            </a:fld>
            <a:endParaRPr lang="en-US" dirty="0"/>
          </a:p>
        </p:txBody>
      </p:sp>
      <p:sp>
        <p:nvSpPr>
          <p:cNvPr id="2" name="TextBox 1">
            <a:extLst>
              <a:ext uri="{FF2B5EF4-FFF2-40B4-BE49-F238E27FC236}">
                <a16:creationId xmlns:a16="http://schemas.microsoft.com/office/drawing/2014/main" id="{4C9B8A40-56D4-9DD2-AF0E-9F099B943017}"/>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95157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dissolve">
                                      <p:cBhvr>
                                        <p:cTn id="10" dur="5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dissolve">
                                      <p:cBhvr>
                                        <p:cTn id="1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server</a:t>
            </a:r>
            <a:endParaRPr lang="en-US" altLang="en-US" sz="5400" dirty="0">
              <a:solidFill>
                <a:srgbClr val="000099"/>
              </a:solidFill>
              <a:ea typeface="ＭＳ Ｐゴシック" panose="020B0600070205080204" pitchFamily="34" charset="-128"/>
              <a:cs typeface="+mn-cs"/>
            </a:endParaRPr>
          </a:p>
        </p:txBody>
      </p:sp>
      <p:sp>
        <p:nvSpPr>
          <p:cNvPr id="13" name="TextBox 1">
            <a:extLst>
              <a:ext uri="{FF2B5EF4-FFF2-40B4-BE49-F238E27FC236}">
                <a16:creationId xmlns:a16="http://schemas.microsoft.com/office/drawing/2014/main" id="{5950741E-8292-7E41-84C1-46A070CA3DB1}"/>
              </a:ext>
            </a:extLst>
          </p:cNvPr>
          <p:cNvSpPr txBox="1">
            <a:spLocks noChangeArrowheads="1"/>
          </p:cNvSpPr>
          <p:nvPr/>
        </p:nvSpPr>
        <p:spPr bwMode="auto">
          <a:xfrm>
            <a:off x="5184060" y="1922450"/>
            <a:ext cx="6269665"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print('The server is ready to receive')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sentence = connectionSocket.recv(1024).decode()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capitalizedSentence = sentence.upper()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connectionSocket.send(capitalizedSentence.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encode())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connectionSocket.close()</a:t>
            </a:r>
          </a:p>
        </p:txBody>
      </p:sp>
      <p:sp>
        <p:nvSpPr>
          <p:cNvPr id="14" name="TextBox 2">
            <a:extLst>
              <a:ext uri="{FF2B5EF4-FFF2-40B4-BE49-F238E27FC236}">
                <a16:creationId xmlns:a16="http://schemas.microsoft.com/office/drawing/2014/main" id="{311EF17F-3D4A-0B47-8BA1-C2C1035869BB}"/>
              </a:ext>
            </a:extLst>
          </p:cNvPr>
          <p:cNvSpPr txBox="1">
            <a:spLocks noChangeArrowheads="1"/>
          </p:cNvSpPr>
          <p:nvPr/>
        </p:nvSpPr>
        <p:spPr bwMode="auto">
          <a:xfrm>
            <a:off x="5184060" y="1439850"/>
            <a:ext cx="28273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TCPServer</a:t>
            </a:r>
          </a:p>
        </p:txBody>
      </p:sp>
      <p:grpSp>
        <p:nvGrpSpPr>
          <p:cNvPr id="15" name="Group 13">
            <a:extLst>
              <a:ext uri="{FF2B5EF4-FFF2-40B4-BE49-F238E27FC236}">
                <a16:creationId xmlns:a16="http://schemas.microsoft.com/office/drawing/2014/main" id="{FE11A28B-1D9C-5D4D-9B45-8F8462E7E906}"/>
              </a:ext>
            </a:extLst>
          </p:cNvPr>
          <p:cNvGrpSpPr>
            <a:grpSpLocks/>
          </p:cNvGrpSpPr>
          <p:nvPr/>
        </p:nvGrpSpPr>
        <p:grpSpPr bwMode="auto">
          <a:xfrm>
            <a:off x="1724351" y="2556715"/>
            <a:ext cx="3374285" cy="338554"/>
            <a:chOff x="-749058" y="2414108"/>
            <a:chExt cx="3374330" cy="338257"/>
          </a:xfrm>
        </p:grpSpPr>
        <p:sp>
          <p:nvSpPr>
            <p:cNvPr id="16" name="TextBox 31">
              <a:extLst>
                <a:ext uri="{FF2B5EF4-FFF2-40B4-BE49-F238E27FC236}">
                  <a16:creationId xmlns:a16="http://schemas.microsoft.com/office/drawing/2014/main" id="{BE7B84C0-FF81-284C-B893-87D2A5F776E3}"/>
                </a:ext>
              </a:extLst>
            </p:cNvPr>
            <p:cNvSpPr txBox="1">
              <a:spLocks noChangeArrowheads="1"/>
            </p:cNvSpPr>
            <p:nvPr/>
          </p:nvSpPr>
          <p:spPr bwMode="auto">
            <a:xfrm>
              <a:off x="-749058" y="2414108"/>
              <a:ext cx="3062331" cy="338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TCP welcoming socket</a:t>
              </a:r>
            </a:p>
          </p:txBody>
        </p:sp>
        <p:cxnSp>
          <p:nvCxnSpPr>
            <p:cNvPr id="17" name="Straight Connector 32">
              <a:extLst>
                <a:ext uri="{FF2B5EF4-FFF2-40B4-BE49-F238E27FC236}">
                  <a16:creationId xmlns:a16="http://schemas.microsoft.com/office/drawing/2014/main" id="{9AC227D5-ACE3-9D45-9809-D827F0E36A3A}"/>
                </a:ext>
              </a:extLst>
            </p:cNvPr>
            <p:cNvCxnSpPr>
              <a:cxnSpLocks noChangeShapeType="1"/>
            </p:cNvCxnSpPr>
            <p:nvPr/>
          </p:nvCxnSpPr>
          <p:spPr bwMode="auto">
            <a:xfrm>
              <a:off x="2136730" y="2597150"/>
              <a:ext cx="48854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8" name="Group 14">
            <a:extLst>
              <a:ext uri="{FF2B5EF4-FFF2-40B4-BE49-F238E27FC236}">
                <a16:creationId xmlns:a16="http://schemas.microsoft.com/office/drawing/2014/main" id="{FAAA7E9C-BFC7-834D-AA16-2DA4A476CDA2}"/>
              </a:ext>
            </a:extLst>
          </p:cNvPr>
          <p:cNvGrpSpPr>
            <a:grpSpLocks/>
          </p:cNvGrpSpPr>
          <p:nvPr/>
        </p:nvGrpSpPr>
        <p:grpSpPr bwMode="auto">
          <a:xfrm>
            <a:off x="2080634" y="3063061"/>
            <a:ext cx="3036870" cy="584775"/>
            <a:chOff x="-1667664" y="2908339"/>
            <a:chExt cx="4371910" cy="584044"/>
          </a:xfrm>
        </p:grpSpPr>
        <p:sp>
          <p:nvSpPr>
            <p:cNvPr id="19" name="TextBox 26">
              <a:extLst>
                <a:ext uri="{FF2B5EF4-FFF2-40B4-BE49-F238E27FC236}">
                  <a16:creationId xmlns:a16="http://schemas.microsoft.com/office/drawing/2014/main" id="{DDD9E670-279E-624F-9241-0F4EB31CF7A1}"/>
                </a:ext>
              </a:extLst>
            </p:cNvPr>
            <p:cNvSpPr txBox="1">
              <a:spLocks noChangeArrowheads="1"/>
            </p:cNvSpPr>
            <p:nvPr/>
          </p:nvSpPr>
          <p:spPr bwMode="auto">
            <a:xfrm>
              <a:off x="-1667664" y="2908339"/>
              <a:ext cx="4139198" cy="58404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server begins listening for  incoming TCP requests</a:t>
              </a:r>
            </a:p>
          </p:txBody>
        </p:sp>
        <p:cxnSp>
          <p:nvCxnSpPr>
            <p:cNvPr id="20" name="Straight Connector 30">
              <a:extLst>
                <a:ext uri="{FF2B5EF4-FFF2-40B4-BE49-F238E27FC236}">
                  <a16:creationId xmlns:a16="http://schemas.microsoft.com/office/drawing/2014/main" id="{24B55155-A531-764D-80EA-161809A28354}"/>
                </a:ext>
              </a:extLst>
            </p:cNvPr>
            <p:cNvCxnSpPr>
              <a:cxnSpLocks noChangeShapeType="1"/>
            </p:cNvCxnSpPr>
            <p:nvPr/>
          </p:nvCxnSpPr>
          <p:spPr bwMode="auto">
            <a:xfrm>
              <a:off x="1967825" y="3217286"/>
              <a:ext cx="736421"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1" name="Group 15">
            <a:extLst>
              <a:ext uri="{FF2B5EF4-FFF2-40B4-BE49-F238E27FC236}">
                <a16:creationId xmlns:a16="http://schemas.microsoft.com/office/drawing/2014/main" id="{4E398AB3-CA85-1246-9B45-0A62FCD962C1}"/>
              </a:ext>
            </a:extLst>
          </p:cNvPr>
          <p:cNvGrpSpPr>
            <a:grpSpLocks/>
          </p:cNvGrpSpPr>
          <p:nvPr/>
        </p:nvGrpSpPr>
        <p:grpSpPr bwMode="auto">
          <a:xfrm>
            <a:off x="3328500" y="3824136"/>
            <a:ext cx="1858624" cy="297517"/>
            <a:chOff x="905004" y="3819988"/>
            <a:chExt cx="1859872" cy="298292"/>
          </a:xfrm>
        </p:grpSpPr>
        <p:sp>
          <p:nvSpPr>
            <p:cNvPr id="22" name="TextBox 34">
              <a:extLst>
                <a:ext uri="{FF2B5EF4-FFF2-40B4-BE49-F238E27FC236}">
                  <a16:creationId xmlns:a16="http://schemas.microsoft.com/office/drawing/2014/main" id="{94C20932-E37A-A347-85B8-6A71FAB668B9}"/>
                </a:ext>
              </a:extLst>
            </p:cNvPr>
            <p:cNvSpPr txBox="1">
              <a:spLocks noChangeArrowheads="1"/>
            </p:cNvSpPr>
            <p:nvPr/>
          </p:nvSpPr>
          <p:spPr bwMode="auto">
            <a:xfrm>
              <a:off x="905004" y="3819988"/>
              <a:ext cx="1859872" cy="298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23" name="Straight Connector 35">
              <a:extLst>
                <a:ext uri="{FF2B5EF4-FFF2-40B4-BE49-F238E27FC236}">
                  <a16:creationId xmlns:a16="http://schemas.microsoft.com/office/drawing/2014/main" id="{FAC42719-5F1D-0749-8621-F7DF2A166C6F}"/>
                </a:ext>
              </a:extLst>
            </p:cNvPr>
            <p:cNvCxnSpPr>
              <a:cxnSpLocks noChangeShapeType="1"/>
            </p:cNvCxnSpPr>
            <p:nvPr/>
          </p:nvCxnSpPr>
          <p:spPr bwMode="auto">
            <a:xfrm>
              <a:off x="2187464" y="3964782"/>
              <a:ext cx="52319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4" name="Group 17">
            <a:extLst>
              <a:ext uri="{FF2B5EF4-FFF2-40B4-BE49-F238E27FC236}">
                <a16:creationId xmlns:a16="http://schemas.microsoft.com/office/drawing/2014/main" id="{F3B50B89-48C8-7E48-8FDE-4D6D8A826B11}"/>
              </a:ext>
            </a:extLst>
          </p:cNvPr>
          <p:cNvGrpSpPr>
            <a:grpSpLocks/>
          </p:cNvGrpSpPr>
          <p:nvPr/>
        </p:nvGrpSpPr>
        <p:grpSpPr bwMode="auto">
          <a:xfrm>
            <a:off x="906051" y="4140995"/>
            <a:ext cx="4273089" cy="502702"/>
            <a:chOff x="-812680" y="4044670"/>
            <a:chExt cx="3634217" cy="502843"/>
          </a:xfrm>
        </p:grpSpPr>
        <p:sp>
          <p:nvSpPr>
            <p:cNvPr id="34" name="TextBox 36">
              <a:extLst>
                <a:ext uri="{FF2B5EF4-FFF2-40B4-BE49-F238E27FC236}">
                  <a16:creationId xmlns:a16="http://schemas.microsoft.com/office/drawing/2014/main" id="{C7F6449F-1FAC-0144-AA7B-940049031E8D}"/>
                </a:ext>
              </a:extLst>
            </p:cNvPr>
            <p:cNvSpPr txBox="1">
              <a:spLocks noChangeArrowheads="1"/>
            </p:cNvSpPr>
            <p:nvPr/>
          </p:nvSpPr>
          <p:spPr bwMode="auto">
            <a:xfrm>
              <a:off x="-812680" y="4044670"/>
              <a:ext cx="3634217" cy="502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server waits on accept() for incoming requests, new socket created on return</a:t>
              </a:r>
            </a:p>
          </p:txBody>
        </p:sp>
        <p:cxnSp>
          <p:nvCxnSpPr>
            <p:cNvPr id="35" name="Straight Connector 39">
              <a:extLst>
                <a:ext uri="{FF2B5EF4-FFF2-40B4-BE49-F238E27FC236}">
                  <a16:creationId xmlns:a16="http://schemas.microsoft.com/office/drawing/2014/main" id="{1E61EC2C-2AF0-BD40-B849-E841D4D3D3F0}"/>
                </a:ext>
              </a:extLst>
            </p:cNvPr>
            <p:cNvCxnSpPr>
              <a:cxnSpLocks noChangeShapeType="1"/>
            </p:cNvCxnSpPr>
            <p:nvPr/>
          </p:nvCxnSpPr>
          <p:spPr bwMode="auto">
            <a:xfrm>
              <a:off x="2337575" y="4188416"/>
              <a:ext cx="435213"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6" name="Group 18">
            <a:extLst>
              <a:ext uri="{FF2B5EF4-FFF2-40B4-BE49-F238E27FC236}">
                <a16:creationId xmlns:a16="http://schemas.microsoft.com/office/drawing/2014/main" id="{2B25A781-3C5A-4345-B1BA-DEACB59F98D7}"/>
              </a:ext>
            </a:extLst>
          </p:cNvPr>
          <p:cNvGrpSpPr>
            <a:grpSpLocks/>
          </p:cNvGrpSpPr>
          <p:nvPr/>
        </p:nvGrpSpPr>
        <p:grpSpPr bwMode="auto">
          <a:xfrm>
            <a:off x="1951002" y="4771416"/>
            <a:ext cx="3154397" cy="584775"/>
            <a:chOff x="-463314" y="4140337"/>
            <a:chExt cx="3153124" cy="585085"/>
          </a:xfrm>
        </p:grpSpPr>
        <p:sp>
          <p:nvSpPr>
            <p:cNvPr id="37" name="TextBox 61">
              <a:extLst>
                <a:ext uri="{FF2B5EF4-FFF2-40B4-BE49-F238E27FC236}">
                  <a16:creationId xmlns:a16="http://schemas.microsoft.com/office/drawing/2014/main" id="{A4995AED-D7BB-0A43-8C79-4CAECC669A71}"/>
                </a:ext>
              </a:extLst>
            </p:cNvPr>
            <p:cNvSpPr txBox="1">
              <a:spLocks noChangeArrowheads="1"/>
            </p:cNvSpPr>
            <p:nvPr/>
          </p:nvSpPr>
          <p:spPr bwMode="auto">
            <a:xfrm>
              <a:off x="-463314" y="4140337"/>
              <a:ext cx="2746043" cy="585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bytes from socket (but not address as in UDP)</a:t>
              </a:r>
            </a:p>
          </p:txBody>
        </p:sp>
        <p:cxnSp>
          <p:nvCxnSpPr>
            <p:cNvPr id="38" name="Straight Connector 62">
              <a:extLst>
                <a:ext uri="{FF2B5EF4-FFF2-40B4-BE49-F238E27FC236}">
                  <a16:creationId xmlns:a16="http://schemas.microsoft.com/office/drawing/2014/main" id="{39CA9B6C-408E-C74F-BCDD-01EC8665E7B2}"/>
                </a:ext>
              </a:extLst>
            </p:cNvPr>
            <p:cNvCxnSpPr>
              <a:cxnSpLocks noChangeShapeType="1"/>
            </p:cNvCxnSpPr>
            <p:nvPr/>
          </p:nvCxnSpPr>
          <p:spPr bwMode="auto">
            <a:xfrm>
              <a:off x="2194710" y="4288764"/>
              <a:ext cx="49510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9" name="Group 28">
            <a:extLst>
              <a:ext uri="{FF2B5EF4-FFF2-40B4-BE49-F238E27FC236}">
                <a16:creationId xmlns:a16="http://schemas.microsoft.com/office/drawing/2014/main" id="{2EF79CA3-2450-FB47-A075-DE884877B7F1}"/>
              </a:ext>
            </a:extLst>
          </p:cNvPr>
          <p:cNvGrpSpPr>
            <a:grpSpLocks/>
          </p:cNvGrpSpPr>
          <p:nvPr/>
        </p:nvGrpSpPr>
        <p:grpSpPr bwMode="auto">
          <a:xfrm>
            <a:off x="1026276" y="5902558"/>
            <a:ext cx="4079124" cy="584775"/>
            <a:chOff x="-1411416" y="4686923"/>
            <a:chExt cx="4079374" cy="585153"/>
          </a:xfrm>
        </p:grpSpPr>
        <p:sp>
          <p:nvSpPr>
            <p:cNvPr id="40" name="TextBox 29">
              <a:extLst>
                <a:ext uri="{FF2B5EF4-FFF2-40B4-BE49-F238E27FC236}">
                  <a16:creationId xmlns:a16="http://schemas.microsoft.com/office/drawing/2014/main" id="{4729B12D-4BE5-7649-A39B-A68529411CBB}"/>
                </a:ext>
              </a:extLst>
            </p:cNvPr>
            <p:cNvSpPr txBox="1">
              <a:spLocks noChangeArrowheads="1"/>
            </p:cNvSpPr>
            <p:nvPr/>
          </p:nvSpPr>
          <p:spPr bwMode="auto">
            <a:xfrm>
              <a:off x="-1411416" y="4686923"/>
              <a:ext cx="3902071" cy="585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close connection to this client (but </a:t>
              </a: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not</a:t>
              </a: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 welcoming socket)</a:t>
              </a:r>
            </a:p>
          </p:txBody>
        </p:sp>
        <p:cxnSp>
          <p:nvCxnSpPr>
            <p:cNvPr id="41" name="Straight Connector 33">
              <a:extLst>
                <a:ext uri="{FF2B5EF4-FFF2-40B4-BE49-F238E27FC236}">
                  <a16:creationId xmlns:a16="http://schemas.microsoft.com/office/drawing/2014/main" id="{445EB81E-B12F-454D-80B8-5484BE29F558}"/>
                </a:ext>
              </a:extLst>
            </p:cNvPr>
            <p:cNvCxnSpPr>
              <a:cxnSpLocks noChangeShapeType="1"/>
            </p:cNvCxnSpPr>
            <p:nvPr/>
          </p:nvCxnSpPr>
          <p:spPr bwMode="auto">
            <a:xfrm>
              <a:off x="2172628" y="4843734"/>
              <a:ext cx="49533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115</a:t>
            </a:fld>
            <a:endParaRPr lang="en-US" dirty="0"/>
          </a:p>
        </p:txBody>
      </p:sp>
      <p:sp>
        <p:nvSpPr>
          <p:cNvPr id="2" name="TextBox 1">
            <a:extLst>
              <a:ext uri="{FF2B5EF4-FFF2-40B4-BE49-F238E27FC236}">
                <a16:creationId xmlns:a16="http://schemas.microsoft.com/office/drawing/2014/main" id="{08F920B5-7A1E-85CA-515F-41A5A4755525}"/>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145332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5"/>
                                        </p:tgtEl>
                                      </p:cBhvr>
                                    </p:animEffect>
                                    <p:set>
                                      <p:cBhvr>
                                        <p:cTn id="12" dur="1" fill="hold">
                                          <p:stCondLst>
                                            <p:cond delay="499"/>
                                          </p:stCondLst>
                                        </p:cTn>
                                        <p:tgtEl>
                                          <p:spTgt spid="15"/>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dissolv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8"/>
                                        </p:tgtEl>
                                      </p:cBhvr>
                                    </p:animEffect>
                                    <p:set>
                                      <p:cBhvr>
                                        <p:cTn id="20" dur="1" fill="hold">
                                          <p:stCondLst>
                                            <p:cond delay="499"/>
                                          </p:stCondLst>
                                        </p:cTn>
                                        <p:tgtEl>
                                          <p:spTgt spid="18"/>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dissolve">
                                      <p:cBhvr>
                                        <p:cTn id="23" dur="5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21"/>
                                        </p:tgtEl>
                                      </p:cBhvr>
                                    </p:animEffect>
                                    <p:set>
                                      <p:cBhvr>
                                        <p:cTn id="28" dur="1" fill="hold">
                                          <p:stCondLst>
                                            <p:cond delay="499"/>
                                          </p:stCondLst>
                                        </p:cTn>
                                        <p:tgtEl>
                                          <p:spTgt spid="21"/>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dissolve">
                                      <p:cBhvr>
                                        <p:cTn id="31" dur="50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24"/>
                                        </p:tgtEl>
                                      </p:cBhvr>
                                    </p:animEffect>
                                    <p:set>
                                      <p:cBhvr>
                                        <p:cTn id="36" dur="1" fill="hold">
                                          <p:stCondLst>
                                            <p:cond delay="499"/>
                                          </p:stCondLst>
                                        </p:cTn>
                                        <p:tgtEl>
                                          <p:spTgt spid="24"/>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dissolve">
                                      <p:cBhvr>
                                        <p:cTn id="39" dur="500"/>
                                        <p:tgtEl>
                                          <p:spTgt spid="36"/>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36"/>
                                        </p:tgtEl>
                                      </p:cBhvr>
                                    </p:animEffect>
                                    <p:set>
                                      <p:cBhvr>
                                        <p:cTn id="44" dur="1" fill="hold">
                                          <p:stCondLst>
                                            <p:cond delay="499"/>
                                          </p:stCondLst>
                                        </p:cTn>
                                        <p:tgtEl>
                                          <p:spTgt spid="36"/>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dissolve">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5" name="Rectangle 3">
            <a:extLst>
              <a:ext uri="{FF2B5EF4-FFF2-40B4-BE49-F238E27FC236}">
                <a16:creationId xmlns:a16="http://schemas.microsoft.com/office/drawing/2014/main" id="{130235C8-CBF2-BC40-8C2F-CC9AFE97994B}"/>
              </a:ext>
            </a:extLst>
          </p:cNvPr>
          <p:cNvSpPr>
            <a:spLocks noGrp="1" noChangeArrowheads="1"/>
          </p:cNvSpPr>
          <p:nvPr>
            <p:ph sz="half" idx="1"/>
          </p:nvPr>
        </p:nvSpPr>
        <p:spPr>
          <a:xfrm>
            <a:off x="838200" y="2094161"/>
            <a:ext cx="5710084" cy="4194034"/>
          </a:xfrm>
        </p:spPr>
        <p:txBody>
          <a:bodyPr>
            <a:normAutofit/>
          </a:bodyPr>
          <a:lstStyle/>
          <a:p>
            <a:pPr marL="287338" indent="-287338">
              <a:buFont typeface="Wingdings" charset="2"/>
              <a:buChar char="§"/>
              <a:defRPr/>
            </a:pPr>
            <a:r>
              <a:rPr lang="en-US" dirty="0"/>
              <a:t>application architectures</a:t>
            </a:r>
          </a:p>
          <a:p>
            <a:pPr marL="681038" lvl="1" indent="-223838">
              <a:buFont typeface="Arial"/>
              <a:buChar char="•"/>
              <a:defRPr/>
            </a:pPr>
            <a:r>
              <a:rPr lang="en-US" dirty="0"/>
              <a:t>client-server</a:t>
            </a:r>
          </a:p>
          <a:p>
            <a:pPr marL="681038" lvl="1" indent="-223838">
              <a:buFont typeface="Arial"/>
              <a:buChar char="•"/>
              <a:defRPr/>
            </a:pPr>
            <a:r>
              <a:rPr lang="en-US" dirty="0"/>
              <a:t>P2P</a:t>
            </a:r>
          </a:p>
          <a:p>
            <a:pPr marL="287338" indent="-287338">
              <a:buFont typeface="Wingdings" charset="2"/>
              <a:buChar char="§"/>
              <a:defRPr/>
            </a:pPr>
            <a:r>
              <a:rPr lang="en-US" dirty="0"/>
              <a:t>application service requirements:</a:t>
            </a:r>
          </a:p>
          <a:p>
            <a:pPr marL="682625" lvl="1" indent="-228600">
              <a:buFont typeface="Arial"/>
              <a:buChar char="•"/>
              <a:defRPr/>
            </a:pPr>
            <a:r>
              <a:rPr lang="en-US" dirty="0"/>
              <a:t>reliability, bandwidth, delay</a:t>
            </a:r>
          </a:p>
          <a:p>
            <a:pPr marL="287338" indent="-287338">
              <a:buFont typeface="Wingdings" charset="2"/>
              <a:buChar char="§"/>
              <a:defRPr/>
            </a:pPr>
            <a:r>
              <a:rPr lang="en-US" dirty="0"/>
              <a:t>Internet transport service model</a:t>
            </a:r>
          </a:p>
          <a:p>
            <a:pPr marL="681038" lvl="1" indent="-223838">
              <a:buFont typeface="Arial"/>
              <a:buChar char="•"/>
              <a:defRPr/>
            </a:pPr>
            <a:r>
              <a:rPr lang="en-US" dirty="0"/>
              <a:t>connection-oriented, reliable: TCP</a:t>
            </a:r>
          </a:p>
          <a:p>
            <a:pPr marL="681038" lvl="1" indent="-223838">
              <a:buFont typeface="Arial"/>
              <a:buChar char="•"/>
              <a:defRPr/>
            </a:pPr>
            <a:r>
              <a:rPr lang="en-US" dirty="0"/>
              <a:t>unreliable, datagrams: UDP</a:t>
            </a:r>
            <a:endParaRPr lang="en-US" sz="2000" dirty="0"/>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our study of network application layer is now complete!</a:t>
            </a:r>
          </a:p>
        </p:txBody>
      </p:sp>
      <p:sp>
        <p:nvSpPr>
          <p:cNvPr id="27" name="Rectangle 5">
            <a:extLst>
              <a:ext uri="{FF2B5EF4-FFF2-40B4-BE49-F238E27FC236}">
                <a16:creationId xmlns:a16="http://schemas.microsoft.com/office/drawing/2014/main" id="{64F252F4-9047-6D40-8B28-18D2E55365CA}"/>
              </a:ext>
            </a:extLst>
          </p:cNvPr>
          <p:cNvSpPr>
            <a:spLocks noChangeArrowheads="1"/>
          </p:cNvSpPr>
          <p:nvPr/>
        </p:nvSpPr>
        <p:spPr bwMode="auto">
          <a:xfrm>
            <a:off x="7310006" y="2054984"/>
            <a:ext cx="4652810" cy="367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specific protocols: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HTTP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SMTP, IMAP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DNS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P2P: BitTorrent</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video streaming, CDNs</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socket programming: </a:t>
            </a:r>
          </a:p>
          <a:p>
            <a:pPr marL="0" marR="0" lvl="0" indent="0" algn="l" defTabSz="914400" rtl="0" eaLnBrk="1" fontAlgn="auto" latinLnBrk="0" hangingPunct="1">
              <a:lnSpc>
                <a:spcPct val="100000"/>
              </a:lnSpc>
              <a:spcBef>
                <a:spcPts val="0"/>
              </a:spcBef>
              <a:spcAft>
                <a:spcPts val="0"/>
              </a:spcAft>
              <a:buClr>
                <a:srgbClr val="000099"/>
              </a:buClr>
              <a:buSzPct val="100000"/>
              <a:buFont typeface="ZapfDingbats" charset="0"/>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    TCP, UDP sockets</a:t>
            </a:r>
          </a:p>
        </p:txBody>
      </p:sp>
      <p:sp>
        <p:nvSpPr>
          <p:cNvPr id="6" name="Slide Number Placeholder 2">
            <a:extLst>
              <a:ext uri="{FF2B5EF4-FFF2-40B4-BE49-F238E27FC236}">
                <a16:creationId xmlns:a16="http://schemas.microsoft.com/office/drawing/2014/main" id="{8FBD60C3-995D-4948-A95F-E9B0A22398C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116</a:t>
            </a:fld>
            <a:endParaRPr lang="en-US" dirty="0"/>
          </a:p>
        </p:txBody>
      </p:sp>
    </p:spTree>
    <p:extLst>
      <p:ext uri="{BB962C8B-B14F-4D97-AF65-F5344CB8AC3E}">
        <p14:creationId xmlns:p14="http://schemas.microsoft.com/office/powerpoint/2010/main" val="405841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659878" y="1562903"/>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Most importantly: learned about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protocols</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p:txBody>
      </p:sp>
      <p:sp>
        <p:nvSpPr>
          <p:cNvPr id="10" name="Rectangle 5">
            <a:extLst>
              <a:ext uri="{FF2B5EF4-FFF2-40B4-BE49-F238E27FC236}">
                <a16:creationId xmlns:a16="http://schemas.microsoft.com/office/drawing/2014/main" id="{09AD5240-FBC2-9D46-B622-22B9C356A03C}"/>
              </a:ext>
            </a:extLst>
          </p:cNvPr>
          <p:cNvSpPr>
            <a:spLocks noChangeArrowheads="1"/>
          </p:cNvSpPr>
          <p:nvPr/>
        </p:nvSpPr>
        <p:spPr bwMode="auto">
          <a:xfrm>
            <a:off x="838200" y="2241127"/>
            <a:ext cx="8517400" cy="367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227013" indent="-227013">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27013" marR="0" lvl="0" indent="-227013" algn="l" defTabSz="914400" rtl="0" eaLnBrk="1" fontAlgn="auto" latinLnBrk="0" hangingPunct="1">
              <a:lnSpc>
                <a:spcPct val="100000"/>
              </a:lnSpc>
              <a:spcBef>
                <a:spcPts val="600"/>
              </a:spcBef>
              <a:spcAft>
                <a:spcPts val="0"/>
              </a:spcAft>
              <a:buClr>
                <a:srgbClr val="3333CC"/>
              </a:buClr>
              <a:buSzTx/>
              <a:buFontTx/>
              <a:buNone/>
              <a:tabLst/>
              <a:defRPr/>
            </a:pPr>
            <a:r>
              <a:rPr lang="en-US" altLang="en-US" sz="3200" dirty="0">
                <a:solidFill>
                  <a:srgbClr val="CC0000"/>
                </a:solidFill>
                <a:latin typeface="+mn-lt"/>
              </a:rPr>
              <a:t>Important</a:t>
            </a:r>
            <a:r>
              <a:rPr kumimoji="0" lang="en-US" altLang="en-US" sz="3200" b="0" i="0" u="none" strike="noStrike" kern="1200" cap="none" spc="0" normalizeH="0" baseline="0" noProof="0" dirty="0">
                <a:ln>
                  <a:noFill/>
                </a:ln>
                <a:solidFill>
                  <a:srgbClr val="CC0000"/>
                </a:solidFill>
                <a:effectLst/>
                <a:uLnTx/>
                <a:uFillTx/>
                <a:latin typeface="+mn-lt"/>
              </a:rPr>
              <a:t> themes:</a:t>
            </a:r>
            <a:r>
              <a:rPr kumimoji="0" lang="en-US" altLang="en-US" sz="3200" b="0" i="0" u="none" strike="noStrike" kern="1200" cap="none" spc="0" normalizeH="0" baseline="0" noProof="0" dirty="0">
                <a:ln>
                  <a:noFill/>
                </a:ln>
                <a:solidFill>
                  <a:srgbClr val="FF3300"/>
                </a:solidFill>
                <a:effectLst/>
                <a:uLnTx/>
                <a:uFillTx/>
                <a:latin typeface="+mn-lt"/>
              </a:rPr>
              <a:t> </a:t>
            </a:r>
          </a:p>
          <a:p>
            <a:pPr marL="349250" indent="-219075">
              <a:spcBef>
                <a:spcPts val="600"/>
              </a:spcBef>
              <a:buClr>
                <a:srgbClr val="000099"/>
              </a:buClr>
              <a:buSzPct val="100000"/>
              <a:buFont typeface="Wingdings" pitchFamily="2" charset="2"/>
              <a:buChar char="§"/>
              <a:defRPr/>
            </a:pPr>
            <a:r>
              <a:rPr lang="en-US" altLang="en-US" sz="2800" dirty="0">
                <a:latin typeface="+mn-lt"/>
              </a:rPr>
              <a:t>typical client/server request/reply message exchange</a:t>
            </a:r>
          </a:p>
          <a:p>
            <a:pPr marL="349250" marR="0" lvl="0" indent="-219075" algn="l" defTabSz="914400" rtl="0" eaLnBrk="1" fontAlgn="auto" latinLnBrk="0" hangingPunct="1">
              <a:lnSpc>
                <a:spcPct val="10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mn-lt"/>
              </a:rPr>
              <a:t>centralized vs. decentralized </a:t>
            </a:r>
          </a:p>
          <a:p>
            <a:pPr marL="349250" marR="0" lvl="0" indent="-219075" algn="l" defTabSz="914400" rtl="0" eaLnBrk="1" fontAlgn="auto" latinLnBrk="0" hangingPunct="1">
              <a:lnSpc>
                <a:spcPct val="10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mn-lt"/>
              </a:rPr>
              <a:t>stateless vs. stateful</a:t>
            </a:r>
          </a:p>
          <a:p>
            <a:pPr marL="349250" marR="0" lvl="0" indent="-219075" algn="l" defTabSz="914400" rtl="0" eaLnBrk="1" fontAlgn="auto" latinLnBrk="0" hangingPunct="1">
              <a:lnSpc>
                <a:spcPct val="10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mn-lt"/>
              </a:rPr>
              <a:t>scalability</a:t>
            </a:r>
          </a:p>
          <a:p>
            <a:pPr marL="349250" marR="0" lvl="0" indent="-219075" algn="l" defTabSz="914400" rtl="0" eaLnBrk="1" fontAlgn="auto" latinLnBrk="0" hangingPunct="1">
              <a:lnSpc>
                <a:spcPct val="10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mn-lt"/>
              </a:rPr>
              <a:t>reliable vs. unreliable message transfer </a:t>
            </a:r>
          </a:p>
          <a:p>
            <a:pPr marL="349250" marR="0" lvl="0" indent="-219075" algn="l" defTabSz="914400" rtl="0" eaLnBrk="1" fontAlgn="auto" latinLnBrk="0" hangingPunct="1">
              <a:lnSpc>
                <a:spcPct val="100000"/>
              </a:lnSpc>
              <a:spcBef>
                <a:spcPts val="60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mn-lt"/>
              </a:rPr>
              <a:t>“complexity at network edge”</a:t>
            </a:r>
            <a:endParaRPr kumimoji="0" lang="en-US" altLang="en-US" sz="2800" b="0" i="0" u="none" strike="noStrike" kern="1200" cap="none" spc="0" normalizeH="0" baseline="0" noProof="0" dirty="0">
              <a:ln>
                <a:noFill/>
              </a:ln>
              <a:solidFill>
                <a:srgbClr val="000000"/>
              </a:solidFill>
              <a:effectLst/>
              <a:uLnTx/>
              <a:uFillTx/>
              <a:latin typeface="+mn-lt"/>
            </a:endParaRPr>
          </a:p>
        </p:txBody>
      </p:sp>
      <p:sp>
        <p:nvSpPr>
          <p:cNvPr id="6" name="Slide Number Placeholder 2">
            <a:extLst>
              <a:ext uri="{FF2B5EF4-FFF2-40B4-BE49-F238E27FC236}">
                <a16:creationId xmlns:a16="http://schemas.microsoft.com/office/drawing/2014/main" id="{FE0ABB88-CECD-DD4A-8A5D-BE042621800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117</a:t>
            </a:fld>
            <a:endParaRPr lang="en-US" dirty="0"/>
          </a:p>
        </p:txBody>
      </p:sp>
      <p:grpSp>
        <p:nvGrpSpPr>
          <p:cNvPr id="2" name="Group 1">
            <a:extLst>
              <a:ext uri="{FF2B5EF4-FFF2-40B4-BE49-F238E27FC236}">
                <a16:creationId xmlns:a16="http://schemas.microsoft.com/office/drawing/2014/main" id="{4DEDB909-5F48-BBBB-5780-16D1071A5F5C}"/>
              </a:ext>
            </a:extLst>
          </p:cNvPr>
          <p:cNvGrpSpPr/>
          <p:nvPr/>
        </p:nvGrpSpPr>
        <p:grpSpPr>
          <a:xfrm>
            <a:off x="8127081" y="3821979"/>
            <a:ext cx="3370375" cy="2095798"/>
            <a:chOff x="1055076" y="3732975"/>
            <a:chExt cx="3313139" cy="2488926"/>
          </a:xfrm>
        </p:grpSpPr>
        <p:pic>
          <p:nvPicPr>
            <p:cNvPr id="3" name="Picture 2">
              <a:extLst>
                <a:ext uri="{FF2B5EF4-FFF2-40B4-BE49-F238E27FC236}">
                  <a16:creationId xmlns:a16="http://schemas.microsoft.com/office/drawing/2014/main" id="{33E34486-AF79-6929-E9CE-AA28666F1E88}"/>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4" name="Rectangle 3">
              <a:extLst>
                <a:ext uri="{FF2B5EF4-FFF2-40B4-BE49-F238E27FC236}">
                  <a16:creationId xmlns:a16="http://schemas.microsoft.com/office/drawing/2014/main" id="{1EDE1F57-8CC3-0315-A6CF-AD1627F3BC47}"/>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988395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118</a:t>
            </a:fld>
            <a:endParaRPr lang="en-US" dirty="0"/>
          </a:p>
        </p:txBody>
      </p:sp>
      <p:sp>
        <p:nvSpPr>
          <p:cNvPr id="13" name="Title 1">
            <a:extLst>
              <a:ext uri="{FF2B5EF4-FFF2-40B4-BE49-F238E27FC236}">
                <a16:creationId xmlns:a16="http://schemas.microsoft.com/office/drawing/2014/main" id="{136324E8-804D-814E-80CA-306D385C9365}"/>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2 slides</a:t>
            </a:r>
            <a:endParaRPr lang="en-US" sz="4400" dirty="0"/>
          </a:p>
        </p:txBody>
      </p:sp>
      <p:sp>
        <p:nvSpPr>
          <p:cNvPr id="2" name="TextBox 1">
            <a:extLst>
              <a:ext uri="{FF2B5EF4-FFF2-40B4-BE49-F238E27FC236}">
                <a16:creationId xmlns:a16="http://schemas.microsoft.com/office/drawing/2014/main" id="{3B470194-81F7-ADFC-7634-E7B1FE3A2C17}"/>
              </a:ext>
            </a:extLst>
          </p:cNvPr>
          <p:cNvSpPr txBox="1"/>
          <p:nvPr/>
        </p:nvSpPr>
        <p:spPr>
          <a:xfrm>
            <a:off x="1858782" y="4421036"/>
            <a:ext cx="9773586" cy="1477328"/>
          </a:xfrm>
          <a:prstGeom prst="rect">
            <a:avLst/>
          </a:prstGeom>
          <a:noFill/>
        </p:spPr>
        <p:txBody>
          <a:bodyPr wrap="square" rtlCol="0">
            <a:spAutoFit/>
          </a:bodyPr>
          <a:lstStyle/>
          <a:p>
            <a:r>
              <a:rPr lang="en-US" b="1" dirty="0"/>
              <a:t>JFK note: </a:t>
            </a:r>
            <a:r>
              <a:rPr lang="en-US" dirty="0"/>
              <a:t>the timeout slides are important IMHO if one is doing a programming assignment (especially an RDT programming assignment in Chapter 3), since students will need to use timers in their code, and the TRY/EXCEPT is really the easiest way to do this.  I introduce this here in Chapter 2 with the socket programming assignment since it teaches something (how to handle exceptions/timeouts), and lets students learn/practice that before doing the RDT programming assignment, which is harder</a:t>
            </a:r>
          </a:p>
        </p:txBody>
      </p:sp>
    </p:spTree>
    <p:extLst>
      <p:ext uri="{BB962C8B-B14F-4D97-AF65-F5344CB8AC3E}">
        <p14:creationId xmlns:p14="http://schemas.microsoft.com/office/powerpoint/2010/main" val="395037012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8FC9A2C5-401D-BA8A-47E5-8FE088C3DD1B}"/>
              </a:ext>
            </a:extLst>
          </p:cNvPr>
          <p:cNvGrpSpPr/>
          <p:nvPr/>
        </p:nvGrpSpPr>
        <p:grpSpPr>
          <a:xfrm>
            <a:off x="9321127" y="4329416"/>
            <a:ext cx="2119679" cy="2033431"/>
            <a:chOff x="9321127" y="4683372"/>
            <a:chExt cx="2119679" cy="2033431"/>
          </a:xfrm>
        </p:grpSpPr>
        <p:grpSp>
          <p:nvGrpSpPr>
            <p:cNvPr id="47" name="Group 92">
              <a:extLst>
                <a:ext uri="{FF2B5EF4-FFF2-40B4-BE49-F238E27FC236}">
                  <a16:creationId xmlns:a16="http://schemas.microsoft.com/office/drawing/2014/main" id="{93F53F69-A099-28FB-E470-09E5A543E717}"/>
                </a:ext>
              </a:extLst>
            </p:cNvPr>
            <p:cNvGrpSpPr>
              <a:grpSpLocks/>
            </p:cNvGrpSpPr>
            <p:nvPr/>
          </p:nvGrpSpPr>
          <p:grpSpPr bwMode="auto">
            <a:xfrm>
              <a:off x="10132704" y="4817788"/>
              <a:ext cx="1308102" cy="527050"/>
              <a:chOff x="2846" y="2348"/>
              <a:chExt cx="824" cy="332"/>
            </a:xfrm>
          </p:grpSpPr>
          <p:pic>
            <p:nvPicPr>
              <p:cNvPr id="48" name="Picture 87" descr="alarm_clock_ringing">
                <a:extLst>
                  <a:ext uri="{FF2B5EF4-FFF2-40B4-BE49-F238E27FC236}">
                    <a16:creationId xmlns:a16="http://schemas.microsoft.com/office/drawing/2014/main" id="{D58739BD-BB5C-E965-261F-F5A4F9CBE6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Text Box 91">
                <a:extLst>
                  <a:ext uri="{FF2B5EF4-FFF2-40B4-BE49-F238E27FC236}">
                    <a16:creationId xmlns:a16="http://schemas.microsoft.com/office/drawing/2014/main" id="{F0D582BA-68E2-7AC8-6811-9FF8EB858739}"/>
                  </a:ext>
                </a:extLst>
              </p:cNvPr>
              <p:cNvSpPr txBox="1">
                <a:spLocks noChangeArrowheads="1"/>
              </p:cNvSpPr>
              <p:nvPr/>
            </p:nvSpPr>
            <p:spPr bwMode="auto">
              <a:xfrm>
                <a:off x="3065" y="2491"/>
                <a:ext cx="605" cy="1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p:txBody>
          </p:sp>
        </p:grpSp>
        <p:sp>
          <p:nvSpPr>
            <p:cNvPr id="20" name="Rounded Rectangle 19">
              <a:extLst>
                <a:ext uri="{FF2B5EF4-FFF2-40B4-BE49-F238E27FC236}">
                  <a16:creationId xmlns:a16="http://schemas.microsoft.com/office/drawing/2014/main" id="{1637B945-AF7D-9567-2430-7021FFA80FE1}"/>
                </a:ext>
              </a:extLst>
            </p:cNvPr>
            <p:cNvSpPr/>
            <p:nvPr/>
          </p:nvSpPr>
          <p:spPr>
            <a:xfrm>
              <a:off x="9321127" y="5434414"/>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handle timeout</a:t>
              </a:r>
            </a:p>
          </p:txBody>
        </p:sp>
        <p:cxnSp>
          <p:nvCxnSpPr>
            <p:cNvPr id="36" name="Elbow Connector 35">
              <a:extLst>
                <a:ext uri="{FF2B5EF4-FFF2-40B4-BE49-F238E27FC236}">
                  <a16:creationId xmlns:a16="http://schemas.microsoft.com/office/drawing/2014/main" id="{43CE0F49-9C3D-C195-0081-6A2420BA169A}"/>
                </a:ext>
              </a:extLst>
            </p:cNvPr>
            <p:cNvCxnSpPr>
              <a:cxnSpLocks/>
              <a:endCxn id="20" idx="0"/>
            </p:cNvCxnSpPr>
            <p:nvPr/>
          </p:nvCxnSpPr>
          <p:spPr>
            <a:xfrm rot="16200000" flipH="1">
              <a:off x="9312329" y="4721528"/>
              <a:ext cx="751042" cy="674730"/>
            </a:xfrm>
            <a:prstGeom prst="bentConnector3">
              <a:avLst>
                <a:gd name="adj1" fmla="val 2224"/>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9BB34C9E-28F0-1925-F0ED-A4DD6415C1D7}"/>
                </a:ext>
              </a:extLst>
            </p:cNvPr>
            <p:cNvSpPr txBox="1"/>
            <p:nvPr/>
          </p:nvSpPr>
          <p:spPr>
            <a:xfrm>
              <a:off x="9791016" y="61320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cxnSp>
          <p:nvCxnSpPr>
            <p:cNvPr id="42" name="Straight Arrow Connector 41">
              <a:extLst>
                <a:ext uri="{FF2B5EF4-FFF2-40B4-BE49-F238E27FC236}">
                  <a16:creationId xmlns:a16="http://schemas.microsoft.com/office/drawing/2014/main" id="{28413ABF-1372-8936-16CA-665F40157A3B}"/>
                </a:ext>
              </a:extLst>
            </p:cNvPr>
            <p:cNvCxnSpPr>
              <a:cxnSpLocks/>
              <a:stCxn id="20" idx="2"/>
            </p:cNvCxnSpPr>
            <p:nvPr/>
          </p:nvCxnSpPr>
          <p:spPr>
            <a:xfrm>
              <a:off x="10025215" y="6019630"/>
              <a:ext cx="0" cy="31172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A701492E-B23C-5E3F-4947-245FFDDCF531}"/>
              </a:ext>
            </a:extLst>
          </p:cNvPr>
          <p:cNvGrpSpPr/>
          <p:nvPr/>
        </p:nvGrpSpPr>
        <p:grpSpPr>
          <a:xfrm>
            <a:off x="9326880" y="3740748"/>
            <a:ext cx="2113926" cy="654568"/>
            <a:chOff x="9326880" y="4094704"/>
            <a:chExt cx="2113926" cy="654568"/>
          </a:xfrm>
        </p:grpSpPr>
        <p:grpSp>
          <p:nvGrpSpPr>
            <p:cNvPr id="663" name="Group 662">
              <a:extLst>
                <a:ext uri="{FF2B5EF4-FFF2-40B4-BE49-F238E27FC236}">
                  <a16:creationId xmlns:a16="http://schemas.microsoft.com/office/drawing/2014/main" id="{2A07C271-2D61-7479-7CAB-E4E7B48E93CE}"/>
                </a:ext>
              </a:extLst>
            </p:cNvPr>
            <p:cNvGrpSpPr/>
            <p:nvPr/>
          </p:nvGrpSpPr>
          <p:grpSpPr>
            <a:xfrm>
              <a:off x="9326880" y="4164497"/>
              <a:ext cx="1858277" cy="584775"/>
              <a:chOff x="8308864" y="5012428"/>
              <a:chExt cx="1858277" cy="584775"/>
            </a:xfrm>
          </p:grpSpPr>
          <p:cxnSp>
            <p:nvCxnSpPr>
              <p:cNvPr id="18" name="Straight Arrow Connector 17">
                <a:extLst>
                  <a:ext uri="{FF2B5EF4-FFF2-40B4-BE49-F238E27FC236}">
                    <a16:creationId xmlns:a16="http://schemas.microsoft.com/office/drawing/2014/main" id="{3BA449D7-FFF2-4A72-3CC5-05D3EF1CC894}"/>
                  </a:ext>
                </a:extLst>
              </p:cNvPr>
              <p:cNvCxnSpPr>
                <a:cxnSpLocks/>
              </p:cNvCxnSpPr>
              <p:nvPr/>
            </p:nvCxnSpPr>
            <p:spPr>
              <a:xfrm>
                <a:off x="8308864" y="5387340"/>
                <a:ext cx="1371600"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B42F45FB-AC8F-648D-B0CD-C5645AE4021B}"/>
                  </a:ext>
                </a:extLst>
              </p:cNvPr>
              <p:cNvSpPr txBox="1"/>
              <p:nvPr/>
            </p:nvSpPr>
            <p:spPr>
              <a:xfrm>
                <a:off x="9698743" y="50124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19" name="TextBox 18">
              <a:extLst>
                <a:ext uri="{FF2B5EF4-FFF2-40B4-BE49-F238E27FC236}">
                  <a16:creationId xmlns:a16="http://schemas.microsoft.com/office/drawing/2014/main" id="{6F1F199D-864F-D20C-99FE-F8BE55D4B2E4}"/>
                </a:ext>
              </a:extLst>
            </p:cNvPr>
            <p:cNvSpPr txBox="1"/>
            <p:nvPr/>
          </p:nvSpPr>
          <p:spPr>
            <a:xfrm>
              <a:off x="9551314" y="4094704"/>
              <a:ext cx="1889492"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 a message</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fontScale="90000"/>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waiting for multiple events</a:t>
            </a:r>
            <a:endParaRPr lang="en-US" altLang="en-US" sz="5400" dirty="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Rectangle 3">
            <a:extLst>
              <a:ext uri="{FF2B5EF4-FFF2-40B4-BE49-F238E27FC236}">
                <a16:creationId xmlns:a16="http://schemas.microsoft.com/office/drawing/2014/main" id="{F5F9ED71-6561-B59D-1ED6-74880EE90FB6}"/>
              </a:ext>
            </a:extLst>
          </p:cNvPr>
          <p:cNvSpPr>
            <a:spLocks noGrp="1" noChangeArrowheads="1"/>
          </p:cNvSpPr>
          <p:nvPr>
            <p:ph sz="half" idx="1"/>
          </p:nvPr>
        </p:nvSpPr>
        <p:spPr>
          <a:xfrm>
            <a:off x="943130" y="1644456"/>
            <a:ext cx="10639863" cy="2028134"/>
          </a:xfrm>
        </p:spPr>
        <p:txBody>
          <a:bodyPr>
            <a:normAutofit fontScale="92500" lnSpcReduction="10000"/>
          </a:bodyPr>
          <a:lstStyle/>
          <a:p>
            <a:pPr marL="287338" indent="-287338">
              <a:buFont typeface="Wingdings" charset="2"/>
              <a:buChar char="§"/>
              <a:defRPr/>
            </a:pPr>
            <a:r>
              <a:rPr lang="en-US" dirty="0"/>
              <a:t>sometimes a program must </a:t>
            </a:r>
            <a:r>
              <a:rPr lang="en-US" dirty="0">
                <a:solidFill>
                  <a:srgbClr val="CC0000"/>
                </a:solidFill>
              </a:rPr>
              <a:t>wait for one of several events</a:t>
            </a:r>
            <a:r>
              <a:rPr lang="en-US" dirty="0"/>
              <a:t> to happen, e.g.,:</a:t>
            </a:r>
            <a:endParaRPr lang="en-US" sz="2000" dirty="0"/>
          </a:p>
          <a:p>
            <a:pPr marL="630238" lvl="1" indent="-287338">
              <a:buFont typeface="Wingdings" charset="2"/>
              <a:buChar char="§"/>
              <a:defRPr/>
            </a:pPr>
            <a:r>
              <a:rPr lang="en-US" dirty="0"/>
              <a:t>wait for either (i) a reply from another end of the socket, or (ii) timeout: </a:t>
            </a:r>
            <a:r>
              <a:rPr lang="en-US" dirty="0">
                <a:solidFill>
                  <a:srgbClr val="0000A3"/>
                </a:solidFill>
              </a:rPr>
              <a:t>timer</a:t>
            </a:r>
          </a:p>
          <a:p>
            <a:pPr marL="630238" lvl="1" indent="-287338">
              <a:buFont typeface="Wingdings" charset="2"/>
              <a:buChar char="§"/>
              <a:defRPr/>
            </a:pPr>
            <a:r>
              <a:rPr lang="en-US" dirty="0"/>
              <a:t>wait for replies from several different open sockets: </a:t>
            </a:r>
            <a:r>
              <a:rPr lang="en-US" dirty="0">
                <a:solidFill>
                  <a:srgbClr val="0000A3"/>
                </a:solidFill>
              </a:rPr>
              <a:t>select(), multithreading</a:t>
            </a:r>
          </a:p>
          <a:p>
            <a:pPr marL="287338" indent="-287338">
              <a:buFont typeface="Wingdings" charset="2"/>
              <a:buChar char="§"/>
              <a:defRPr/>
            </a:pPr>
            <a:r>
              <a:rPr lang="en-US" sz="2400" dirty="0"/>
              <a:t>timeouts are used extensively in networking </a:t>
            </a:r>
          </a:p>
          <a:p>
            <a:pPr marL="287338" indent="-287338">
              <a:buFont typeface="Wingdings" charset="2"/>
              <a:buChar char="§"/>
              <a:defRPr/>
            </a:pPr>
            <a:r>
              <a:rPr lang="en-US" sz="2400" dirty="0"/>
              <a:t>using timeouts with Python socket:</a:t>
            </a:r>
          </a:p>
          <a:p>
            <a:pPr marL="287338" indent="-287338">
              <a:buFont typeface="Wingdings" charset="2"/>
              <a:buChar char="§"/>
              <a:defRPr/>
            </a:pPr>
            <a:endParaRPr lang="en-US" dirty="0"/>
          </a:p>
        </p:txBody>
      </p:sp>
      <p:sp>
        <p:nvSpPr>
          <p:cNvPr id="9" name="Rounded Rectangle 8">
            <a:extLst>
              <a:ext uri="{FF2B5EF4-FFF2-40B4-BE49-F238E27FC236}">
                <a16:creationId xmlns:a16="http://schemas.microsoft.com/office/drawing/2014/main" id="{CA457FA4-BAAE-1956-DB07-A2A2D20BE947}"/>
              </a:ext>
            </a:extLst>
          </p:cNvPr>
          <p:cNvSpPr/>
          <p:nvPr/>
        </p:nvSpPr>
        <p:spPr>
          <a:xfrm>
            <a:off x="1093634" y="391319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socket()</a:t>
            </a:r>
          </a:p>
        </p:txBody>
      </p:sp>
      <p:grpSp>
        <p:nvGrpSpPr>
          <p:cNvPr id="657" name="Group 656">
            <a:extLst>
              <a:ext uri="{FF2B5EF4-FFF2-40B4-BE49-F238E27FC236}">
                <a16:creationId xmlns:a16="http://schemas.microsoft.com/office/drawing/2014/main" id="{D53ED452-1D91-8365-86E3-FBDC1725E44C}"/>
              </a:ext>
            </a:extLst>
          </p:cNvPr>
          <p:cNvGrpSpPr/>
          <p:nvPr/>
        </p:nvGrpSpPr>
        <p:grpSpPr>
          <a:xfrm>
            <a:off x="2501810" y="3913192"/>
            <a:ext cx="1689194" cy="585216"/>
            <a:chOff x="3195550" y="5094766"/>
            <a:chExt cx="1689194" cy="585216"/>
          </a:xfrm>
        </p:grpSpPr>
        <p:sp>
          <p:nvSpPr>
            <p:cNvPr id="10" name="Rounded Rectangle 9">
              <a:extLst>
                <a:ext uri="{FF2B5EF4-FFF2-40B4-BE49-F238E27FC236}">
                  <a16:creationId xmlns:a16="http://schemas.microsoft.com/office/drawing/2014/main" id="{EF6511DB-ABA1-B8B3-2B31-6DE71D286EB8}"/>
                </a:ext>
              </a:extLst>
            </p:cNvPr>
            <p:cNvSpPr/>
            <p:nvPr/>
          </p:nvSpPr>
          <p:spPr>
            <a:xfrm>
              <a:off x="3476568" y="5094766"/>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connect()</a:t>
              </a:r>
            </a:p>
          </p:txBody>
        </p:sp>
        <p:cxnSp>
          <p:nvCxnSpPr>
            <p:cNvPr id="15" name="Straight Arrow Connector 14">
              <a:extLst>
                <a:ext uri="{FF2B5EF4-FFF2-40B4-BE49-F238E27FC236}">
                  <a16:creationId xmlns:a16="http://schemas.microsoft.com/office/drawing/2014/main" id="{141A29C7-C8B1-4553-0885-5F957F8BE47E}"/>
                </a:ext>
              </a:extLst>
            </p:cNvPr>
            <p:cNvCxnSpPr>
              <a:cxnSpLocks/>
              <a:stCxn id="9" idx="3"/>
              <a:endCxn id="10" idx="1"/>
            </p:cNvCxnSpPr>
            <p:nvPr/>
          </p:nvCxnSpPr>
          <p:spPr>
            <a:xfrm>
              <a:off x="3195550" y="5387374"/>
              <a:ext cx="28101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8" name="Group 657">
            <a:extLst>
              <a:ext uri="{FF2B5EF4-FFF2-40B4-BE49-F238E27FC236}">
                <a16:creationId xmlns:a16="http://schemas.microsoft.com/office/drawing/2014/main" id="{E4677394-E79E-6D5D-4983-F90183AAABA6}"/>
              </a:ext>
            </a:extLst>
          </p:cNvPr>
          <p:cNvGrpSpPr/>
          <p:nvPr/>
        </p:nvGrpSpPr>
        <p:grpSpPr>
          <a:xfrm>
            <a:off x="4191004" y="3916382"/>
            <a:ext cx="1714735" cy="585216"/>
            <a:chOff x="4970761" y="5092335"/>
            <a:chExt cx="1714735" cy="585216"/>
          </a:xfrm>
        </p:grpSpPr>
        <p:sp>
          <p:nvSpPr>
            <p:cNvPr id="11" name="Rounded Rectangle 10">
              <a:extLst>
                <a:ext uri="{FF2B5EF4-FFF2-40B4-BE49-F238E27FC236}">
                  <a16:creationId xmlns:a16="http://schemas.microsoft.com/office/drawing/2014/main" id="{5EBE706C-55C0-8AE4-2C7A-F91D92BE6209}"/>
                </a:ext>
              </a:extLst>
            </p:cNvPr>
            <p:cNvSpPr/>
            <p:nvPr/>
          </p:nvSpPr>
          <p:spPr>
            <a:xfrm>
              <a:off x="5277320" y="5092335"/>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a:t>
              </a:r>
            </a:p>
          </p:txBody>
        </p:sp>
        <p:cxnSp>
          <p:nvCxnSpPr>
            <p:cNvPr id="16" name="Straight Arrow Connector 15">
              <a:extLst>
                <a:ext uri="{FF2B5EF4-FFF2-40B4-BE49-F238E27FC236}">
                  <a16:creationId xmlns:a16="http://schemas.microsoft.com/office/drawing/2014/main" id="{A8729C34-56E6-8CEE-6EBF-D5611F7ACEBC}"/>
                </a:ext>
              </a:extLst>
            </p:cNvPr>
            <p:cNvCxnSpPr>
              <a:cxnSpLocks/>
              <a:stCxn id="10" idx="3"/>
              <a:endCxn id="11" idx="1"/>
            </p:cNvCxnSpPr>
            <p:nvPr/>
          </p:nvCxnSpPr>
          <p:spPr>
            <a:xfrm>
              <a:off x="4970761" y="5381753"/>
              <a:ext cx="306559" cy="319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9" name="Group 658">
            <a:extLst>
              <a:ext uri="{FF2B5EF4-FFF2-40B4-BE49-F238E27FC236}">
                <a16:creationId xmlns:a16="http://schemas.microsoft.com/office/drawing/2014/main" id="{31D27139-7014-294D-44F1-39A7A64CDC79}"/>
              </a:ext>
            </a:extLst>
          </p:cNvPr>
          <p:cNvGrpSpPr/>
          <p:nvPr/>
        </p:nvGrpSpPr>
        <p:grpSpPr>
          <a:xfrm>
            <a:off x="7627941" y="3916362"/>
            <a:ext cx="1749846" cy="585216"/>
            <a:chOff x="6736402" y="5085622"/>
            <a:chExt cx="1749846" cy="585216"/>
          </a:xfrm>
        </p:grpSpPr>
        <p:sp>
          <p:nvSpPr>
            <p:cNvPr id="12" name="Rounded Rectangle 11">
              <a:extLst>
                <a:ext uri="{FF2B5EF4-FFF2-40B4-BE49-F238E27FC236}">
                  <a16:creationId xmlns:a16="http://schemas.microsoft.com/office/drawing/2014/main" id="{B3FC058A-5DF2-4F66-2C77-AF57E98AA0F0}"/>
                </a:ext>
              </a:extLst>
            </p:cNvPr>
            <p:cNvSpPr/>
            <p:nvPr/>
          </p:nvSpPr>
          <p:spPr>
            <a:xfrm>
              <a:off x="7078072" y="508562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recv()</a:t>
              </a:r>
            </a:p>
          </p:txBody>
        </p:sp>
        <p:cxnSp>
          <p:nvCxnSpPr>
            <p:cNvPr id="17" name="Straight Arrow Connector 16">
              <a:extLst>
                <a:ext uri="{FF2B5EF4-FFF2-40B4-BE49-F238E27FC236}">
                  <a16:creationId xmlns:a16="http://schemas.microsoft.com/office/drawing/2014/main" id="{BCB8331D-9779-EEFB-937A-105F8F747417}"/>
                </a:ext>
              </a:extLst>
            </p:cNvPr>
            <p:cNvCxnSpPr>
              <a:cxnSpLocks/>
              <a:stCxn id="7" idx="3"/>
              <a:endCxn id="12" idx="1"/>
            </p:cNvCxnSpPr>
            <p:nvPr/>
          </p:nvCxnSpPr>
          <p:spPr>
            <a:xfrm flipV="1">
              <a:off x="6736402" y="5378230"/>
              <a:ext cx="341670" cy="392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87E6C144-052E-2FCA-A1EF-9CF18163E4D9}"/>
              </a:ext>
            </a:extLst>
          </p:cNvPr>
          <p:cNvSpPr txBox="1"/>
          <p:nvPr/>
        </p:nvSpPr>
        <p:spPr>
          <a:xfrm>
            <a:off x="13219033" y="4894239"/>
            <a:ext cx="171245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throw exception</a:t>
            </a:r>
          </a:p>
        </p:txBody>
      </p:sp>
      <p:sp>
        <p:nvSpPr>
          <p:cNvPr id="3" name="TextBox 2">
            <a:extLst>
              <a:ext uri="{FF2B5EF4-FFF2-40B4-BE49-F238E27FC236}">
                <a16:creationId xmlns:a16="http://schemas.microsoft.com/office/drawing/2014/main" id="{7276AEAF-D1E8-C2A2-EB78-79246E17C02C}"/>
              </a:ext>
            </a:extLst>
          </p:cNvPr>
          <p:cNvSpPr txBox="1"/>
          <p:nvPr/>
        </p:nvSpPr>
        <p:spPr>
          <a:xfrm>
            <a:off x="321864" y="7020373"/>
            <a:ext cx="64764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Show example: connect wordle client to random port, it will freeze. </a:t>
            </a:r>
          </a:p>
        </p:txBody>
      </p:sp>
      <p:grpSp>
        <p:nvGrpSpPr>
          <p:cNvPr id="6" name="Group 5">
            <a:extLst>
              <a:ext uri="{FF2B5EF4-FFF2-40B4-BE49-F238E27FC236}">
                <a16:creationId xmlns:a16="http://schemas.microsoft.com/office/drawing/2014/main" id="{AFA4CAB5-225D-5F0E-FEE5-5F401E0466D7}"/>
              </a:ext>
            </a:extLst>
          </p:cNvPr>
          <p:cNvGrpSpPr/>
          <p:nvPr/>
        </p:nvGrpSpPr>
        <p:grpSpPr>
          <a:xfrm>
            <a:off x="5905739" y="3920286"/>
            <a:ext cx="1722202" cy="585216"/>
            <a:chOff x="6764046" y="5092187"/>
            <a:chExt cx="1722202" cy="585216"/>
          </a:xfrm>
        </p:grpSpPr>
        <p:sp>
          <p:nvSpPr>
            <p:cNvPr id="7" name="Rounded Rectangle 6">
              <a:extLst>
                <a:ext uri="{FF2B5EF4-FFF2-40B4-BE49-F238E27FC236}">
                  <a16:creationId xmlns:a16="http://schemas.microsoft.com/office/drawing/2014/main" id="{D0CF3567-27A4-6AEC-1161-6C985E83D607}"/>
                </a:ext>
              </a:extLst>
            </p:cNvPr>
            <p:cNvSpPr/>
            <p:nvPr/>
          </p:nvSpPr>
          <p:spPr>
            <a:xfrm>
              <a:off x="7078072" y="5092187"/>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settimeout()</a:t>
              </a:r>
            </a:p>
          </p:txBody>
        </p:sp>
        <p:cxnSp>
          <p:nvCxnSpPr>
            <p:cNvPr id="8" name="Straight Arrow Connector 7">
              <a:extLst>
                <a:ext uri="{FF2B5EF4-FFF2-40B4-BE49-F238E27FC236}">
                  <a16:creationId xmlns:a16="http://schemas.microsoft.com/office/drawing/2014/main" id="{FBA4D986-87B1-4E8E-1E63-9093AB40C171}"/>
                </a:ext>
              </a:extLst>
            </p:cNvPr>
            <p:cNvCxnSpPr>
              <a:cxnSpLocks/>
              <a:stCxn id="11" idx="3"/>
              <a:endCxn id="7" idx="1"/>
            </p:cNvCxnSpPr>
            <p:nvPr/>
          </p:nvCxnSpPr>
          <p:spPr>
            <a:xfrm>
              <a:off x="6764046" y="5380891"/>
              <a:ext cx="314026" cy="390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50" name="TextBox 49">
            <a:extLst>
              <a:ext uri="{FF2B5EF4-FFF2-40B4-BE49-F238E27FC236}">
                <a16:creationId xmlns:a16="http://schemas.microsoft.com/office/drawing/2014/main" id="{D5DE7281-2F14-0F5A-6DFA-4C657BFEF5CF}"/>
              </a:ext>
            </a:extLst>
          </p:cNvPr>
          <p:cNvSpPr txBox="1"/>
          <p:nvPr/>
        </p:nvSpPr>
        <p:spPr>
          <a:xfrm>
            <a:off x="7069659" y="7882296"/>
            <a:ext cx="1795620"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handle exception</a:t>
            </a:r>
          </a:p>
        </p:txBody>
      </p:sp>
    </p:spTree>
    <p:extLst>
      <p:ext uri="{BB962C8B-B14F-4D97-AF65-F5344CB8AC3E}">
        <p14:creationId xmlns:p14="http://schemas.microsoft.com/office/powerpoint/2010/main" val="488813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7"/>
                                        </p:tgtEl>
                                        <p:attrNameLst>
                                          <p:attrName>style.visibility</p:attrName>
                                        </p:attrNameLst>
                                      </p:cBhvr>
                                      <p:to>
                                        <p:strVal val="visible"/>
                                      </p:to>
                                    </p:set>
                                    <p:animEffect transition="in" filter="dissolve">
                                      <p:cBhvr>
                                        <p:cTn id="12" dur="500"/>
                                        <p:tgtEl>
                                          <p:spTgt spid="6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8"/>
                                        </p:tgtEl>
                                        <p:attrNameLst>
                                          <p:attrName>style.visibility</p:attrName>
                                        </p:attrNameLst>
                                      </p:cBhvr>
                                      <p:to>
                                        <p:strVal val="visible"/>
                                      </p:to>
                                    </p:set>
                                    <p:animEffect transition="in" filter="dissolve">
                                      <p:cBhvr>
                                        <p:cTn id="17" dur="500"/>
                                        <p:tgtEl>
                                          <p:spTgt spid="65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59"/>
                                        </p:tgtEl>
                                        <p:attrNameLst>
                                          <p:attrName>style.visibility</p:attrName>
                                        </p:attrNameLst>
                                      </p:cBhvr>
                                      <p:to>
                                        <p:strVal val="visible"/>
                                      </p:to>
                                    </p:set>
                                    <p:animEffect transition="in" filter="dissolve">
                                      <p:cBhvr>
                                        <p:cTn id="27" dur="500"/>
                                        <p:tgtEl>
                                          <p:spTgt spid="65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dissolv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What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does an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 need?</a:t>
            </a:r>
            <a:endParaRPr lang="en-US" sz="4400" dirty="0"/>
          </a:p>
        </p:txBody>
      </p:sp>
      <p:sp>
        <p:nvSpPr>
          <p:cNvPr id="10" name="Rectangle 3">
            <a:extLst>
              <a:ext uri="{FF2B5EF4-FFF2-40B4-BE49-F238E27FC236}">
                <a16:creationId xmlns:a16="http://schemas.microsoft.com/office/drawing/2014/main" id="{FA2F19F9-C8D7-114F-8257-FB4D95438E3B}"/>
              </a:ext>
            </a:extLst>
          </p:cNvPr>
          <p:cNvSpPr txBox="1">
            <a:spLocks noChangeArrowheads="1"/>
          </p:cNvSpPr>
          <p:nvPr/>
        </p:nvSpPr>
        <p:spPr>
          <a:xfrm>
            <a:off x="676025" y="1406872"/>
            <a:ext cx="4972505" cy="27971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data integrity</a:t>
            </a:r>
          </a:p>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apps (e.g., file transfer, web transactions) require 100% reliable data transfer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other apps (e.g., audio) can tolerate some loss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A728678F-8DEF-4046-89DA-20D9B309E935}"/>
              </a:ext>
            </a:extLst>
          </p:cNvPr>
          <p:cNvSpPr txBox="1">
            <a:spLocks noChangeArrowheads="1"/>
          </p:cNvSpPr>
          <p:nvPr/>
        </p:nvSpPr>
        <p:spPr>
          <a:xfrm>
            <a:off x="544999" y="4365808"/>
            <a:ext cx="5572612" cy="24431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timing</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Internet telephony, interactive games) require low delay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99205150-A642-0847-95C4-8C48A24DAC8A}"/>
              </a:ext>
            </a:extLst>
          </p:cNvPr>
          <p:cNvSpPr>
            <a:spLocks noChangeArrowheads="1"/>
          </p:cNvSpPr>
          <p:nvPr/>
        </p:nvSpPr>
        <p:spPr bwMode="auto">
          <a:xfrm>
            <a:off x="6586691" y="1377376"/>
            <a:ext cx="4972505" cy="336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throughput</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multimedia) require minimum amount of throughput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other apps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 apps”) make use of whatever throughput they get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5EA7119B-8447-E949-AF1B-51F99BABCA4A}"/>
              </a:ext>
            </a:extLst>
          </p:cNvPr>
          <p:cNvSpPr>
            <a:spLocks noChangeArrowheads="1"/>
          </p:cNvSpPr>
          <p:nvPr/>
        </p:nvSpPr>
        <p:spPr bwMode="auto">
          <a:xfrm>
            <a:off x="6640666" y="4830189"/>
            <a:ext cx="4533593" cy="127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security</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encryption, data integrity, …</a:t>
            </a:r>
          </a:p>
        </p:txBody>
      </p:sp>
      <p:sp>
        <p:nvSpPr>
          <p:cNvPr id="7" name="Slide Number Placeholder 2">
            <a:extLst>
              <a:ext uri="{FF2B5EF4-FFF2-40B4-BE49-F238E27FC236}">
                <a16:creationId xmlns:a16="http://schemas.microsoft.com/office/drawing/2014/main" id="{54A58A9F-013E-E14B-A97A-3F5139157AF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4211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dissolve">
                                      <p:cBhvr>
                                        <p:cTn id="7" dur="500"/>
                                        <p:tgtEl>
                                          <p:spTgt spid="1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1" end="1"/>
                                            </p:txEl>
                                          </p:spTgt>
                                        </p:tgtEl>
                                        <p:attrNameLst>
                                          <p:attrName>style.visibility</p:attrName>
                                        </p:attrNameLst>
                                      </p:cBhvr>
                                      <p:to>
                                        <p:strVal val="visible"/>
                                      </p:to>
                                    </p:set>
                                    <p:animEffect transition="in" filter="dissolve">
                                      <p:cBhvr>
                                        <p:cTn id="10" dur="500"/>
                                        <p:tgtEl>
                                          <p:spTgt spid="1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dissolve">
                                      <p:cBhvr>
                                        <p:cTn id="20" dur="500"/>
                                        <p:tgtEl>
                                          <p:spTgt spid="13">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dissolve">
                                      <p:cBhvr>
                                        <p:cTn id="23" dur="500"/>
                                        <p:tgtEl>
                                          <p:spTgt spid="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Line 25">
            <a:extLst>
              <a:ext uri="{FF2B5EF4-FFF2-40B4-BE49-F238E27FC236}">
                <a16:creationId xmlns:a16="http://schemas.microsoft.com/office/drawing/2014/main" id="{C8B17E67-5A89-99E1-F4AC-BF62D60F03A9}"/>
              </a:ext>
            </a:extLst>
          </p:cNvPr>
          <p:cNvSpPr>
            <a:spLocks noChangeShapeType="1"/>
          </p:cNvSpPr>
          <p:nvPr/>
        </p:nvSpPr>
        <p:spPr bwMode="auto">
          <a:xfrm>
            <a:off x="1143000" y="2340705"/>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F3150F8C-4B1D-4875-9E51-6FF0B2674A1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2A93E685-17A4-FC9E-DBF4-FCEEAC1F7FFF}"/>
              </a:ext>
            </a:extLst>
          </p:cNvPr>
          <p:cNvSpPr txBox="1"/>
          <p:nvPr/>
        </p:nvSpPr>
        <p:spPr>
          <a:xfrm>
            <a:off x="980117" y="2577803"/>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30</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9" name="Oval 8">
            <a:extLst>
              <a:ext uri="{FF2B5EF4-FFF2-40B4-BE49-F238E27FC236}">
                <a16:creationId xmlns:a16="http://schemas.microsoft.com/office/drawing/2014/main" id="{A272C691-D8C3-38F9-9C3A-C7DD4926F134}"/>
              </a:ext>
            </a:extLst>
          </p:cNvPr>
          <p:cNvSpPr/>
          <p:nvPr/>
        </p:nvSpPr>
        <p:spPr>
          <a:xfrm>
            <a:off x="1737840"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 name="Group 33">
            <a:extLst>
              <a:ext uri="{FF2B5EF4-FFF2-40B4-BE49-F238E27FC236}">
                <a16:creationId xmlns:a16="http://schemas.microsoft.com/office/drawing/2014/main" id="{BA16A193-6C10-D1E9-3328-1736030156ED}"/>
              </a:ext>
            </a:extLst>
          </p:cNvPr>
          <p:cNvGrpSpPr/>
          <p:nvPr/>
        </p:nvGrpSpPr>
        <p:grpSpPr>
          <a:xfrm>
            <a:off x="3143404" y="1678625"/>
            <a:ext cx="1582770" cy="1279362"/>
            <a:chOff x="3143404" y="1678625"/>
            <a:chExt cx="1582770" cy="1279362"/>
          </a:xfrm>
        </p:grpSpPr>
        <p:sp>
          <p:nvSpPr>
            <p:cNvPr id="7" name="TextBox 6">
              <a:extLst>
                <a:ext uri="{FF2B5EF4-FFF2-40B4-BE49-F238E27FC236}">
                  <a16:creationId xmlns:a16="http://schemas.microsoft.com/office/drawing/2014/main" id="{EA38D4AC-68C7-46B3-2C76-079B007BC9F8}"/>
                </a:ext>
              </a:extLst>
            </p:cNvPr>
            <p:cNvSpPr txBox="1"/>
            <p:nvPr/>
          </p:nvSpPr>
          <p:spPr>
            <a:xfrm>
              <a:off x="3143404" y="2557877"/>
              <a:ext cx="111900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s.recv()</a:t>
              </a:r>
            </a:p>
          </p:txBody>
        </p:sp>
        <p:sp>
          <p:nvSpPr>
            <p:cNvPr id="10" name="Oval 9">
              <a:extLst>
                <a:ext uri="{FF2B5EF4-FFF2-40B4-BE49-F238E27FC236}">
                  <a16:creationId xmlns:a16="http://schemas.microsoft.com/office/drawing/2014/main" id="{182EF0B9-5356-0131-EBF2-EA304817B01D}"/>
                </a:ext>
              </a:extLst>
            </p:cNvPr>
            <p:cNvSpPr/>
            <p:nvPr/>
          </p:nvSpPr>
          <p:spPr>
            <a:xfrm>
              <a:off x="3402009"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A1986B28-DC36-9FBC-0416-2551B103F140}"/>
                </a:ext>
              </a:extLst>
            </p:cNvPr>
            <p:cNvSpPr txBox="1"/>
            <p:nvPr/>
          </p:nvSpPr>
          <p:spPr>
            <a:xfrm>
              <a:off x="3384717" y="1678625"/>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timer starts!</a:t>
              </a:r>
            </a:p>
          </p:txBody>
        </p:sp>
      </p:grpSp>
      <p:grpSp>
        <p:nvGrpSpPr>
          <p:cNvPr id="36" name="Group 35">
            <a:extLst>
              <a:ext uri="{FF2B5EF4-FFF2-40B4-BE49-F238E27FC236}">
                <a16:creationId xmlns:a16="http://schemas.microsoft.com/office/drawing/2014/main" id="{36597F89-B705-2D33-6320-CA6E3386B792}"/>
              </a:ext>
            </a:extLst>
          </p:cNvPr>
          <p:cNvGrpSpPr/>
          <p:nvPr/>
        </p:nvGrpSpPr>
        <p:grpSpPr>
          <a:xfrm>
            <a:off x="8955387" y="1637453"/>
            <a:ext cx="2398413" cy="1525484"/>
            <a:chOff x="8955387" y="1637453"/>
            <a:chExt cx="2398413" cy="1525484"/>
          </a:xfrm>
        </p:grpSpPr>
        <p:sp>
          <p:nvSpPr>
            <p:cNvPr id="8" name="TextBox 7">
              <a:extLst>
                <a:ext uri="{FF2B5EF4-FFF2-40B4-BE49-F238E27FC236}">
                  <a16:creationId xmlns:a16="http://schemas.microsoft.com/office/drawing/2014/main" id="{E4A867EB-5ADA-2AEC-6AAB-723D6EA274DF}"/>
                </a:ext>
              </a:extLst>
            </p:cNvPr>
            <p:cNvSpPr txBox="1"/>
            <p:nvPr/>
          </p:nvSpPr>
          <p:spPr>
            <a:xfrm>
              <a:off x="8955387" y="2516606"/>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interrupt s.recv()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raise timeout exception</a:t>
              </a:r>
            </a:p>
          </p:txBody>
        </p:sp>
        <p:sp>
          <p:nvSpPr>
            <p:cNvPr id="11" name="Oval 10">
              <a:extLst>
                <a:ext uri="{FF2B5EF4-FFF2-40B4-BE49-F238E27FC236}">
                  <a16:creationId xmlns:a16="http://schemas.microsoft.com/office/drawing/2014/main" id="{84B1B365-E58D-2A67-B93A-0983D2A237DE}"/>
                </a:ext>
              </a:extLst>
            </p:cNvPr>
            <p:cNvSpPr/>
            <p:nvPr/>
          </p:nvSpPr>
          <p:spPr>
            <a:xfrm>
              <a:off x="9916950" y="2160350"/>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5" name="Picture 87" descr="alarm_clock_ringing">
              <a:extLst>
                <a:ext uri="{FF2B5EF4-FFF2-40B4-BE49-F238E27FC236}">
                  <a16:creationId xmlns:a16="http://schemas.microsoft.com/office/drawing/2014/main" id="{995D0104-5C8E-1A66-F2EF-D23E1D5480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9626" y="1637453"/>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 Box 91">
              <a:extLst>
                <a:ext uri="{FF2B5EF4-FFF2-40B4-BE49-F238E27FC236}">
                  <a16:creationId xmlns:a16="http://schemas.microsoft.com/office/drawing/2014/main" id="{BE4C5224-021E-C8EF-40C2-6351ED166D0D}"/>
                </a:ext>
              </a:extLst>
            </p:cNvPr>
            <p:cNvSpPr txBox="1">
              <a:spLocks noChangeArrowheads="1"/>
            </p:cNvSpPr>
            <p:nvPr/>
          </p:nvSpPr>
          <p:spPr bwMode="auto">
            <a:xfrm>
              <a:off x="10091075" y="1798567"/>
              <a:ext cx="960439" cy="300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p:txBody>
        </p:sp>
      </p:grpSp>
      <p:grpSp>
        <p:nvGrpSpPr>
          <p:cNvPr id="37" name="Group 36">
            <a:extLst>
              <a:ext uri="{FF2B5EF4-FFF2-40B4-BE49-F238E27FC236}">
                <a16:creationId xmlns:a16="http://schemas.microsoft.com/office/drawing/2014/main" id="{0973C3E2-6216-9C20-15AB-66E20BA7012F}"/>
              </a:ext>
            </a:extLst>
          </p:cNvPr>
          <p:cNvGrpSpPr/>
          <p:nvPr/>
        </p:nvGrpSpPr>
        <p:grpSpPr>
          <a:xfrm>
            <a:off x="996446" y="4267853"/>
            <a:ext cx="10357354" cy="821371"/>
            <a:chOff x="996446" y="4267853"/>
            <a:chExt cx="10357354" cy="821371"/>
          </a:xfrm>
        </p:grpSpPr>
        <p:sp>
          <p:nvSpPr>
            <p:cNvPr id="17" name="Line 25">
              <a:extLst>
                <a:ext uri="{FF2B5EF4-FFF2-40B4-BE49-F238E27FC236}">
                  <a16:creationId xmlns:a16="http://schemas.microsoft.com/office/drawing/2014/main" id="{BDDA05EA-9AA0-97AF-7ED8-EA251663153D}"/>
                </a:ext>
              </a:extLst>
            </p:cNvPr>
            <p:cNvSpPr>
              <a:spLocks noChangeShapeType="1"/>
            </p:cNvSpPr>
            <p:nvPr/>
          </p:nvSpPr>
          <p:spPr bwMode="auto">
            <a:xfrm>
              <a:off x="1143000" y="4452016"/>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2BA27198-F672-7911-BF43-58C614E3B906}"/>
                </a:ext>
              </a:extLst>
            </p:cNvPr>
            <p:cNvSpPr txBox="1"/>
            <p:nvPr/>
          </p:nvSpPr>
          <p:spPr>
            <a:xfrm>
              <a:off x="996446" y="4689114"/>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1" name="Oval 20">
              <a:extLst>
                <a:ext uri="{FF2B5EF4-FFF2-40B4-BE49-F238E27FC236}">
                  <a16:creationId xmlns:a16="http://schemas.microsoft.com/office/drawing/2014/main" id="{6F3DA307-1508-EAE6-2738-BC9D7595DCEA}"/>
                </a:ext>
              </a:extLst>
            </p:cNvPr>
            <p:cNvSpPr/>
            <p:nvPr/>
          </p:nvSpPr>
          <p:spPr>
            <a:xfrm>
              <a:off x="1737840"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8" name="Group 37">
            <a:extLst>
              <a:ext uri="{FF2B5EF4-FFF2-40B4-BE49-F238E27FC236}">
                <a16:creationId xmlns:a16="http://schemas.microsoft.com/office/drawing/2014/main" id="{E3096885-715D-76A0-3182-1B6A668AE1B1}"/>
              </a:ext>
            </a:extLst>
          </p:cNvPr>
          <p:cNvGrpSpPr/>
          <p:nvPr/>
        </p:nvGrpSpPr>
        <p:grpSpPr>
          <a:xfrm>
            <a:off x="2953611" y="3876924"/>
            <a:ext cx="1341457" cy="1192374"/>
            <a:chOff x="2953611" y="3876924"/>
            <a:chExt cx="1341457" cy="1192374"/>
          </a:xfrm>
        </p:grpSpPr>
        <p:sp>
          <p:nvSpPr>
            <p:cNvPr id="19" name="TextBox 18">
              <a:extLst>
                <a:ext uri="{FF2B5EF4-FFF2-40B4-BE49-F238E27FC236}">
                  <a16:creationId xmlns:a16="http://schemas.microsoft.com/office/drawing/2014/main" id="{C2E7240D-61C1-7804-79F3-D65716FF9C3F}"/>
                </a:ext>
              </a:extLst>
            </p:cNvPr>
            <p:cNvSpPr txBox="1"/>
            <p:nvPr/>
          </p:nvSpPr>
          <p:spPr>
            <a:xfrm>
              <a:off x="3176063" y="4669188"/>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s.recv()</a:t>
              </a:r>
            </a:p>
          </p:txBody>
        </p:sp>
        <p:sp>
          <p:nvSpPr>
            <p:cNvPr id="22" name="Oval 21">
              <a:extLst>
                <a:ext uri="{FF2B5EF4-FFF2-40B4-BE49-F238E27FC236}">
                  <a16:creationId xmlns:a16="http://schemas.microsoft.com/office/drawing/2014/main" id="{F0009779-8D38-E854-A7C6-29CF7408AEBD}"/>
                </a:ext>
              </a:extLst>
            </p:cNvPr>
            <p:cNvSpPr/>
            <p:nvPr/>
          </p:nvSpPr>
          <p:spPr>
            <a:xfrm>
              <a:off x="3402009"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0FAA9E51-8B12-691E-D8D6-8889908518AF}"/>
                </a:ext>
              </a:extLst>
            </p:cNvPr>
            <p:cNvSpPr txBox="1"/>
            <p:nvPr/>
          </p:nvSpPr>
          <p:spPr>
            <a:xfrm>
              <a:off x="2953611" y="387692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timer starts!</a:t>
              </a:r>
            </a:p>
          </p:txBody>
        </p:sp>
      </p:grpSp>
      <p:grpSp>
        <p:nvGrpSpPr>
          <p:cNvPr id="42" name="Group 41">
            <a:extLst>
              <a:ext uri="{FF2B5EF4-FFF2-40B4-BE49-F238E27FC236}">
                <a16:creationId xmlns:a16="http://schemas.microsoft.com/office/drawing/2014/main" id="{23F359B8-EDE5-1CCA-2439-DF7D8D9185AF}"/>
              </a:ext>
            </a:extLst>
          </p:cNvPr>
          <p:cNvGrpSpPr/>
          <p:nvPr/>
        </p:nvGrpSpPr>
        <p:grpSpPr>
          <a:xfrm>
            <a:off x="4446123" y="3623736"/>
            <a:ext cx="1889492" cy="1002257"/>
            <a:chOff x="4446123" y="3623736"/>
            <a:chExt cx="1889492" cy="1002257"/>
          </a:xfrm>
        </p:grpSpPr>
        <p:sp>
          <p:nvSpPr>
            <p:cNvPr id="26" name="Oval 25">
              <a:extLst>
                <a:ext uri="{FF2B5EF4-FFF2-40B4-BE49-F238E27FC236}">
                  <a16:creationId xmlns:a16="http://schemas.microsoft.com/office/drawing/2014/main" id="{78F19865-1DBF-B031-6785-462B30B681D3}"/>
                </a:ext>
              </a:extLst>
            </p:cNvPr>
            <p:cNvSpPr/>
            <p:nvPr/>
          </p:nvSpPr>
          <p:spPr>
            <a:xfrm>
              <a:off x="5087068"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1C5BC3E8-54CE-9B18-EA79-66605E6BEAD4}"/>
                </a:ext>
              </a:extLst>
            </p:cNvPr>
            <p:cNvSpPr txBox="1"/>
            <p:nvPr/>
          </p:nvSpPr>
          <p:spPr>
            <a:xfrm>
              <a:off x="4446123" y="3623736"/>
              <a:ext cx="188949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 a message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&amp; timer stop!</a:t>
              </a:r>
            </a:p>
          </p:txBody>
        </p:sp>
      </p:grpSp>
      <p:grpSp>
        <p:nvGrpSpPr>
          <p:cNvPr id="43" name="Group 42">
            <a:extLst>
              <a:ext uri="{FF2B5EF4-FFF2-40B4-BE49-F238E27FC236}">
                <a16:creationId xmlns:a16="http://schemas.microsoft.com/office/drawing/2014/main" id="{FFCCA15A-9CB6-C4E2-8350-444F579EB36E}"/>
              </a:ext>
            </a:extLst>
          </p:cNvPr>
          <p:cNvGrpSpPr/>
          <p:nvPr/>
        </p:nvGrpSpPr>
        <p:grpSpPr>
          <a:xfrm>
            <a:off x="6059118" y="3916704"/>
            <a:ext cx="1341457" cy="1141035"/>
            <a:chOff x="6059118" y="3916704"/>
            <a:chExt cx="1341457" cy="1141035"/>
          </a:xfrm>
        </p:grpSpPr>
        <p:sp>
          <p:nvSpPr>
            <p:cNvPr id="27" name="TextBox 26">
              <a:extLst>
                <a:ext uri="{FF2B5EF4-FFF2-40B4-BE49-F238E27FC236}">
                  <a16:creationId xmlns:a16="http://schemas.microsoft.com/office/drawing/2014/main" id="{7F10FD2D-B5AE-6162-A76C-9AA5C1D460DB}"/>
                </a:ext>
              </a:extLst>
            </p:cNvPr>
            <p:cNvSpPr txBox="1"/>
            <p:nvPr/>
          </p:nvSpPr>
          <p:spPr>
            <a:xfrm>
              <a:off x="6235414" y="4657629"/>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s.recv()</a:t>
              </a:r>
            </a:p>
          </p:txBody>
        </p:sp>
        <p:sp>
          <p:nvSpPr>
            <p:cNvPr id="29" name="Oval 28">
              <a:extLst>
                <a:ext uri="{FF2B5EF4-FFF2-40B4-BE49-F238E27FC236}">
                  <a16:creationId xmlns:a16="http://schemas.microsoft.com/office/drawing/2014/main" id="{499F3F03-7B05-6F57-E777-BFF28E7FBBF3}"/>
                </a:ext>
              </a:extLst>
            </p:cNvPr>
            <p:cNvSpPr/>
            <p:nvPr/>
          </p:nvSpPr>
          <p:spPr>
            <a:xfrm>
              <a:off x="6480410" y="4265835"/>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F8A0D417-C180-AD79-A729-D17A0441414B}"/>
                </a:ext>
              </a:extLst>
            </p:cNvPr>
            <p:cNvSpPr txBox="1"/>
            <p:nvPr/>
          </p:nvSpPr>
          <p:spPr>
            <a:xfrm>
              <a:off x="6059118" y="391670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timer starts!</a:t>
              </a:r>
            </a:p>
          </p:txBody>
        </p:sp>
      </p:grpSp>
      <p:grpSp>
        <p:nvGrpSpPr>
          <p:cNvPr id="45" name="Group 44">
            <a:extLst>
              <a:ext uri="{FF2B5EF4-FFF2-40B4-BE49-F238E27FC236}">
                <a16:creationId xmlns:a16="http://schemas.microsoft.com/office/drawing/2014/main" id="{ED39D156-0CAE-2F35-3E5C-C3C2F2BA7A78}"/>
              </a:ext>
            </a:extLst>
          </p:cNvPr>
          <p:cNvGrpSpPr/>
          <p:nvPr/>
        </p:nvGrpSpPr>
        <p:grpSpPr>
          <a:xfrm>
            <a:off x="9598373" y="3733597"/>
            <a:ext cx="2398413" cy="1626302"/>
            <a:chOff x="9598373" y="3733597"/>
            <a:chExt cx="2398413" cy="1626302"/>
          </a:xfrm>
        </p:grpSpPr>
        <p:sp>
          <p:nvSpPr>
            <p:cNvPr id="20" name="TextBox 19">
              <a:extLst>
                <a:ext uri="{FF2B5EF4-FFF2-40B4-BE49-F238E27FC236}">
                  <a16:creationId xmlns:a16="http://schemas.microsoft.com/office/drawing/2014/main" id="{090F8558-EAE8-1617-DAD8-C54085A7E0D4}"/>
                </a:ext>
              </a:extLst>
            </p:cNvPr>
            <p:cNvSpPr txBox="1"/>
            <p:nvPr/>
          </p:nvSpPr>
          <p:spPr>
            <a:xfrm>
              <a:off x="9598373" y="4713568"/>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interrupt s.recv()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raise timeout exception</a:t>
              </a:r>
            </a:p>
          </p:txBody>
        </p:sp>
        <p:sp>
          <p:nvSpPr>
            <p:cNvPr id="23" name="Oval 22">
              <a:extLst>
                <a:ext uri="{FF2B5EF4-FFF2-40B4-BE49-F238E27FC236}">
                  <a16:creationId xmlns:a16="http://schemas.microsoft.com/office/drawing/2014/main" id="{5EF4BCC2-519B-ED34-44C2-EAE862913159}"/>
                </a:ext>
              </a:extLst>
            </p:cNvPr>
            <p:cNvSpPr/>
            <p:nvPr/>
          </p:nvSpPr>
          <p:spPr>
            <a:xfrm>
              <a:off x="10488450" y="4271661"/>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Text Box 91">
              <a:extLst>
                <a:ext uri="{FF2B5EF4-FFF2-40B4-BE49-F238E27FC236}">
                  <a16:creationId xmlns:a16="http://schemas.microsoft.com/office/drawing/2014/main" id="{517F7020-185F-C4E9-8EF5-00AC412006B1}"/>
                </a:ext>
              </a:extLst>
            </p:cNvPr>
            <p:cNvSpPr txBox="1">
              <a:spLocks noChangeArrowheads="1"/>
            </p:cNvSpPr>
            <p:nvPr/>
          </p:nvSpPr>
          <p:spPr bwMode="auto">
            <a:xfrm>
              <a:off x="10773945" y="3886420"/>
              <a:ext cx="960439" cy="300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p:txBody>
        </p:sp>
        <p:pic>
          <p:nvPicPr>
            <p:cNvPr id="32" name="Picture 87" descr="alarm_clock_ringing">
              <a:extLst>
                <a:ext uri="{FF2B5EF4-FFF2-40B4-BE49-F238E27FC236}">
                  <a16:creationId xmlns:a16="http://schemas.microsoft.com/office/drawing/2014/main" id="{F1D65421-BC2F-E4CF-A03D-D9EA6B0BDF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97476" y="3733597"/>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 name="Rounded Rectangular Callout 38">
            <a:extLst>
              <a:ext uri="{FF2B5EF4-FFF2-40B4-BE49-F238E27FC236}">
                <a16:creationId xmlns:a16="http://schemas.microsoft.com/office/drawing/2014/main" id="{CFB62DD4-4669-291F-177D-95873E674B90}"/>
              </a:ext>
            </a:extLst>
          </p:cNvPr>
          <p:cNvSpPr/>
          <p:nvPr/>
        </p:nvSpPr>
        <p:spPr>
          <a:xfrm>
            <a:off x="1570895" y="5720359"/>
            <a:ext cx="8655774" cy="730631"/>
          </a:xfrm>
          <a:prstGeom prst="wedgeRoundRectCallout">
            <a:avLst>
              <a:gd name="adj1" fmla="val -41685"/>
              <a:gd name="adj2" fmla="val -131854"/>
              <a:gd name="adj3" fmla="val 16667"/>
            </a:avLst>
          </a:prstGeom>
          <a:ln w="34925">
            <a:solidFill>
              <a:srgbClr val="CC0000"/>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Set a timeout on all future socket operations of that specific socket! </a:t>
            </a:r>
          </a:p>
        </p:txBody>
      </p:sp>
      <p:grpSp>
        <p:nvGrpSpPr>
          <p:cNvPr id="35" name="Group 34">
            <a:extLst>
              <a:ext uri="{FF2B5EF4-FFF2-40B4-BE49-F238E27FC236}">
                <a16:creationId xmlns:a16="http://schemas.microsoft.com/office/drawing/2014/main" id="{BDDC1186-9CE2-403B-E783-B674FC13F2F1}"/>
              </a:ext>
            </a:extLst>
          </p:cNvPr>
          <p:cNvGrpSpPr/>
          <p:nvPr/>
        </p:nvGrpSpPr>
        <p:grpSpPr>
          <a:xfrm>
            <a:off x="3889531" y="1713789"/>
            <a:ext cx="5887562" cy="560973"/>
            <a:chOff x="3889531" y="1713789"/>
            <a:chExt cx="5887562" cy="560973"/>
          </a:xfrm>
        </p:grpSpPr>
        <p:sp>
          <p:nvSpPr>
            <p:cNvPr id="12" name="TextBox 11">
              <a:extLst>
                <a:ext uri="{FF2B5EF4-FFF2-40B4-BE49-F238E27FC236}">
                  <a16:creationId xmlns:a16="http://schemas.microsoft.com/office/drawing/2014/main" id="{0AA50C2F-309F-AB78-0560-CC16D507778C}"/>
                </a:ext>
              </a:extLst>
            </p:cNvPr>
            <p:cNvSpPr txBox="1"/>
            <p:nvPr/>
          </p:nvSpPr>
          <p:spPr>
            <a:xfrm>
              <a:off x="5533981" y="1713789"/>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 packet arrives in 30 secs</a:t>
              </a:r>
            </a:p>
          </p:txBody>
        </p:sp>
        <p:sp>
          <p:nvSpPr>
            <p:cNvPr id="40" name="Right Brace 39">
              <a:extLst>
                <a:ext uri="{FF2B5EF4-FFF2-40B4-BE49-F238E27FC236}">
                  <a16:creationId xmlns:a16="http://schemas.microsoft.com/office/drawing/2014/main" id="{E040FF53-7C34-443A-EA92-A406119E1E2E}"/>
                </a:ext>
              </a:extLst>
            </p:cNvPr>
            <p:cNvSpPr/>
            <p:nvPr/>
          </p:nvSpPr>
          <p:spPr>
            <a:xfrm rot="16200000">
              <a:off x="6717838" y="-784492"/>
              <a:ext cx="230947" cy="588756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43">
            <a:extLst>
              <a:ext uri="{FF2B5EF4-FFF2-40B4-BE49-F238E27FC236}">
                <a16:creationId xmlns:a16="http://schemas.microsoft.com/office/drawing/2014/main" id="{22153B2A-A8C9-899E-D598-0DF3F658C494}"/>
              </a:ext>
            </a:extLst>
          </p:cNvPr>
          <p:cNvGrpSpPr/>
          <p:nvPr/>
        </p:nvGrpSpPr>
        <p:grpSpPr>
          <a:xfrm>
            <a:off x="6905671" y="3735288"/>
            <a:ext cx="3481022" cy="614857"/>
            <a:chOff x="6905671" y="3735288"/>
            <a:chExt cx="3481022" cy="614857"/>
          </a:xfrm>
        </p:grpSpPr>
        <p:sp>
          <p:nvSpPr>
            <p:cNvPr id="31" name="TextBox 30">
              <a:extLst>
                <a:ext uri="{FF2B5EF4-FFF2-40B4-BE49-F238E27FC236}">
                  <a16:creationId xmlns:a16="http://schemas.microsoft.com/office/drawing/2014/main" id="{90909FD9-D1FA-43B5-2168-09FA646BD2F6}"/>
                </a:ext>
              </a:extLst>
            </p:cNvPr>
            <p:cNvSpPr txBox="1"/>
            <p:nvPr/>
          </p:nvSpPr>
          <p:spPr>
            <a:xfrm>
              <a:off x="7483289" y="3735288"/>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 packet arrives in 10 secs</a:t>
              </a:r>
            </a:p>
          </p:txBody>
        </p:sp>
        <p:sp>
          <p:nvSpPr>
            <p:cNvPr id="41" name="Right Brace 40">
              <a:extLst>
                <a:ext uri="{FF2B5EF4-FFF2-40B4-BE49-F238E27FC236}">
                  <a16:creationId xmlns:a16="http://schemas.microsoft.com/office/drawing/2014/main" id="{1105B5E2-3D12-65DB-8652-E9AA6190CEEB}"/>
                </a:ext>
              </a:extLst>
            </p:cNvPr>
            <p:cNvSpPr/>
            <p:nvPr/>
          </p:nvSpPr>
          <p:spPr>
            <a:xfrm rot="16200000">
              <a:off x="8528260" y="2491713"/>
              <a:ext cx="235843" cy="348102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 name="Title 1">
            <a:extLst>
              <a:ext uri="{FF2B5EF4-FFF2-40B4-BE49-F238E27FC236}">
                <a16:creationId xmlns:a16="http://schemas.microsoft.com/office/drawing/2014/main" id="{E38AAB5C-53D2-FA7B-A32A-85D30051936B}"/>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rPr>
              <a:t>How Python socket.settimeout() works?</a:t>
            </a:r>
            <a:endPar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endParaRPr>
          </a:p>
        </p:txBody>
      </p:sp>
    </p:spTree>
    <p:extLst>
      <p:ext uri="{BB962C8B-B14F-4D97-AF65-F5344CB8AC3E}">
        <p14:creationId xmlns:p14="http://schemas.microsoft.com/office/powerpoint/2010/main" val="132109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dissolve">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dissolve">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dissolve">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dissolve">
                                      <p:cBhvr>
                                        <p:cTn id="22" dur="500"/>
                                        <p:tgtEl>
                                          <p:spTgt spid="3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dissolve">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dissolve">
                                      <p:cBhvr>
                                        <p:cTn id="32" dur="500"/>
                                        <p:tgtEl>
                                          <p:spTgt spid="42"/>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dissolve">
                                      <p:cBhvr>
                                        <p:cTn id="37" dur="500"/>
                                        <p:tgtEl>
                                          <p:spTgt spid="43"/>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dissolve">
                                      <p:cBhvr>
                                        <p:cTn id="42" dur="500"/>
                                        <p:tgtEl>
                                          <p:spTgt spid="4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dissolve">
                                      <p:cBhvr>
                                        <p:cTn id="47" dur="500"/>
                                        <p:tgtEl>
                                          <p:spTgt spid="4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dissolve">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77D59B0-E780-89C7-3054-E1B616C46084}"/>
              </a:ext>
            </a:extLst>
          </p:cNvPr>
          <p:cNvSpPr>
            <a:spLocks noGrp="1"/>
          </p:cNvSpPr>
          <p:nvPr>
            <p:ph idx="1"/>
          </p:nvPr>
        </p:nvSpPr>
        <p:spPr>
          <a:xfrm>
            <a:off x="838200" y="1501534"/>
            <a:ext cx="10515600" cy="4351338"/>
          </a:xfrm>
        </p:spPr>
        <p:txBody>
          <a:bodyPr/>
          <a:lstStyle/>
          <a:p>
            <a:pPr marL="0" indent="0">
              <a:buNone/>
            </a:pPr>
            <a:r>
              <a:rPr lang="en-US" dirty="0"/>
              <a:t>Execute a block of code, and handle “exceptions” that may occur when executing that block of code</a:t>
            </a:r>
          </a:p>
        </p:txBody>
      </p:sp>
      <p:sp>
        <p:nvSpPr>
          <p:cNvPr id="6" name="Title 1">
            <a:extLst>
              <a:ext uri="{FF2B5EF4-FFF2-40B4-BE49-F238E27FC236}">
                <a16:creationId xmlns:a16="http://schemas.microsoft.com/office/drawing/2014/main" id="{921B03A0-6528-D029-4F8B-6FEAC62C3554}"/>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rPr>
              <a:t>Python try-except block</a:t>
            </a:r>
            <a:endPar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endParaRPr>
          </a:p>
        </p:txBody>
      </p:sp>
      <p:sp>
        <p:nvSpPr>
          <p:cNvPr id="8" name="TextBox 7">
            <a:extLst>
              <a:ext uri="{FF2B5EF4-FFF2-40B4-BE49-F238E27FC236}">
                <a16:creationId xmlns:a16="http://schemas.microsoft.com/office/drawing/2014/main" id="{8E1435F2-1751-7025-EF65-D043D56BE4B1}"/>
              </a:ext>
            </a:extLst>
          </p:cNvPr>
          <p:cNvSpPr txBox="1"/>
          <p:nvPr/>
        </p:nvSpPr>
        <p:spPr>
          <a:xfrm>
            <a:off x="925976" y="2349661"/>
            <a:ext cx="3398559" cy="1974067"/>
          </a:xfrm>
          <a:prstGeom prst="rect">
            <a:avLst/>
          </a:prstGeom>
          <a:noFill/>
        </p:spPr>
        <p:txBody>
          <a:bodyPr wrap="none" rtlCol="0">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try:</a:t>
            </a:r>
            <a:b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&lt;do something&gt;</a:t>
            </a:r>
            <a:b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except &lt;exception&gt;:</a:t>
            </a:r>
            <a:b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&lt;handle the exception&gt;</a:t>
            </a:r>
          </a:p>
        </p:txBody>
      </p:sp>
      <p:sp>
        <p:nvSpPr>
          <p:cNvPr id="10" name="TextBox 9">
            <a:extLst>
              <a:ext uri="{FF2B5EF4-FFF2-40B4-BE49-F238E27FC236}">
                <a16:creationId xmlns:a16="http://schemas.microsoft.com/office/drawing/2014/main" id="{04652243-8ADA-9FFA-9F74-0AF7D7E8753E}"/>
              </a:ext>
            </a:extLst>
          </p:cNvPr>
          <p:cNvSpPr txBox="1"/>
          <p:nvPr/>
        </p:nvSpPr>
        <p:spPr>
          <a:xfrm>
            <a:off x="4577199" y="2774696"/>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Executing this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try code block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may cause exception(s) to catch. If an exception is raised, execution  jumps from jumps directly into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except code block</a:t>
            </a:r>
          </a:p>
        </p:txBody>
      </p:sp>
      <p:sp>
        <p:nvSpPr>
          <p:cNvPr id="11" name="TextBox 10">
            <a:extLst>
              <a:ext uri="{FF2B5EF4-FFF2-40B4-BE49-F238E27FC236}">
                <a16:creationId xmlns:a16="http://schemas.microsoft.com/office/drawing/2014/main" id="{4647B4F5-917E-0946-A3DF-205D4A9DBDD9}"/>
              </a:ext>
            </a:extLst>
          </p:cNvPr>
          <p:cNvSpPr txBox="1"/>
          <p:nvPr/>
        </p:nvSpPr>
        <p:spPr>
          <a:xfrm>
            <a:off x="4667627" y="3752520"/>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except code block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is only executed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if an </a:t>
            </a:r>
            <a:r>
              <a:rPr kumimoji="0" lang="en-US" sz="1800" b="0" i="1" u="none" strike="noStrike" kern="1200" cap="none" spc="0" normalizeH="0" baseline="0" noProof="0" dirty="0">
                <a:ln>
                  <a:noFill/>
                </a:ln>
                <a:solidFill>
                  <a:srgbClr val="CC0000"/>
                </a:solidFill>
                <a:effectLst/>
                <a:uLnTx/>
                <a:uFillTx/>
                <a:latin typeface="Calibri" panose="020F0502020204030204"/>
                <a:ea typeface="+mn-ea"/>
                <a:cs typeface="+mn-cs"/>
              </a:rPr>
              <a:t>&lt;exception&gt;</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 occurred</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 the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try code block</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(note: except block is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required</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with a try block)</a:t>
            </a:r>
          </a:p>
        </p:txBody>
      </p:sp>
      <p:sp>
        <p:nvSpPr>
          <p:cNvPr id="12" name="Left Brace 11">
            <a:extLst>
              <a:ext uri="{FF2B5EF4-FFF2-40B4-BE49-F238E27FC236}">
                <a16:creationId xmlns:a16="http://schemas.microsoft.com/office/drawing/2014/main" id="{3C3DDE57-B4DE-9F2E-58B4-CC9FCED7492B}"/>
              </a:ext>
            </a:extLst>
          </p:cNvPr>
          <p:cNvSpPr/>
          <p:nvPr/>
        </p:nvSpPr>
        <p:spPr>
          <a:xfrm>
            <a:off x="4488128" y="3803680"/>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eft Brace 12">
            <a:extLst>
              <a:ext uri="{FF2B5EF4-FFF2-40B4-BE49-F238E27FC236}">
                <a16:creationId xmlns:a16="http://schemas.microsoft.com/office/drawing/2014/main" id="{834B7FAC-F650-A2F9-77D4-B96B6C917DDE}"/>
              </a:ext>
            </a:extLst>
          </p:cNvPr>
          <p:cNvSpPr/>
          <p:nvPr/>
        </p:nvSpPr>
        <p:spPr>
          <a:xfrm>
            <a:off x="4412303" y="2825856"/>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759030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a:t>
            </a:r>
            <a:r>
              <a:rPr lang="en-US" altLang="en-US" dirty="0">
                <a:solidFill>
                  <a:srgbClr val="C00000"/>
                </a:solidFill>
                <a:ea typeface="ＭＳ Ｐゴシック" panose="020B0600070205080204" pitchFamily="34" charset="-128"/>
                <a:cs typeface="+mn-cs"/>
              </a:rPr>
              <a:t>socket timeouts</a:t>
            </a:r>
            <a:endParaRPr lang="en-US" altLang="en-US" sz="5400" dirty="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AE9E0B3A-6E1D-33DD-B4C3-FEFE580E9C3C}"/>
              </a:ext>
            </a:extLst>
          </p:cNvPr>
          <p:cNvGrpSpPr/>
          <p:nvPr/>
        </p:nvGrpSpPr>
        <p:grpSpPr>
          <a:xfrm>
            <a:off x="5406160" y="1309918"/>
            <a:ext cx="6352756" cy="5006915"/>
            <a:chOff x="5406160" y="1309918"/>
            <a:chExt cx="6352756" cy="5006915"/>
          </a:xfrm>
        </p:grpSpPr>
        <p:sp>
          <p:nvSpPr>
            <p:cNvPr id="5" name="TextBox 1">
              <a:extLst>
                <a:ext uri="{FF2B5EF4-FFF2-40B4-BE49-F238E27FC236}">
                  <a16:creationId xmlns:a16="http://schemas.microsoft.com/office/drawing/2014/main" id="{78BFC306-359D-5D2E-17CD-D24F11D82E95}"/>
                </a:ext>
              </a:extLst>
            </p:cNvPr>
            <p:cNvSpPr txBox="1">
              <a:spLocks noChangeArrowheads="1"/>
            </p:cNvSpPr>
            <p:nvPr/>
          </p:nvSpPr>
          <p:spPr bwMode="auto">
            <a:xfrm>
              <a:off x="5406160" y="1792518"/>
              <a:ext cx="6352756"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counter = 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counter &lt;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connectionSocket.settimeout(10)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try: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wolf_location = connectionSocket.recv(1024).decode()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send_hunter(wolf_location) # a villager function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connectionSocket.send('hunter sent')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except timeout: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counter += 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connectionSocket.close()</a:t>
              </a:r>
              <a:endPar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 name="TextBox 2">
              <a:extLst>
                <a:ext uri="{FF2B5EF4-FFF2-40B4-BE49-F238E27FC236}">
                  <a16:creationId xmlns:a16="http://schemas.microsoft.com/office/drawing/2014/main" id="{E3284415-84EE-F12A-B596-E5D2245B0F87}"/>
                </a:ext>
              </a:extLst>
            </p:cNvPr>
            <p:cNvSpPr txBox="1">
              <a:spLocks noChangeArrowheads="1"/>
            </p:cNvSpPr>
            <p:nvPr/>
          </p:nvSpPr>
          <p:spPr bwMode="auto">
            <a:xfrm>
              <a:off x="5571148" y="1309918"/>
              <a:ext cx="42186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TCPServer (Villagers)</a:t>
              </a:r>
            </a:p>
          </p:txBody>
        </p:sp>
      </p:grpSp>
      <p:grpSp>
        <p:nvGrpSpPr>
          <p:cNvPr id="7" name="Group 47">
            <a:extLst>
              <a:ext uri="{FF2B5EF4-FFF2-40B4-BE49-F238E27FC236}">
                <a16:creationId xmlns:a16="http://schemas.microsoft.com/office/drawing/2014/main" id="{81091F01-E028-6E04-3BDA-E9218EF02941}"/>
              </a:ext>
            </a:extLst>
          </p:cNvPr>
          <p:cNvGrpSpPr>
            <a:grpSpLocks/>
          </p:cNvGrpSpPr>
          <p:nvPr/>
        </p:nvGrpSpPr>
        <p:grpSpPr bwMode="auto">
          <a:xfrm>
            <a:off x="2081759" y="3801772"/>
            <a:ext cx="3485382" cy="584775"/>
            <a:chOff x="-796660" y="2582793"/>
            <a:chExt cx="3485832" cy="584044"/>
          </a:xfrm>
        </p:grpSpPr>
        <p:sp>
          <p:nvSpPr>
            <p:cNvPr id="8" name="TextBox 31">
              <a:extLst>
                <a:ext uri="{FF2B5EF4-FFF2-40B4-BE49-F238E27FC236}">
                  <a16:creationId xmlns:a16="http://schemas.microsoft.com/office/drawing/2014/main" id="{19BA9B9F-82D1-D7AA-7AD3-4B9BD9EA0C58}"/>
                </a:ext>
              </a:extLst>
            </p:cNvPr>
            <p:cNvSpPr txBox="1">
              <a:spLocks noChangeArrowheads="1"/>
            </p:cNvSpPr>
            <p:nvPr/>
          </p:nvSpPr>
          <p:spPr bwMode="auto">
            <a:xfrm>
              <a:off x="-796660" y="2582793"/>
              <a:ext cx="2898914"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set a 10-seconds timeout on all future socket operations </a:t>
              </a:r>
            </a:p>
          </p:txBody>
        </p:sp>
        <p:cxnSp>
          <p:nvCxnSpPr>
            <p:cNvPr id="9" name="Straight Connector 32">
              <a:extLst>
                <a:ext uri="{FF2B5EF4-FFF2-40B4-BE49-F238E27FC236}">
                  <a16:creationId xmlns:a16="http://schemas.microsoft.com/office/drawing/2014/main" id="{AF673A42-8171-692D-9D72-3998DA8B2AE4}"/>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 name="Group 47">
            <a:extLst>
              <a:ext uri="{FF2B5EF4-FFF2-40B4-BE49-F238E27FC236}">
                <a16:creationId xmlns:a16="http://schemas.microsoft.com/office/drawing/2014/main" id="{B8443CA7-4434-6A5B-8132-6C3BAE460129}"/>
              </a:ext>
            </a:extLst>
          </p:cNvPr>
          <p:cNvGrpSpPr>
            <a:grpSpLocks/>
          </p:cNvGrpSpPr>
          <p:nvPr/>
        </p:nvGrpSpPr>
        <p:grpSpPr bwMode="auto">
          <a:xfrm>
            <a:off x="1826792" y="5650433"/>
            <a:ext cx="3740349" cy="338554"/>
            <a:chOff x="-1052482" y="3006031"/>
            <a:chExt cx="3741636" cy="337708"/>
          </a:xfrm>
        </p:grpSpPr>
        <p:sp>
          <p:nvSpPr>
            <p:cNvPr id="12" name="TextBox 11">
              <a:extLst>
                <a:ext uri="{FF2B5EF4-FFF2-40B4-BE49-F238E27FC236}">
                  <a16:creationId xmlns:a16="http://schemas.microsoft.com/office/drawing/2014/main" id="{05F415E2-E12E-9D9C-2F95-B067904DEC19}"/>
                </a:ext>
              </a:extLst>
            </p:cNvPr>
            <p:cNvSpPr txBox="1">
              <a:spLocks noChangeArrowheads="1"/>
            </p:cNvSpPr>
            <p:nvPr/>
          </p:nvSpPr>
          <p:spPr bwMode="auto">
            <a:xfrm>
              <a:off x="-1052482" y="3006031"/>
              <a:ext cx="3372184"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catch socket timeout exception </a:t>
              </a:r>
            </a:p>
          </p:txBody>
        </p:sp>
        <p:cxnSp>
          <p:nvCxnSpPr>
            <p:cNvPr id="13" name="Straight Connector 12">
              <a:extLst>
                <a:ext uri="{FF2B5EF4-FFF2-40B4-BE49-F238E27FC236}">
                  <a16:creationId xmlns:a16="http://schemas.microsoft.com/office/drawing/2014/main" id="{714FF7E6-7D09-9985-08F5-3DC87DC9C922}"/>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4" name="Group 47">
            <a:extLst>
              <a:ext uri="{FF2B5EF4-FFF2-40B4-BE49-F238E27FC236}">
                <a16:creationId xmlns:a16="http://schemas.microsoft.com/office/drawing/2014/main" id="{92C50A01-8CC8-E41B-5B89-3F7494E5ADB7}"/>
              </a:ext>
            </a:extLst>
          </p:cNvPr>
          <p:cNvGrpSpPr>
            <a:grpSpLocks/>
          </p:cNvGrpSpPr>
          <p:nvPr/>
        </p:nvGrpSpPr>
        <p:grpSpPr bwMode="auto">
          <a:xfrm>
            <a:off x="945274" y="4531396"/>
            <a:ext cx="4623492" cy="830997"/>
            <a:chOff x="-1934920" y="2758537"/>
            <a:chExt cx="4624092" cy="829958"/>
          </a:xfrm>
        </p:grpSpPr>
        <p:sp>
          <p:nvSpPr>
            <p:cNvPr id="15" name="TextBox 31">
              <a:extLst>
                <a:ext uri="{FF2B5EF4-FFF2-40B4-BE49-F238E27FC236}">
                  <a16:creationId xmlns:a16="http://schemas.microsoft.com/office/drawing/2014/main" id="{DA0F88B2-B215-E010-DDFD-099B54AB3D0D}"/>
                </a:ext>
              </a:extLst>
            </p:cNvPr>
            <p:cNvSpPr txBox="1">
              <a:spLocks noChangeArrowheads="1"/>
            </p:cNvSpPr>
            <p:nvPr/>
          </p:nvSpPr>
          <p:spPr bwMode="auto">
            <a:xfrm>
              <a:off x="-1934920" y="2758537"/>
              <a:ext cx="3877172" cy="829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timer starts when recv() is called and will </a:t>
              </a:r>
              <a:b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b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raise timeout exception if there is no message within 10 seconds.</a:t>
              </a:r>
            </a:p>
          </p:txBody>
        </p:sp>
        <p:cxnSp>
          <p:nvCxnSpPr>
            <p:cNvPr id="16" name="Straight Connector 32">
              <a:extLst>
                <a:ext uri="{FF2B5EF4-FFF2-40B4-BE49-F238E27FC236}">
                  <a16:creationId xmlns:a16="http://schemas.microsoft.com/office/drawing/2014/main" id="{778374B3-E903-E872-2AAC-54F29A88B0C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 name="Group 1">
            <a:extLst>
              <a:ext uri="{FF2B5EF4-FFF2-40B4-BE49-F238E27FC236}">
                <a16:creationId xmlns:a16="http://schemas.microsoft.com/office/drawing/2014/main" id="{D3903B4D-B024-1F79-8345-E98D422FB58F}"/>
              </a:ext>
            </a:extLst>
          </p:cNvPr>
          <p:cNvGrpSpPr/>
          <p:nvPr/>
        </p:nvGrpSpPr>
        <p:grpSpPr>
          <a:xfrm>
            <a:off x="407047" y="6933055"/>
            <a:ext cx="4660490" cy="1525145"/>
            <a:chOff x="5928853" y="4654689"/>
            <a:chExt cx="4660490" cy="1525145"/>
          </a:xfrm>
        </p:grpSpPr>
        <p:sp>
          <p:nvSpPr>
            <p:cNvPr id="3" name="Rectangle 2">
              <a:extLst>
                <a:ext uri="{FF2B5EF4-FFF2-40B4-BE49-F238E27FC236}">
                  <a16:creationId xmlns:a16="http://schemas.microsoft.com/office/drawing/2014/main" id="{E8E6AF2B-70E9-62BF-F8C4-2A1774D2B154}"/>
                </a:ext>
              </a:extLst>
            </p:cNvPr>
            <p:cNvSpPr/>
            <p:nvPr/>
          </p:nvSpPr>
          <p:spPr>
            <a:xfrm>
              <a:off x="5928853" y="4896465"/>
              <a:ext cx="4660490" cy="1283369"/>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 Box 6">
              <a:extLst>
                <a:ext uri="{FF2B5EF4-FFF2-40B4-BE49-F238E27FC236}">
                  <a16:creationId xmlns:a16="http://schemas.microsoft.com/office/drawing/2014/main" id="{D03D271E-C921-5797-77AC-10F79B26EEB4}"/>
                </a:ext>
              </a:extLst>
            </p:cNvPr>
            <p:cNvSpPr txBox="1">
              <a:spLocks noChangeArrowheads="1"/>
            </p:cNvSpPr>
            <p:nvPr/>
          </p:nvSpPr>
          <p:spPr bwMode="auto">
            <a:xfrm>
              <a:off x="6031144" y="5144863"/>
              <a:ext cx="4491141"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Use settimeout(None).  settimeout(0) will result in changing the socket to non-blocking mode.</a:t>
              </a:r>
            </a:p>
          </p:txBody>
        </p:sp>
        <p:grpSp>
          <p:nvGrpSpPr>
            <p:cNvPr id="10" name="Group 8">
              <a:extLst>
                <a:ext uri="{FF2B5EF4-FFF2-40B4-BE49-F238E27FC236}">
                  <a16:creationId xmlns:a16="http://schemas.microsoft.com/office/drawing/2014/main" id="{42E7C50D-ECC0-A023-0BB4-C5B841A992D7}"/>
                </a:ext>
              </a:extLst>
            </p:cNvPr>
            <p:cNvGrpSpPr>
              <a:grpSpLocks/>
            </p:cNvGrpSpPr>
            <p:nvPr/>
          </p:nvGrpSpPr>
          <p:grpSpPr bwMode="auto">
            <a:xfrm>
              <a:off x="6053940" y="4654689"/>
              <a:ext cx="3876669" cy="476251"/>
              <a:chOff x="-250" y="3795"/>
              <a:chExt cx="2442" cy="300"/>
            </a:xfrm>
          </p:grpSpPr>
          <p:sp>
            <p:nvSpPr>
              <p:cNvPr id="17" name="Rectangle 9">
                <a:extLst>
                  <a:ext uri="{FF2B5EF4-FFF2-40B4-BE49-F238E27FC236}">
                    <a16:creationId xmlns:a16="http://schemas.microsoft.com/office/drawing/2014/main" id="{5BC84BB2-A6C4-5479-EB5B-5634BC0E6866}"/>
                  </a:ext>
                </a:extLst>
              </p:cNvPr>
              <p:cNvSpPr>
                <a:spLocks noChangeArrowheads="1"/>
              </p:cNvSpPr>
              <p:nvPr/>
            </p:nvSpPr>
            <p:spPr bwMode="auto">
              <a:xfrm>
                <a:off x="96" y="3843"/>
                <a:ext cx="116" cy="25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000" b="0" i="0" u="none" strike="noStrike" kern="120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Text Box 10">
                <a:extLst>
                  <a:ext uri="{FF2B5EF4-FFF2-40B4-BE49-F238E27FC236}">
                    <a16:creationId xmlns:a16="http://schemas.microsoft.com/office/drawing/2014/main" id="{1C4EC6AB-2887-7376-1476-1D27BCA57BF8}"/>
                  </a:ext>
                </a:extLst>
              </p:cNvPr>
              <p:cNvSpPr txBox="1">
                <a:spLocks noChangeArrowheads="1"/>
              </p:cNvSpPr>
              <p:nvPr/>
            </p:nvSpPr>
            <p:spPr bwMode="auto">
              <a:xfrm>
                <a:off x="-250" y="3795"/>
                <a:ext cx="2442" cy="2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to remove settimeout()?</a:t>
                </a:r>
              </a:p>
            </p:txBody>
          </p:sp>
        </p:grpSp>
      </p:grpSp>
      <p:grpSp>
        <p:nvGrpSpPr>
          <p:cNvPr id="27" name="Group 26">
            <a:extLst>
              <a:ext uri="{FF2B5EF4-FFF2-40B4-BE49-F238E27FC236}">
                <a16:creationId xmlns:a16="http://schemas.microsoft.com/office/drawing/2014/main" id="{14CC59B4-CBB2-E9F1-9795-A617D31755AA}"/>
              </a:ext>
            </a:extLst>
          </p:cNvPr>
          <p:cNvGrpSpPr/>
          <p:nvPr/>
        </p:nvGrpSpPr>
        <p:grpSpPr>
          <a:xfrm>
            <a:off x="387284" y="1127116"/>
            <a:ext cx="4452422" cy="2594487"/>
            <a:chOff x="387284" y="1121887"/>
            <a:chExt cx="4452422" cy="2594487"/>
          </a:xfrm>
        </p:grpSpPr>
        <p:grpSp>
          <p:nvGrpSpPr>
            <p:cNvPr id="20" name="Group 19">
              <a:extLst>
                <a:ext uri="{FF2B5EF4-FFF2-40B4-BE49-F238E27FC236}">
                  <a16:creationId xmlns:a16="http://schemas.microsoft.com/office/drawing/2014/main" id="{72910DB2-90BF-1EF4-8396-31F93DD3A199}"/>
                </a:ext>
              </a:extLst>
            </p:cNvPr>
            <p:cNvGrpSpPr/>
            <p:nvPr/>
          </p:nvGrpSpPr>
          <p:grpSpPr>
            <a:xfrm>
              <a:off x="387284" y="1145894"/>
              <a:ext cx="4452422" cy="2570480"/>
              <a:chOff x="6013233" y="4746687"/>
              <a:chExt cx="4452422" cy="1945077"/>
            </a:xfrm>
          </p:grpSpPr>
          <p:sp>
            <p:nvSpPr>
              <p:cNvPr id="21" name="Rectangle 20">
                <a:extLst>
                  <a:ext uri="{FF2B5EF4-FFF2-40B4-BE49-F238E27FC236}">
                    <a16:creationId xmlns:a16="http://schemas.microsoft.com/office/drawing/2014/main" id="{FEDFD96B-2156-2FEE-018F-EC5FC178CB92}"/>
                  </a:ext>
                </a:extLst>
              </p:cNvPr>
              <p:cNvSpPr/>
              <p:nvPr/>
            </p:nvSpPr>
            <p:spPr>
              <a:xfrm>
                <a:off x="6013233" y="4896464"/>
                <a:ext cx="4452422" cy="1795300"/>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 Box 6">
                <a:extLst>
                  <a:ext uri="{FF2B5EF4-FFF2-40B4-BE49-F238E27FC236}">
                    <a16:creationId xmlns:a16="http://schemas.microsoft.com/office/drawing/2014/main" id="{6AF14F12-F928-1738-6490-5907854B07F4}"/>
                  </a:ext>
                </a:extLst>
              </p:cNvPr>
              <p:cNvSpPr txBox="1">
                <a:spLocks noChangeArrowheads="1"/>
              </p:cNvSpPr>
              <p:nvPr/>
            </p:nvSpPr>
            <p:spPr bwMode="auto">
              <a:xfrm>
                <a:off x="6191477" y="5016566"/>
                <a:ext cx="4217998" cy="1654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 shepherd boy tends his master’s sheep.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If he sees a wolf, he can send a message to villagers for help using a TCP socket.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The boy found it fun to connect to the server without sending any messages. But the villagers don’t think so.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they decided that if the boy connects to the server and doesn’t send the wolf location </a:t>
                </a:r>
                <a:r>
                  <a:rPr kumimoji="0" lang="en-US" altLang="en-US" sz="1600" b="1" i="0" u="none" strike="noStrike" kern="1200" cap="none" spc="0" normalizeH="0" baseline="0" noProof="0" dirty="0">
                    <a:ln>
                      <a:noFill/>
                    </a:ln>
                    <a:solidFill>
                      <a:srgbClr val="002060"/>
                    </a:solidFill>
                    <a:effectLst/>
                    <a:uLnTx/>
                    <a:uFillTx/>
                    <a:latin typeface="Calibri" panose="020F0502020204030204"/>
                    <a:ea typeface="ＭＳ Ｐゴシック" panose="020B0600070205080204" pitchFamily="34" charset="-128"/>
                    <a:cs typeface="+mn-cs"/>
                  </a:rPr>
                  <a:t>within 10 seconds for three times</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they will </a:t>
                </a:r>
                <a:r>
                  <a:rPr kumimoji="0" lang="en-US" altLang="en-US" sz="1600" b="1"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stop listening</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him forever and ever.</a:t>
                </a:r>
              </a:p>
            </p:txBody>
          </p:sp>
          <p:sp>
            <p:nvSpPr>
              <p:cNvPr id="26" name="Text Box 10">
                <a:extLst>
                  <a:ext uri="{FF2B5EF4-FFF2-40B4-BE49-F238E27FC236}">
                    <a16:creationId xmlns:a16="http://schemas.microsoft.com/office/drawing/2014/main" id="{E5DB9E53-4CB0-2F89-D0C5-90E8102D72FA}"/>
                  </a:ext>
                </a:extLst>
              </p:cNvPr>
              <p:cNvSpPr txBox="1">
                <a:spLocks noChangeArrowheads="1"/>
              </p:cNvSpPr>
              <p:nvPr/>
            </p:nvSpPr>
            <p:spPr bwMode="auto">
              <a:xfrm>
                <a:off x="6059534" y="4746687"/>
                <a:ext cx="1482646" cy="3263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Toy Example:</a:t>
                </a:r>
              </a:p>
            </p:txBody>
          </p:sp>
        </p:grpSp>
        <p:pic>
          <p:nvPicPr>
            <p:cNvPr id="1030" name="Picture 6">
              <a:extLst>
                <a:ext uri="{FF2B5EF4-FFF2-40B4-BE49-F238E27FC236}">
                  <a16:creationId xmlns:a16="http://schemas.microsoft.com/office/drawing/2014/main" id="{7A9EF232-FAF8-E94F-A0F6-88CE63AD29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7637" y="1121887"/>
              <a:ext cx="539484" cy="53948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048025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dissolv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dissolve">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Sample SMTP interaction</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123</a:t>
            </a:fld>
            <a:endParaRPr lang="en-US"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b="1" dirty="0">
                <a:latin typeface="Courier New" panose="02070309020205020404" pitchFamily="49" charset="0"/>
              </a:rPr>
              <a:t>     </a:t>
            </a:r>
            <a:r>
              <a:rPr lang="en-US" altLang="en-US" sz="2200" b="1" dirty="0">
                <a:latin typeface="Courier New" panose="02070309020205020404" pitchFamily="49" charset="0"/>
              </a:rPr>
              <a:t>S: 220 hamburger.edu </a:t>
            </a:r>
          </a:p>
          <a:p>
            <a:pPr>
              <a:spcBef>
                <a:spcPct val="0"/>
              </a:spcBef>
              <a:buClrTx/>
              <a:buSzTx/>
              <a:buFontTx/>
              <a:buNone/>
            </a:pPr>
            <a:r>
              <a:rPr lang="en-US" altLang="en-US" sz="2200" b="1" dirty="0">
                <a:latin typeface="Courier New" panose="02070309020205020404" pitchFamily="49" charset="0"/>
              </a:rPr>
              <a:t>     C: HELO crepes.fr </a:t>
            </a:r>
          </a:p>
          <a:p>
            <a:pPr>
              <a:spcBef>
                <a:spcPct val="0"/>
              </a:spcBef>
              <a:buClrTx/>
              <a:buSzTx/>
              <a:buFontTx/>
              <a:buNone/>
            </a:pPr>
            <a:r>
              <a:rPr lang="en-US" altLang="en-US" sz="2200" b="1" dirty="0">
                <a:latin typeface="Courier New" panose="02070309020205020404" pitchFamily="49" charset="0"/>
              </a:rPr>
              <a:t>     S: 250  Hello crepes.fr, pleased to meet you </a:t>
            </a:r>
          </a:p>
          <a:p>
            <a:pPr>
              <a:spcBef>
                <a:spcPct val="0"/>
              </a:spcBef>
              <a:buClrTx/>
              <a:buSzTx/>
              <a:buFontTx/>
              <a:buNone/>
            </a:pPr>
            <a:r>
              <a:rPr lang="en-US" altLang="en-US" sz="2200" b="1" dirty="0">
                <a:latin typeface="Courier New" panose="02070309020205020404" pitchFamily="49" charset="0"/>
              </a:rPr>
              <a:t>     C: MAIL FROM: &lt;alice@crepes.fr&gt; </a:t>
            </a:r>
          </a:p>
          <a:p>
            <a:pPr>
              <a:spcBef>
                <a:spcPct val="0"/>
              </a:spcBef>
              <a:buClrTx/>
              <a:buSzTx/>
              <a:buFontTx/>
              <a:buNone/>
            </a:pPr>
            <a:r>
              <a:rPr lang="en-US" altLang="en-US" sz="2200" b="1" dirty="0">
                <a:latin typeface="Courier New" panose="02070309020205020404" pitchFamily="49" charset="0"/>
              </a:rPr>
              <a:t>     S: 250 alice@crepes.fr... Sender ok </a:t>
            </a:r>
          </a:p>
          <a:p>
            <a:pPr>
              <a:spcBef>
                <a:spcPct val="0"/>
              </a:spcBef>
              <a:buClrTx/>
              <a:buSzTx/>
              <a:buFontTx/>
              <a:buNone/>
            </a:pPr>
            <a:r>
              <a:rPr lang="en-US" altLang="en-US" sz="2200" b="1" dirty="0">
                <a:latin typeface="Courier New" panose="02070309020205020404" pitchFamily="49" charset="0"/>
              </a:rPr>
              <a:t>     C: RCPT TO: &lt;bob@hamburger.edu&gt; </a:t>
            </a:r>
          </a:p>
          <a:p>
            <a:pPr>
              <a:spcBef>
                <a:spcPct val="0"/>
              </a:spcBef>
              <a:buClrTx/>
              <a:buSzTx/>
              <a:buFontTx/>
              <a:buNone/>
            </a:pPr>
            <a:r>
              <a:rPr lang="en-US" altLang="en-US" sz="2200" b="1" dirty="0">
                <a:latin typeface="Courier New" panose="02070309020205020404" pitchFamily="49" charset="0"/>
              </a:rPr>
              <a:t>     S: 250 bob@hamburger.edu ... Recipient ok </a:t>
            </a:r>
          </a:p>
          <a:p>
            <a:pPr>
              <a:spcBef>
                <a:spcPct val="0"/>
              </a:spcBef>
              <a:buClrTx/>
              <a:buSzTx/>
              <a:buFontTx/>
              <a:buNone/>
            </a:pPr>
            <a:r>
              <a:rPr lang="en-US" altLang="en-US" sz="2200" b="1" dirty="0">
                <a:latin typeface="Courier New" panose="02070309020205020404" pitchFamily="49" charset="0"/>
              </a:rPr>
              <a:t>     C: DATA </a:t>
            </a:r>
          </a:p>
          <a:p>
            <a:pPr>
              <a:spcBef>
                <a:spcPct val="0"/>
              </a:spcBef>
              <a:buClrTx/>
              <a:buSzTx/>
              <a:buFontTx/>
              <a:buNone/>
            </a:pPr>
            <a:r>
              <a:rPr lang="en-US" altLang="en-US" sz="2200" b="1" dirty="0">
                <a:latin typeface="Courier New" panose="02070309020205020404" pitchFamily="49" charset="0"/>
              </a:rPr>
              <a:t>     S: 354 Enter mail, end with "." on a line by itself </a:t>
            </a:r>
          </a:p>
          <a:p>
            <a:pPr>
              <a:spcBef>
                <a:spcPct val="0"/>
              </a:spcBef>
              <a:buClrTx/>
              <a:buSzTx/>
              <a:buFontTx/>
              <a:buNone/>
            </a:pPr>
            <a:r>
              <a:rPr lang="en-US" altLang="en-US" sz="2200" b="1" dirty="0">
                <a:latin typeface="Courier New" panose="02070309020205020404" pitchFamily="49" charset="0"/>
              </a:rPr>
              <a:t>     C: Do you like ketchup? </a:t>
            </a:r>
          </a:p>
          <a:p>
            <a:pPr>
              <a:spcBef>
                <a:spcPct val="0"/>
              </a:spcBef>
              <a:buClrTx/>
              <a:buSzTx/>
              <a:buFontTx/>
              <a:buNone/>
            </a:pPr>
            <a:r>
              <a:rPr lang="en-US" altLang="en-US" sz="2200" b="1" dirty="0">
                <a:latin typeface="Courier New" panose="02070309020205020404" pitchFamily="49" charset="0"/>
              </a:rPr>
              <a:t>     C: How about pickles? </a:t>
            </a:r>
          </a:p>
          <a:p>
            <a:pPr>
              <a:spcBef>
                <a:spcPct val="0"/>
              </a:spcBef>
              <a:buClrTx/>
              <a:buSzTx/>
              <a:buFontTx/>
              <a:buNone/>
            </a:pPr>
            <a:r>
              <a:rPr lang="en-US" altLang="en-US" sz="2200" b="1" dirty="0">
                <a:latin typeface="Courier New" panose="02070309020205020404" pitchFamily="49" charset="0"/>
              </a:rPr>
              <a:t>     C: . </a:t>
            </a:r>
          </a:p>
          <a:p>
            <a:pPr>
              <a:spcBef>
                <a:spcPct val="0"/>
              </a:spcBef>
              <a:buClrTx/>
              <a:buSzTx/>
              <a:buFontTx/>
              <a:buNone/>
            </a:pPr>
            <a:r>
              <a:rPr lang="en-US" altLang="en-US" sz="2200" b="1" dirty="0">
                <a:latin typeface="Courier New" panose="02070309020205020404" pitchFamily="49" charset="0"/>
              </a:rPr>
              <a:t>     S: 250 Message accepted for delivery </a:t>
            </a:r>
          </a:p>
          <a:p>
            <a:pPr>
              <a:spcBef>
                <a:spcPct val="0"/>
              </a:spcBef>
              <a:buClrTx/>
              <a:buSzTx/>
              <a:buFontTx/>
              <a:buNone/>
            </a:pPr>
            <a:r>
              <a:rPr lang="en-US" altLang="en-US" sz="2200" b="1" dirty="0">
                <a:latin typeface="Courier New" panose="02070309020205020404" pitchFamily="49" charset="0"/>
              </a:rPr>
              <a:t>     C: QUIT </a:t>
            </a:r>
          </a:p>
          <a:p>
            <a:pPr>
              <a:spcBef>
                <a:spcPct val="0"/>
              </a:spcBef>
              <a:buClrTx/>
              <a:buSzTx/>
              <a:buFontTx/>
              <a:buNone/>
            </a:pPr>
            <a:r>
              <a:rPr lang="en-US" altLang="en-US" sz="2200" b="1" dirty="0">
                <a:latin typeface="Courier New" panose="02070309020205020404" pitchFamily="49" charset="0"/>
              </a:rPr>
              <a:t>     S: 221 hamburger.edu closing connection</a:t>
            </a:r>
            <a:endParaRPr lang="en-US" altLang="en-US" sz="2200" dirty="0">
              <a:latin typeface="Times New Roman" panose="02020603050405020304" pitchFamily="18" charset="0"/>
            </a:endParaRPr>
          </a:p>
        </p:txBody>
      </p:sp>
    </p:spTree>
    <p:extLst>
      <p:ext uri="{BB962C8B-B14F-4D97-AF65-F5344CB8AC3E}">
        <p14:creationId xmlns:p14="http://schemas.microsoft.com/office/powerpoint/2010/main" val="421789495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CDN content access: a closer look</a:t>
            </a:r>
          </a:p>
        </p:txBody>
      </p:sp>
      <p:sp>
        <p:nvSpPr>
          <p:cNvPr id="213" name="Freeform 1287">
            <a:extLst>
              <a:ext uri="{FF2B5EF4-FFF2-40B4-BE49-F238E27FC236}">
                <a16:creationId xmlns:a16="http://schemas.microsoft.com/office/drawing/2014/main" id="{228CCD74-01FC-904C-B060-AA03E75751C9}"/>
              </a:ext>
            </a:extLst>
          </p:cNvPr>
          <p:cNvSpPr>
            <a:spLocks/>
          </p:cNvSpPr>
          <p:nvPr/>
        </p:nvSpPr>
        <p:spPr bwMode="auto">
          <a:xfrm rot="5400000">
            <a:off x="2597150" y="4305582"/>
            <a:ext cx="2554288"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32822051 w 10000"/>
              <a:gd name="T9" fmla="*/ 2147483647 h 10000"/>
              <a:gd name="T10" fmla="*/ 148299330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dirty="0">
              <a:solidFill>
                <a:srgbClr val="000000"/>
              </a:solidFill>
              <a:latin typeface="Arial" panose="020B0604020202020204" pitchFamily="34" charset="0"/>
              <a:ea typeface="ＭＳ Ｐゴシック" panose="020B0600070205080204" pitchFamily="34" charset="-128"/>
              <a:cs typeface="Arial"/>
            </a:endParaRPr>
          </a:p>
        </p:txBody>
      </p:sp>
      <p:sp>
        <p:nvSpPr>
          <p:cNvPr id="214" name="Freeform 1287">
            <a:extLst>
              <a:ext uri="{FF2B5EF4-FFF2-40B4-BE49-F238E27FC236}">
                <a16:creationId xmlns:a16="http://schemas.microsoft.com/office/drawing/2014/main" id="{DD39A0F8-5ECF-2F47-93D0-7B4020DBC930}"/>
              </a:ext>
            </a:extLst>
          </p:cNvPr>
          <p:cNvSpPr>
            <a:spLocks/>
          </p:cNvSpPr>
          <p:nvPr/>
        </p:nvSpPr>
        <p:spPr bwMode="auto">
          <a:xfrm>
            <a:off x="5650706" y="5181088"/>
            <a:ext cx="3467100"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dirty="0">
              <a:solidFill>
                <a:srgbClr val="000000"/>
              </a:solidFill>
              <a:latin typeface="Arial" panose="020B0604020202020204" pitchFamily="34" charset="0"/>
              <a:ea typeface="ＭＳ Ｐゴシック" panose="020B0600070205080204" pitchFamily="34" charset="-128"/>
              <a:cs typeface="Arial"/>
            </a:endParaRPr>
          </a:p>
        </p:txBody>
      </p:sp>
      <p:grpSp>
        <p:nvGrpSpPr>
          <p:cNvPr id="215" name="Group 249">
            <a:extLst>
              <a:ext uri="{FF2B5EF4-FFF2-40B4-BE49-F238E27FC236}">
                <a16:creationId xmlns:a16="http://schemas.microsoft.com/office/drawing/2014/main" id="{1E28E1B3-4D9E-A943-B1E1-5EA471FAF4B9}"/>
              </a:ext>
            </a:extLst>
          </p:cNvPr>
          <p:cNvGrpSpPr>
            <a:grpSpLocks/>
          </p:cNvGrpSpPr>
          <p:nvPr/>
        </p:nvGrpSpPr>
        <p:grpSpPr bwMode="auto">
          <a:xfrm>
            <a:off x="3766344" y="3952363"/>
            <a:ext cx="460375" cy="638175"/>
            <a:chOff x="4140" y="429"/>
            <a:chExt cx="1425" cy="2396"/>
          </a:xfrm>
        </p:grpSpPr>
        <p:sp>
          <p:nvSpPr>
            <p:cNvPr id="216" name="Freeform 250">
              <a:extLst>
                <a:ext uri="{FF2B5EF4-FFF2-40B4-BE49-F238E27FC236}">
                  <a16:creationId xmlns:a16="http://schemas.microsoft.com/office/drawing/2014/main" id="{B0D9C1C1-8FAC-0A48-AD6D-6708E7F90DD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7" name="Rectangle 251">
              <a:extLst>
                <a:ext uri="{FF2B5EF4-FFF2-40B4-BE49-F238E27FC236}">
                  <a16:creationId xmlns:a16="http://schemas.microsoft.com/office/drawing/2014/main" id="{DAC7A760-CCFF-7C42-91EE-BAAF6449D318}"/>
                </a:ext>
              </a:extLst>
            </p:cNvPr>
            <p:cNvSpPr>
              <a:spLocks noChangeArrowheads="1"/>
            </p:cNvSpPr>
            <p:nvPr/>
          </p:nvSpPr>
          <p:spPr bwMode="auto">
            <a:xfrm>
              <a:off x="4204" y="429"/>
              <a:ext cx="1047"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18" name="Freeform 252">
              <a:extLst>
                <a:ext uri="{FF2B5EF4-FFF2-40B4-BE49-F238E27FC236}">
                  <a16:creationId xmlns:a16="http://schemas.microsoft.com/office/drawing/2014/main" id="{C8AF8725-E2C6-494E-ABB0-0D8887CD3ED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9" name="Freeform 253">
              <a:extLst>
                <a:ext uri="{FF2B5EF4-FFF2-40B4-BE49-F238E27FC236}">
                  <a16:creationId xmlns:a16="http://schemas.microsoft.com/office/drawing/2014/main" id="{23A96641-AC09-3A47-A92E-5071632BFC1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0" name="Rectangle 254">
              <a:extLst>
                <a:ext uri="{FF2B5EF4-FFF2-40B4-BE49-F238E27FC236}">
                  <a16:creationId xmlns:a16="http://schemas.microsoft.com/office/drawing/2014/main" id="{B3EFAE35-A0C9-1D47-B5F7-279023A949A3}"/>
                </a:ext>
              </a:extLst>
            </p:cNvPr>
            <p:cNvSpPr>
              <a:spLocks noChangeArrowheads="1"/>
            </p:cNvSpPr>
            <p:nvPr/>
          </p:nvSpPr>
          <p:spPr bwMode="auto">
            <a:xfrm>
              <a:off x="4214" y="691"/>
              <a:ext cx="595"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1" name="Group 255">
              <a:extLst>
                <a:ext uri="{FF2B5EF4-FFF2-40B4-BE49-F238E27FC236}">
                  <a16:creationId xmlns:a16="http://schemas.microsoft.com/office/drawing/2014/main" id="{68039A40-835E-0340-B938-17D55C18DC90}"/>
                </a:ext>
              </a:extLst>
            </p:cNvPr>
            <p:cNvGrpSpPr>
              <a:grpSpLocks/>
            </p:cNvGrpSpPr>
            <p:nvPr/>
          </p:nvGrpSpPr>
          <p:grpSpPr bwMode="auto">
            <a:xfrm>
              <a:off x="4749" y="668"/>
              <a:ext cx="581" cy="145"/>
              <a:chOff x="614" y="2568"/>
              <a:chExt cx="725" cy="139"/>
            </a:xfrm>
          </p:grpSpPr>
          <p:sp>
            <p:nvSpPr>
              <p:cNvPr id="246" name="AutoShape 256">
                <a:extLst>
                  <a:ext uri="{FF2B5EF4-FFF2-40B4-BE49-F238E27FC236}">
                    <a16:creationId xmlns:a16="http://schemas.microsoft.com/office/drawing/2014/main" id="{249C7189-FC73-E443-8DC7-BD883F218B49}"/>
                  </a:ext>
                </a:extLst>
              </p:cNvPr>
              <p:cNvSpPr>
                <a:spLocks noChangeArrowheads="1"/>
              </p:cNvSpPr>
              <p:nvPr/>
            </p:nvSpPr>
            <p:spPr bwMode="auto">
              <a:xfrm>
                <a:off x="614" y="2567"/>
                <a:ext cx="724" cy="12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7" name="AutoShape 257">
                <a:extLst>
                  <a:ext uri="{FF2B5EF4-FFF2-40B4-BE49-F238E27FC236}">
                    <a16:creationId xmlns:a16="http://schemas.microsoft.com/office/drawing/2014/main" id="{40E18D47-6D3F-6747-BC54-E8874F259F1D}"/>
                  </a:ext>
                </a:extLst>
              </p:cNvPr>
              <p:cNvSpPr>
                <a:spLocks noChangeArrowheads="1"/>
              </p:cNvSpPr>
              <p:nvPr/>
            </p:nvSpPr>
            <p:spPr bwMode="auto">
              <a:xfrm>
                <a:off x="633"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2" name="Rectangle 258">
              <a:extLst>
                <a:ext uri="{FF2B5EF4-FFF2-40B4-BE49-F238E27FC236}">
                  <a16:creationId xmlns:a16="http://schemas.microsoft.com/office/drawing/2014/main" id="{245C5FA1-1E9F-C840-85BB-E63FB62AA616}"/>
                </a:ext>
              </a:extLst>
            </p:cNvPr>
            <p:cNvSpPr>
              <a:spLocks noChangeArrowheads="1"/>
            </p:cNvSpPr>
            <p:nvPr/>
          </p:nvSpPr>
          <p:spPr bwMode="auto">
            <a:xfrm>
              <a:off x="4224" y="1019"/>
              <a:ext cx="595"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3" name="Group 259">
              <a:extLst>
                <a:ext uri="{FF2B5EF4-FFF2-40B4-BE49-F238E27FC236}">
                  <a16:creationId xmlns:a16="http://schemas.microsoft.com/office/drawing/2014/main" id="{2F90DA4E-89FF-3440-9531-562077350B71}"/>
                </a:ext>
              </a:extLst>
            </p:cNvPr>
            <p:cNvGrpSpPr>
              <a:grpSpLocks/>
            </p:cNvGrpSpPr>
            <p:nvPr/>
          </p:nvGrpSpPr>
          <p:grpSpPr bwMode="auto">
            <a:xfrm>
              <a:off x="4747" y="994"/>
              <a:ext cx="581" cy="134"/>
              <a:chOff x="614" y="2568"/>
              <a:chExt cx="725" cy="139"/>
            </a:xfrm>
          </p:grpSpPr>
          <p:sp>
            <p:nvSpPr>
              <p:cNvPr id="244" name="AutoShape 260">
                <a:extLst>
                  <a:ext uri="{FF2B5EF4-FFF2-40B4-BE49-F238E27FC236}">
                    <a16:creationId xmlns:a16="http://schemas.microsoft.com/office/drawing/2014/main" id="{13ACC81D-1647-C64F-BB80-11A9441DD9C7}"/>
                  </a:ext>
                </a:extLst>
              </p:cNvPr>
              <p:cNvSpPr>
                <a:spLocks noChangeArrowheads="1"/>
              </p:cNvSpPr>
              <p:nvPr/>
            </p:nvSpPr>
            <p:spPr bwMode="auto">
              <a:xfrm>
                <a:off x="617" y="2569"/>
                <a:ext cx="724"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5" name="AutoShape 261">
                <a:extLst>
                  <a:ext uri="{FF2B5EF4-FFF2-40B4-BE49-F238E27FC236}">
                    <a16:creationId xmlns:a16="http://schemas.microsoft.com/office/drawing/2014/main" id="{B468F355-53FD-9248-9060-88BC3C7DE52F}"/>
                  </a:ext>
                </a:extLst>
              </p:cNvPr>
              <p:cNvSpPr>
                <a:spLocks noChangeArrowheads="1"/>
              </p:cNvSpPr>
              <p:nvPr/>
            </p:nvSpPr>
            <p:spPr bwMode="auto">
              <a:xfrm>
                <a:off x="629" y="2588"/>
                <a:ext cx="693"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4" name="Rectangle 262">
              <a:extLst>
                <a:ext uri="{FF2B5EF4-FFF2-40B4-BE49-F238E27FC236}">
                  <a16:creationId xmlns:a16="http://schemas.microsoft.com/office/drawing/2014/main" id="{042D7781-9DC2-5644-B21D-1DB42688C481}"/>
                </a:ext>
              </a:extLst>
            </p:cNvPr>
            <p:cNvSpPr>
              <a:spLocks noChangeArrowheads="1"/>
            </p:cNvSpPr>
            <p:nvPr/>
          </p:nvSpPr>
          <p:spPr bwMode="auto">
            <a:xfrm>
              <a:off x="4219" y="1359"/>
              <a:ext cx="595"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25" name="Rectangle 263">
              <a:extLst>
                <a:ext uri="{FF2B5EF4-FFF2-40B4-BE49-F238E27FC236}">
                  <a16:creationId xmlns:a16="http://schemas.microsoft.com/office/drawing/2014/main" id="{0B618EE3-4DAD-B749-84AF-332004E10A6B}"/>
                </a:ext>
              </a:extLst>
            </p:cNvPr>
            <p:cNvSpPr>
              <a:spLocks noChangeArrowheads="1"/>
            </p:cNvSpPr>
            <p:nvPr/>
          </p:nvSpPr>
          <p:spPr bwMode="auto">
            <a:xfrm>
              <a:off x="4228" y="1657"/>
              <a:ext cx="595"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6" name="Group 264">
              <a:extLst>
                <a:ext uri="{FF2B5EF4-FFF2-40B4-BE49-F238E27FC236}">
                  <a16:creationId xmlns:a16="http://schemas.microsoft.com/office/drawing/2014/main" id="{C4B725EE-5DAE-6E4F-9150-DA20C82CD7A4}"/>
                </a:ext>
              </a:extLst>
            </p:cNvPr>
            <p:cNvGrpSpPr>
              <a:grpSpLocks/>
            </p:cNvGrpSpPr>
            <p:nvPr/>
          </p:nvGrpSpPr>
          <p:grpSpPr bwMode="auto">
            <a:xfrm>
              <a:off x="4735" y="1627"/>
              <a:ext cx="582" cy="151"/>
              <a:chOff x="614" y="2568"/>
              <a:chExt cx="725" cy="139"/>
            </a:xfrm>
          </p:grpSpPr>
          <p:sp>
            <p:nvSpPr>
              <p:cNvPr id="242" name="AutoShape 265">
                <a:extLst>
                  <a:ext uri="{FF2B5EF4-FFF2-40B4-BE49-F238E27FC236}">
                    <a16:creationId xmlns:a16="http://schemas.microsoft.com/office/drawing/2014/main" id="{AC19035F-EAE8-9B48-AA40-95279E029417}"/>
                  </a:ext>
                </a:extLst>
              </p:cNvPr>
              <p:cNvSpPr>
                <a:spLocks noChangeArrowheads="1"/>
              </p:cNvSpPr>
              <p:nvPr/>
            </p:nvSpPr>
            <p:spPr bwMode="auto">
              <a:xfrm>
                <a:off x="613" y="2568"/>
                <a:ext cx="722"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3" name="AutoShape 266">
                <a:extLst>
                  <a:ext uri="{FF2B5EF4-FFF2-40B4-BE49-F238E27FC236}">
                    <a16:creationId xmlns:a16="http://schemas.microsoft.com/office/drawing/2014/main" id="{B10DB91C-D914-5347-A02D-C517AB629C4D}"/>
                  </a:ext>
                </a:extLst>
              </p:cNvPr>
              <p:cNvSpPr>
                <a:spLocks noChangeArrowheads="1"/>
              </p:cNvSpPr>
              <p:nvPr/>
            </p:nvSpPr>
            <p:spPr bwMode="auto">
              <a:xfrm>
                <a:off x="626" y="2584"/>
                <a:ext cx="698"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7" name="Freeform 267">
              <a:extLst>
                <a:ext uri="{FF2B5EF4-FFF2-40B4-BE49-F238E27FC236}">
                  <a16:creationId xmlns:a16="http://schemas.microsoft.com/office/drawing/2014/main" id="{E6ABFAC0-3373-E547-96E5-C4BE7E6DB0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28" name="Group 268">
              <a:extLst>
                <a:ext uri="{FF2B5EF4-FFF2-40B4-BE49-F238E27FC236}">
                  <a16:creationId xmlns:a16="http://schemas.microsoft.com/office/drawing/2014/main" id="{B68863D9-7CA6-1F40-B157-3E831A3E559C}"/>
                </a:ext>
              </a:extLst>
            </p:cNvPr>
            <p:cNvGrpSpPr>
              <a:grpSpLocks/>
            </p:cNvGrpSpPr>
            <p:nvPr/>
          </p:nvGrpSpPr>
          <p:grpSpPr bwMode="auto">
            <a:xfrm>
              <a:off x="4739" y="1327"/>
              <a:ext cx="582" cy="139"/>
              <a:chOff x="614" y="2568"/>
              <a:chExt cx="725" cy="139"/>
            </a:xfrm>
          </p:grpSpPr>
          <p:sp>
            <p:nvSpPr>
              <p:cNvPr id="240" name="AutoShape 269">
                <a:extLst>
                  <a:ext uri="{FF2B5EF4-FFF2-40B4-BE49-F238E27FC236}">
                    <a16:creationId xmlns:a16="http://schemas.microsoft.com/office/drawing/2014/main" id="{5D280D8D-AF52-5C4E-9287-CAF0D456242A}"/>
                  </a:ext>
                </a:extLst>
              </p:cNvPr>
              <p:cNvSpPr>
                <a:spLocks noChangeArrowheads="1"/>
              </p:cNvSpPr>
              <p:nvPr/>
            </p:nvSpPr>
            <p:spPr bwMode="auto">
              <a:xfrm>
                <a:off x="615" y="2570"/>
                <a:ext cx="722"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1" name="AutoShape 270">
                <a:extLst>
                  <a:ext uri="{FF2B5EF4-FFF2-40B4-BE49-F238E27FC236}">
                    <a16:creationId xmlns:a16="http://schemas.microsoft.com/office/drawing/2014/main" id="{7BC00C41-C1EB-054A-9650-78749FC9935F}"/>
                  </a:ext>
                </a:extLst>
              </p:cNvPr>
              <p:cNvSpPr>
                <a:spLocks noChangeArrowheads="1"/>
              </p:cNvSpPr>
              <p:nvPr/>
            </p:nvSpPr>
            <p:spPr bwMode="auto">
              <a:xfrm>
                <a:off x="633" y="2588"/>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9" name="Rectangle 271">
              <a:extLst>
                <a:ext uri="{FF2B5EF4-FFF2-40B4-BE49-F238E27FC236}">
                  <a16:creationId xmlns:a16="http://schemas.microsoft.com/office/drawing/2014/main" id="{32CECF9C-1571-A642-81E2-7933F17255D0}"/>
                </a:ext>
              </a:extLst>
            </p:cNvPr>
            <p:cNvSpPr>
              <a:spLocks noChangeArrowheads="1"/>
            </p:cNvSpPr>
            <p:nvPr/>
          </p:nvSpPr>
          <p:spPr bwMode="auto">
            <a:xfrm>
              <a:off x="5246" y="429"/>
              <a:ext cx="69"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0" name="Freeform 272">
              <a:extLst>
                <a:ext uri="{FF2B5EF4-FFF2-40B4-BE49-F238E27FC236}">
                  <a16:creationId xmlns:a16="http://schemas.microsoft.com/office/drawing/2014/main" id="{8E8B7CD2-AF81-DD4E-8787-A545048B6BA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1" name="Freeform 273">
              <a:extLst>
                <a:ext uri="{FF2B5EF4-FFF2-40B4-BE49-F238E27FC236}">
                  <a16:creationId xmlns:a16="http://schemas.microsoft.com/office/drawing/2014/main" id="{1E646304-4EED-1843-9F3F-47A48A8FD0F5}"/>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2" name="Oval 274">
              <a:extLst>
                <a:ext uri="{FF2B5EF4-FFF2-40B4-BE49-F238E27FC236}">
                  <a16:creationId xmlns:a16="http://schemas.microsoft.com/office/drawing/2014/main" id="{620CB649-F6F4-8A43-935D-6695055764C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3" name="Freeform 275">
              <a:extLst>
                <a:ext uri="{FF2B5EF4-FFF2-40B4-BE49-F238E27FC236}">
                  <a16:creationId xmlns:a16="http://schemas.microsoft.com/office/drawing/2014/main" id="{BC7A52A7-E812-0E42-A705-24BD8B03C51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4" name="AutoShape 276">
              <a:extLst>
                <a:ext uri="{FF2B5EF4-FFF2-40B4-BE49-F238E27FC236}">
                  <a16:creationId xmlns:a16="http://schemas.microsoft.com/office/drawing/2014/main" id="{B321EED6-EE0E-A949-8544-120BF8ADFE6F}"/>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5" name="AutoShape 277">
              <a:extLst>
                <a:ext uri="{FF2B5EF4-FFF2-40B4-BE49-F238E27FC236}">
                  <a16:creationId xmlns:a16="http://schemas.microsoft.com/office/drawing/2014/main" id="{D0810544-9A32-2149-9609-08A26E0DD5B8}"/>
                </a:ext>
              </a:extLst>
            </p:cNvPr>
            <p:cNvSpPr>
              <a:spLocks noChangeArrowheads="1"/>
            </p:cNvSpPr>
            <p:nvPr/>
          </p:nvSpPr>
          <p:spPr bwMode="auto">
            <a:xfrm>
              <a:off x="4204" y="2712"/>
              <a:ext cx="1071"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6" name="Oval 278">
              <a:extLst>
                <a:ext uri="{FF2B5EF4-FFF2-40B4-BE49-F238E27FC236}">
                  <a16:creationId xmlns:a16="http://schemas.microsoft.com/office/drawing/2014/main" id="{F98A990D-410A-FE4B-BC5E-7CB969982A13}"/>
                </a:ext>
              </a:extLst>
            </p:cNvPr>
            <p:cNvSpPr>
              <a:spLocks noChangeArrowheads="1"/>
            </p:cNvSpPr>
            <p:nvPr/>
          </p:nvSpPr>
          <p:spPr bwMode="auto">
            <a:xfrm>
              <a:off x="4307" y="2384"/>
              <a:ext cx="162"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7" name="Oval 279">
              <a:extLst>
                <a:ext uri="{FF2B5EF4-FFF2-40B4-BE49-F238E27FC236}">
                  <a16:creationId xmlns:a16="http://schemas.microsoft.com/office/drawing/2014/main" id="{AD5314C5-5CBD-3A4D-9223-169513F32FDB}"/>
                </a:ext>
              </a:extLst>
            </p:cNvPr>
            <p:cNvSpPr>
              <a:spLocks noChangeArrowheads="1"/>
            </p:cNvSpPr>
            <p:nvPr/>
          </p:nvSpPr>
          <p:spPr bwMode="auto">
            <a:xfrm>
              <a:off x="4484" y="2384"/>
              <a:ext cx="162"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238" name="Oval 280">
              <a:extLst>
                <a:ext uri="{FF2B5EF4-FFF2-40B4-BE49-F238E27FC236}">
                  <a16:creationId xmlns:a16="http://schemas.microsoft.com/office/drawing/2014/main" id="{BC1AFB28-3591-674E-B2FB-C6E6F4A79641}"/>
                </a:ext>
              </a:extLst>
            </p:cNvPr>
            <p:cNvSpPr>
              <a:spLocks noChangeArrowheads="1"/>
            </p:cNvSpPr>
            <p:nvPr/>
          </p:nvSpPr>
          <p:spPr bwMode="auto">
            <a:xfrm>
              <a:off x="4661" y="2378"/>
              <a:ext cx="157"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9" name="Rectangle 281">
              <a:extLst>
                <a:ext uri="{FF2B5EF4-FFF2-40B4-BE49-F238E27FC236}">
                  <a16:creationId xmlns:a16="http://schemas.microsoft.com/office/drawing/2014/main" id="{9AA63860-49E0-5B40-AD32-93E326DDE048}"/>
                </a:ext>
              </a:extLst>
            </p:cNvPr>
            <p:cNvSpPr>
              <a:spLocks noChangeArrowheads="1"/>
            </p:cNvSpPr>
            <p:nvPr/>
          </p:nvSpPr>
          <p:spPr bwMode="auto">
            <a:xfrm>
              <a:off x="5064" y="1836"/>
              <a:ext cx="84" cy="763"/>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48" name="TextBox 4">
            <a:extLst>
              <a:ext uri="{FF2B5EF4-FFF2-40B4-BE49-F238E27FC236}">
                <a16:creationId xmlns:a16="http://schemas.microsoft.com/office/drawing/2014/main" id="{43038291-F1F7-1A42-ACD1-CDB68EE3A65A}"/>
              </a:ext>
            </a:extLst>
          </p:cNvPr>
          <p:cNvSpPr txBox="1">
            <a:spLocks noChangeArrowheads="1"/>
          </p:cNvSpPr>
          <p:nvPr/>
        </p:nvSpPr>
        <p:spPr bwMode="auto">
          <a:xfrm>
            <a:off x="2982119" y="4527038"/>
            <a:ext cx="150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netcinema.com</a:t>
            </a:r>
            <a:endParaRPr lang="en-US" altLang="en-US" sz="1800" i="1" dirty="0">
              <a:solidFill>
                <a:srgbClr val="000000"/>
              </a:solidFill>
              <a:latin typeface="Arial Narrow" panose="020B0604020202020204" pitchFamily="34" charset="0"/>
              <a:cs typeface="Arial"/>
            </a:endParaRPr>
          </a:p>
        </p:txBody>
      </p:sp>
      <p:grpSp>
        <p:nvGrpSpPr>
          <p:cNvPr id="249" name="Group 542">
            <a:extLst>
              <a:ext uri="{FF2B5EF4-FFF2-40B4-BE49-F238E27FC236}">
                <a16:creationId xmlns:a16="http://schemas.microsoft.com/office/drawing/2014/main" id="{D7F4074B-738E-E04D-BB9A-973C0D741E61}"/>
              </a:ext>
            </a:extLst>
          </p:cNvPr>
          <p:cNvGrpSpPr>
            <a:grpSpLocks/>
          </p:cNvGrpSpPr>
          <p:nvPr/>
        </p:nvGrpSpPr>
        <p:grpSpPr bwMode="auto">
          <a:xfrm>
            <a:off x="5838031" y="2339463"/>
            <a:ext cx="963613" cy="835025"/>
            <a:chOff x="-44" y="1473"/>
            <a:chExt cx="981" cy="1105"/>
          </a:xfrm>
        </p:grpSpPr>
        <p:pic>
          <p:nvPicPr>
            <p:cNvPr id="250" name="Picture 529" descr="desktop_computer_stylized_medium">
              <a:extLst>
                <a:ext uri="{FF2B5EF4-FFF2-40B4-BE49-F238E27FC236}">
                  <a16:creationId xmlns:a16="http://schemas.microsoft.com/office/drawing/2014/main" id="{2A6C663B-7C36-D94A-AC3F-30EDA46B17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 name="Freeform 530">
              <a:extLst>
                <a:ext uri="{FF2B5EF4-FFF2-40B4-BE49-F238E27FC236}">
                  <a16:creationId xmlns:a16="http://schemas.microsoft.com/office/drawing/2014/main" id="{AE86A2A4-31AC-8445-9142-88A7A7F1DB3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52" name="Group 249">
            <a:extLst>
              <a:ext uri="{FF2B5EF4-FFF2-40B4-BE49-F238E27FC236}">
                <a16:creationId xmlns:a16="http://schemas.microsoft.com/office/drawing/2014/main" id="{82ABC91D-87DE-B041-A782-A21966C399FD}"/>
              </a:ext>
            </a:extLst>
          </p:cNvPr>
          <p:cNvGrpSpPr>
            <a:grpSpLocks/>
          </p:cNvGrpSpPr>
          <p:nvPr/>
        </p:nvGrpSpPr>
        <p:grpSpPr bwMode="auto">
          <a:xfrm>
            <a:off x="6063456" y="5498588"/>
            <a:ext cx="377825" cy="636588"/>
            <a:chOff x="4140" y="429"/>
            <a:chExt cx="1425" cy="2396"/>
          </a:xfrm>
        </p:grpSpPr>
        <p:sp>
          <p:nvSpPr>
            <p:cNvPr id="253" name="Freeform 250">
              <a:extLst>
                <a:ext uri="{FF2B5EF4-FFF2-40B4-BE49-F238E27FC236}">
                  <a16:creationId xmlns:a16="http://schemas.microsoft.com/office/drawing/2014/main" id="{B6336992-84F9-E544-B0FB-296D46A4DAC1}"/>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4" name="Rectangle 251">
              <a:extLst>
                <a:ext uri="{FF2B5EF4-FFF2-40B4-BE49-F238E27FC236}">
                  <a16:creationId xmlns:a16="http://schemas.microsoft.com/office/drawing/2014/main" id="{78BCEE24-1761-5249-A6B5-7D3A5F9FE85F}"/>
                </a:ext>
              </a:extLst>
            </p:cNvPr>
            <p:cNvSpPr>
              <a:spLocks noChangeArrowheads="1"/>
            </p:cNvSpPr>
            <p:nvPr/>
          </p:nvSpPr>
          <p:spPr bwMode="auto">
            <a:xfrm>
              <a:off x="4206" y="429"/>
              <a:ext cx="1048"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55" name="Freeform 252">
              <a:extLst>
                <a:ext uri="{FF2B5EF4-FFF2-40B4-BE49-F238E27FC236}">
                  <a16:creationId xmlns:a16="http://schemas.microsoft.com/office/drawing/2014/main" id="{E1E6866E-9944-0444-9CD1-0E53EDF6360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6" name="Freeform 253">
              <a:extLst>
                <a:ext uri="{FF2B5EF4-FFF2-40B4-BE49-F238E27FC236}">
                  <a16:creationId xmlns:a16="http://schemas.microsoft.com/office/drawing/2014/main" id="{E3EF6613-0BD2-D74B-8ACD-793D2311E4B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7" name="Rectangle 254">
              <a:extLst>
                <a:ext uri="{FF2B5EF4-FFF2-40B4-BE49-F238E27FC236}">
                  <a16:creationId xmlns:a16="http://schemas.microsoft.com/office/drawing/2014/main" id="{1B5607A8-8192-EE41-AA98-1FD760062E5F}"/>
                </a:ext>
              </a:extLst>
            </p:cNvPr>
            <p:cNvSpPr>
              <a:spLocks noChangeArrowheads="1"/>
            </p:cNvSpPr>
            <p:nvPr/>
          </p:nvSpPr>
          <p:spPr bwMode="auto">
            <a:xfrm>
              <a:off x="4212" y="692"/>
              <a:ext cx="599"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58" name="Group 255">
              <a:extLst>
                <a:ext uri="{FF2B5EF4-FFF2-40B4-BE49-F238E27FC236}">
                  <a16:creationId xmlns:a16="http://schemas.microsoft.com/office/drawing/2014/main" id="{E598C917-5DAC-A74C-BC38-F38609D83A32}"/>
                </a:ext>
              </a:extLst>
            </p:cNvPr>
            <p:cNvGrpSpPr>
              <a:grpSpLocks/>
            </p:cNvGrpSpPr>
            <p:nvPr/>
          </p:nvGrpSpPr>
          <p:grpSpPr bwMode="auto">
            <a:xfrm>
              <a:off x="4749" y="668"/>
              <a:ext cx="581" cy="145"/>
              <a:chOff x="614" y="2568"/>
              <a:chExt cx="725" cy="139"/>
            </a:xfrm>
          </p:grpSpPr>
          <p:sp>
            <p:nvSpPr>
              <p:cNvPr id="283" name="AutoShape 256">
                <a:extLst>
                  <a:ext uri="{FF2B5EF4-FFF2-40B4-BE49-F238E27FC236}">
                    <a16:creationId xmlns:a16="http://schemas.microsoft.com/office/drawing/2014/main" id="{2D4A9DE9-605D-B44A-B42D-8B8FD41D2053}"/>
                  </a:ext>
                </a:extLst>
              </p:cNvPr>
              <p:cNvSpPr>
                <a:spLocks noChangeArrowheads="1"/>
              </p:cNvSpPr>
              <p:nvPr/>
            </p:nvSpPr>
            <p:spPr bwMode="auto">
              <a:xfrm>
                <a:off x="616" y="2568"/>
                <a:ext cx="725"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4" name="AutoShape 257">
                <a:extLst>
                  <a:ext uri="{FF2B5EF4-FFF2-40B4-BE49-F238E27FC236}">
                    <a16:creationId xmlns:a16="http://schemas.microsoft.com/office/drawing/2014/main" id="{8DAEE46A-91B5-1542-A2A3-0A73FBAA6641}"/>
                  </a:ext>
                </a:extLst>
              </p:cNvPr>
              <p:cNvSpPr>
                <a:spLocks noChangeArrowheads="1"/>
              </p:cNvSpPr>
              <p:nvPr/>
            </p:nvSpPr>
            <p:spPr bwMode="auto">
              <a:xfrm>
                <a:off x="639"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59" name="Rectangle 258">
              <a:extLst>
                <a:ext uri="{FF2B5EF4-FFF2-40B4-BE49-F238E27FC236}">
                  <a16:creationId xmlns:a16="http://schemas.microsoft.com/office/drawing/2014/main" id="{9EDC076A-0334-1747-B5B3-289ED6DED1AD}"/>
                </a:ext>
              </a:extLst>
            </p:cNvPr>
            <p:cNvSpPr>
              <a:spLocks noChangeArrowheads="1"/>
            </p:cNvSpPr>
            <p:nvPr/>
          </p:nvSpPr>
          <p:spPr bwMode="auto">
            <a:xfrm>
              <a:off x="4224" y="1021"/>
              <a:ext cx="593"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60" name="Group 259">
              <a:extLst>
                <a:ext uri="{FF2B5EF4-FFF2-40B4-BE49-F238E27FC236}">
                  <a16:creationId xmlns:a16="http://schemas.microsoft.com/office/drawing/2014/main" id="{32C9426B-BB9B-B047-A067-588E765FD199}"/>
                </a:ext>
              </a:extLst>
            </p:cNvPr>
            <p:cNvGrpSpPr>
              <a:grpSpLocks/>
            </p:cNvGrpSpPr>
            <p:nvPr/>
          </p:nvGrpSpPr>
          <p:grpSpPr bwMode="auto">
            <a:xfrm>
              <a:off x="4747" y="994"/>
              <a:ext cx="581" cy="134"/>
              <a:chOff x="614" y="2568"/>
              <a:chExt cx="725" cy="139"/>
            </a:xfrm>
          </p:grpSpPr>
          <p:sp>
            <p:nvSpPr>
              <p:cNvPr id="281" name="AutoShape 260">
                <a:extLst>
                  <a:ext uri="{FF2B5EF4-FFF2-40B4-BE49-F238E27FC236}">
                    <a16:creationId xmlns:a16="http://schemas.microsoft.com/office/drawing/2014/main" id="{56AA5891-245B-2848-B1AE-8078326D82F9}"/>
                  </a:ext>
                </a:extLst>
              </p:cNvPr>
              <p:cNvSpPr>
                <a:spLocks noChangeArrowheads="1"/>
              </p:cNvSpPr>
              <p:nvPr/>
            </p:nvSpPr>
            <p:spPr bwMode="auto">
              <a:xfrm>
                <a:off x="611" y="2571"/>
                <a:ext cx="725"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2" name="AutoShape 261">
                <a:extLst>
                  <a:ext uri="{FF2B5EF4-FFF2-40B4-BE49-F238E27FC236}">
                    <a16:creationId xmlns:a16="http://schemas.microsoft.com/office/drawing/2014/main" id="{292C7F6D-C6A8-E340-B353-3D50EC0062AE}"/>
                  </a:ext>
                </a:extLst>
              </p:cNvPr>
              <p:cNvSpPr>
                <a:spLocks noChangeArrowheads="1"/>
              </p:cNvSpPr>
              <p:nvPr/>
            </p:nvSpPr>
            <p:spPr bwMode="auto">
              <a:xfrm>
                <a:off x="619" y="2589"/>
                <a:ext cx="695"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1" name="Rectangle 262">
              <a:extLst>
                <a:ext uri="{FF2B5EF4-FFF2-40B4-BE49-F238E27FC236}">
                  <a16:creationId xmlns:a16="http://schemas.microsoft.com/office/drawing/2014/main" id="{9975A542-BD3E-2241-B19C-D5222F89CA45}"/>
                </a:ext>
              </a:extLst>
            </p:cNvPr>
            <p:cNvSpPr>
              <a:spLocks noChangeArrowheads="1"/>
            </p:cNvSpPr>
            <p:nvPr/>
          </p:nvSpPr>
          <p:spPr bwMode="auto">
            <a:xfrm>
              <a:off x="4218" y="1355"/>
              <a:ext cx="593"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62" name="Rectangle 263">
              <a:extLst>
                <a:ext uri="{FF2B5EF4-FFF2-40B4-BE49-F238E27FC236}">
                  <a16:creationId xmlns:a16="http://schemas.microsoft.com/office/drawing/2014/main" id="{131F24C8-1609-3A42-AAF9-A0A55B053001}"/>
                </a:ext>
              </a:extLst>
            </p:cNvPr>
            <p:cNvSpPr>
              <a:spLocks noChangeArrowheads="1"/>
            </p:cNvSpPr>
            <p:nvPr/>
          </p:nvSpPr>
          <p:spPr bwMode="auto">
            <a:xfrm>
              <a:off x="4230" y="1654"/>
              <a:ext cx="593"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63" name="Group 264">
              <a:extLst>
                <a:ext uri="{FF2B5EF4-FFF2-40B4-BE49-F238E27FC236}">
                  <a16:creationId xmlns:a16="http://schemas.microsoft.com/office/drawing/2014/main" id="{DA0BE284-70C5-1D4C-848A-D5B19769AFB3}"/>
                </a:ext>
              </a:extLst>
            </p:cNvPr>
            <p:cNvGrpSpPr>
              <a:grpSpLocks/>
            </p:cNvGrpSpPr>
            <p:nvPr/>
          </p:nvGrpSpPr>
          <p:grpSpPr bwMode="auto">
            <a:xfrm>
              <a:off x="4735" y="1627"/>
              <a:ext cx="582" cy="151"/>
              <a:chOff x="614" y="2568"/>
              <a:chExt cx="725" cy="139"/>
            </a:xfrm>
          </p:grpSpPr>
          <p:sp>
            <p:nvSpPr>
              <p:cNvPr id="279" name="AutoShape 265">
                <a:extLst>
                  <a:ext uri="{FF2B5EF4-FFF2-40B4-BE49-F238E27FC236}">
                    <a16:creationId xmlns:a16="http://schemas.microsoft.com/office/drawing/2014/main" id="{9A10A2CD-C783-EA45-99EF-A15666C761F6}"/>
                  </a:ext>
                </a:extLst>
              </p:cNvPr>
              <p:cNvSpPr>
                <a:spLocks noChangeArrowheads="1"/>
              </p:cNvSpPr>
              <p:nvPr/>
            </p:nvSpPr>
            <p:spPr bwMode="auto">
              <a:xfrm>
                <a:off x="611" y="2576"/>
                <a:ext cx="723" cy="13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0" name="AutoShape 266">
                <a:extLst>
                  <a:ext uri="{FF2B5EF4-FFF2-40B4-BE49-F238E27FC236}">
                    <a16:creationId xmlns:a16="http://schemas.microsoft.com/office/drawing/2014/main" id="{81E7871B-7E86-A449-AAC7-B3A4F67D4BA1}"/>
                  </a:ext>
                </a:extLst>
              </p:cNvPr>
              <p:cNvSpPr>
                <a:spLocks noChangeArrowheads="1"/>
              </p:cNvSpPr>
              <p:nvPr/>
            </p:nvSpPr>
            <p:spPr bwMode="auto">
              <a:xfrm>
                <a:off x="626" y="2587"/>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4" name="Freeform 267">
              <a:extLst>
                <a:ext uri="{FF2B5EF4-FFF2-40B4-BE49-F238E27FC236}">
                  <a16:creationId xmlns:a16="http://schemas.microsoft.com/office/drawing/2014/main" id="{E2D06767-2AE6-E346-9DEE-2B88952E56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65" name="Group 268">
              <a:extLst>
                <a:ext uri="{FF2B5EF4-FFF2-40B4-BE49-F238E27FC236}">
                  <a16:creationId xmlns:a16="http://schemas.microsoft.com/office/drawing/2014/main" id="{E7E1C562-3799-AF47-BF9B-74E86A5F23DE}"/>
                </a:ext>
              </a:extLst>
            </p:cNvPr>
            <p:cNvGrpSpPr>
              <a:grpSpLocks/>
            </p:cNvGrpSpPr>
            <p:nvPr/>
          </p:nvGrpSpPr>
          <p:grpSpPr bwMode="auto">
            <a:xfrm>
              <a:off x="4739" y="1327"/>
              <a:ext cx="582" cy="139"/>
              <a:chOff x="614" y="2568"/>
              <a:chExt cx="725" cy="139"/>
            </a:xfrm>
          </p:grpSpPr>
          <p:sp>
            <p:nvSpPr>
              <p:cNvPr id="277" name="AutoShape 269">
                <a:extLst>
                  <a:ext uri="{FF2B5EF4-FFF2-40B4-BE49-F238E27FC236}">
                    <a16:creationId xmlns:a16="http://schemas.microsoft.com/office/drawing/2014/main" id="{4F61C04B-F3E6-4D48-BAD6-0EAD3E1F53E5}"/>
                  </a:ext>
                </a:extLst>
              </p:cNvPr>
              <p:cNvSpPr>
                <a:spLocks noChangeArrowheads="1"/>
              </p:cNvSpPr>
              <p:nvPr/>
            </p:nvSpPr>
            <p:spPr bwMode="auto">
              <a:xfrm>
                <a:off x="614" y="2566"/>
                <a:ext cx="723" cy="14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8" name="AutoShape 270">
                <a:extLst>
                  <a:ext uri="{FF2B5EF4-FFF2-40B4-BE49-F238E27FC236}">
                    <a16:creationId xmlns:a16="http://schemas.microsoft.com/office/drawing/2014/main" id="{513B9CEF-7F6F-5A4F-8216-DE523DCC3F91}"/>
                  </a:ext>
                </a:extLst>
              </p:cNvPr>
              <p:cNvSpPr>
                <a:spLocks noChangeArrowheads="1"/>
              </p:cNvSpPr>
              <p:nvPr/>
            </p:nvSpPr>
            <p:spPr bwMode="auto">
              <a:xfrm>
                <a:off x="636" y="2584"/>
                <a:ext cx="68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6" name="Rectangle 271">
              <a:extLst>
                <a:ext uri="{FF2B5EF4-FFF2-40B4-BE49-F238E27FC236}">
                  <a16:creationId xmlns:a16="http://schemas.microsoft.com/office/drawing/2014/main" id="{E19FAE7C-A4FB-B348-9AE8-F9AEE7389F06}"/>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67" name="Freeform 272">
              <a:extLst>
                <a:ext uri="{FF2B5EF4-FFF2-40B4-BE49-F238E27FC236}">
                  <a16:creationId xmlns:a16="http://schemas.microsoft.com/office/drawing/2014/main" id="{64699186-33BF-084C-B840-EC12B5AEDA0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8" name="Freeform 273">
              <a:extLst>
                <a:ext uri="{FF2B5EF4-FFF2-40B4-BE49-F238E27FC236}">
                  <a16:creationId xmlns:a16="http://schemas.microsoft.com/office/drawing/2014/main" id="{05916BD8-54B5-534D-9C9F-E944051FA0A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9" name="Oval 274">
              <a:extLst>
                <a:ext uri="{FF2B5EF4-FFF2-40B4-BE49-F238E27FC236}">
                  <a16:creationId xmlns:a16="http://schemas.microsoft.com/office/drawing/2014/main" id="{02C14A54-973D-F349-8BC1-74F6A6060090}"/>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0" name="Freeform 275">
              <a:extLst>
                <a:ext uri="{FF2B5EF4-FFF2-40B4-BE49-F238E27FC236}">
                  <a16:creationId xmlns:a16="http://schemas.microsoft.com/office/drawing/2014/main" id="{B9604253-04A4-2D47-AC8A-0FD7F876282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71" name="AutoShape 276">
              <a:extLst>
                <a:ext uri="{FF2B5EF4-FFF2-40B4-BE49-F238E27FC236}">
                  <a16:creationId xmlns:a16="http://schemas.microsoft.com/office/drawing/2014/main" id="{82809C39-8B69-CC49-9302-C36BDDD7C7C0}"/>
                </a:ext>
              </a:extLst>
            </p:cNvPr>
            <p:cNvSpPr>
              <a:spLocks noChangeArrowheads="1"/>
            </p:cNvSpPr>
            <p:nvPr/>
          </p:nvSpPr>
          <p:spPr bwMode="auto">
            <a:xfrm>
              <a:off x="4140" y="2682"/>
              <a:ext cx="1203"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2" name="AutoShape 277">
              <a:extLst>
                <a:ext uri="{FF2B5EF4-FFF2-40B4-BE49-F238E27FC236}">
                  <a16:creationId xmlns:a16="http://schemas.microsoft.com/office/drawing/2014/main" id="{AD64E110-D5C0-724E-9993-2B6C8E2AE1D5}"/>
                </a:ext>
              </a:extLst>
            </p:cNvPr>
            <p:cNvSpPr>
              <a:spLocks noChangeArrowheads="1"/>
            </p:cNvSpPr>
            <p:nvPr/>
          </p:nvSpPr>
          <p:spPr bwMode="auto">
            <a:xfrm>
              <a:off x="4206" y="2711"/>
              <a:ext cx="1072"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3" name="Oval 278">
              <a:extLst>
                <a:ext uri="{FF2B5EF4-FFF2-40B4-BE49-F238E27FC236}">
                  <a16:creationId xmlns:a16="http://schemas.microsoft.com/office/drawing/2014/main" id="{6C9D87ED-6CB3-934F-B564-1CEA98708C6B}"/>
                </a:ext>
              </a:extLst>
            </p:cNvPr>
            <p:cNvSpPr>
              <a:spLocks noChangeArrowheads="1"/>
            </p:cNvSpPr>
            <p:nvPr/>
          </p:nvSpPr>
          <p:spPr bwMode="auto">
            <a:xfrm>
              <a:off x="4308" y="2383"/>
              <a:ext cx="162"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4" name="Oval 279">
              <a:extLst>
                <a:ext uri="{FF2B5EF4-FFF2-40B4-BE49-F238E27FC236}">
                  <a16:creationId xmlns:a16="http://schemas.microsoft.com/office/drawing/2014/main" id="{B05751B1-2967-E24D-8ED1-EC3F29FC49FD}"/>
                </a:ext>
              </a:extLst>
            </p:cNvPr>
            <p:cNvSpPr>
              <a:spLocks noChangeArrowheads="1"/>
            </p:cNvSpPr>
            <p:nvPr/>
          </p:nvSpPr>
          <p:spPr bwMode="auto">
            <a:xfrm>
              <a:off x="4487" y="2383"/>
              <a:ext cx="162"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275" name="Oval 280">
              <a:extLst>
                <a:ext uri="{FF2B5EF4-FFF2-40B4-BE49-F238E27FC236}">
                  <a16:creationId xmlns:a16="http://schemas.microsoft.com/office/drawing/2014/main" id="{BDC789C6-139A-7F47-BBA4-A9548A98454C}"/>
                </a:ext>
              </a:extLst>
            </p:cNvPr>
            <p:cNvSpPr>
              <a:spLocks noChangeArrowheads="1"/>
            </p:cNvSpPr>
            <p:nvPr/>
          </p:nvSpPr>
          <p:spPr bwMode="auto">
            <a:xfrm>
              <a:off x="4661" y="2383"/>
              <a:ext cx="156"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6" name="Rectangle 281">
              <a:extLst>
                <a:ext uri="{FF2B5EF4-FFF2-40B4-BE49-F238E27FC236}">
                  <a16:creationId xmlns:a16="http://schemas.microsoft.com/office/drawing/2014/main" id="{EC7E6803-2E89-6C4D-B2A1-9709BE9992D4}"/>
                </a:ext>
              </a:extLst>
            </p:cNvPr>
            <p:cNvSpPr>
              <a:spLocks noChangeArrowheads="1"/>
            </p:cNvSpPr>
            <p:nvPr/>
          </p:nvSpPr>
          <p:spPr bwMode="auto">
            <a:xfrm>
              <a:off x="5062" y="1833"/>
              <a:ext cx="84" cy="765"/>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85" name="Group 249">
            <a:extLst>
              <a:ext uri="{FF2B5EF4-FFF2-40B4-BE49-F238E27FC236}">
                <a16:creationId xmlns:a16="http://schemas.microsoft.com/office/drawing/2014/main" id="{5D4AAAE8-F9A0-654F-98A7-CC2ECC135FA9}"/>
              </a:ext>
            </a:extLst>
          </p:cNvPr>
          <p:cNvGrpSpPr>
            <a:grpSpLocks/>
          </p:cNvGrpSpPr>
          <p:nvPr/>
        </p:nvGrpSpPr>
        <p:grpSpPr bwMode="auto">
          <a:xfrm>
            <a:off x="3871119" y="5217601"/>
            <a:ext cx="420687" cy="636587"/>
            <a:chOff x="4140" y="429"/>
            <a:chExt cx="1425" cy="2396"/>
          </a:xfrm>
        </p:grpSpPr>
        <p:sp>
          <p:nvSpPr>
            <p:cNvPr id="286" name="Freeform 250">
              <a:extLst>
                <a:ext uri="{FF2B5EF4-FFF2-40B4-BE49-F238E27FC236}">
                  <a16:creationId xmlns:a16="http://schemas.microsoft.com/office/drawing/2014/main" id="{0B87D54D-E726-534E-BF18-2B9138569F6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7" name="Rectangle 251">
              <a:extLst>
                <a:ext uri="{FF2B5EF4-FFF2-40B4-BE49-F238E27FC236}">
                  <a16:creationId xmlns:a16="http://schemas.microsoft.com/office/drawing/2014/main" id="{A9328C80-65CD-674C-BDC2-D31C02FE8ECC}"/>
                </a:ext>
              </a:extLst>
            </p:cNvPr>
            <p:cNvSpPr>
              <a:spLocks noChangeArrowheads="1"/>
            </p:cNvSpPr>
            <p:nvPr/>
          </p:nvSpPr>
          <p:spPr bwMode="auto">
            <a:xfrm>
              <a:off x="4205"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8" name="Freeform 252">
              <a:extLst>
                <a:ext uri="{FF2B5EF4-FFF2-40B4-BE49-F238E27FC236}">
                  <a16:creationId xmlns:a16="http://schemas.microsoft.com/office/drawing/2014/main" id="{ACCDA70E-8CBA-1249-B2C8-9A49B7842FE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9" name="Freeform 253">
              <a:extLst>
                <a:ext uri="{FF2B5EF4-FFF2-40B4-BE49-F238E27FC236}">
                  <a16:creationId xmlns:a16="http://schemas.microsoft.com/office/drawing/2014/main" id="{700C846B-C558-394E-9C8C-0878836FEA6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90" name="Rectangle 254">
              <a:extLst>
                <a:ext uri="{FF2B5EF4-FFF2-40B4-BE49-F238E27FC236}">
                  <a16:creationId xmlns:a16="http://schemas.microsoft.com/office/drawing/2014/main" id="{CE895704-FDB9-9E48-A79E-0D2CEBA8C349}"/>
                </a:ext>
              </a:extLst>
            </p:cNvPr>
            <p:cNvSpPr>
              <a:spLocks noChangeArrowheads="1"/>
            </p:cNvSpPr>
            <p:nvPr/>
          </p:nvSpPr>
          <p:spPr bwMode="auto">
            <a:xfrm>
              <a:off x="4215" y="692"/>
              <a:ext cx="592"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1" name="Group 255">
              <a:extLst>
                <a:ext uri="{FF2B5EF4-FFF2-40B4-BE49-F238E27FC236}">
                  <a16:creationId xmlns:a16="http://schemas.microsoft.com/office/drawing/2014/main" id="{4DB05A0D-BA48-AB4B-9CB8-DD16A252B524}"/>
                </a:ext>
              </a:extLst>
            </p:cNvPr>
            <p:cNvGrpSpPr>
              <a:grpSpLocks/>
            </p:cNvGrpSpPr>
            <p:nvPr/>
          </p:nvGrpSpPr>
          <p:grpSpPr bwMode="auto">
            <a:xfrm>
              <a:off x="4749" y="668"/>
              <a:ext cx="581" cy="145"/>
              <a:chOff x="614" y="2568"/>
              <a:chExt cx="725" cy="139"/>
            </a:xfrm>
          </p:grpSpPr>
          <p:sp>
            <p:nvSpPr>
              <p:cNvPr id="316" name="AutoShape 256">
                <a:extLst>
                  <a:ext uri="{FF2B5EF4-FFF2-40B4-BE49-F238E27FC236}">
                    <a16:creationId xmlns:a16="http://schemas.microsoft.com/office/drawing/2014/main" id="{27290732-93A5-A442-A11F-A1A25B23ABE5}"/>
                  </a:ext>
                </a:extLst>
              </p:cNvPr>
              <p:cNvSpPr>
                <a:spLocks noChangeArrowheads="1"/>
              </p:cNvSpPr>
              <p:nvPr/>
            </p:nvSpPr>
            <p:spPr bwMode="auto">
              <a:xfrm>
                <a:off x="612" y="2568"/>
                <a:ext cx="725"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7" name="AutoShape 257">
                <a:extLst>
                  <a:ext uri="{FF2B5EF4-FFF2-40B4-BE49-F238E27FC236}">
                    <a16:creationId xmlns:a16="http://schemas.microsoft.com/office/drawing/2014/main" id="{AABD319C-F558-C147-B5A0-2220E59952B5}"/>
                  </a:ext>
                </a:extLst>
              </p:cNvPr>
              <p:cNvSpPr>
                <a:spLocks noChangeArrowheads="1"/>
              </p:cNvSpPr>
              <p:nvPr/>
            </p:nvSpPr>
            <p:spPr bwMode="auto">
              <a:xfrm>
                <a:off x="632" y="2585"/>
                <a:ext cx="684"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2" name="Rectangle 258">
              <a:extLst>
                <a:ext uri="{FF2B5EF4-FFF2-40B4-BE49-F238E27FC236}">
                  <a16:creationId xmlns:a16="http://schemas.microsoft.com/office/drawing/2014/main" id="{FC7F85D1-E511-9D49-ABDE-577F97588BEB}"/>
                </a:ext>
              </a:extLst>
            </p:cNvPr>
            <p:cNvSpPr>
              <a:spLocks noChangeArrowheads="1"/>
            </p:cNvSpPr>
            <p:nvPr/>
          </p:nvSpPr>
          <p:spPr bwMode="auto">
            <a:xfrm>
              <a:off x="4221" y="1021"/>
              <a:ext cx="597"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3" name="Group 259">
              <a:extLst>
                <a:ext uri="{FF2B5EF4-FFF2-40B4-BE49-F238E27FC236}">
                  <a16:creationId xmlns:a16="http://schemas.microsoft.com/office/drawing/2014/main" id="{8D14F3D3-5FF7-204F-AC8F-C59EC3DDDDF5}"/>
                </a:ext>
              </a:extLst>
            </p:cNvPr>
            <p:cNvGrpSpPr>
              <a:grpSpLocks/>
            </p:cNvGrpSpPr>
            <p:nvPr/>
          </p:nvGrpSpPr>
          <p:grpSpPr bwMode="auto">
            <a:xfrm>
              <a:off x="4747" y="994"/>
              <a:ext cx="581" cy="134"/>
              <a:chOff x="614" y="2568"/>
              <a:chExt cx="725" cy="139"/>
            </a:xfrm>
          </p:grpSpPr>
          <p:sp>
            <p:nvSpPr>
              <p:cNvPr id="314" name="AutoShape 260">
                <a:extLst>
                  <a:ext uri="{FF2B5EF4-FFF2-40B4-BE49-F238E27FC236}">
                    <a16:creationId xmlns:a16="http://schemas.microsoft.com/office/drawing/2014/main" id="{F1C21759-AD0A-7F4F-B706-377B626C0842}"/>
                  </a:ext>
                </a:extLst>
              </p:cNvPr>
              <p:cNvSpPr>
                <a:spLocks noChangeArrowheads="1"/>
              </p:cNvSpPr>
              <p:nvPr/>
            </p:nvSpPr>
            <p:spPr bwMode="auto">
              <a:xfrm>
                <a:off x="615" y="2571"/>
                <a:ext cx="725"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5" name="AutoShape 261">
                <a:extLst>
                  <a:ext uri="{FF2B5EF4-FFF2-40B4-BE49-F238E27FC236}">
                    <a16:creationId xmlns:a16="http://schemas.microsoft.com/office/drawing/2014/main" id="{3B91D307-477D-5244-BCA7-F6E0B1E2DA63}"/>
                  </a:ext>
                </a:extLst>
              </p:cNvPr>
              <p:cNvSpPr>
                <a:spLocks noChangeArrowheads="1"/>
              </p:cNvSpPr>
              <p:nvPr/>
            </p:nvSpPr>
            <p:spPr bwMode="auto">
              <a:xfrm>
                <a:off x="622" y="2589"/>
                <a:ext cx="698"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4" name="Rectangle 262">
              <a:extLst>
                <a:ext uri="{FF2B5EF4-FFF2-40B4-BE49-F238E27FC236}">
                  <a16:creationId xmlns:a16="http://schemas.microsoft.com/office/drawing/2014/main" id="{FC3C64C5-10F9-7045-AB7A-F92BF60454B4}"/>
                </a:ext>
              </a:extLst>
            </p:cNvPr>
            <p:cNvSpPr>
              <a:spLocks noChangeArrowheads="1"/>
            </p:cNvSpPr>
            <p:nvPr/>
          </p:nvSpPr>
          <p:spPr bwMode="auto">
            <a:xfrm>
              <a:off x="4221" y="1355"/>
              <a:ext cx="592"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95" name="Rectangle 263">
              <a:extLst>
                <a:ext uri="{FF2B5EF4-FFF2-40B4-BE49-F238E27FC236}">
                  <a16:creationId xmlns:a16="http://schemas.microsoft.com/office/drawing/2014/main" id="{1CD84911-CD44-2341-9AA3-698E65823E4E}"/>
                </a:ext>
              </a:extLst>
            </p:cNvPr>
            <p:cNvSpPr>
              <a:spLocks noChangeArrowheads="1"/>
            </p:cNvSpPr>
            <p:nvPr/>
          </p:nvSpPr>
          <p:spPr bwMode="auto">
            <a:xfrm>
              <a:off x="4226" y="1654"/>
              <a:ext cx="597"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6" name="Group 264">
              <a:extLst>
                <a:ext uri="{FF2B5EF4-FFF2-40B4-BE49-F238E27FC236}">
                  <a16:creationId xmlns:a16="http://schemas.microsoft.com/office/drawing/2014/main" id="{32FB4A2E-8071-3143-B0FC-F880E4D4D6C4}"/>
                </a:ext>
              </a:extLst>
            </p:cNvPr>
            <p:cNvGrpSpPr>
              <a:grpSpLocks/>
            </p:cNvGrpSpPr>
            <p:nvPr/>
          </p:nvGrpSpPr>
          <p:grpSpPr bwMode="auto">
            <a:xfrm>
              <a:off x="4735" y="1627"/>
              <a:ext cx="582" cy="151"/>
              <a:chOff x="614" y="2568"/>
              <a:chExt cx="725" cy="139"/>
            </a:xfrm>
          </p:grpSpPr>
          <p:sp>
            <p:nvSpPr>
              <p:cNvPr id="312" name="AutoShape 265">
                <a:extLst>
                  <a:ext uri="{FF2B5EF4-FFF2-40B4-BE49-F238E27FC236}">
                    <a16:creationId xmlns:a16="http://schemas.microsoft.com/office/drawing/2014/main" id="{A617CF42-7094-DF48-9FE3-8576690A7A3D}"/>
                  </a:ext>
                </a:extLst>
              </p:cNvPr>
              <p:cNvSpPr>
                <a:spLocks noChangeArrowheads="1"/>
              </p:cNvSpPr>
              <p:nvPr/>
            </p:nvSpPr>
            <p:spPr bwMode="auto">
              <a:xfrm>
                <a:off x="616" y="2576"/>
                <a:ext cx="717" cy="13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3" name="AutoShape 266">
                <a:extLst>
                  <a:ext uri="{FF2B5EF4-FFF2-40B4-BE49-F238E27FC236}">
                    <a16:creationId xmlns:a16="http://schemas.microsoft.com/office/drawing/2014/main" id="{B0172EEF-ECF6-3F4E-8AB9-8E7DDD6B559A}"/>
                  </a:ext>
                </a:extLst>
              </p:cNvPr>
              <p:cNvSpPr>
                <a:spLocks noChangeArrowheads="1"/>
              </p:cNvSpPr>
              <p:nvPr/>
            </p:nvSpPr>
            <p:spPr bwMode="auto">
              <a:xfrm>
                <a:off x="630" y="2587"/>
                <a:ext cx="68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7" name="Freeform 267">
              <a:extLst>
                <a:ext uri="{FF2B5EF4-FFF2-40B4-BE49-F238E27FC236}">
                  <a16:creationId xmlns:a16="http://schemas.microsoft.com/office/drawing/2014/main" id="{7CEECD51-09AC-4C42-8D51-F2DA54210E2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98" name="Group 268">
              <a:extLst>
                <a:ext uri="{FF2B5EF4-FFF2-40B4-BE49-F238E27FC236}">
                  <a16:creationId xmlns:a16="http://schemas.microsoft.com/office/drawing/2014/main" id="{7DFBC11F-11F8-3149-8454-A103E56E65C3}"/>
                </a:ext>
              </a:extLst>
            </p:cNvPr>
            <p:cNvGrpSpPr>
              <a:grpSpLocks/>
            </p:cNvGrpSpPr>
            <p:nvPr/>
          </p:nvGrpSpPr>
          <p:grpSpPr bwMode="auto">
            <a:xfrm>
              <a:off x="4739" y="1327"/>
              <a:ext cx="582" cy="139"/>
              <a:chOff x="614" y="2568"/>
              <a:chExt cx="725" cy="139"/>
            </a:xfrm>
          </p:grpSpPr>
          <p:sp>
            <p:nvSpPr>
              <p:cNvPr id="310" name="AutoShape 269">
                <a:extLst>
                  <a:ext uri="{FF2B5EF4-FFF2-40B4-BE49-F238E27FC236}">
                    <a16:creationId xmlns:a16="http://schemas.microsoft.com/office/drawing/2014/main" id="{23FCC392-9DBD-B140-9E27-DAE7A424047E}"/>
                  </a:ext>
                </a:extLst>
              </p:cNvPr>
              <p:cNvSpPr>
                <a:spLocks noChangeArrowheads="1"/>
              </p:cNvSpPr>
              <p:nvPr/>
            </p:nvSpPr>
            <p:spPr bwMode="auto">
              <a:xfrm>
                <a:off x="611" y="2566"/>
                <a:ext cx="730" cy="14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1" name="AutoShape 270">
                <a:extLst>
                  <a:ext uri="{FF2B5EF4-FFF2-40B4-BE49-F238E27FC236}">
                    <a16:creationId xmlns:a16="http://schemas.microsoft.com/office/drawing/2014/main" id="{88CF1C96-60A6-9849-BB63-4D4AFCB69A0E}"/>
                  </a:ext>
                </a:extLst>
              </p:cNvPr>
              <p:cNvSpPr>
                <a:spLocks noChangeArrowheads="1"/>
              </p:cNvSpPr>
              <p:nvPr/>
            </p:nvSpPr>
            <p:spPr bwMode="auto">
              <a:xfrm>
                <a:off x="631"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9" name="Rectangle 271">
              <a:extLst>
                <a:ext uri="{FF2B5EF4-FFF2-40B4-BE49-F238E27FC236}">
                  <a16:creationId xmlns:a16="http://schemas.microsoft.com/office/drawing/2014/main" id="{110492DE-FEC4-2A48-8714-076D4D7C9F6A}"/>
                </a:ext>
              </a:extLst>
            </p:cNvPr>
            <p:cNvSpPr>
              <a:spLocks noChangeArrowheads="1"/>
            </p:cNvSpPr>
            <p:nvPr/>
          </p:nvSpPr>
          <p:spPr bwMode="auto">
            <a:xfrm>
              <a:off x="5248" y="429"/>
              <a:ext cx="70"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0" name="Freeform 272">
              <a:extLst>
                <a:ext uri="{FF2B5EF4-FFF2-40B4-BE49-F238E27FC236}">
                  <a16:creationId xmlns:a16="http://schemas.microsoft.com/office/drawing/2014/main" id="{C873BD6E-0AE9-C24C-A8CD-5183F859B12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1" name="Freeform 273">
              <a:extLst>
                <a:ext uri="{FF2B5EF4-FFF2-40B4-BE49-F238E27FC236}">
                  <a16:creationId xmlns:a16="http://schemas.microsoft.com/office/drawing/2014/main" id="{F7DAA910-8269-D848-AD60-D0461B81AB9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2" name="Oval 274">
              <a:extLst>
                <a:ext uri="{FF2B5EF4-FFF2-40B4-BE49-F238E27FC236}">
                  <a16:creationId xmlns:a16="http://schemas.microsoft.com/office/drawing/2014/main" id="{335F4609-6187-7145-86BF-736515740DCD}"/>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3" name="Freeform 275">
              <a:extLst>
                <a:ext uri="{FF2B5EF4-FFF2-40B4-BE49-F238E27FC236}">
                  <a16:creationId xmlns:a16="http://schemas.microsoft.com/office/drawing/2014/main" id="{F1FDC672-CD54-314A-9383-84BAEA801FD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4" name="AutoShape 276">
              <a:extLst>
                <a:ext uri="{FF2B5EF4-FFF2-40B4-BE49-F238E27FC236}">
                  <a16:creationId xmlns:a16="http://schemas.microsoft.com/office/drawing/2014/main" id="{D58F1D4B-008B-C74F-89A4-AD01DBC0560C}"/>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5" name="AutoShape 277">
              <a:extLst>
                <a:ext uri="{FF2B5EF4-FFF2-40B4-BE49-F238E27FC236}">
                  <a16:creationId xmlns:a16="http://schemas.microsoft.com/office/drawing/2014/main" id="{99BD4DE2-EB8F-F349-9F08-4FBE61F0A3D0}"/>
                </a:ext>
              </a:extLst>
            </p:cNvPr>
            <p:cNvSpPr>
              <a:spLocks noChangeArrowheads="1"/>
            </p:cNvSpPr>
            <p:nvPr/>
          </p:nvSpPr>
          <p:spPr bwMode="auto">
            <a:xfrm>
              <a:off x="4205" y="2711"/>
              <a:ext cx="1070"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6" name="Oval 278">
              <a:extLst>
                <a:ext uri="{FF2B5EF4-FFF2-40B4-BE49-F238E27FC236}">
                  <a16:creationId xmlns:a16="http://schemas.microsoft.com/office/drawing/2014/main" id="{090E6435-D22F-1C4C-8C5E-1194199406DD}"/>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7" name="Oval 279">
              <a:extLst>
                <a:ext uri="{FF2B5EF4-FFF2-40B4-BE49-F238E27FC236}">
                  <a16:creationId xmlns:a16="http://schemas.microsoft.com/office/drawing/2014/main" id="{3B1971DF-3F77-F144-B959-EB3C885C90FB}"/>
                </a:ext>
              </a:extLst>
            </p:cNvPr>
            <p:cNvSpPr>
              <a:spLocks noChangeArrowheads="1"/>
            </p:cNvSpPr>
            <p:nvPr/>
          </p:nvSpPr>
          <p:spPr bwMode="auto">
            <a:xfrm>
              <a:off x="4484"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08" name="Oval 280">
              <a:extLst>
                <a:ext uri="{FF2B5EF4-FFF2-40B4-BE49-F238E27FC236}">
                  <a16:creationId xmlns:a16="http://schemas.microsoft.com/office/drawing/2014/main" id="{E0C4AC54-7007-8942-B75D-D0D8FC27FE2E}"/>
                </a:ext>
              </a:extLst>
            </p:cNvPr>
            <p:cNvSpPr>
              <a:spLocks noChangeArrowheads="1"/>
            </p:cNvSpPr>
            <p:nvPr/>
          </p:nvSpPr>
          <p:spPr bwMode="auto">
            <a:xfrm>
              <a:off x="4662" y="2383"/>
              <a:ext cx="156"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9" name="Rectangle 281">
              <a:extLst>
                <a:ext uri="{FF2B5EF4-FFF2-40B4-BE49-F238E27FC236}">
                  <a16:creationId xmlns:a16="http://schemas.microsoft.com/office/drawing/2014/main" id="{C940E72D-B157-2D41-A967-32D51E28C38C}"/>
                </a:ext>
              </a:extLst>
            </p:cNvPr>
            <p:cNvSpPr>
              <a:spLocks noChangeArrowheads="1"/>
            </p:cNvSpPr>
            <p:nvPr/>
          </p:nvSpPr>
          <p:spPr bwMode="auto">
            <a:xfrm>
              <a:off x="5060" y="1833"/>
              <a:ext cx="86" cy="765"/>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318" name="Group 249">
            <a:extLst>
              <a:ext uri="{FF2B5EF4-FFF2-40B4-BE49-F238E27FC236}">
                <a16:creationId xmlns:a16="http://schemas.microsoft.com/office/drawing/2014/main" id="{68EA4126-61C5-B245-9365-6970C2CA22B9}"/>
              </a:ext>
            </a:extLst>
          </p:cNvPr>
          <p:cNvGrpSpPr>
            <a:grpSpLocks/>
          </p:cNvGrpSpPr>
          <p:nvPr/>
        </p:nvGrpSpPr>
        <p:grpSpPr bwMode="auto">
          <a:xfrm>
            <a:off x="8281194" y="5430326"/>
            <a:ext cx="344487" cy="638175"/>
            <a:chOff x="4140" y="429"/>
            <a:chExt cx="1425" cy="2396"/>
          </a:xfrm>
        </p:grpSpPr>
        <p:sp>
          <p:nvSpPr>
            <p:cNvPr id="319" name="Freeform 250">
              <a:extLst>
                <a:ext uri="{FF2B5EF4-FFF2-40B4-BE49-F238E27FC236}">
                  <a16:creationId xmlns:a16="http://schemas.microsoft.com/office/drawing/2014/main" id="{03FD946A-A544-4D41-B9BE-619167E8A83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0" name="Rectangle 251">
              <a:extLst>
                <a:ext uri="{FF2B5EF4-FFF2-40B4-BE49-F238E27FC236}">
                  <a16:creationId xmlns:a16="http://schemas.microsoft.com/office/drawing/2014/main" id="{BA89E3AF-578B-6F45-AD40-5936AEDADC01}"/>
                </a:ext>
              </a:extLst>
            </p:cNvPr>
            <p:cNvSpPr>
              <a:spLocks noChangeArrowheads="1"/>
            </p:cNvSpPr>
            <p:nvPr/>
          </p:nvSpPr>
          <p:spPr bwMode="auto">
            <a:xfrm>
              <a:off x="4206" y="429"/>
              <a:ext cx="1044"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21" name="Freeform 252">
              <a:extLst>
                <a:ext uri="{FF2B5EF4-FFF2-40B4-BE49-F238E27FC236}">
                  <a16:creationId xmlns:a16="http://schemas.microsoft.com/office/drawing/2014/main" id="{9D03AFB1-ED3A-1B40-BED4-A3D4369CCBF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2" name="Freeform 253">
              <a:extLst>
                <a:ext uri="{FF2B5EF4-FFF2-40B4-BE49-F238E27FC236}">
                  <a16:creationId xmlns:a16="http://schemas.microsoft.com/office/drawing/2014/main" id="{7E22D59E-0D81-A849-9B76-276DF20EBDA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3" name="Rectangle 254">
              <a:extLst>
                <a:ext uri="{FF2B5EF4-FFF2-40B4-BE49-F238E27FC236}">
                  <a16:creationId xmlns:a16="http://schemas.microsoft.com/office/drawing/2014/main" id="{8198A04F-07A4-D542-8B83-78EE1677F374}"/>
                </a:ext>
              </a:extLst>
            </p:cNvPr>
            <p:cNvSpPr>
              <a:spLocks noChangeArrowheads="1"/>
            </p:cNvSpPr>
            <p:nvPr/>
          </p:nvSpPr>
          <p:spPr bwMode="auto">
            <a:xfrm>
              <a:off x="4212" y="691"/>
              <a:ext cx="598"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4" name="Group 255">
              <a:extLst>
                <a:ext uri="{FF2B5EF4-FFF2-40B4-BE49-F238E27FC236}">
                  <a16:creationId xmlns:a16="http://schemas.microsoft.com/office/drawing/2014/main" id="{3C0968E0-9743-8148-9D82-5C52BB4E2508}"/>
                </a:ext>
              </a:extLst>
            </p:cNvPr>
            <p:cNvGrpSpPr>
              <a:grpSpLocks/>
            </p:cNvGrpSpPr>
            <p:nvPr/>
          </p:nvGrpSpPr>
          <p:grpSpPr bwMode="auto">
            <a:xfrm>
              <a:off x="4749" y="668"/>
              <a:ext cx="581" cy="145"/>
              <a:chOff x="614" y="2568"/>
              <a:chExt cx="725" cy="139"/>
            </a:xfrm>
          </p:grpSpPr>
          <p:sp>
            <p:nvSpPr>
              <p:cNvPr id="349" name="AutoShape 256">
                <a:extLst>
                  <a:ext uri="{FF2B5EF4-FFF2-40B4-BE49-F238E27FC236}">
                    <a16:creationId xmlns:a16="http://schemas.microsoft.com/office/drawing/2014/main" id="{BA1BD9B4-9E28-B849-BD29-2113584AD445}"/>
                  </a:ext>
                </a:extLst>
              </p:cNvPr>
              <p:cNvSpPr>
                <a:spLocks noChangeArrowheads="1"/>
              </p:cNvSpPr>
              <p:nvPr/>
            </p:nvSpPr>
            <p:spPr bwMode="auto">
              <a:xfrm>
                <a:off x="616" y="2567"/>
                <a:ext cx="721" cy="12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50" name="AutoShape 257">
                <a:extLst>
                  <a:ext uri="{FF2B5EF4-FFF2-40B4-BE49-F238E27FC236}">
                    <a16:creationId xmlns:a16="http://schemas.microsoft.com/office/drawing/2014/main" id="{014FB0BC-FBC7-AC42-B072-60A46D3F635D}"/>
                  </a:ext>
                </a:extLst>
              </p:cNvPr>
              <p:cNvSpPr>
                <a:spLocks noChangeArrowheads="1"/>
              </p:cNvSpPr>
              <p:nvPr/>
            </p:nvSpPr>
            <p:spPr bwMode="auto">
              <a:xfrm>
                <a:off x="633"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25" name="Rectangle 258">
              <a:extLst>
                <a:ext uri="{FF2B5EF4-FFF2-40B4-BE49-F238E27FC236}">
                  <a16:creationId xmlns:a16="http://schemas.microsoft.com/office/drawing/2014/main" id="{7F22C810-B4A9-3B46-A125-88FDBEEE8CF1}"/>
                </a:ext>
              </a:extLst>
            </p:cNvPr>
            <p:cNvSpPr>
              <a:spLocks noChangeArrowheads="1"/>
            </p:cNvSpPr>
            <p:nvPr/>
          </p:nvSpPr>
          <p:spPr bwMode="auto">
            <a:xfrm>
              <a:off x="4225" y="1019"/>
              <a:ext cx="591"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6" name="Group 259">
              <a:extLst>
                <a:ext uri="{FF2B5EF4-FFF2-40B4-BE49-F238E27FC236}">
                  <a16:creationId xmlns:a16="http://schemas.microsoft.com/office/drawing/2014/main" id="{D0932DC9-C2FC-624C-AC00-63C6834F7B42}"/>
                </a:ext>
              </a:extLst>
            </p:cNvPr>
            <p:cNvGrpSpPr>
              <a:grpSpLocks/>
            </p:cNvGrpSpPr>
            <p:nvPr/>
          </p:nvGrpSpPr>
          <p:grpSpPr bwMode="auto">
            <a:xfrm>
              <a:off x="4747" y="994"/>
              <a:ext cx="581" cy="134"/>
              <a:chOff x="614" y="2568"/>
              <a:chExt cx="725" cy="139"/>
            </a:xfrm>
          </p:grpSpPr>
          <p:sp>
            <p:nvSpPr>
              <p:cNvPr id="347" name="AutoShape 260">
                <a:extLst>
                  <a:ext uri="{FF2B5EF4-FFF2-40B4-BE49-F238E27FC236}">
                    <a16:creationId xmlns:a16="http://schemas.microsoft.com/office/drawing/2014/main" id="{1770F5E5-CACF-E24C-A903-196249516CFC}"/>
                  </a:ext>
                </a:extLst>
              </p:cNvPr>
              <p:cNvSpPr>
                <a:spLocks noChangeArrowheads="1"/>
              </p:cNvSpPr>
              <p:nvPr/>
            </p:nvSpPr>
            <p:spPr bwMode="auto">
              <a:xfrm>
                <a:off x="610" y="2569"/>
                <a:ext cx="729"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8" name="AutoShape 261">
                <a:extLst>
                  <a:ext uri="{FF2B5EF4-FFF2-40B4-BE49-F238E27FC236}">
                    <a16:creationId xmlns:a16="http://schemas.microsoft.com/office/drawing/2014/main" id="{2E363636-8BCE-6141-B378-34F3110A5FCD}"/>
                  </a:ext>
                </a:extLst>
              </p:cNvPr>
              <p:cNvSpPr>
                <a:spLocks noChangeArrowheads="1"/>
              </p:cNvSpPr>
              <p:nvPr/>
            </p:nvSpPr>
            <p:spPr bwMode="auto">
              <a:xfrm>
                <a:off x="619" y="2588"/>
                <a:ext cx="69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27" name="Rectangle 262">
              <a:extLst>
                <a:ext uri="{FF2B5EF4-FFF2-40B4-BE49-F238E27FC236}">
                  <a16:creationId xmlns:a16="http://schemas.microsoft.com/office/drawing/2014/main" id="{F71E475E-36BE-3648-B0BF-E64FC5D6DB80}"/>
                </a:ext>
              </a:extLst>
            </p:cNvPr>
            <p:cNvSpPr>
              <a:spLocks noChangeArrowheads="1"/>
            </p:cNvSpPr>
            <p:nvPr/>
          </p:nvSpPr>
          <p:spPr bwMode="auto">
            <a:xfrm>
              <a:off x="4219" y="1359"/>
              <a:ext cx="591"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28" name="Rectangle 263">
              <a:extLst>
                <a:ext uri="{FF2B5EF4-FFF2-40B4-BE49-F238E27FC236}">
                  <a16:creationId xmlns:a16="http://schemas.microsoft.com/office/drawing/2014/main" id="{E1A90110-1263-1647-843A-9CCA5979E7CB}"/>
                </a:ext>
              </a:extLst>
            </p:cNvPr>
            <p:cNvSpPr>
              <a:spLocks noChangeArrowheads="1"/>
            </p:cNvSpPr>
            <p:nvPr/>
          </p:nvSpPr>
          <p:spPr bwMode="auto">
            <a:xfrm>
              <a:off x="4225" y="1657"/>
              <a:ext cx="598"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9" name="Group 264">
              <a:extLst>
                <a:ext uri="{FF2B5EF4-FFF2-40B4-BE49-F238E27FC236}">
                  <a16:creationId xmlns:a16="http://schemas.microsoft.com/office/drawing/2014/main" id="{728FB70D-B8C3-4144-A7F8-79DB8C4D3912}"/>
                </a:ext>
              </a:extLst>
            </p:cNvPr>
            <p:cNvGrpSpPr>
              <a:grpSpLocks/>
            </p:cNvGrpSpPr>
            <p:nvPr/>
          </p:nvGrpSpPr>
          <p:grpSpPr bwMode="auto">
            <a:xfrm>
              <a:off x="4735" y="1627"/>
              <a:ext cx="582" cy="151"/>
              <a:chOff x="614" y="2568"/>
              <a:chExt cx="725" cy="139"/>
            </a:xfrm>
          </p:grpSpPr>
          <p:sp>
            <p:nvSpPr>
              <p:cNvPr id="345" name="AutoShape 265">
                <a:extLst>
                  <a:ext uri="{FF2B5EF4-FFF2-40B4-BE49-F238E27FC236}">
                    <a16:creationId xmlns:a16="http://schemas.microsoft.com/office/drawing/2014/main" id="{9808E07C-F46D-5A42-B61A-CD12271FD447}"/>
                  </a:ext>
                </a:extLst>
              </p:cNvPr>
              <p:cNvSpPr>
                <a:spLocks noChangeArrowheads="1"/>
              </p:cNvSpPr>
              <p:nvPr/>
            </p:nvSpPr>
            <p:spPr bwMode="auto">
              <a:xfrm>
                <a:off x="617" y="2568"/>
                <a:ext cx="712"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6" name="AutoShape 266">
                <a:extLst>
                  <a:ext uri="{FF2B5EF4-FFF2-40B4-BE49-F238E27FC236}">
                    <a16:creationId xmlns:a16="http://schemas.microsoft.com/office/drawing/2014/main" id="{1E397763-A7E9-3B43-9E37-230D905D53EC}"/>
                  </a:ext>
                </a:extLst>
              </p:cNvPr>
              <p:cNvSpPr>
                <a:spLocks noChangeArrowheads="1"/>
              </p:cNvSpPr>
              <p:nvPr/>
            </p:nvSpPr>
            <p:spPr bwMode="auto">
              <a:xfrm>
                <a:off x="634" y="2584"/>
                <a:ext cx="679"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30" name="Freeform 267">
              <a:extLst>
                <a:ext uri="{FF2B5EF4-FFF2-40B4-BE49-F238E27FC236}">
                  <a16:creationId xmlns:a16="http://schemas.microsoft.com/office/drawing/2014/main" id="{E198877E-A23F-C446-9FD8-EF7E169D1D0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31" name="Group 268">
              <a:extLst>
                <a:ext uri="{FF2B5EF4-FFF2-40B4-BE49-F238E27FC236}">
                  <a16:creationId xmlns:a16="http://schemas.microsoft.com/office/drawing/2014/main" id="{32C62292-5B21-F945-BDA3-290907751ACF}"/>
                </a:ext>
              </a:extLst>
            </p:cNvPr>
            <p:cNvGrpSpPr>
              <a:grpSpLocks/>
            </p:cNvGrpSpPr>
            <p:nvPr/>
          </p:nvGrpSpPr>
          <p:grpSpPr bwMode="auto">
            <a:xfrm>
              <a:off x="4739" y="1327"/>
              <a:ext cx="582" cy="139"/>
              <a:chOff x="614" y="2568"/>
              <a:chExt cx="725" cy="139"/>
            </a:xfrm>
          </p:grpSpPr>
          <p:sp>
            <p:nvSpPr>
              <p:cNvPr id="343" name="AutoShape 269">
                <a:extLst>
                  <a:ext uri="{FF2B5EF4-FFF2-40B4-BE49-F238E27FC236}">
                    <a16:creationId xmlns:a16="http://schemas.microsoft.com/office/drawing/2014/main" id="{6062F8E5-CCE7-D849-ABDF-98604BDD71DB}"/>
                  </a:ext>
                </a:extLst>
              </p:cNvPr>
              <p:cNvSpPr>
                <a:spLocks noChangeArrowheads="1"/>
              </p:cNvSpPr>
              <p:nvPr/>
            </p:nvSpPr>
            <p:spPr bwMode="auto">
              <a:xfrm>
                <a:off x="612" y="2570"/>
                <a:ext cx="728"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4" name="AutoShape 270">
                <a:extLst>
                  <a:ext uri="{FF2B5EF4-FFF2-40B4-BE49-F238E27FC236}">
                    <a16:creationId xmlns:a16="http://schemas.microsoft.com/office/drawing/2014/main" id="{CD9C61B7-26D4-024E-9F02-4423C254341E}"/>
                  </a:ext>
                </a:extLst>
              </p:cNvPr>
              <p:cNvSpPr>
                <a:spLocks noChangeArrowheads="1"/>
              </p:cNvSpPr>
              <p:nvPr/>
            </p:nvSpPr>
            <p:spPr bwMode="auto">
              <a:xfrm>
                <a:off x="629"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32" name="Rectangle 271">
              <a:extLst>
                <a:ext uri="{FF2B5EF4-FFF2-40B4-BE49-F238E27FC236}">
                  <a16:creationId xmlns:a16="http://schemas.microsoft.com/office/drawing/2014/main" id="{22D906A4-17C6-5046-BFBE-1C4A750613C6}"/>
                </a:ext>
              </a:extLst>
            </p:cNvPr>
            <p:cNvSpPr>
              <a:spLocks noChangeArrowheads="1"/>
            </p:cNvSpPr>
            <p:nvPr/>
          </p:nvSpPr>
          <p:spPr bwMode="auto">
            <a:xfrm>
              <a:off x="5250" y="429"/>
              <a:ext cx="66"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3" name="Freeform 272">
              <a:extLst>
                <a:ext uri="{FF2B5EF4-FFF2-40B4-BE49-F238E27FC236}">
                  <a16:creationId xmlns:a16="http://schemas.microsoft.com/office/drawing/2014/main" id="{0B0D781B-6415-EA42-9E3F-79EBC4E11BA1}"/>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4" name="Freeform 273">
              <a:extLst>
                <a:ext uri="{FF2B5EF4-FFF2-40B4-BE49-F238E27FC236}">
                  <a16:creationId xmlns:a16="http://schemas.microsoft.com/office/drawing/2014/main" id="{AE06AE89-DFA2-2C4A-9EDA-9781327232F9}"/>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5" name="Oval 274">
              <a:extLst>
                <a:ext uri="{FF2B5EF4-FFF2-40B4-BE49-F238E27FC236}">
                  <a16:creationId xmlns:a16="http://schemas.microsoft.com/office/drawing/2014/main" id="{BA3E6436-5E11-6D45-B846-5CBD6F142809}"/>
                </a:ext>
              </a:extLst>
            </p:cNvPr>
            <p:cNvSpPr>
              <a:spLocks noChangeArrowheads="1"/>
            </p:cNvSpPr>
            <p:nvPr/>
          </p:nvSpPr>
          <p:spPr bwMode="auto">
            <a:xfrm>
              <a:off x="5519" y="2610"/>
              <a:ext cx="46"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6" name="Freeform 275">
              <a:extLst>
                <a:ext uri="{FF2B5EF4-FFF2-40B4-BE49-F238E27FC236}">
                  <a16:creationId xmlns:a16="http://schemas.microsoft.com/office/drawing/2014/main" id="{D0B77E4D-88D1-0A4F-BDC8-0708C0203EF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7" name="AutoShape 276">
              <a:extLst>
                <a:ext uri="{FF2B5EF4-FFF2-40B4-BE49-F238E27FC236}">
                  <a16:creationId xmlns:a16="http://schemas.microsoft.com/office/drawing/2014/main" id="{15E12929-7F3D-6C4D-AB25-6797773BEBF5}"/>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8" name="AutoShape 277">
              <a:extLst>
                <a:ext uri="{FF2B5EF4-FFF2-40B4-BE49-F238E27FC236}">
                  <a16:creationId xmlns:a16="http://schemas.microsoft.com/office/drawing/2014/main" id="{1A9C7A0A-58EB-FE41-A25E-2723CB8CB4C8}"/>
                </a:ext>
              </a:extLst>
            </p:cNvPr>
            <p:cNvSpPr>
              <a:spLocks noChangeArrowheads="1"/>
            </p:cNvSpPr>
            <p:nvPr/>
          </p:nvSpPr>
          <p:spPr bwMode="auto">
            <a:xfrm>
              <a:off x="4206" y="2712"/>
              <a:ext cx="1070"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9" name="Oval 278">
              <a:extLst>
                <a:ext uri="{FF2B5EF4-FFF2-40B4-BE49-F238E27FC236}">
                  <a16:creationId xmlns:a16="http://schemas.microsoft.com/office/drawing/2014/main" id="{20851815-EFF7-6744-9B9A-E3A5840B29CA}"/>
                </a:ext>
              </a:extLst>
            </p:cNvPr>
            <p:cNvSpPr>
              <a:spLocks noChangeArrowheads="1"/>
            </p:cNvSpPr>
            <p:nvPr/>
          </p:nvSpPr>
          <p:spPr bwMode="auto">
            <a:xfrm>
              <a:off x="4304" y="2384"/>
              <a:ext cx="164"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0" name="Oval 279">
              <a:extLst>
                <a:ext uri="{FF2B5EF4-FFF2-40B4-BE49-F238E27FC236}">
                  <a16:creationId xmlns:a16="http://schemas.microsoft.com/office/drawing/2014/main" id="{03423A8B-1E04-524E-85D4-24AD4CC63C7A}"/>
                </a:ext>
              </a:extLst>
            </p:cNvPr>
            <p:cNvSpPr>
              <a:spLocks noChangeArrowheads="1"/>
            </p:cNvSpPr>
            <p:nvPr/>
          </p:nvSpPr>
          <p:spPr bwMode="auto">
            <a:xfrm>
              <a:off x="4488" y="2384"/>
              <a:ext cx="158"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41" name="Oval 280">
              <a:extLst>
                <a:ext uri="{FF2B5EF4-FFF2-40B4-BE49-F238E27FC236}">
                  <a16:creationId xmlns:a16="http://schemas.microsoft.com/office/drawing/2014/main" id="{49A5EE85-1C7C-5E43-A0F4-AB07856989B7}"/>
                </a:ext>
              </a:extLst>
            </p:cNvPr>
            <p:cNvSpPr>
              <a:spLocks noChangeArrowheads="1"/>
            </p:cNvSpPr>
            <p:nvPr/>
          </p:nvSpPr>
          <p:spPr bwMode="auto">
            <a:xfrm>
              <a:off x="4659" y="2378"/>
              <a:ext cx="158"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2" name="Rectangle 281">
              <a:extLst>
                <a:ext uri="{FF2B5EF4-FFF2-40B4-BE49-F238E27FC236}">
                  <a16:creationId xmlns:a16="http://schemas.microsoft.com/office/drawing/2014/main" id="{07BF6B67-D2A7-0240-B19B-6E37F622440E}"/>
                </a:ext>
              </a:extLst>
            </p:cNvPr>
            <p:cNvSpPr>
              <a:spLocks noChangeArrowheads="1"/>
            </p:cNvSpPr>
            <p:nvPr/>
          </p:nvSpPr>
          <p:spPr bwMode="auto">
            <a:xfrm>
              <a:off x="5059" y="1836"/>
              <a:ext cx="85" cy="763"/>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351" name="Group 249">
            <a:extLst>
              <a:ext uri="{FF2B5EF4-FFF2-40B4-BE49-F238E27FC236}">
                <a16:creationId xmlns:a16="http://schemas.microsoft.com/office/drawing/2014/main" id="{5F565DF6-5AC8-8F43-B52D-A0481F7955A6}"/>
              </a:ext>
            </a:extLst>
          </p:cNvPr>
          <p:cNvGrpSpPr>
            <a:grpSpLocks/>
          </p:cNvGrpSpPr>
          <p:nvPr/>
        </p:nvGrpSpPr>
        <p:grpSpPr bwMode="auto">
          <a:xfrm>
            <a:off x="7550944" y="3671376"/>
            <a:ext cx="342900" cy="636587"/>
            <a:chOff x="4140" y="429"/>
            <a:chExt cx="1425" cy="2396"/>
          </a:xfrm>
        </p:grpSpPr>
        <p:sp>
          <p:nvSpPr>
            <p:cNvPr id="352" name="Freeform 250">
              <a:extLst>
                <a:ext uri="{FF2B5EF4-FFF2-40B4-BE49-F238E27FC236}">
                  <a16:creationId xmlns:a16="http://schemas.microsoft.com/office/drawing/2014/main" id="{F46730D3-05BE-BA48-B9D2-49802E62491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3" name="Rectangle 251">
              <a:extLst>
                <a:ext uri="{FF2B5EF4-FFF2-40B4-BE49-F238E27FC236}">
                  <a16:creationId xmlns:a16="http://schemas.microsoft.com/office/drawing/2014/main" id="{5D21E0FA-D306-5E46-B041-EBB282A9FA80}"/>
                </a:ext>
              </a:extLst>
            </p:cNvPr>
            <p:cNvSpPr>
              <a:spLocks noChangeArrowheads="1"/>
            </p:cNvSpPr>
            <p:nvPr/>
          </p:nvSpPr>
          <p:spPr bwMode="auto">
            <a:xfrm>
              <a:off x="4206"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54" name="Freeform 252">
              <a:extLst>
                <a:ext uri="{FF2B5EF4-FFF2-40B4-BE49-F238E27FC236}">
                  <a16:creationId xmlns:a16="http://schemas.microsoft.com/office/drawing/2014/main" id="{2A5442FE-6672-9343-A1C4-6E532FBC824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5" name="Freeform 253">
              <a:extLst>
                <a:ext uri="{FF2B5EF4-FFF2-40B4-BE49-F238E27FC236}">
                  <a16:creationId xmlns:a16="http://schemas.microsoft.com/office/drawing/2014/main" id="{4014C987-CFC8-F54C-85D9-FD99FD20B16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6" name="Rectangle 254">
              <a:extLst>
                <a:ext uri="{FF2B5EF4-FFF2-40B4-BE49-F238E27FC236}">
                  <a16:creationId xmlns:a16="http://schemas.microsoft.com/office/drawing/2014/main" id="{7C3B826F-7EA4-6144-9A0F-AC8C0662BD1B}"/>
                </a:ext>
              </a:extLst>
            </p:cNvPr>
            <p:cNvSpPr>
              <a:spLocks noChangeArrowheads="1"/>
            </p:cNvSpPr>
            <p:nvPr/>
          </p:nvSpPr>
          <p:spPr bwMode="auto">
            <a:xfrm>
              <a:off x="4213" y="692"/>
              <a:ext cx="594"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57" name="Group 255">
              <a:extLst>
                <a:ext uri="{FF2B5EF4-FFF2-40B4-BE49-F238E27FC236}">
                  <a16:creationId xmlns:a16="http://schemas.microsoft.com/office/drawing/2014/main" id="{93783D4B-005D-CE41-BF2D-F79E33B5C669}"/>
                </a:ext>
              </a:extLst>
            </p:cNvPr>
            <p:cNvGrpSpPr>
              <a:grpSpLocks/>
            </p:cNvGrpSpPr>
            <p:nvPr/>
          </p:nvGrpSpPr>
          <p:grpSpPr bwMode="auto">
            <a:xfrm>
              <a:off x="4749" y="668"/>
              <a:ext cx="581" cy="145"/>
              <a:chOff x="614" y="2568"/>
              <a:chExt cx="725" cy="139"/>
            </a:xfrm>
          </p:grpSpPr>
          <p:sp>
            <p:nvSpPr>
              <p:cNvPr id="382" name="AutoShape 256">
                <a:extLst>
                  <a:ext uri="{FF2B5EF4-FFF2-40B4-BE49-F238E27FC236}">
                    <a16:creationId xmlns:a16="http://schemas.microsoft.com/office/drawing/2014/main" id="{0C21CAF6-EC48-1444-A567-C9AF165AD7BE}"/>
                  </a:ext>
                </a:extLst>
              </p:cNvPr>
              <p:cNvSpPr>
                <a:spLocks noChangeArrowheads="1"/>
              </p:cNvSpPr>
              <p:nvPr/>
            </p:nvSpPr>
            <p:spPr bwMode="auto">
              <a:xfrm>
                <a:off x="611" y="2568"/>
                <a:ext cx="724"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83" name="AutoShape 257">
                <a:extLst>
                  <a:ext uri="{FF2B5EF4-FFF2-40B4-BE49-F238E27FC236}">
                    <a16:creationId xmlns:a16="http://schemas.microsoft.com/office/drawing/2014/main" id="{E2F1CCC3-3B79-DA4A-B418-FFBBB99E0934}"/>
                  </a:ext>
                </a:extLst>
              </p:cNvPr>
              <p:cNvSpPr>
                <a:spLocks noChangeArrowheads="1"/>
              </p:cNvSpPr>
              <p:nvPr/>
            </p:nvSpPr>
            <p:spPr bwMode="auto">
              <a:xfrm>
                <a:off x="628" y="2585"/>
                <a:ext cx="692"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58" name="Rectangle 258">
              <a:extLst>
                <a:ext uri="{FF2B5EF4-FFF2-40B4-BE49-F238E27FC236}">
                  <a16:creationId xmlns:a16="http://schemas.microsoft.com/office/drawing/2014/main" id="{DB6401DB-2103-EF4C-A516-65337633EFBD}"/>
                </a:ext>
              </a:extLst>
            </p:cNvPr>
            <p:cNvSpPr>
              <a:spLocks noChangeArrowheads="1"/>
            </p:cNvSpPr>
            <p:nvPr/>
          </p:nvSpPr>
          <p:spPr bwMode="auto">
            <a:xfrm>
              <a:off x="4226" y="1021"/>
              <a:ext cx="594"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59" name="Group 259">
              <a:extLst>
                <a:ext uri="{FF2B5EF4-FFF2-40B4-BE49-F238E27FC236}">
                  <a16:creationId xmlns:a16="http://schemas.microsoft.com/office/drawing/2014/main" id="{8FBDCEEB-DA87-F749-BF4B-DE3E2D1B6229}"/>
                </a:ext>
              </a:extLst>
            </p:cNvPr>
            <p:cNvGrpSpPr>
              <a:grpSpLocks/>
            </p:cNvGrpSpPr>
            <p:nvPr/>
          </p:nvGrpSpPr>
          <p:grpSpPr bwMode="auto">
            <a:xfrm>
              <a:off x="4747" y="994"/>
              <a:ext cx="581" cy="134"/>
              <a:chOff x="614" y="2568"/>
              <a:chExt cx="725" cy="139"/>
            </a:xfrm>
          </p:grpSpPr>
          <p:sp>
            <p:nvSpPr>
              <p:cNvPr id="380" name="AutoShape 260">
                <a:extLst>
                  <a:ext uri="{FF2B5EF4-FFF2-40B4-BE49-F238E27FC236}">
                    <a16:creationId xmlns:a16="http://schemas.microsoft.com/office/drawing/2014/main" id="{255465CA-6A3C-B64B-857C-EAD47420A9D1}"/>
                  </a:ext>
                </a:extLst>
              </p:cNvPr>
              <p:cNvSpPr>
                <a:spLocks noChangeArrowheads="1"/>
              </p:cNvSpPr>
              <p:nvPr/>
            </p:nvSpPr>
            <p:spPr bwMode="auto">
              <a:xfrm>
                <a:off x="614" y="2571"/>
                <a:ext cx="724"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81" name="AutoShape 261">
                <a:extLst>
                  <a:ext uri="{FF2B5EF4-FFF2-40B4-BE49-F238E27FC236}">
                    <a16:creationId xmlns:a16="http://schemas.microsoft.com/office/drawing/2014/main" id="{1FEAA23A-541E-FD4B-B66B-8E6229D7401F}"/>
                  </a:ext>
                </a:extLst>
              </p:cNvPr>
              <p:cNvSpPr>
                <a:spLocks noChangeArrowheads="1"/>
              </p:cNvSpPr>
              <p:nvPr/>
            </p:nvSpPr>
            <p:spPr bwMode="auto">
              <a:xfrm>
                <a:off x="622" y="2589"/>
                <a:ext cx="692"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0" name="Rectangle 262">
              <a:extLst>
                <a:ext uri="{FF2B5EF4-FFF2-40B4-BE49-F238E27FC236}">
                  <a16:creationId xmlns:a16="http://schemas.microsoft.com/office/drawing/2014/main" id="{B78EE2EC-297B-674E-BC9E-AF2A079A0EE9}"/>
                </a:ext>
              </a:extLst>
            </p:cNvPr>
            <p:cNvSpPr>
              <a:spLocks noChangeArrowheads="1"/>
            </p:cNvSpPr>
            <p:nvPr/>
          </p:nvSpPr>
          <p:spPr bwMode="auto">
            <a:xfrm>
              <a:off x="4219" y="1355"/>
              <a:ext cx="594"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1" name="Rectangle 263">
              <a:extLst>
                <a:ext uri="{FF2B5EF4-FFF2-40B4-BE49-F238E27FC236}">
                  <a16:creationId xmlns:a16="http://schemas.microsoft.com/office/drawing/2014/main" id="{BB43DCC3-AACE-2547-BB94-7B16A8FBC7B4}"/>
                </a:ext>
              </a:extLst>
            </p:cNvPr>
            <p:cNvSpPr>
              <a:spLocks noChangeArrowheads="1"/>
            </p:cNvSpPr>
            <p:nvPr/>
          </p:nvSpPr>
          <p:spPr bwMode="auto">
            <a:xfrm>
              <a:off x="4226" y="1654"/>
              <a:ext cx="600"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62" name="Group 264">
              <a:extLst>
                <a:ext uri="{FF2B5EF4-FFF2-40B4-BE49-F238E27FC236}">
                  <a16:creationId xmlns:a16="http://schemas.microsoft.com/office/drawing/2014/main" id="{BE9FAFEA-3207-7B40-8DCF-C51EC50CFD36}"/>
                </a:ext>
              </a:extLst>
            </p:cNvPr>
            <p:cNvGrpSpPr>
              <a:grpSpLocks/>
            </p:cNvGrpSpPr>
            <p:nvPr/>
          </p:nvGrpSpPr>
          <p:grpSpPr bwMode="auto">
            <a:xfrm>
              <a:off x="4735" y="1627"/>
              <a:ext cx="582" cy="151"/>
              <a:chOff x="614" y="2568"/>
              <a:chExt cx="725" cy="139"/>
            </a:xfrm>
          </p:grpSpPr>
          <p:sp>
            <p:nvSpPr>
              <p:cNvPr id="378" name="AutoShape 265">
                <a:extLst>
                  <a:ext uri="{FF2B5EF4-FFF2-40B4-BE49-F238E27FC236}">
                    <a16:creationId xmlns:a16="http://schemas.microsoft.com/office/drawing/2014/main" id="{D5B1C960-9726-DC4E-8122-147912CFA6A0}"/>
                  </a:ext>
                </a:extLst>
              </p:cNvPr>
              <p:cNvSpPr>
                <a:spLocks noChangeArrowheads="1"/>
              </p:cNvSpPr>
              <p:nvPr/>
            </p:nvSpPr>
            <p:spPr bwMode="auto">
              <a:xfrm>
                <a:off x="612" y="2576"/>
                <a:ext cx="715" cy="13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9" name="AutoShape 266">
                <a:extLst>
                  <a:ext uri="{FF2B5EF4-FFF2-40B4-BE49-F238E27FC236}">
                    <a16:creationId xmlns:a16="http://schemas.microsoft.com/office/drawing/2014/main" id="{5733F569-CE15-F34F-BD6D-ADB63FE00EAE}"/>
                  </a:ext>
                </a:extLst>
              </p:cNvPr>
              <p:cNvSpPr>
                <a:spLocks noChangeArrowheads="1"/>
              </p:cNvSpPr>
              <p:nvPr/>
            </p:nvSpPr>
            <p:spPr bwMode="auto">
              <a:xfrm>
                <a:off x="629" y="2587"/>
                <a:ext cx="68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3" name="Freeform 267">
              <a:extLst>
                <a:ext uri="{FF2B5EF4-FFF2-40B4-BE49-F238E27FC236}">
                  <a16:creationId xmlns:a16="http://schemas.microsoft.com/office/drawing/2014/main" id="{C1F7D361-20D4-6449-A457-1CFA8ABB1EF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64" name="Group 268">
              <a:extLst>
                <a:ext uri="{FF2B5EF4-FFF2-40B4-BE49-F238E27FC236}">
                  <a16:creationId xmlns:a16="http://schemas.microsoft.com/office/drawing/2014/main" id="{C722D5CE-FFF5-B04A-B766-E46D8B6F7B63}"/>
                </a:ext>
              </a:extLst>
            </p:cNvPr>
            <p:cNvGrpSpPr>
              <a:grpSpLocks/>
            </p:cNvGrpSpPr>
            <p:nvPr/>
          </p:nvGrpSpPr>
          <p:grpSpPr bwMode="auto">
            <a:xfrm>
              <a:off x="4739" y="1327"/>
              <a:ext cx="582" cy="139"/>
              <a:chOff x="614" y="2568"/>
              <a:chExt cx="725" cy="139"/>
            </a:xfrm>
          </p:grpSpPr>
          <p:sp>
            <p:nvSpPr>
              <p:cNvPr id="376" name="AutoShape 269">
                <a:extLst>
                  <a:ext uri="{FF2B5EF4-FFF2-40B4-BE49-F238E27FC236}">
                    <a16:creationId xmlns:a16="http://schemas.microsoft.com/office/drawing/2014/main" id="{67DF6ED1-AA32-5447-9FDE-2404636986DC}"/>
                  </a:ext>
                </a:extLst>
              </p:cNvPr>
              <p:cNvSpPr>
                <a:spLocks noChangeArrowheads="1"/>
              </p:cNvSpPr>
              <p:nvPr/>
            </p:nvSpPr>
            <p:spPr bwMode="auto">
              <a:xfrm>
                <a:off x="616" y="2566"/>
                <a:ext cx="723" cy="14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7" name="AutoShape 270">
                <a:extLst>
                  <a:ext uri="{FF2B5EF4-FFF2-40B4-BE49-F238E27FC236}">
                    <a16:creationId xmlns:a16="http://schemas.microsoft.com/office/drawing/2014/main" id="{90A9D118-8880-C54A-BBC7-CE7D1B848DF4}"/>
                  </a:ext>
                </a:extLst>
              </p:cNvPr>
              <p:cNvSpPr>
                <a:spLocks noChangeArrowheads="1"/>
              </p:cNvSpPr>
              <p:nvPr/>
            </p:nvSpPr>
            <p:spPr bwMode="auto">
              <a:xfrm>
                <a:off x="632"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5" name="Rectangle 271">
              <a:extLst>
                <a:ext uri="{FF2B5EF4-FFF2-40B4-BE49-F238E27FC236}">
                  <a16:creationId xmlns:a16="http://schemas.microsoft.com/office/drawing/2014/main" id="{A690A284-3B4A-7F46-B9EF-C8E5D372CA38}"/>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6" name="Freeform 272">
              <a:extLst>
                <a:ext uri="{FF2B5EF4-FFF2-40B4-BE49-F238E27FC236}">
                  <a16:creationId xmlns:a16="http://schemas.microsoft.com/office/drawing/2014/main" id="{FAE0BC8A-CB61-E247-8129-A06A780489FE}"/>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7" name="Freeform 273">
              <a:extLst>
                <a:ext uri="{FF2B5EF4-FFF2-40B4-BE49-F238E27FC236}">
                  <a16:creationId xmlns:a16="http://schemas.microsoft.com/office/drawing/2014/main" id="{8A349497-6444-AD48-9247-E4C5739B5DF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8" name="Oval 274">
              <a:extLst>
                <a:ext uri="{FF2B5EF4-FFF2-40B4-BE49-F238E27FC236}">
                  <a16:creationId xmlns:a16="http://schemas.microsoft.com/office/drawing/2014/main" id="{BDC79C41-E09A-2443-BDEC-2A6F17C644C3}"/>
                </a:ext>
              </a:extLst>
            </p:cNvPr>
            <p:cNvSpPr>
              <a:spLocks noChangeArrowheads="1"/>
            </p:cNvSpPr>
            <p:nvPr/>
          </p:nvSpPr>
          <p:spPr bwMode="auto">
            <a:xfrm>
              <a:off x="5519" y="2610"/>
              <a:ext cx="46"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9" name="Freeform 275">
              <a:extLst>
                <a:ext uri="{FF2B5EF4-FFF2-40B4-BE49-F238E27FC236}">
                  <a16:creationId xmlns:a16="http://schemas.microsoft.com/office/drawing/2014/main" id="{0473CFC7-92BF-8940-AF0E-19B054B5A1A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70" name="AutoShape 276">
              <a:extLst>
                <a:ext uri="{FF2B5EF4-FFF2-40B4-BE49-F238E27FC236}">
                  <a16:creationId xmlns:a16="http://schemas.microsoft.com/office/drawing/2014/main" id="{1969FD72-203F-C144-87E3-567866526888}"/>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1" name="AutoShape 277">
              <a:extLst>
                <a:ext uri="{FF2B5EF4-FFF2-40B4-BE49-F238E27FC236}">
                  <a16:creationId xmlns:a16="http://schemas.microsoft.com/office/drawing/2014/main" id="{2CDDCA63-AFD3-484C-B3ED-91A6C8F4AEED}"/>
                </a:ext>
              </a:extLst>
            </p:cNvPr>
            <p:cNvSpPr>
              <a:spLocks noChangeArrowheads="1"/>
            </p:cNvSpPr>
            <p:nvPr/>
          </p:nvSpPr>
          <p:spPr bwMode="auto">
            <a:xfrm>
              <a:off x="4206" y="2711"/>
              <a:ext cx="1069"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2" name="Oval 278">
              <a:extLst>
                <a:ext uri="{FF2B5EF4-FFF2-40B4-BE49-F238E27FC236}">
                  <a16:creationId xmlns:a16="http://schemas.microsoft.com/office/drawing/2014/main" id="{54DEE2B5-F030-E44E-B87D-CD1F5CA57B37}"/>
                </a:ext>
              </a:extLst>
            </p:cNvPr>
            <p:cNvSpPr>
              <a:spLocks noChangeArrowheads="1"/>
            </p:cNvSpPr>
            <p:nvPr/>
          </p:nvSpPr>
          <p:spPr bwMode="auto">
            <a:xfrm>
              <a:off x="4305" y="2383"/>
              <a:ext cx="165"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3" name="Oval 279">
              <a:extLst>
                <a:ext uri="{FF2B5EF4-FFF2-40B4-BE49-F238E27FC236}">
                  <a16:creationId xmlns:a16="http://schemas.microsoft.com/office/drawing/2014/main" id="{25DBA9D9-B221-EA4B-8D68-29FEF58A9043}"/>
                </a:ext>
              </a:extLst>
            </p:cNvPr>
            <p:cNvSpPr>
              <a:spLocks noChangeArrowheads="1"/>
            </p:cNvSpPr>
            <p:nvPr/>
          </p:nvSpPr>
          <p:spPr bwMode="auto">
            <a:xfrm>
              <a:off x="4483" y="2383"/>
              <a:ext cx="165"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74" name="Oval 280">
              <a:extLst>
                <a:ext uri="{FF2B5EF4-FFF2-40B4-BE49-F238E27FC236}">
                  <a16:creationId xmlns:a16="http://schemas.microsoft.com/office/drawing/2014/main" id="{C222FC8B-E674-3645-9289-8BBF6B062A1E}"/>
                </a:ext>
              </a:extLst>
            </p:cNvPr>
            <p:cNvSpPr>
              <a:spLocks noChangeArrowheads="1"/>
            </p:cNvSpPr>
            <p:nvPr/>
          </p:nvSpPr>
          <p:spPr bwMode="auto">
            <a:xfrm>
              <a:off x="4661" y="2383"/>
              <a:ext cx="158"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5" name="Rectangle 281">
              <a:extLst>
                <a:ext uri="{FF2B5EF4-FFF2-40B4-BE49-F238E27FC236}">
                  <a16:creationId xmlns:a16="http://schemas.microsoft.com/office/drawing/2014/main" id="{24E8831C-4EF1-484C-A81B-D543074B80EF}"/>
                </a:ext>
              </a:extLst>
            </p:cNvPr>
            <p:cNvSpPr>
              <a:spLocks noChangeArrowheads="1"/>
            </p:cNvSpPr>
            <p:nvPr/>
          </p:nvSpPr>
          <p:spPr bwMode="auto">
            <a:xfrm>
              <a:off x="5064" y="1833"/>
              <a:ext cx="79" cy="765"/>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84" name="TextBox 182">
            <a:extLst>
              <a:ext uri="{FF2B5EF4-FFF2-40B4-BE49-F238E27FC236}">
                <a16:creationId xmlns:a16="http://schemas.microsoft.com/office/drawing/2014/main" id="{BD6D333C-911B-244D-8202-FCB19852A18F}"/>
              </a:ext>
            </a:extLst>
          </p:cNvPr>
          <p:cNvSpPr txBox="1">
            <a:spLocks noChangeArrowheads="1"/>
          </p:cNvSpPr>
          <p:nvPr/>
        </p:nvSpPr>
        <p:spPr bwMode="auto">
          <a:xfrm>
            <a:off x="5607844" y="6073263"/>
            <a:ext cx="1420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KingCDN.com</a:t>
            </a:r>
            <a:endParaRPr lang="en-US" altLang="en-US" sz="1800" i="1" dirty="0">
              <a:solidFill>
                <a:srgbClr val="000000"/>
              </a:solidFill>
              <a:latin typeface="Arial Narrow" panose="020B0604020202020204" pitchFamily="34" charset="0"/>
              <a:cs typeface="Arial"/>
            </a:endParaRPr>
          </a:p>
        </p:txBody>
      </p:sp>
      <p:grpSp>
        <p:nvGrpSpPr>
          <p:cNvPr id="386" name="Group 385">
            <a:extLst>
              <a:ext uri="{FF2B5EF4-FFF2-40B4-BE49-F238E27FC236}">
                <a16:creationId xmlns:a16="http://schemas.microsoft.com/office/drawing/2014/main" id="{035EE262-4E26-6A4E-868C-00FFE64716F6}"/>
              </a:ext>
            </a:extLst>
          </p:cNvPr>
          <p:cNvGrpSpPr>
            <a:grpSpLocks/>
          </p:cNvGrpSpPr>
          <p:nvPr/>
        </p:nvGrpSpPr>
        <p:grpSpPr bwMode="auto">
          <a:xfrm>
            <a:off x="4318794" y="2918901"/>
            <a:ext cx="1628775" cy="1063625"/>
            <a:chOff x="1490926" y="3037262"/>
            <a:chExt cx="1628976" cy="1063042"/>
          </a:xfrm>
        </p:grpSpPr>
        <p:cxnSp>
          <p:nvCxnSpPr>
            <p:cNvPr id="387" name="Straight Arrow Connector 44">
              <a:extLst>
                <a:ext uri="{FF2B5EF4-FFF2-40B4-BE49-F238E27FC236}">
                  <a16:creationId xmlns:a16="http://schemas.microsoft.com/office/drawing/2014/main" id="{EC9B7F0F-F8C6-764B-9846-0689779FD289}"/>
                </a:ext>
              </a:extLst>
            </p:cNvPr>
            <p:cNvCxnSpPr>
              <a:cxnSpLocks noChangeShapeType="1"/>
            </p:cNvCxnSpPr>
            <p:nvPr/>
          </p:nvCxnSpPr>
          <p:spPr bwMode="auto">
            <a:xfrm flipH="1">
              <a:off x="1490926" y="3037262"/>
              <a:ext cx="1628976" cy="1063042"/>
            </a:xfrm>
            <a:prstGeom prst="straightConnector1">
              <a:avLst/>
            </a:prstGeom>
            <a:noFill/>
            <a:ln w="25400">
              <a:solidFill>
                <a:srgbClr val="00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88" name="Group 61441">
              <a:extLst>
                <a:ext uri="{FF2B5EF4-FFF2-40B4-BE49-F238E27FC236}">
                  <a16:creationId xmlns:a16="http://schemas.microsoft.com/office/drawing/2014/main" id="{4D1DC8B6-C122-E74D-B508-03D946281A33}"/>
                </a:ext>
              </a:extLst>
            </p:cNvPr>
            <p:cNvGrpSpPr>
              <a:grpSpLocks/>
            </p:cNvGrpSpPr>
            <p:nvPr/>
          </p:nvGrpSpPr>
          <p:grpSpPr bwMode="auto">
            <a:xfrm>
              <a:off x="2056927" y="3410016"/>
              <a:ext cx="317511" cy="345125"/>
              <a:chOff x="7454630" y="3313376"/>
              <a:chExt cx="317511" cy="345125"/>
            </a:xfrm>
          </p:grpSpPr>
          <p:sp>
            <p:nvSpPr>
              <p:cNvPr id="389" name="Oval 61440">
                <a:extLst>
                  <a:ext uri="{FF2B5EF4-FFF2-40B4-BE49-F238E27FC236}">
                    <a16:creationId xmlns:a16="http://schemas.microsoft.com/office/drawing/2014/main" id="{93EDCA37-C24D-8F44-9E75-91521C6D30A0}"/>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0" name="TextBox 61439">
                <a:extLst>
                  <a:ext uri="{FF2B5EF4-FFF2-40B4-BE49-F238E27FC236}">
                    <a16:creationId xmlns:a16="http://schemas.microsoft.com/office/drawing/2014/main" id="{393991E9-81AE-214E-AF23-8915E8568B86}"/>
                  </a:ext>
                </a:extLst>
              </p:cNvPr>
              <p:cNvSpPr txBox="1">
                <a:spLocks noChangeArrowheads="1"/>
              </p:cNvSpPr>
              <p:nvPr/>
            </p:nvSpPr>
            <p:spPr bwMode="auto">
              <a:xfrm>
                <a:off x="7454630" y="3313376"/>
                <a:ext cx="298817" cy="33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1</a:t>
                </a:r>
              </a:p>
            </p:txBody>
          </p:sp>
        </p:grpSp>
      </p:grpSp>
      <p:sp>
        <p:nvSpPr>
          <p:cNvPr id="391" name="TextBox 390">
            <a:extLst>
              <a:ext uri="{FF2B5EF4-FFF2-40B4-BE49-F238E27FC236}">
                <a16:creationId xmlns:a16="http://schemas.microsoft.com/office/drawing/2014/main" id="{952FF972-4062-FC46-876F-F05487F2DE5B}"/>
              </a:ext>
            </a:extLst>
          </p:cNvPr>
          <p:cNvSpPr txBox="1">
            <a:spLocks noChangeArrowheads="1"/>
          </p:cNvSpPr>
          <p:nvPr/>
        </p:nvSpPr>
        <p:spPr bwMode="auto">
          <a:xfrm>
            <a:off x="3091656" y="2344226"/>
            <a:ext cx="286226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ts val="2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1. Bob gets URL for video http://netcinema.com/6Y7B23V</a:t>
            </a:r>
          </a:p>
          <a:p>
            <a:pPr eaLnBrk="0" fontAlgn="base" hangingPunct="0">
              <a:spcBef>
                <a:spcPts val="2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from netcinema.com web page</a:t>
            </a:r>
          </a:p>
        </p:txBody>
      </p:sp>
      <p:grpSp>
        <p:nvGrpSpPr>
          <p:cNvPr id="392" name="Group 391">
            <a:extLst>
              <a:ext uri="{FF2B5EF4-FFF2-40B4-BE49-F238E27FC236}">
                <a16:creationId xmlns:a16="http://schemas.microsoft.com/office/drawing/2014/main" id="{509E4C1F-04A2-6443-B4E4-0E71C60C619C}"/>
              </a:ext>
            </a:extLst>
          </p:cNvPr>
          <p:cNvGrpSpPr>
            <a:grpSpLocks/>
          </p:cNvGrpSpPr>
          <p:nvPr/>
        </p:nvGrpSpPr>
        <p:grpSpPr bwMode="auto">
          <a:xfrm>
            <a:off x="6747669" y="3107813"/>
            <a:ext cx="714375" cy="684213"/>
            <a:chOff x="3924463" y="3239045"/>
            <a:chExt cx="713539" cy="684908"/>
          </a:xfrm>
        </p:grpSpPr>
        <p:cxnSp>
          <p:nvCxnSpPr>
            <p:cNvPr id="393" name="Straight Arrow Connector 193">
              <a:extLst>
                <a:ext uri="{FF2B5EF4-FFF2-40B4-BE49-F238E27FC236}">
                  <a16:creationId xmlns:a16="http://schemas.microsoft.com/office/drawing/2014/main" id="{27297D97-7349-D648-9865-F56724CE1665}"/>
                </a:ext>
              </a:extLst>
            </p:cNvPr>
            <p:cNvCxnSpPr>
              <a:cxnSpLocks noChangeShapeType="1"/>
            </p:cNvCxnSpPr>
            <p:nvPr/>
          </p:nvCxnSpPr>
          <p:spPr bwMode="auto">
            <a:xfrm>
              <a:off x="3924463" y="3239045"/>
              <a:ext cx="713539" cy="684908"/>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94" name="Group 194">
              <a:extLst>
                <a:ext uri="{FF2B5EF4-FFF2-40B4-BE49-F238E27FC236}">
                  <a16:creationId xmlns:a16="http://schemas.microsoft.com/office/drawing/2014/main" id="{33C21FF6-9FB9-DD4F-B432-F3AE79608CD6}"/>
                </a:ext>
              </a:extLst>
            </p:cNvPr>
            <p:cNvGrpSpPr>
              <a:grpSpLocks/>
            </p:cNvGrpSpPr>
            <p:nvPr/>
          </p:nvGrpSpPr>
          <p:grpSpPr bwMode="auto">
            <a:xfrm>
              <a:off x="4061324" y="3293627"/>
              <a:ext cx="322117" cy="358925"/>
              <a:chOff x="7408615" y="3244352"/>
              <a:chExt cx="322117" cy="358925"/>
            </a:xfrm>
          </p:grpSpPr>
          <p:sp>
            <p:nvSpPr>
              <p:cNvPr id="395" name="Oval 195">
                <a:extLst>
                  <a:ext uri="{FF2B5EF4-FFF2-40B4-BE49-F238E27FC236}">
                    <a16:creationId xmlns:a16="http://schemas.microsoft.com/office/drawing/2014/main" id="{77F66551-33AD-D74C-AC6E-113291F2F4F0}"/>
                  </a:ext>
                </a:extLst>
              </p:cNvPr>
              <p:cNvSpPr>
                <a:spLocks noChangeArrowheads="1"/>
              </p:cNvSpPr>
              <p:nvPr/>
            </p:nvSpPr>
            <p:spPr bwMode="auto">
              <a:xfrm>
                <a:off x="7427025" y="3299570"/>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6" name="TextBox 196">
                <a:extLst>
                  <a:ext uri="{FF2B5EF4-FFF2-40B4-BE49-F238E27FC236}">
                    <a16:creationId xmlns:a16="http://schemas.microsoft.com/office/drawing/2014/main" id="{4F5F4F9E-A100-7B47-B2B2-9434ACA1D8F9}"/>
                  </a:ext>
                </a:extLst>
              </p:cNvPr>
              <p:cNvSpPr txBox="1">
                <a:spLocks noChangeArrowheads="1"/>
              </p:cNvSpPr>
              <p:nvPr/>
            </p:nvSpPr>
            <p:spPr bwMode="auto">
              <a:xfrm>
                <a:off x="7408615" y="3244352"/>
                <a:ext cx="298431" cy="338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2</a:t>
                </a:r>
              </a:p>
            </p:txBody>
          </p:sp>
        </p:grpSp>
      </p:grpSp>
      <p:sp>
        <p:nvSpPr>
          <p:cNvPr id="397" name="TextBox 396">
            <a:extLst>
              <a:ext uri="{FF2B5EF4-FFF2-40B4-BE49-F238E27FC236}">
                <a16:creationId xmlns:a16="http://schemas.microsoft.com/office/drawing/2014/main" id="{D0D222BD-F17D-CA4B-8753-02501BB64FD1}"/>
              </a:ext>
            </a:extLst>
          </p:cNvPr>
          <p:cNvSpPr txBox="1">
            <a:spLocks noChangeArrowheads="1"/>
          </p:cNvSpPr>
          <p:nvPr/>
        </p:nvSpPr>
        <p:spPr bwMode="auto">
          <a:xfrm>
            <a:off x="7200106" y="2863338"/>
            <a:ext cx="38496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2. resolve http://netcinema.com/6Y7B23V</a:t>
            </a:r>
          </a:p>
          <a:p>
            <a:pPr eaLnBrk="0" fontAlgn="base" hangingPunct="0">
              <a:lnSpc>
                <a:spcPts val="1600"/>
              </a:lnSpc>
              <a:spcBef>
                <a:spcPct val="200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via Bob’s local DNS</a:t>
            </a:r>
          </a:p>
        </p:txBody>
      </p:sp>
      <p:sp>
        <p:nvSpPr>
          <p:cNvPr id="398" name="TextBox 201">
            <a:extLst>
              <a:ext uri="{FF2B5EF4-FFF2-40B4-BE49-F238E27FC236}">
                <a16:creationId xmlns:a16="http://schemas.microsoft.com/office/drawing/2014/main" id="{626CC49E-B156-624B-9A39-D5B5259F1A29}"/>
              </a:ext>
            </a:extLst>
          </p:cNvPr>
          <p:cNvSpPr txBox="1">
            <a:spLocks noChangeArrowheads="1"/>
          </p:cNvSpPr>
          <p:nvPr/>
        </p:nvSpPr>
        <p:spPr bwMode="auto">
          <a:xfrm>
            <a:off x="3232643" y="5809738"/>
            <a:ext cx="1670650" cy="558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netcinema’s</a:t>
            </a: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authoritative DNS</a:t>
            </a:r>
            <a:endParaRPr lang="en-US" altLang="en-US" sz="1800" i="1" dirty="0">
              <a:solidFill>
                <a:srgbClr val="000000"/>
              </a:solidFill>
              <a:latin typeface="Arial Narrow" panose="020B0604020202020204" pitchFamily="34" charset="0"/>
              <a:cs typeface="Arial"/>
            </a:endParaRPr>
          </a:p>
        </p:txBody>
      </p:sp>
      <p:cxnSp>
        <p:nvCxnSpPr>
          <p:cNvPr id="399" name="Straight Arrow Connector 398">
            <a:extLst>
              <a:ext uri="{FF2B5EF4-FFF2-40B4-BE49-F238E27FC236}">
                <a16:creationId xmlns:a16="http://schemas.microsoft.com/office/drawing/2014/main" id="{85841993-5BD0-9B49-9B28-301C420EF85C}"/>
              </a:ext>
            </a:extLst>
          </p:cNvPr>
          <p:cNvCxnSpPr>
            <a:cxnSpLocks noChangeShapeType="1"/>
          </p:cNvCxnSpPr>
          <p:nvPr/>
        </p:nvCxnSpPr>
        <p:spPr bwMode="auto">
          <a:xfrm flipH="1">
            <a:off x="4441031" y="4041263"/>
            <a:ext cx="3100388" cy="1376363"/>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0" name="Straight Arrow Connector 399">
            <a:extLst>
              <a:ext uri="{FF2B5EF4-FFF2-40B4-BE49-F238E27FC236}">
                <a16:creationId xmlns:a16="http://schemas.microsoft.com/office/drawing/2014/main" id="{D15B0CA2-8317-C347-995F-CD80D6443444}"/>
              </a:ext>
            </a:extLst>
          </p:cNvPr>
          <p:cNvCxnSpPr>
            <a:cxnSpLocks noChangeShapeType="1"/>
          </p:cNvCxnSpPr>
          <p:nvPr/>
        </p:nvCxnSpPr>
        <p:spPr bwMode="auto">
          <a:xfrm flipH="1">
            <a:off x="4421981" y="4150801"/>
            <a:ext cx="3100388" cy="1376362"/>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1" name="Group 400">
            <a:extLst>
              <a:ext uri="{FF2B5EF4-FFF2-40B4-BE49-F238E27FC236}">
                <a16:creationId xmlns:a16="http://schemas.microsoft.com/office/drawing/2014/main" id="{07143E47-4F09-594F-A639-714BF074BEDB}"/>
              </a:ext>
            </a:extLst>
          </p:cNvPr>
          <p:cNvGrpSpPr>
            <a:grpSpLocks/>
          </p:cNvGrpSpPr>
          <p:nvPr/>
        </p:nvGrpSpPr>
        <p:grpSpPr bwMode="auto">
          <a:xfrm>
            <a:off x="4666456" y="5100126"/>
            <a:ext cx="317500" cy="344487"/>
            <a:chOff x="7454630" y="3313376"/>
            <a:chExt cx="317511" cy="345125"/>
          </a:xfrm>
        </p:grpSpPr>
        <p:sp>
          <p:nvSpPr>
            <p:cNvPr id="402" name="Oval 205">
              <a:extLst>
                <a:ext uri="{FF2B5EF4-FFF2-40B4-BE49-F238E27FC236}">
                  <a16:creationId xmlns:a16="http://schemas.microsoft.com/office/drawing/2014/main" id="{3A6B30D1-BE61-034D-AE0A-968B35619EBB}"/>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3" name="TextBox 206">
              <a:extLst>
                <a:ext uri="{FF2B5EF4-FFF2-40B4-BE49-F238E27FC236}">
                  <a16:creationId xmlns:a16="http://schemas.microsoft.com/office/drawing/2014/main" id="{71904DCE-E8E1-254B-937E-A9E2181C1A26}"/>
                </a:ext>
              </a:extLst>
            </p:cNvPr>
            <p:cNvSpPr txBox="1">
              <a:spLocks noChangeArrowheads="1"/>
            </p:cNvSpPr>
            <p:nvPr/>
          </p:nvSpPr>
          <p:spPr bwMode="auto">
            <a:xfrm>
              <a:off x="7454630" y="3313376"/>
              <a:ext cx="298790" cy="339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3</a:t>
              </a:r>
            </a:p>
          </p:txBody>
        </p:sp>
      </p:grpSp>
      <p:sp>
        <p:nvSpPr>
          <p:cNvPr id="404" name="TextBox 403">
            <a:extLst>
              <a:ext uri="{FF2B5EF4-FFF2-40B4-BE49-F238E27FC236}">
                <a16:creationId xmlns:a16="http://schemas.microsoft.com/office/drawing/2014/main" id="{39C2736F-EF91-3C48-BE75-B7C123CB5061}"/>
              </a:ext>
            </a:extLst>
          </p:cNvPr>
          <p:cNvSpPr txBox="1">
            <a:spLocks noChangeArrowheads="1"/>
          </p:cNvSpPr>
          <p:nvPr/>
        </p:nvSpPr>
        <p:spPr bwMode="auto">
          <a:xfrm>
            <a:off x="4636294" y="4474651"/>
            <a:ext cx="3200400" cy="569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3. netcinema’s DNS returns CNAME for </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http://KingCDN.com/NetC6y&amp;B</a:t>
            </a:r>
            <a:r>
              <a:rPr kumimoji="0" lang="en-US" altLang="en-US" sz="18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23V</a:t>
            </a:r>
          </a:p>
        </p:txBody>
      </p:sp>
      <p:cxnSp>
        <p:nvCxnSpPr>
          <p:cNvPr id="405" name="Straight Arrow Connector 404">
            <a:extLst>
              <a:ext uri="{FF2B5EF4-FFF2-40B4-BE49-F238E27FC236}">
                <a16:creationId xmlns:a16="http://schemas.microsoft.com/office/drawing/2014/main" id="{AE15AA97-8E65-0943-8C47-86BC8B8958E7}"/>
              </a:ext>
            </a:extLst>
          </p:cNvPr>
          <p:cNvCxnSpPr>
            <a:cxnSpLocks noChangeShapeType="1"/>
          </p:cNvCxnSpPr>
          <p:nvPr/>
        </p:nvCxnSpPr>
        <p:spPr bwMode="auto">
          <a:xfrm>
            <a:off x="7860506" y="4357176"/>
            <a:ext cx="447675" cy="962025"/>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6" name="Straight Arrow Connector 405">
            <a:extLst>
              <a:ext uri="{FF2B5EF4-FFF2-40B4-BE49-F238E27FC236}">
                <a16:creationId xmlns:a16="http://schemas.microsoft.com/office/drawing/2014/main" id="{63BF049A-C442-3F42-BD5E-0177C78C3DC0}"/>
              </a:ext>
            </a:extLst>
          </p:cNvPr>
          <p:cNvCxnSpPr>
            <a:cxnSpLocks noChangeShapeType="1"/>
          </p:cNvCxnSpPr>
          <p:nvPr/>
        </p:nvCxnSpPr>
        <p:spPr bwMode="auto">
          <a:xfrm>
            <a:off x="7955756" y="4368288"/>
            <a:ext cx="447675" cy="960438"/>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7" name="Group 406">
            <a:extLst>
              <a:ext uri="{FF2B5EF4-FFF2-40B4-BE49-F238E27FC236}">
                <a16:creationId xmlns:a16="http://schemas.microsoft.com/office/drawing/2014/main" id="{49EF432C-AF5B-DE4C-9D23-338ACBD51458}"/>
              </a:ext>
            </a:extLst>
          </p:cNvPr>
          <p:cNvGrpSpPr>
            <a:grpSpLocks/>
          </p:cNvGrpSpPr>
          <p:nvPr/>
        </p:nvGrpSpPr>
        <p:grpSpPr bwMode="auto">
          <a:xfrm>
            <a:off x="7944644" y="4609588"/>
            <a:ext cx="317500" cy="346075"/>
            <a:chOff x="7454630" y="3313376"/>
            <a:chExt cx="317511" cy="345125"/>
          </a:xfrm>
        </p:grpSpPr>
        <p:sp>
          <p:nvSpPr>
            <p:cNvPr id="408" name="Oval 213">
              <a:extLst>
                <a:ext uri="{FF2B5EF4-FFF2-40B4-BE49-F238E27FC236}">
                  <a16:creationId xmlns:a16="http://schemas.microsoft.com/office/drawing/2014/main" id="{238A22EE-4E78-1B4C-8EC1-95FBB3712F74}"/>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9" name="TextBox 214">
              <a:extLst>
                <a:ext uri="{FF2B5EF4-FFF2-40B4-BE49-F238E27FC236}">
                  <a16:creationId xmlns:a16="http://schemas.microsoft.com/office/drawing/2014/main" id="{1E561008-A0C6-4B46-9C31-9BFC59942FD6}"/>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4</a:t>
              </a:r>
            </a:p>
          </p:txBody>
        </p:sp>
      </p:grpSp>
      <p:cxnSp>
        <p:nvCxnSpPr>
          <p:cNvPr id="410" name="Straight Arrow Connector 409">
            <a:extLst>
              <a:ext uri="{FF2B5EF4-FFF2-40B4-BE49-F238E27FC236}">
                <a16:creationId xmlns:a16="http://schemas.microsoft.com/office/drawing/2014/main" id="{5AE10B27-3C87-914C-8F2B-E7A11C88CF5A}"/>
              </a:ext>
            </a:extLst>
          </p:cNvPr>
          <p:cNvCxnSpPr>
            <a:cxnSpLocks noChangeShapeType="1"/>
          </p:cNvCxnSpPr>
          <p:nvPr/>
        </p:nvCxnSpPr>
        <p:spPr bwMode="auto">
          <a:xfrm>
            <a:off x="6611144" y="3204651"/>
            <a:ext cx="812800" cy="822325"/>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11" name="Group 410">
            <a:extLst>
              <a:ext uri="{FF2B5EF4-FFF2-40B4-BE49-F238E27FC236}">
                <a16:creationId xmlns:a16="http://schemas.microsoft.com/office/drawing/2014/main" id="{FF68BA22-0748-0443-97B5-ABC135BFF89A}"/>
              </a:ext>
            </a:extLst>
          </p:cNvPr>
          <p:cNvGrpSpPr>
            <a:grpSpLocks/>
          </p:cNvGrpSpPr>
          <p:nvPr/>
        </p:nvGrpSpPr>
        <p:grpSpPr bwMode="auto">
          <a:xfrm>
            <a:off x="6982619" y="3549138"/>
            <a:ext cx="317500" cy="346075"/>
            <a:chOff x="7454630" y="3313376"/>
            <a:chExt cx="317511" cy="345125"/>
          </a:xfrm>
        </p:grpSpPr>
        <p:sp>
          <p:nvSpPr>
            <p:cNvPr id="412" name="Oval 223">
              <a:extLst>
                <a:ext uri="{FF2B5EF4-FFF2-40B4-BE49-F238E27FC236}">
                  <a16:creationId xmlns:a16="http://schemas.microsoft.com/office/drawing/2014/main" id="{BDCD12BC-5489-0B40-82C8-15B36A062FB8}"/>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13" name="TextBox 224">
              <a:extLst>
                <a:ext uri="{FF2B5EF4-FFF2-40B4-BE49-F238E27FC236}">
                  <a16:creationId xmlns:a16="http://schemas.microsoft.com/office/drawing/2014/main" id="{90D7C417-3669-8249-9592-BB87A560128F}"/>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5</a:t>
              </a:r>
            </a:p>
          </p:txBody>
        </p:sp>
      </p:grpSp>
      <p:cxnSp>
        <p:nvCxnSpPr>
          <p:cNvPr id="414" name="Straight Arrow Connector 413">
            <a:extLst>
              <a:ext uri="{FF2B5EF4-FFF2-40B4-BE49-F238E27FC236}">
                <a16:creationId xmlns:a16="http://schemas.microsoft.com/office/drawing/2014/main" id="{AB49EF5F-CB45-5C4D-B85C-16D165D02BF5}"/>
              </a:ext>
            </a:extLst>
          </p:cNvPr>
          <p:cNvCxnSpPr>
            <a:cxnSpLocks noChangeShapeType="1"/>
          </p:cNvCxnSpPr>
          <p:nvPr/>
        </p:nvCxnSpPr>
        <p:spPr bwMode="auto">
          <a:xfrm flipH="1">
            <a:off x="6139656" y="3084001"/>
            <a:ext cx="4763" cy="2362200"/>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5" name="Up Arrow 414">
            <a:extLst>
              <a:ext uri="{FF2B5EF4-FFF2-40B4-BE49-F238E27FC236}">
                <a16:creationId xmlns:a16="http://schemas.microsoft.com/office/drawing/2014/main" id="{21229D4D-644B-0B45-A23F-92A9DFC2B45D}"/>
              </a:ext>
            </a:extLst>
          </p:cNvPr>
          <p:cNvSpPr>
            <a:spLocks noChangeArrowheads="1"/>
          </p:cNvSpPr>
          <p:nvPr/>
        </p:nvSpPr>
        <p:spPr bwMode="auto">
          <a:xfrm>
            <a:off x="6168231" y="3077651"/>
            <a:ext cx="298450" cy="2284412"/>
          </a:xfrm>
          <a:prstGeom prst="upArrow">
            <a:avLst>
              <a:gd name="adj1" fmla="val 50000"/>
              <a:gd name="adj2" fmla="val 50249"/>
            </a:avLst>
          </a:prstGeom>
          <a:gradFill rotWithShape="1">
            <a:gsLst>
              <a:gs pos="0">
                <a:srgbClr val="000090"/>
              </a:gs>
              <a:gs pos="64000">
                <a:srgbClr val="000090"/>
              </a:gs>
              <a:gs pos="100000">
                <a:srgbClr val="FFFFFF"/>
              </a:gs>
            </a:gsLst>
            <a:lin ang="5400000"/>
          </a:gra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1800" dirty="0">
              <a:solidFill>
                <a:srgbClr val="000000"/>
              </a:solidFill>
              <a:cs typeface="Arial"/>
            </a:endParaRPr>
          </a:p>
        </p:txBody>
      </p:sp>
      <p:sp>
        <p:nvSpPr>
          <p:cNvPr id="416" name="TextBox 415">
            <a:extLst>
              <a:ext uri="{FF2B5EF4-FFF2-40B4-BE49-F238E27FC236}">
                <a16:creationId xmlns:a16="http://schemas.microsoft.com/office/drawing/2014/main" id="{D6445686-B691-E444-ABCC-26447CF86AEE}"/>
              </a:ext>
            </a:extLst>
          </p:cNvPr>
          <p:cNvSpPr txBox="1">
            <a:spLocks noChangeArrowheads="1"/>
          </p:cNvSpPr>
          <p:nvPr/>
        </p:nvSpPr>
        <p:spPr bwMode="auto">
          <a:xfrm>
            <a:off x="5082381" y="3600974"/>
            <a:ext cx="1770070" cy="812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6. request video from</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 server,</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streamed via HTTP</a:t>
            </a:r>
          </a:p>
        </p:txBody>
      </p:sp>
      <p:sp>
        <p:nvSpPr>
          <p:cNvPr id="417" name="TextBox 232">
            <a:extLst>
              <a:ext uri="{FF2B5EF4-FFF2-40B4-BE49-F238E27FC236}">
                <a16:creationId xmlns:a16="http://schemas.microsoft.com/office/drawing/2014/main" id="{D7970AFB-28A6-FE4E-B409-C835D3B6F1F1}"/>
              </a:ext>
            </a:extLst>
          </p:cNvPr>
          <p:cNvSpPr txBox="1">
            <a:spLocks noChangeArrowheads="1"/>
          </p:cNvSpPr>
          <p:nvPr/>
        </p:nvSpPr>
        <p:spPr bwMode="auto">
          <a:xfrm>
            <a:off x="7631906" y="6035163"/>
            <a:ext cx="1706563"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KingCDN</a:t>
            </a: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authoritative DNS</a:t>
            </a:r>
            <a:endParaRPr lang="en-US" altLang="en-US" sz="1800" i="1" dirty="0">
              <a:solidFill>
                <a:srgbClr val="000000"/>
              </a:solidFill>
              <a:latin typeface="Arial Narrow" panose="020B0604020202020204" pitchFamily="34" charset="0"/>
              <a:cs typeface="Arial"/>
            </a:endParaRPr>
          </a:p>
        </p:txBody>
      </p:sp>
      <p:sp>
        <p:nvSpPr>
          <p:cNvPr id="418" name="TextBox 182">
            <a:extLst>
              <a:ext uri="{FF2B5EF4-FFF2-40B4-BE49-F238E27FC236}">
                <a16:creationId xmlns:a16="http://schemas.microsoft.com/office/drawing/2014/main" id="{301D4564-1CE9-1444-876E-162FDACE3BC4}"/>
              </a:ext>
            </a:extLst>
          </p:cNvPr>
          <p:cNvSpPr txBox="1">
            <a:spLocks noChangeArrowheads="1"/>
          </p:cNvSpPr>
          <p:nvPr/>
        </p:nvSpPr>
        <p:spPr bwMode="auto">
          <a:xfrm>
            <a:off x="7862094" y="3595176"/>
            <a:ext cx="1025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Bob’s </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local DNS</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server</a:t>
            </a:r>
            <a:endParaRPr lang="en-US" altLang="en-US" sz="1800" i="1" dirty="0">
              <a:solidFill>
                <a:srgbClr val="000000"/>
              </a:solidFill>
              <a:latin typeface="Arial Narrow" panose="020B0604020202020204" pitchFamily="34" charset="0"/>
              <a:cs typeface="Arial"/>
            </a:endParaRPr>
          </a:p>
        </p:txBody>
      </p:sp>
      <p:sp>
        <p:nvSpPr>
          <p:cNvPr id="419" name="TextBox 418">
            <a:extLst>
              <a:ext uri="{FF2B5EF4-FFF2-40B4-BE49-F238E27FC236}">
                <a16:creationId xmlns:a16="http://schemas.microsoft.com/office/drawing/2014/main" id="{7CD0F5A8-17DB-0344-A2A1-BEBD799331AE}"/>
              </a:ext>
            </a:extLst>
          </p:cNvPr>
          <p:cNvSpPr txBox="1"/>
          <p:nvPr/>
        </p:nvSpPr>
        <p:spPr>
          <a:xfrm>
            <a:off x="1143000" y="1238532"/>
            <a:ext cx="8183522" cy="800219"/>
          </a:xfrm>
          <a:prstGeom prst="rect">
            <a:avLst/>
          </a:prstGeom>
          <a:noFill/>
        </p:spPr>
        <p:txBody>
          <a:bodyPr wrap="none">
            <a:spAutoFit/>
          </a:bodyPr>
          <a:lstStyle/>
          <a:p>
            <a:pPr>
              <a:buFont typeface="ZapfDingbats" charset="0"/>
              <a:buNone/>
              <a:defRPr/>
            </a:pPr>
            <a:r>
              <a:rPr lang="en-US" sz="2800" dirty="0">
                <a:latin typeface="+mn-lt"/>
                <a:ea typeface="ＭＳ Ｐゴシック" charset="0"/>
              </a:rPr>
              <a:t>Bob (client) requests video </a:t>
            </a:r>
            <a:r>
              <a:rPr lang="en-US" sz="2400" dirty="0">
                <a:latin typeface="+mn-lt"/>
                <a:ea typeface="ＭＳ Ｐゴシック" charset="0"/>
              </a:rPr>
              <a:t>http://netcinema.com</a:t>
            </a:r>
            <a:r>
              <a:rPr lang="en-US" sz="2800" dirty="0">
                <a:latin typeface="+mn-lt"/>
                <a:ea typeface="ＭＳ Ｐゴシック" charset="0"/>
              </a:rPr>
              <a:t>/</a:t>
            </a:r>
            <a:r>
              <a:rPr lang="en-US" sz="2400" dirty="0">
                <a:latin typeface="+mn-lt"/>
                <a:ea typeface="ＭＳ Ｐゴシック" charset="0"/>
              </a:rPr>
              <a:t>6Y7B23V</a:t>
            </a:r>
          </a:p>
          <a:p>
            <a:pPr marL="457200" indent="-230188">
              <a:buClr>
                <a:srgbClr val="0000A3"/>
              </a:buClr>
              <a:buFont typeface="Wingdings" charset="2"/>
              <a:buChar char="§"/>
              <a:defRPr/>
            </a:pPr>
            <a:r>
              <a:rPr lang="en-US" dirty="0">
                <a:latin typeface="+mn-lt"/>
                <a:ea typeface="ＭＳ Ｐゴシック" charset="0"/>
              </a:rPr>
              <a:t>video stored in CDN at http://KingCDN.com/NetC6y&amp;B23V</a:t>
            </a:r>
          </a:p>
        </p:txBody>
      </p:sp>
      <p:sp>
        <p:nvSpPr>
          <p:cNvPr id="211" name="Slide Number Placeholder 2">
            <a:extLst>
              <a:ext uri="{FF2B5EF4-FFF2-40B4-BE49-F238E27FC236}">
                <a16:creationId xmlns:a16="http://schemas.microsoft.com/office/drawing/2014/main" id="{48DF00BD-E29D-9D49-965F-FBED620571E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124</a:t>
            </a:fld>
            <a:endParaRPr lang="en-US" dirty="0"/>
          </a:p>
        </p:txBody>
      </p:sp>
      <p:pic>
        <p:nvPicPr>
          <p:cNvPr id="2" name="Picture 1" descr="A cartoon of a person with a green bow tie&#10;&#10;Description automatically generated">
            <a:extLst>
              <a:ext uri="{FF2B5EF4-FFF2-40B4-BE49-F238E27FC236}">
                <a16:creationId xmlns:a16="http://schemas.microsoft.com/office/drawing/2014/main" id="{5176CDF6-2E1A-2B6C-6A6E-0D7E5093A566}"/>
              </a:ext>
            </a:extLst>
          </p:cNvPr>
          <p:cNvPicPr>
            <a:picLocks noChangeAspect="1"/>
          </p:cNvPicPr>
          <p:nvPr/>
        </p:nvPicPr>
        <p:blipFill>
          <a:blip r:embed="rId4"/>
          <a:stretch>
            <a:fillRect/>
          </a:stretch>
        </p:blipFill>
        <p:spPr>
          <a:xfrm>
            <a:off x="6853869" y="2098126"/>
            <a:ext cx="855059" cy="712537"/>
          </a:xfrm>
          <a:prstGeom prst="rect">
            <a:avLst/>
          </a:prstGeom>
        </p:spPr>
      </p:pic>
    </p:spTree>
    <p:extLst>
      <p:ext uri="{BB962C8B-B14F-4D97-AF65-F5344CB8AC3E}">
        <p14:creationId xmlns:p14="http://schemas.microsoft.com/office/powerpoint/2010/main" val="1528609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86"/>
                                        </p:tgtEl>
                                        <p:attrNameLst>
                                          <p:attrName>style.visibility</p:attrName>
                                        </p:attrNameLst>
                                      </p:cBhvr>
                                      <p:to>
                                        <p:strVal val="visible"/>
                                      </p:to>
                                    </p:set>
                                    <p:animEffect transition="in" filter="dissolve">
                                      <p:cBhvr>
                                        <p:cTn id="7" dur="500"/>
                                        <p:tgtEl>
                                          <p:spTgt spid="38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dissolve">
                                      <p:cBhvr>
                                        <p:cTn id="10" dur="500"/>
                                        <p:tgtEl>
                                          <p:spTgt spid="39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391"/>
                                        </p:tgtEl>
                                      </p:cBhvr>
                                    </p:animEffect>
                                    <p:set>
                                      <p:cBhvr>
                                        <p:cTn id="15" dur="1" fill="hold">
                                          <p:stCondLst>
                                            <p:cond delay="499"/>
                                          </p:stCondLst>
                                        </p:cTn>
                                        <p:tgtEl>
                                          <p:spTgt spid="391"/>
                                        </p:tgtEl>
                                        <p:attrNameLst>
                                          <p:attrName>style.visibility</p:attrName>
                                        </p:attrNameLst>
                                      </p:cBhvr>
                                      <p:to>
                                        <p:strVal val="hidden"/>
                                      </p:to>
                                    </p:set>
                                  </p:childTnLst>
                                </p:cTn>
                              </p:par>
                              <p:par>
                                <p:cTn id="16" presetID="22" presetClass="entr" presetSubtype="1" fill="hold" nodeType="withEffect">
                                  <p:stCondLst>
                                    <p:cond delay="0"/>
                                  </p:stCondLst>
                                  <p:childTnLst>
                                    <p:set>
                                      <p:cBhvr>
                                        <p:cTn id="17" dur="1" fill="hold">
                                          <p:stCondLst>
                                            <p:cond delay="0"/>
                                          </p:stCondLst>
                                        </p:cTn>
                                        <p:tgtEl>
                                          <p:spTgt spid="392"/>
                                        </p:tgtEl>
                                        <p:attrNameLst>
                                          <p:attrName>style.visibility</p:attrName>
                                        </p:attrNameLst>
                                      </p:cBhvr>
                                      <p:to>
                                        <p:strVal val="visible"/>
                                      </p:to>
                                    </p:set>
                                    <p:animEffect transition="in" filter="wipe(up)">
                                      <p:cBhvr>
                                        <p:cTn id="18" dur="500"/>
                                        <p:tgtEl>
                                          <p:spTgt spid="392"/>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97"/>
                                        </p:tgtEl>
                                        <p:attrNameLst>
                                          <p:attrName>style.visibility</p:attrName>
                                        </p:attrNameLst>
                                      </p:cBhvr>
                                      <p:to>
                                        <p:strVal val="visible"/>
                                      </p:to>
                                    </p:set>
                                    <p:animEffect transition="in" filter="dissolve">
                                      <p:cBhvr>
                                        <p:cTn id="21" dur="500"/>
                                        <p:tgtEl>
                                          <p:spTgt spid="39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397"/>
                                        </p:tgtEl>
                                      </p:cBhvr>
                                    </p:animEffect>
                                    <p:set>
                                      <p:cBhvr>
                                        <p:cTn id="26" dur="1" fill="hold">
                                          <p:stCondLst>
                                            <p:cond delay="499"/>
                                          </p:stCondLst>
                                        </p:cTn>
                                        <p:tgtEl>
                                          <p:spTgt spid="397"/>
                                        </p:tgtEl>
                                        <p:attrNameLst>
                                          <p:attrName>style.visibility</p:attrName>
                                        </p:attrNameLst>
                                      </p:cBhvr>
                                      <p:to>
                                        <p:strVal val="hidden"/>
                                      </p:to>
                                    </p:set>
                                  </p:childTnLst>
                                </p:cTn>
                              </p:par>
                              <p:par>
                                <p:cTn id="27" presetID="22" presetClass="entr" presetSubtype="2" fill="hold" nodeType="withEffect">
                                  <p:stCondLst>
                                    <p:cond delay="0"/>
                                  </p:stCondLst>
                                  <p:childTnLst>
                                    <p:set>
                                      <p:cBhvr>
                                        <p:cTn id="28" dur="1" fill="hold">
                                          <p:stCondLst>
                                            <p:cond delay="0"/>
                                          </p:stCondLst>
                                        </p:cTn>
                                        <p:tgtEl>
                                          <p:spTgt spid="399"/>
                                        </p:tgtEl>
                                        <p:attrNameLst>
                                          <p:attrName>style.visibility</p:attrName>
                                        </p:attrNameLst>
                                      </p:cBhvr>
                                      <p:to>
                                        <p:strVal val="visible"/>
                                      </p:to>
                                    </p:set>
                                    <p:animEffect transition="in" filter="wipe(right)">
                                      <p:cBhvr>
                                        <p:cTn id="29" dur="500"/>
                                        <p:tgtEl>
                                          <p:spTgt spid="399"/>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400"/>
                                        </p:tgtEl>
                                        <p:attrNameLst>
                                          <p:attrName>style.visibility</p:attrName>
                                        </p:attrNameLst>
                                      </p:cBhvr>
                                      <p:to>
                                        <p:strVal val="visible"/>
                                      </p:to>
                                    </p:set>
                                    <p:animEffect transition="in" filter="wipe(left)">
                                      <p:cBhvr>
                                        <p:cTn id="33" dur="500"/>
                                        <p:tgtEl>
                                          <p:spTgt spid="400"/>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401"/>
                                        </p:tgtEl>
                                        <p:attrNameLst>
                                          <p:attrName>style.visibility</p:attrName>
                                        </p:attrNameLst>
                                      </p:cBhvr>
                                      <p:to>
                                        <p:strVal val="visible"/>
                                      </p:to>
                                    </p:set>
                                    <p:animEffect transition="in" filter="dissolve">
                                      <p:cBhvr>
                                        <p:cTn id="37" dur="500"/>
                                        <p:tgtEl>
                                          <p:spTgt spid="401"/>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404"/>
                                        </p:tgtEl>
                                        <p:attrNameLst>
                                          <p:attrName>style.visibility</p:attrName>
                                        </p:attrNameLst>
                                      </p:cBhvr>
                                      <p:to>
                                        <p:strVal val="visible"/>
                                      </p:to>
                                    </p:set>
                                    <p:animEffect transition="in" filter="dissolve">
                                      <p:cBhvr>
                                        <p:cTn id="40" dur="500"/>
                                        <p:tgtEl>
                                          <p:spTgt spid="404"/>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1" nodeType="clickEffect">
                                  <p:stCondLst>
                                    <p:cond delay="0"/>
                                  </p:stCondLst>
                                  <p:childTnLst>
                                    <p:animEffect transition="out" filter="dissolve">
                                      <p:cBhvr>
                                        <p:cTn id="44" dur="500"/>
                                        <p:tgtEl>
                                          <p:spTgt spid="404"/>
                                        </p:tgtEl>
                                      </p:cBhvr>
                                    </p:animEffect>
                                    <p:set>
                                      <p:cBhvr>
                                        <p:cTn id="45" dur="1" fill="hold">
                                          <p:stCondLst>
                                            <p:cond delay="499"/>
                                          </p:stCondLst>
                                        </p:cTn>
                                        <p:tgtEl>
                                          <p:spTgt spid="404"/>
                                        </p:tgtEl>
                                        <p:attrNameLst>
                                          <p:attrName>style.visibility</p:attrName>
                                        </p:attrNameLst>
                                      </p:cBhvr>
                                      <p:to>
                                        <p:strVal val="hidden"/>
                                      </p:to>
                                    </p:set>
                                  </p:childTnLst>
                                </p:cTn>
                              </p:par>
                              <p:par>
                                <p:cTn id="46" presetID="22" presetClass="entr" presetSubtype="1" fill="hold" nodeType="withEffect">
                                  <p:stCondLst>
                                    <p:cond delay="0"/>
                                  </p:stCondLst>
                                  <p:childTnLst>
                                    <p:set>
                                      <p:cBhvr>
                                        <p:cTn id="47" dur="1" fill="hold">
                                          <p:stCondLst>
                                            <p:cond delay="0"/>
                                          </p:stCondLst>
                                        </p:cTn>
                                        <p:tgtEl>
                                          <p:spTgt spid="405"/>
                                        </p:tgtEl>
                                        <p:attrNameLst>
                                          <p:attrName>style.visibility</p:attrName>
                                        </p:attrNameLst>
                                      </p:cBhvr>
                                      <p:to>
                                        <p:strVal val="visible"/>
                                      </p:to>
                                    </p:set>
                                    <p:animEffect transition="in" filter="wipe(up)">
                                      <p:cBhvr>
                                        <p:cTn id="48" dur="500"/>
                                        <p:tgtEl>
                                          <p:spTgt spid="405"/>
                                        </p:tgtEl>
                                      </p:cBhvr>
                                    </p:animEffect>
                                  </p:childTnLst>
                                </p:cTn>
                              </p:par>
                            </p:childTnLst>
                          </p:cTn>
                        </p:par>
                        <p:par>
                          <p:cTn id="49" fill="hold">
                            <p:stCondLst>
                              <p:cond delay="500"/>
                            </p:stCondLst>
                            <p:childTnLst>
                              <p:par>
                                <p:cTn id="50" presetID="22" presetClass="entr" presetSubtype="4" fill="hold" nodeType="afterEffect">
                                  <p:stCondLst>
                                    <p:cond delay="0"/>
                                  </p:stCondLst>
                                  <p:childTnLst>
                                    <p:set>
                                      <p:cBhvr>
                                        <p:cTn id="51" dur="1" fill="hold">
                                          <p:stCondLst>
                                            <p:cond delay="0"/>
                                          </p:stCondLst>
                                        </p:cTn>
                                        <p:tgtEl>
                                          <p:spTgt spid="406"/>
                                        </p:tgtEl>
                                        <p:attrNameLst>
                                          <p:attrName>style.visibility</p:attrName>
                                        </p:attrNameLst>
                                      </p:cBhvr>
                                      <p:to>
                                        <p:strVal val="visible"/>
                                      </p:to>
                                    </p:set>
                                    <p:animEffect transition="in" filter="wipe(down)">
                                      <p:cBhvr>
                                        <p:cTn id="52" dur="500"/>
                                        <p:tgtEl>
                                          <p:spTgt spid="406"/>
                                        </p:tgtEl>
                                      </p:cBhvr>
                                    </p:animEffect>
                                  </p:childTnLst>
                                </p:cTn>
                              </p:par>
                            </p:childTnLst>
                          </p:cTn>
                        </p:par>
                        <p:par>
                          <p:cTn id="53" fill="hold">
                            <p:stCondLst>
                              <p:cond delay="1000"/>
                            </p:stCondLst>
                            <p:childTnLst>
                              <p:par>
                                <p:cTn id="54" presetID="9" presetClass="entr" presetSubtype="0" fill="hold" nodeType="afterEffect">
                                  <p:stCondLst>
                                    <p:cond delay="0"/>
                                  </p:stCondLst>
                                  <p:childTnLst>
                                    <p:set>
                                      <p:cBhvr>
                                        <p:cTn id="55" dur="1" fill="hold">
                                          <p:stCondLst>
                                            <p:cond delay="0"/>
                                          </p:stCondLst>
                                        </p:cTn>
                                        <p:tgtEl>
                                          <p:spTgt spid="407"/>
                                        </p:tgtEl>
                                        <p:attrNameLst>
                                          <p:attrName>style.visibility</p:attrName>
                                        </p:attrNameLst>
                                      </p:cBhvr>
                                      <p:to>
                                        <p:strVal val="visible"/>
                                      </p:to>
                                    </p:set>
                                    <p:animEffect transition="in" filter="dissolve">
                                      <p:cBhvr>
                                        <p:cTn id="56" dur="500"/>
                                        <p:tgtEl>
                                          <p:spTgt spid="407"/>
                                        </p:tgtEl>
                                      </p:cBhvr>
                                    </p:animEffect>
                                  </p:childTnLst>
                                </p:cTn>
                              </p:par>
                            </p:childTnLst>
                          </p:cTn>
                        </p:par>
                        <p:par>
                          <p:cTn id="57" fill="hold">
                            <p:stCondLst>
                              <p:cond delay="1500"/>
                            </p:stCondLst>
                            <p:childTnLst>
                              <p:par>
                                <p:cTn id="58" presetID="22" presetClass="entr" presetSubtype="4" fill="hold" nodeType="afterEffect">
                                  <p:stCondLst>
                                    <p:cond delay="0"/>
                                  </p:stCondLst>
                                  <p:childTnLst>
                                    <p:set>
                                      <p:cBhvr>
                                        <p:cTn id="59" dur="1" fill="hold">
                                          <p:stCondLst>
                                            <p:cond delay="0"/>
                                          </p:stCondLst>
                                        </p:cTn>
                                        <p:tgtEl>
                                          <p:spTgt spid="410"/>
                                        </p:tgtEl>
                                        <p:attrNameLst>
                                          <p:attrName>style.visibility</p:attrName>
                                        </p:attrNameLst>
                                      </p:cBhvr>
                                      <p:to>
                                        <p:strVal val="visible"/>
                                      </p:to>
                                    </p:set>
                                    <p:animEffect transition="in" filter="wipe(down)">
                                      <p:cBhvr>
                                        <p:cTn id="60" dur="500"/>
                                        <p:tgtEl>
                                          <p:spTgt spid="410"/>
                                        </p:tgtEl>
                                      </p:cBhvr>
                                    </p:animEffect>
                                  </p:childTnLst>
                                </p:cTn>
                              </p:par>
                            </p:childTnLst>
                          </p:cTn>
                        </p:par>
                        <p:par>
                          <p:cTn id="61" fill="hold">
                            <p:stCondLst>
                              <p:cond delay="2000"/>
                            </p:stCondLst>
                            <p:childTnLst>
                              <p:par>
                                <p:cTn id="62" presetID="9" presetClass="entr" presetSubtype="0" fill="hold" nodeType="afterEffect">
                                  <p:stCondLst>
                                    <p:cond delay="0"/>
                                  </p:stCondLst>
                                  <p:childTnLst>
                                    <p:set>
                                      <p:cBhvr>
                                        <p:cTn id="63" dur="1" fill="hold">
                                          <p:stCondLst>
                                            <p:cond delay="0"/>
                                          </p:stCondLst>
                                        </p:cTn>
                                        <p:tgtEl>
                                          <p:spTgt spid="411"/>
                                        </p:tgtEl>
                                        <p:attrNameLst>
                                          <p:attrName>style.visibility</p:attrName>
                                        </p:attrNameLst>
                                      </p:cBhvr>
                                      <p:to>
                                        <p:strVal val="visible"/>
                                      </p:to>
                                    </p:set>
                                    <p:animEffect transition="in" filter="dissolve">
                                      <p:cBhvr>
                                        <p:cTn id="64" dur="500"/>
                                        <p:tgtEl>
                                          <p:spTgt spid="411"/>
                                        </p:tgtEl>
                                      </p:cBhvr>
                                    </p:animEffect>
                                  </p:childTnLst>
                                </p:cTn>
                              </p:par>
                            </p:childTnLst>
                          </p:cTn>
                        </p:par>
                        <p:par>
                          <p:cTn id="65" fill="hold">
                            <p:stCondLst>
                              <p:cond delay="2500"/>
                            </p:stCondLst>
                            <p:childTnLst>
                              <p:par>
                                <p:cTn id="66" presetID="22" presetClass="entr" presetSubtype="1" fill="hold" nodeType="afterEffect">
                                  <p:stCondLst>
                                    <p:cond delay="0"/>
                                  </p:stCondLst>
                                  <p:childTnLst>
                                    <p:set>
                                      <p:cBhvr>
                                        <p:cTn id="67" dur="1" fill="hold">
                                          <p:stCondLst>
                                            <p:cond delay="0"/>
                                          </p:stCondLst>
                                        </p:cTn>
                                        <p:tgtEl>
                                          <p:spTgt spid="414"/>
                                        </p:tgtEl>
                                        <p:attrNameLst>
                                          <p:attrName>style.visibility</p:attrName>
                                        </p:attrNameLst>
                                      </p:cBhvr>
                                      <p:to>
                                        <p:strVal val="visible"/>
                                      </p:to>
                                    </p:set>
                                    <p:animEffect transition="in" filter="wipe(up)">
                                      <p:cBhvr>
                                        <p:cTn id="68" dur="500"/>
                                        <p:tgtEl>
                                          <p:spTgt spid="414"/>
                                        </p:tgtEl>
                                      </p:cBhvr>
                                    </p:animEffect>
                                  </p:childTnLst>
                                </p:cTn>
                              </p:par>
                            </p:childTnLst>
                          </p:cTn>
                        </p:par>
                        <p:par>
                          <p:cTn id="69" fill="hold">
                            <p:stCondLst>
                              <p:cond delay="3000"/>
                            </p:stCondLst>
                            <p:childTnLst>
                              <p:par>
                                <p:cTn id="70" presetID="22" presetClass="entr" presetSubtype="4" fill="hold" grpId="0" nodeType="afterEffect">
                                  <p:stCondLst>
                                    <p:cond delay="0"/>
                                  </p:stCondLst>
                                  <p:childTnLst>
                                    <p:set>
                                      <p:cBhvr>
                                        <p:cTn id="71" dur="1" fill="hold">
                                          <p:stCondLst>
                                            <p:cond delay="0"/>
                                          </p:stCondLst>
                                        </p:cTn>
                                        <p:tgtEl>
                                          <p:spTgt spid="415"/>
                                        </p:tgtEl>
                                        <p:attrNameLst>
                                          <p:attrName>style.visibility</p:attrName>
                                        </p:attrNameLst>
                                      </p:cBhvr>
                                      <p:to>
                                        <p:strVal val="visible"/>
                                      </p:to>
                                    </p:set>
                                    <p:animEffect transition="in" filter="wipe(down)">
                                      <p:cBhvr>
                                        <p:cTn id="72" dur="500"/>
                                        <p:tgtEl>
                                          <p:spTgt spid="415"/>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416"/>
                                        </p:tgtEl>
                                        <p:attrNameLst>
                                          <p:attrName>style.visibility</p:attrName>
                                        </p:attrNameLst>
                                      </p:cBhvr>
                                      <p:to>
                                        <p:strVal val="visible"/>
                                      </p:to>
                                    </p:set>
                                    <p:animEffect transition="in" filter="dissolve">
                                      <p:cBhvr>
                                        <p:cTn id="75"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 grpId="0"/>
      <p:bldP spid="391" grpId="1"/>
      <p:bldP spid="397" grpId="0"/>
      <p:bldP spid="397" grpId="1"/>
      <p:bldP spid="404" grpId="0" animBg="1"/>
      <p:bldP spid="404" grpId="1" animBg="1"/>
      <p:bldP spid="415" grpId="0" animBg="1"/>
      <p:bldP spid="416"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Case study: Netflix</a:t>
            </a:r>
          </a:p>
        </p:txBody>
      </p:sp>
      <p:grpSp>
        <p:nvGrpSpPr>
          <p:cNvPr id="211" name="Group 249">
            <a:extLst>
              <a:ext uri="{FF2B5EF4-FFF2-40B4-BE49-F238E27FC236}">
                <a16:creationId xmlns:a16="http://schemas.microsoft.com/office/drawing/2014/main" id="{DC2DE88D-F145-E948-B983-48014339441E}"/>
              </a:ext>
            </a:extLst>
          </p:cNvPr>
          <p:cNvGrpSpPr>
            <a:grpSpLocks/>
          </p:cNvGrpSpPr>
          <p:nvPr/>
        </p:nvGrpSpPr>
        <p:grpSpPr bwMode="auto">
          <a:xfrm>
            <a:off x="2638476" y="3253801"/>
            <a:ext cx="463550" cy="638175"/>
            <a:chOff x="4140" y="429"/>
            <a:chExt cx="1425" cy="2396"/>
          </a:xfrm>
        </p:grpSpPr>
        <p:sp>
          <p:nvSpPr>
            <p:cNvPr id="212" name="Freeform 250">
              <a:extLst>
                <a:ext uri="{FF2B5EF4-FFF2-40B4-BE49-F238E27FC236}">
                  <a16:creationId xmlns:a16="http://schemas.microsoft.com/office/drawing/2014/main" id="{FCB93815-CCA0-E04F-9569-DC05B714ED2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20" name="Rectangle 251">
              <a:extLst>
                <a:ext uri="{FF2B5EF4-FFF2-40B4-BE49-F238E27FC236}">
                  <a16:creationId xmlns:a16="http://schemas.microsoft.com/office/drawing/2014/main" id="{7D816689-FBD1-FB49-905D-9FD083717175}"/>
                </a:ext>
              </a:extLst>
            </p:cNvPr>
            <p:cNvSpPr>
              <a:spLocks noChangeArrowheads="1"/>
            </p:cNvSpPr>
            <p:nvPr/>
          </p:nvSpPr>
          <p:spPr bwMode="auto">
            <a:xfrm>
              <a:off x="4203" y="429"/>
              <a:ext cx="1049"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21" name="Freeform 252">
              <a:extLst>
                <a:ext uri="{FF2B5EF4-FFF2-40B4-BE49-F238E27FC236}">
                  <a16:creationId xmlns:a16="http://schemas.microsoft.com/office/drawing/2014/main" id="{B56C72C1-DE55-6544-BE9B-D62BDFF695B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22" name="Freeform 253">
              <a:extLst>
                <a:ext uri="{FF2B5EF4-FFF2-40B4-BE49-F238E27FC236}">
                  <a16:creationId xmlns:a16="http://schemas.microsoft.com/office/drawing/2014/main" id="{18F64B1F-B17B-C444-9FCC-C0A5F916C54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23" name="Rectangle 254">
              <a:extLst>
                <a:ext uri="{FF2B5EF4-FFF2-40B4-BE49-F238E27FC236}">
                  <a16:creationId xmlns:a16="http://schemas.microsoft.com/office/drawing/2014/main" id="{ADFDDCAB-F6AC-1347-B347-1950ACC4C26F}"/>
                </a:ext>
              </a:extLst>
            </p:cNvPr>
            <p:cNvSpPr>
              <a:spLocks noChangeArrowheads="1"/>
            </p:cNvSpPr>
            <p:nvPr/>
          </p:nvSpPr>
          <p:spPr bwMode="auto">
            <a:xfrm>
              <a:off x="4213" y="69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4" name="Group 255">
              <a:extLst>
                <a:ext uri="{FF2B5EF4-FFF2-40B4-BE49-F238E27FC236}">
                  <a16:creationId xmlns:a16="http://schemas.microsoft.com/office/drawing/2014/main" id="{8C6919AC-FFBC-8840-992C-8B188151F96C}"/>
                </a:ext>
              </a:extLst>
            </p:cNvPr>
            <p:cNvGrpSpPr>
              <a:grpSpLocks/>
            </p:cNvGrpSpPr>
            <p:nvPr/>
          </p:nvGrpSpPr>
          <p:grpSpPr bwMode="auto">
            <a:xfrm>
              <a:off x="4749" y="668"/>
              <a:ext cx="581" cy="145"/>
              <a:chOff x="614" y="2568"/>
              <a:chExt cx="725" cy="139"/>
            </a:xfrm>
          </p:grpSpPr>
          <p:sp>
            <p:nvSpPr>
              <p:cNvPr id="449" name="AutoShape 256">
                <a:extLst>
                  <a:ext uri="{FF2B5EF4-FFF2-40B4-BE49-F238E27FC236}">
                    <a16:creationId xmlns:a16="http://schemas.microsoft.com/office/drawing/2014/main" id="{5EFE6127-7B08-2941-9AD4-D2348436316A}"/>
                  </a:ext>
                </a:extLst>
              </p:cNvPr>
              <p:cNvSpPr>
                <a:spLocks noChangeArrowheads="1"/>
              </p:cNvSpPr>
              <p:nvPr/>
            </p:nvSpPr>
            <p:spPr bwMode="auto">
              <a:xfrm>
                <a:off x="615" y="2567"/>
                <a:ext cx="725"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50" name="AutoShape 257">
                <a:extLst>
                  <a:ext uri="{FF2B5EF4-FFF2-40B4-BE49-F238E27FC236}">
                    <a16:creationId xmlns:a16="http://schemas.microsoft.com/office/drawing/2014/main" id="{7F91CCC8-ABC2-7142-90E5-10399EF7B67D}"/>
                  </a:ext>
                </a:extLst>
              </p:cNvPr>
              <p:cNvSpPr>
                <a:spLocks noChangeArrowheads="1"/>
              </p:cNvSpPr>
              <p:nvPr/>
            </p:nvSpPr>
            <p:spPr bwMode="auto">
              <a:xfrm>
                <a:off x="634"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25" name="Rectangle 258">
              <a:extLst>
                <a:ext uri="{FF2B5EF4-FFF2-40B4-BE49-F238E27FC236}">
                  <a16:creationId xmlns:a16="http://schemas.microsoft.com/office/drawing/2014/main" id="{3FD3E50C-13FE-454F-970F-4CB1B3863C80}"/>
                </a:ext>
              </a:extLst>
            </p:cNvPr>
            <p:cNvSpPr>
              <a:spLocks noChangeArrowheads="1"/>
            </p:cNvSpPr>
            <p:nvPr/>
          </p:nvSpPr>
          <p:spPr bwMode="auto">
            <a:xfrm>
              <a:off x="4223" y="101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6" name="Group 259">
              <a:extLst>
                <a:ext uri="{FF2B5EF4-FFF2-40B4-BE49-F238E27FC236}">
                  <a16:creationId xmlns:a16="http://schemas.microsoft.com/office/drawing/2014/main" id="{55FB2F49-5847-5A4F-BB04-3277CE1DAB1F}"/>
                </a:ext>
              </a:extLst>
            </p:cNvPr>
            <p:cNvGrpSpPr>
              <a:grpSpLocks/>
            </p:cNvGrpSpPr>
            <p:nvPr/>
          </p:nvGrpSpPr>
          <p:grpSpPr bwMode="auto">
            <a:xfrm>
              <a:off x="4747" y="994"/>
              <a:ext cx="581" cy="134"/>
              <a:chOff x="614" y="2568"/>
              <a:chExt cx="725" cy="139"/>
            </a:xfrm>
          </p:grpSpPr>
          <p:sp>
            <p:nvSpPr>
              <p:cNvPr id="447" name="AutoShape 260">
                <a:extLst>
                  <a:ext uri="{FF2B5EF4-FFF2-40B4-BE49-F238E27FC236}">
                    <a16:creationId xmlns:a16="http://schemas.microsoft.com/office/drawing/2014/main" id="{09CD9DDB-30B9-864B-BE13-4CCD0DE861D0}"/>
                  </a:ext>
                </a:extLst>
              </p:cNvPr>
              <p:cNvSpPr>
                <a:spLocks noChangeArrowheads="1"/>
              </p:cNvSpPr>
              <p:nvPr/>
            </p:nvSpPr>
            <p:spPr bwMode="auto">
              <a:xfrm>
                <a:off x="612" y="2569"/>
                <a:ext cx="725"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8" name="AutoShape 261">
                <a:extLst>
                  <a:ext uri="{FF2B5EF4-FFF2-40B4-BE49-F238E27FC236}">
                    <a16:creationId xmlns:a16="http://schemas.microsoft.com/office/drawing/2014/main" id="{E7A875A2-1548-0348-B867-F3DB83EC71C3}"/>
                  </a:ext>
                </a:extLst>
              </p:cNvPr>
              <p:cNvSpPr>
                <a:spLocks noChangeArrowheads="1"/>
              </p:cNvSpPr>
              <p:nvPr/>
            </p:nvSpPr>
            <p:spPr bwMode="auto">
              <a:xfrm>
                <a:off x="624" y="2588"/>
                <a:ext cx="694"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27" name="Rectangle 262">
              <a:extLst>
                <a:ext uri="{FF2B5EF4-FFF2-40B4-BE49-F238E27FC236}">
                  <a16:creationId xmlns:a16="http://schemas.microsoft.com/office/drawing/2014/main" id="{44DA1987-6860-2A4B-ADAB-1DC2F5A417A5}"/>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28" name="Rectangle 263">
              <a:extLst>
                <a:ext uri="{FF2B5EF4-FFF2-40B4-BE49-F238E27FC236}">
                  <a16:creationId xmlns:a16="http://schemas.microsoft.com/office/drawing/2014/main" id="{CA71CBCC-E8C6-8545-95E6-8BA3A6DFC4FA}"/>
                </a:ext>
              </a:extLst>
            </p:cNvPr>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9" name="Group 264">
              <a:extLst>
                <a:ext uri="{FF2B5EF4-FFF2-40B4-BE49-F238E27FC236}">
                  <a16:creationId xmlns:a16="http://schemas.microsoft.com/office/drawing/2014/main" id="{AC6CDDE8-625C-2141-A4E8-70428EC84451}"/>
                </a:ext>
              </a:extLst>
            </p:cNvPr>
            <p:cNvGrpSpPr>
              <a:grpSpLocks/>
            </p:cNvGrpSpPr>
            <p:nvPr/>
          </p:nvGrpSpPr>
          <p:grpSpPr bwMode="auto">
            <a:xfrm>
              <a:off x="4735" y="1627"/>
              <a:ext cx="582" cy="151"/>
              <a:chOff x="614" y="2568"/>
              <a:chExt cx="725" cy="139"/>
            </a:xfrm>
          </p:grpSpPr>
          <p:sp>
            <p:nvSpPr>
              <p:cNvPr id="445" name="AutoShape 265">
                <a:extLst>
                  <a:ext uri="{FF2B5EF4-FFF2-40B4-BE49-F238E27FC236}">
                    <a16:creationId xmlns:a16="http://schemas.microsoft.com/office/drawing/2014/main" id="{66961152-A1B9-EE4C-B95E-4BFF3B2DD57D}"/>
                  </a:ext>
                </a:extLst>
              </p:cNvPr>
              <p:cNvSpPr>
                <a:spLocks noChangeArrowheads="1"/>
              </p:cNvSpPr>
              <p:nvPr/>
            </p:nvSpPr>
            <p:spPr bwMode="auto">
              <a:xfrm>
                <a:off x="614" y="2568"/>
                <a:ext cx="717"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6" name="AutoShape 266">
                <a:extLst>
                  <a:ext uri="{FF2B5EF4-FFF2-40B4-BE49-F238E27FC236}">
                    <a16:creationId xmlns:a16="http://schemas.microsoft.com/office/drawing/2014/main" id="{EBAA2FB9-FFB4-8F48-B73C-8305D27509E2}"/>
                  </a:ext>
                </a:extLst>
              </p:cNvPr>
              <p:cNvSpPr>
                <a:spLocks noChangeArrowheads="1"/>
              </p:cNvSpPr>
              <p:nvPr/>
            </p:nvSpPr>
            <p:spPr bwMode="auto">
              <a:xfrm>
                <a:off x="627" y="2584"/>
                <a:ext cx="687"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30" name="Freeform 267">
              <a:extLst>
                <a:ext uri="{FF2B5EF4-FFF2-40B4-BE49-F238E27FC236}">
                  <a16:creationId xmlns:a16="http://schemas.microsoft.com/office/drawing/2014/main" id="{C901D83F-7165-6A4D-9A4D-E50847306D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431" name="Group 268">
              <a:extLst>
                <a:ext uri="{FF2B5EF4-FFF2-40B4-BE49-F238E27FC236}">
                  <a16:creationId xmlns:a16="http://schemas.microsoft.com/office/drawing/2014/main" id="{0D1712F2-8FE8-DA4A-BA3A-39DF2386CB21}"/>
                </a:ext>
              </a:extLst>
            </p:cNvPr>
            <p:cNvGrpSpPr>
              <a:grpSpLocks/>
            </p:cNvGrpSpPr>
            <p:nvPr/>
          </p:nvGrpSpPr>
          <p:grpSpPr bwMode="auto">
            <a:xfrm>
              <a:off x="4739" y="1327"/>
              <a:ext cx="582" cy="139"/>
              <a:chOff x="614" y="2568"/>
              <a:chExt cx="725" cy="139"/>
            </a:xfrm>
          </p:grpSpPr>
          <p:sp>
            <p:nvSpPr>
              <p:cNvPr id="443" name="AutoShape 269">
                <a:extLst>
                  <a:ext uri="{FF2B5EF4-FFF2-40B4-BE49-F238E27FC236}">
                    <a16:creationId xmlns:a16="http://schemas.microsoft.com/office/drawing/2014/main" id="{1862B566-A9FF-064B-82BD-E8708A40FE48}"/>
                  </a:ext>
                </a:extLst>
              </p:cNvPr>
              <p:cNvSpPr>
                <a:spLocks noChangeArrowheads="1"/>
              </p:cNvSpPr>
              <p:nvPr/>
            </p:nvSpPr>
            <p:spPr bwMode="auto">
              <a:xfrm>
                <a:off x="616" y="2570"/>
                <a:ext cx="723"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4" name="AutoShape 270">
                <a:extLst>
                  <a:ext uri="{FF2B5EF4-FFF2-40B4-BE49-F238E27FC236}">
                    <a16:creationId xmlns:a16="http://schemas.microsoft.com/office/drawing/2014/main" id="{A67231C6-49DE-0643-B55E-F32C7FFEF2D6}"/>
                  </a:ext>
                </a:extLst>
              </p:cNvPr>
              <p:cNvSpPr>
                <a:spLocks noChangeArrowheads="1"/>
              </p:cNvSpPr>
              <p:nvPr/>
            </p:nvSpPr>
            <p:spPr bwMode="auto">
              <a:xfrm>
                <a:off x="640" y="2588"/>
                <a:ext cx="681"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32" name="Rectangle 271">
              <a:extLst>
                <a:ext uri="{FF2B5EF4-FFF2-40B4-BE49-F238E27FC236}">
                  <a16:creationId xmlns:a16="http://schemas.microsoft.com/office/drawing/2014/main" id="{90DCDC82-64AC-7646-AC39-C306E476B92D}"/>
                </a:ext>
              </a:extLst>
            </p:cNvPr>
            <p:cNvSpPr>
              <a:spLocks noChangeArrowheads="1"/>
            </p:cNvSpPr>
            <p:nvPr/>
          </p:nvSpPr>
          <p:spPr bwMode="auto">
            <a:xfrm>
              <a:off x="5248"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3" name="Freeform 272">
              <a:extLst>
                <a:ext uri="{FF2B5EF4-FFF2-40B4-BE49-F238E27FC236}">
                  <a16:creationId xmlns:a16="http://schemas.microsoft.com/office/drawing/2014/main" id="{40CDD311-9FAC-D64D-AD01-1F5A792B77C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34" name="Freeform 273">
              <a:extLst>
                <a:ext uri="{FF2B5EF4-FFF2-40B4-BE49-F238E27FC236}">
                  <a16:creationId xmlns:a16="http://schemas.microsoft.com/office/drawing/2014/main" id="{59A0BF6F-7EFD-C548-8BD6-D827D05E3CD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35" name="Oval 274">
              <a:extLst>
                <a:ext uri="{FF2B5EF4-FFF2-40B4-BE49-F238E27FC236}">
                  <a16:creationId xmlns:a16="http://schemas.microsoft.com/office/drawing/2014/main" id="{03BA801D-41FC-014B-A14B-11AA4C732FF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6" name="Freeform 275">
              <a:extLst>
                <a:ext uri="{FF2B5EF4-FFF2-40B4-BE49-F238E27FC236}">
                  <a16:creationId xmlns:a16="http://schemas.microsoft.com/office/drawing/2014/main" id="{099A575D-83C3-F842-8CD8-831A2DAA7DC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37" name="AutoShape 276">
              <a:extLst>
                <a:ext uri="{FF2B5EF4-FFF2-40B4-BE49-F238E27FC236}">
                  <a16:creationId xmlns:a16="http://schemas.microsoft.com/office/drawing/2014/main" id="{D7677505-F626-1746-A735-2E420950B7AB}"/>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8" name="AutoShape 277">
              <a:extLst>
                <a:ext uri="{FF2B5EF4-FFF2-40B4-BE49-F238E27FC236}">
                  <a16:creationId xmlns:a16="http://schemas.microsoft.com/office/drawing/2014/main" id="{E1BB1DA2-72D8-FC4E-BE3B-8833A67B046B}"/>
                </a:ext>
              </a:extLst>
            </p:cNvPr>
            <p:cNvSpPr>
              <a:spLocks noChangeArrowheads="1"/>
            </p:cNvSpPr>
            <p:nvPr/>
          </p:nvSpPr>
          <p:spPr bwMode="auto">
            <a:xfrm>
              <a:off x="4203" y="2712"/>
              <a:ext cx="1074"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9" name="Oval 278">
              <a:extLst>
                <a:ext uri="{FF2B5EF4-FFF2-40B4-BE49-F238E27FC236}">
                  <a16:creationId xmlns:a16="http://schemas.microsoft.com/office/drawing/2014/main" id="{86DD6C5F-5AD3-7244-AE6F-7BB38F86DEBC}"/>
                </a:ext>
              </a:extLst>
            </p:cNvPr>
            <p:cNvSpPr>
              <a:spLocks noChangeArrowheads="1"/>
            </p:cNvSpPr>
            <p:nvPr/>
          </p:nvSpPr>
          <p:spPr bwMode="auto">
            <a:xfrm>
              <a:off x="4306" y="2384"/>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0" name="Oval 279">
              <a:extLst>
                <a:ext uri="{FF2B5EF4-FFF2-40B4-BE49-F238E27FC236}">
                  <a16:creationId xmlns:a16="http://schemas.microsoft.com/office/drawing/2014/main" id="{30874699-F299-B244-82CD-DF1DDDFD0D2B}"/>
                </a:ext>
              </a:extLst>
            </p:cNvPr>
            <p:cNvSpPr>
              <a:spLocks noChangeArrowheads="1"/>
            </p:cNvSpPr>
            <p:nvPr/>
          </p:nvSpPr>
          <p:spPr bwMode="auto">
            <a:xfrm>
              <a:off x="4486" y="2384"/>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441" name="Oval 280">
              <a:extLst>
                <a:ext uri="{FF2B5EF4-FFF2-40B4-BE49-F238E27FC236}">
                  <a16:creationId xmlns:a16="http://schemas.microsoft.com/office/drawing/2014/main" id="{D9E7AAA9-D715-814A-8A10-88AC4520AB23}"/>
                </a:ext>
              </a:extLst>
            </p:cNvPr>
            <p:cNvSpPr>
              <a:spLocks noChangeArrowheads="1"/>
            </p:cNvSpPr>
            <p:nvPr/>
          </p:nvSpPr>
          <p:spPr bwMode="auto">
            <a:xfrm>
              <a:off x="4662" y="2378"/>
              <a:ext cx="156"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2" name="Rectangle 281">
              <a:extLst>
                <a:ext uri="{FF2B5EF4-FFF2-40B4-BE49-F238E27FC236}">
                  <a16:creationId xmlns:a16="http://schemas.microsoft.com/office/drawing/2014/main" id="{D7FC1755-A8B1-6E42-B025-CE2DB51AF8C6}"/>
                </a:ext>
              </a:extLst>
            </p:cNvPr>
            <p:cNvSpPr>
              <a:spLocks noChangeArrowheads="1"/>
            </p:cNvSpPr>
            <p:nvPr/>
          </p:nvSpPr>
          <p:spPr bwMode="auto">
            <a:xfrm>
              <a:off x="5062" y="1836"/>
              <a:ext cx="83" cy="763"/>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451" name="Group 542">
            <a:extLst>
              <a:ext uri="{FF2B5EF4-FFF2-40B4-BE49-F238E27FC236}">
                <a16:creationId xmlns:a16="http://schemas.microsoft.com/office/drawing/2014/main" id="{7A38A836-6593-9A42-AE63-1ED4221CF20E}"/>
              </a:ext>
            </a:extLst>
          </p:cNvPr>
          <p:cNvGrpSpPr>
            <a:grpSpLocks/>
          </p:cNvGrpSpPr>
          <p:nvPr/>
        </p:nvGrpSpPr>
        <p:grpSpPr bwMode="auto">
          <a:xfrm>
            <a:off x="4670476" y="5093714"/>
            <a:ext cx="963612" cy="835025"/>
            <a:chOff x="-44" y="1473"/>
            <a:chExt cx="981" cy="1105"/>
          </a:xfrm>
        </p:grpSpPr>
        <p:pic>
          <p:nvPicPr>
            <p:cNvPr id="452" name="Picture 529" descr="desktop_computer_stylized_medium">
              <a:extLst>
                <a:ext uri="{FF2B5EF4-FFF2-40B4-BE49-F238E27FC236}">
                  <a16:creationId xmlns:a16="http://schemas.microsoft.com/office/drawing/2014/main" id="{B3BCEE82-F766-0D48-BEBF-5FD9F23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 name="Freeform 530">
              <a:extLst>
                <a:ext uri="{FF2B5EF4-FFF2-40B4-BE49-F238E27FC236}">
                  <a16:creationId xmlns:a16="http://schemas.microsoft.com/office/drawing/2014/main" id="{05562E7D-AE9A-C04C-BE98-096033A1FF4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dirty="0"/>
            </a:p>
          </p:txBody>
        </p:sp>
      </p:grpSp>
      <p:pic>
        <p:nvPicPr>
          <p:cNvPr id="454" name="Picture 7" descr="Bob">
            <a:extLst>
              <a:ext uri="{FF2B5EF4-FFF2-40B4-BE49-F238E27FC236}">
                <a16:creationId xmlns:a16="http://schemas.microsoft.com/office/drawing/2014/main" id="{12821AF3-0AD5-E040-8D7E-E82A80B4B9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34026" y="5898576"/>
            <a:ext cx="53340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1403789-EA42-2A49-8265-DC4A656386FD}"/>
              </a:ext>
            </a:extLst>
          </p:cNvPr>
          <p:cNvGrpSpPr/>
          <p:nvPr/>
        </p:nvGrpSpPr>
        <p:grpSpPr>
          <a:xfrm>
            <a:off x="3016301" y="3906264"/>
            <a:ext cx="1804987" cy="1489075"/>
            <a:chOff x="3016301" y="3906264"/>
            <a:chExt cx="1804987" cy="1489075"/>
          </a:xfrm>
        </p:grpSpPr>
        <p:cxnSp>
          <p:nvCxnSpPr>
            <p:cNvPr id="455" name="Straight Arrow Connector 484">
              <a:extLst>
                <a:ext uri="{FF2B5EF4-FFF2-40B4-BE49-F238E27FC236}">
                  <a16:creationId xmlns:a16="http://schemas.microsoft.com/office/drawing/2014/main" id="{D44E3F5B-9AB2-4D4B-B90E-A5FD4645A3F6}"/>
                </a:ext>
              </a:extLst>
            </p:cNvPr>
            <p:cNvCxnSpPr>
              <a:cxnSpLocks noChangeShapeType="1"/>
            </p:cNvCxnSpPr>
            <p:nvPr/>
          </p:nvCxnSpPr>
          <p:spPr bwMode="auto">
            <a:xfrm>
              <a:off x="3016301" y="3906264"/>
              <a:ext cx="1804987" cy="1489075"/>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56" name="Group 61440">
              <a:extLst>
                <a:ext uri="{FF2B5EF4-FFF2-40B4-BE49-F238E27FC236}">
                  <a16:creationId xmlns:a16="http://schemas.microsoft.com/office/drawing/2014/main" id="{0B16557C-7573-BA4A-856A-D33B5CB5B7A3}"/>
                </a:ext>
              </a:extLst>
            </p:cNvPr>
            <p:cNvGrpSpPr>
              <a:grpSpLocks/>
            </p:cNvGrpSpPr>
            <p:nvPr/>
          </p:nvGrpSpPr>
          <p:grpSpPr bwMode="auto">
            <a:xfrm>
              <a:off x="3403651" y="4149151"/>
              <a:ext cx="317500" cy="368300"/>
              <a:chOff x="1614533" y="4280420"/>
              <a:chExt cx="317511" cy="369332"/>
            </a:xfrm>
          </p:grpSpPr>
          <p:sp>
            <p:nvSpPr>
              <p:cNvPr id="457" name="Oval 486">
                <a:extLst>
                  <a:ext uri="{FF2B5EF4-FFF2-40B4-BE49-F238E27FC236}">
                    <a16:creationId xmlns:a16="http://schemas.microsoft.com/office/drawing/2014/main" id="{6FBDEA9B-A4E3-DC45-99F2-3CD2D3743FE9}"/>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p>
            </p:txBody>
          </p:sp>
          <p:sp>
            <p:nvSpPr>
              <p:cNvPr id="458" name="TextBox 487">
                <a:extLst>
                  <a:ext uri="{FF2B5EF4-FFF2-40B4-BE49-F238E27FC236}">
                    <a16:creationId xmlns:a16="http://schemas.microsoft.com/office/drawing/2014/main" id="{BF956028-FA6A-E048-A4DE-AA5FE56A2532}"/>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1</a:t>
                </a:r>
              </a:p>
            </p:txBody>
          </p:sp>
        </p:grpSp>
      </p:grpSp>
      <p:sp>
        <p:nvSpPr>
          <p:cNvPr id="459" name="TextBox 488">
            <a:extLst>
              <a:ext uri="{FF2B5EF4-FFF2-40B4-BE49-F238E27FC236}">
                <a16:creationId xmlns:a16="http://schemas.microsoft.com/office/drawing/2014/main" id="{7CD9529E-BB69-674C-8CCE-D620F80DD720}"/>
              </a:ext>
            </a:extLst>
          </p:cNvPr>
          <p:cNvSpPr txBox="1">
            <a:spLocks noChangeArrowheads="1"/>
          </p:cNvSpPr>
          <p:nvPr/>
        </p:nvSpPr>
        <p:spPr bwMode="auto">
          <a:xfrm>
            <a:off x="2317984" y="4489458"/>
            <a:ext cx="203358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1800" dirty="0">
                <a:latin typeface="Calibri" panose="020F0502020204030204" pitchFamily="34" charset="0"/>
                <a:cs typeface="Calibri" panose="020F0502020204030204" pitchFamily="34" charset="0"/>
              </a:rPr>
              <a:t>Bob manages      Netflix account</a:t>
            </a:r>
          </a:p>
        </p:txBody>
      </p:sp>
      <p:sp>
        <p:nvSpPr>
          <p:cNvPr id="460" name="TextBox 490">
            <a:extLst>
              <a:ext uri="{FF2B5EF4-FFF2-40B4-BE49-F238E27FC236}">
                <a16:creationId xmlns:a16="http://schemas.microsoft.com/office/drawing/2014/main" id="{9CF55E3F-8313-CD40-8CD5-485D44A5AA6B}"/>
              </a:ext>
            </a:extLst>
          </p:cNvPr>
          <p:cNvSpPr txBox="1">
            <a:spLocks noChangeArrowheads="1"/>
          </p:cNvSpPr>
          <p:nvPr/>
        </p:nvSpPr>
        <p:spPr bwMode="auto">
          <a:xfrm>
            <a:off x="1932038" y="2701351"/>
            <a:ext cx="20335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ts val="1600"/>
              </a:lnSpc>
            </a:pPr>
            <a:r>
              <a:rPr lang="en-US" altLang="en-US" sz="1800" dirty="0">
                <a:latin typeface="Arial Narrow" panose="020B0604020202020204" pitchFamily="34" charset="0"/>
              </a:rPr>
              <a:t>Netflix registration,</a:t>
            </a:r>
          </a:p>
          <a:p>
            <a:pPr algn="ctr">
              <a:lnSpc>
                <a:spcPts val="1600"/>
              </a:lnSpc>
            </a:pPr>
            <a:r>
              <a:rPr lang="en-US" altLang="en-US" sz="1800" dirty="0">
                <a:latin typeface="Arial Narrow" panose="020B0604020202020204" pitchFamily="34" charset="0"/>
              </a:rPr>
              <a:t>accounting servers</a:t>
            </a:r>
          </a:p>
        </p:txBody>
      </p:sp>
      <p:sp>
        <p:nvSpPr>
          <p:cNvPr id="461" name="Freeform 1287">
            <a:extLst>
              <a:ext uri="{FF2B5EF4-FFF2-40B4-BE49-F238E27FC236}">
                <a16:creationId xmlns:a16="http://schemas.microsoft.com/office/drawing/2014/main" id="{AE7634ED-5E64-3B47-8B51-CF5A43DAB0D5}"/>
              </a:ext>
            </a:extLst>
          </p:cNvPr>
          <p:cNvSpPr>
            <a:spLocks/>
          </p:cNvSpPr>
          <p:nvPr/>
        </p:nvSpPr>
        <p:spPr bwMode="auto">
          <a:xfrm>
            <a:off x="4197401" y="1571051"/>
            <a:ext cx="3133725" cy="1508125"/>
          </a:xfrm>
          <a:custGeom>
            <a:avLst/>
            <a:gdLst>
              <a:gd name="T0" fmla="*/ 2147483647 w 10000"/>
              <a:gd name="T1" fmla="*/ 431447115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739636681 h 10000"/>
              <a:gd name="T32" fmla="*/ 2147483647 w 10000"/>
              <a:gd name="T33" fmla="*/ 17111488 h 10000"/>
              <a:gd name="T34" fmla="*/ 2147483647 w 10000"/>
              <a:gd name="T35" fmla="*/ 431447115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p:spPr>
        <p:txBody>
          <a:bodyPr/>
          <a:lstStyle/>
          <a:p>
            <a:endParaRPr lang="en-US" dirty="0"/>
          </a:p>
        </p:txBody>
      </p:sp>
      <p:grpSp>
        <p:nvGrpSpPr>
          <p:cNvPr id="462" name="Group 249">
            <a:extLst>
              <a:ext uri="{FF2B5EF4-FFF2-40B4-BE49-F238E27FC236}">
                <a16:creationId xmlns:a16="http://schemas.microsoft.com/office/drawing/2014/main" id="{C832B5AA-BA38-E34B-B461-2A79B48822E7}"/>
              </a:ext>
            </a:extLst>
          </p:cNvPr>
          <p:cNvGrpSpPr>
            <a:grpSpLocks/>
          </p:cNvGrpSpPr>
          <p:nvPr/>
        </p:nvGrpSpPr>
        <p:grpSpPr bwMode="auto">
          <a:xfrm>
            <a:off x="4443463" y="1936176"/>
            <a:ext cx="365125" cy="636588"/>
            <a:chOff x="4140" y="429"/>
            <a:chExt cx="1425" cy="2396"/>
          </a:xfrm>
        </p:grpSpPr>
        <p:sp>
          <p:nvSpPr>
            <p:cNvPr id="463" name="Freeform 250">
              <a:extLst>
                <a:ext uri="{FF2B5EF4-FFF2-40B4-BE49-F238E27FC236}">
                  <a16:creationId xmlns:a16="http://schemas.microsoft.com/office/drawing/2014/main" id="{8B3EFE93-7D1E-D344-B712-AA3E9FADE2D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64" name="Rectangle 251">
              <a:extLst>
                <a:ext uri="{FF2B5EF4-FFF2-40B4-BE49-F238E27FC236}">
                  <a16:creationId xmlns:a16="http://schemas.microsoft.com/office/drawing/2014/main" id="{5142709B-53D3-394E-9D07-063DEA97C45C}"/>
                </a:ext>
              </a:extLst>
            </p:cNvPr>
            <p:cNvSpPr>
              <a:spLocks noChangeArrowheads="1"/>
            </p:cNvSpPr>
            <p:nvPr/>
          </p:nvSpPr>
          <p:spPr bwMode="auto">
            <a:xfrm>
              <a:off x="4202" y="435"/>
              <a:ext cx="1053"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65" name="Freeform 252">
              <a:extLst>
                <a:ext uri="{FF2B5EF4-FFF2-40B4-BE49-F238E27FC236}">
                  <a16:creationId xmlns:a16="http://schemas.microsoft.com/office/drawing/2014/main" id="{AFA1A026-EFF1-0943-B7EA-BCA478B88E6F}"/>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66" name="Freeform 253">
              <a:extLst>
                <a:ext uri="{FF2B5EF4-FFF2-40B4-BE49-F238E27FC236}">
                  <a16:creationId xmlns:a16="http://schemas.microsoft.com/office/drawing/2014/main" id="{AFC698BF-4C02-BC40-AC93-FB5735095CC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67" name="Rectangle 254">
              <a:extLst>
                <a:ext uri="{FF2B5EF4-FFF2-40B4-BE49-F238E27FC236}">
                  <a16:creationId xmlns:a16="http://schemas.microsoft.com/office/drawing/2014/main" id="{27F3B44A-07AD-BA4D-906F-99DF645B4910}"/>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68" name="Group 255">
              <a:extLst>
                <a:ext uri="{FF2B5EF4-FFF2-40B4-BE49-F238E27FC236}">
                  <a16:creationId xmlns:a16="http://schemas.microsoft.com/office/drawing/2014/main" id="{C43D2839-B7BF-694D-975D-7CAD2C3C0036}"/>
                </a:ext>
              </a:extLst>
            </p:cNvPr>
            <p:cNvGrpSpPr>
              <a:grpSpLocks/>
            </p:cNvGrpSpPr>
            <p:nvPr/>
          </p:nvGrpSpPr>
          <p:grpSpPr bwMode="auto">
            <a:xfrm>
              <a:off x="4749" y="668"/>
              <a:ext cx="581" cy="145"/>
              <a:chOff x="614" y="2568"/>
              <a:chExt cx="725" cy="139"/>
            </a:xfrm>
          </p:grpSpPr>
          <p:sp>
            <p:nvSpPr>
              <p:cNvPr id="493" name="AutoShape 256">
                <a:extLst>
                  <a:ext uri="{FF2B5EF4-FFF2-40B4-BE49-F238E27FC236}">
                    <a16:creationId xmlns:a16="http://schemas.microsoft.com/office/drawing/2014/main" id="{DF73D935-199A-DB4F-982E-4FD09073BCC3}"/>
                  </a:ext>
                </a:extLst>
              </p:cNvPr>
              <p:cNvSpPr>
                <a:spLocks noChangeArrowheads="1"/>
              </p:cNvSpPr>
              <p:nvPr/>
            </p:nvSpPr>
            <p:spPr bwMode="auto">
              <a:xfrm>
                <a:off x="612" y="2568"/>
                <a:ext cx="727"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4" name="AutoShape 257">
                <a:extLst>
                  <a:ext uri="{FF2B5EF4-FFF2-40B4-BE49-F238E27FC236}">
                    <a16:creationId xmlns:a16="http://schemas.microsoft.com/office/drawing/2014/main" id="{0B62903F-2CF1-DB41-8BE5-4719AA91FA25}"/>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69" name="Rectangle 258">
              <a:extLst>
                <a:ext uri="{FF2B5EF4-FFF2-40B4-BE49-F238E27FC236}">
                  <a16:creationId xmlns:a16="http://schemas.microsoft.com/office/drawing/2014/main" id="{3EEE95AA-2248-7C48-9119-E8C3321051F1}"/>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70" name="Group 259">
              <a:extLst>
                <a:ext uri="{FF2B5EF4-FFF2-40B4-BE49-F238E27FC236}">
                  <a16:creationId xmlns:a16="http://schemas.microsoft.com/office/drawing/2014/main" id="{9A0290EC-59BF-2F4D-BD25-1C0289B89B4D}"/>
                </a:ext>
              </a:extLst>
            </p:cNvPr>
            <p:cNvGrpSpPr>
              <a:grpSpLocks/>
            </p:cNvGrpSpPr>
            <p:nvPr/>
          </p:nvGrpSpPr>
          <p:grpSpPr bwMode="auto">
            <a:xfrm>
              <a:off x="4747" y="994"/>
              <a:ext cx="581" cy="134"/>
              <a:chOff x="614" y="2568"/>
              <a:chExt cx="725" cy="139"/>
            </a:xfrm>
          </p:grpSpPr>
          <p:sp>
            <p:nvSpPr>
              <p:cNvPr id="491" name="AutoShape 260">
                <a:extLst>
                  <a:ext uri="{FF2B5EF4-FFF2-40B4-BE49-F238E27FC236}">
                    <a16:creationId xmlns:a16="http://schemas.microsoft.com/office/drawing/2014/main" id="{7FBFA811-AD2E-5049-AE53-0186EFA3C48E}"/>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2" name="AutoShape 261">
                <a:extLst>
                  <a:ext uri="{FF2B5EF4-FFF2-40B4-BE49-F238E27FC236}">
                    <a16:creationId xmlns:a16="http://schemas.microsoft.com/office/drawing/2014/main" id="{52480638-42C8-6641-9C97-E73704C2F0A0}"/>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1" name="Rectangle 262">
              <a:extLst>
                <a:ext uri="{FF2B5EF4-FFF2-40B4-BE49-F238E27FC236}">
                  <a16:creationId xmlns:a16="http://schemas.microsoft.com/office/drawing/2014/main" id="{BFA8FFEA-5262-2040-AA47-EEDB12FC43D2}"/>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72" name="Rectangle 263">
              <a:extLst>
                <a:ext uri="{FF2B5EF4-FFF2-40B4-BE49-F238E27FC236}">
                  <a16:creationId xmlns:a16="http://schemas.microsoft.com/office/drawing/2014/main" id="{8396F506-0BBD-A443-9550-83889BF429DD}"/>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73" name="Group 264">
              <a:extLst>
                <a:ext uri="{FF2B5EF4-FFF2-40B4-BE49-F238E27FC236}">
                  <a16:creationId xmlns:a16="http://schemas.microsoft.com/office/drawing/2014/main" id="{F2DAEB7E-7F31-F74A-8053-5EA45BC4F954}"/>
                </a:ext>
              </a:extLst>
            </p:cNvPr>
            <p:cNvGrpSpPr>
              <a:grpSpLocks/>
            </p:cNvGrpSpPr>
            <p:nvPr/>
          </p:nvGrpSpPr>
          <p:grpSpPr bwMode="auto">
            <a:xfrm>
              <a:off x="4735" y="1627"/>
              <a:ext cx="582" cy="151"/>
              <a:chOff x="614" y="2568"/>
              <a:chExt cx="725" cy="139"/>
            </a:xfrm>
          </p:grpSpPr>
          <p:sp>
            <p:nvSpPr>
              <p:cNvPr id="489" name="AutoShape 265">
                <a:extLst>
                  <a:ext uri="{FF2B5EF4-FFF2-40B4-BE49-F238E27FC236}">
                    <a16:creationId xmlns:a16="http://schemas.microsoft.com/office/drawing/2014/main" id="{E202102F-D0BF-F043-A101-0585762C43C3}"/>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0" name="AutoShape 266">
                <a:extLst>
                  <a:ext uri="{FF2B5EF4-FFF2-40B4-BE49-F238E27FC236}">
                    <a16:creationId xmlns:a16="http://schemas.microsoft.com/office/drawing/2014/main" id="{E8A94FF0-B560-A94F-91F4-4E5472AC5321}"/>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4" name="Freeform 267">
              <a:extLst>
                <a:ext uri="{FF2B5EF4-FFF2-40B4-BE49-F238E27FC236}">
                  <a16:creationId xmlns:a16="http://schemas.microsoft.com/office/drawing/2014/main" id="{F55BD7D4-3704-D84A-AE65-92AC70C7FCF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475" name="Group 268">
              <a:extLst>
                <a:ext uri="{FF2B5EF4-FFF2-40B4-BE49-F238E27FC236}">
                  <a16:creationId xmlns:a16="http://schemas.microsoft.com/office/drawing/2014/main" id="{76F5D927-0206-E441-A4B8-B6AFBF7041DB}"/>
                </a:ext>
              </a:extLst>
            </p:cNvPr>
            <p:cNvGrpSpPr>
              <a:grpSpLocks/>
            </p:cNvGrpSpPr>
            <p:nvPr/>
          </p:nvGrpSpPr>
          <p:grpSpPr bwMode="auto">
            <a:xfrm>
              <a:off x="4739" y="1327"/>
              <a:ext cx="582" cy="139"/>
              <a:chOff x="614" y="2568"/>
              <a:chExt cx="725" cy="139"/>
            </a:xfrm>
          </p:grpSpPr>
          <p:sp>
            <p:nvSpPr>
              <p:cNvPr id="487" name="AutoShape 269">
                <a:extLst>
                  <a:ext uri="{FF2B5EF4-FFF2-40B4-BE49-F238E27FC236}">
                    <a16:creationId xmlns:a16="http://schemas.microsoft.com/office/drawing/2014/main" id="{A7876F51-5DD6-9D4C-93F2-AA353B717021}"/>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8" name="AutoShape 270">
                <a:extLst>
                  <a:ext uri="{FF2B5EF4-FFF2-40B4-BE49-F238E27FC236}">
                    <a16:creationId xmlns:a16="http://schemas.microsoft.com/office/drawing/2014/main" id="{B17F25D8-191C-D34B-9D8C-416931495DD1}"/>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6" name="Rectangle 271">
              <a:extLst>
                <a:ext uri="{FF2B5EF4-FFF2-40B4-BE49-F238E27FC236}">
                  <a16:creationId xmlns:a16="http://schemas.microsoft.com/office/drawing/2014/main" id="{870139C0-3422-414F-BE74-A5D5FC9039F1}"/>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77" name="Freeform 272">
              <a:extLst>
                <a:ext uri="{FF2B5EF4-FFF2-40B4-BE49-F238E27FC236}">
                  <a16:creationId xmlns:a16="http://schemas.microsoft.com/office/drawing/2014/main" id="{1BF02360-9958-334C-80C1-C05EF171AE7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78" name="Freeform 273">
              <a:extLst>
                <a:ext uri="{FF2B5EF4-FFF2-40B4-BE49-F238E27FC236}">
                  <a16:creationId xmlns:a16="http://schemas.microsoft.com/office/drawing/2014/main" id="{65FFA63F-5B33-1247-825D-720BA02E1E67}"/>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79" name="Oval 274">
              <a:extLst>
                <a:ext uri="{FF2B5EF4-FFF2-40B4-BE49-F238E27FC236}">
                  <a16:creationId xmlns:a16="http://schemas.microsoft.com/office/drawing/2014/main" id="{7B8A133C-C808-4749-84AB-D3FA37E91374}"/>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0" name="Freeform 275">
              <a:extLst>
                <a:ext uri="{FF2B5EF4-FFF2-40B4-BE49-F238E27FC236}">
                  <a16:creationId xmlns:a16="http://schemas.microsoft.com/office/drawing/2014/main" id="{E6408E07-86FD-C140-AA6A-F706833C242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81" name="AutoShape 276">
              <a:extLst>
                <a:ext uri="{FF2B5EF4-FFF2-40B4-BE49-F238E27FC236}">
                  <a16:creationId xmlns:a16="http://schemas.microsoft.com/office/drawing/2014/main" id="{9D7F9ADA-2A0C-CB41-8A6A-25721BFBEBA2}"/>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2" name="AutoShape 277">
              <a:extLst>
                <a:ext uri="{FF2B5EF4-FFF2-40B4-BE49-F238E27FC236}">
                  <a16:creationId xmlns:a16="http://schemas.microsoft.com/office/drawing/2014/main" id="{260C5EF9-AEA9-5E42-8C56-F20705FC19D5}"/>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3" name="Oval 278">
              <a:extLst>
                <a:ext uri="{FF2B5EF4-FFF2-40B4-BE49-F238E27FC236}">
                  <a16:creationId xmlns:a16="http://schemas.microsoft.com/office/drawing/2014/main" id="{48A974CE-E5E7-0843-AB61-75D84B27AC70}"/>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4" name="Oval 279">
              <a:extLst>
                <a:ext uri="{FF2B5EF4-FFF2-40B4-BE49-F238E27FC236}">
                  <a16:creationId xmlns:a16="http://schemas.microsoft.com/office/drawing/2014/main" id="{8B9436BF-CE3E-FC4C-8122-7385AACCF917}"/>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485" name="Oval 280">
              <a:extLst>
                <a:ext uri="{FF2B5EF4-FFF2-40B4-BE49-F238E27FC236}">
                  <a16:creationId xmlns:a16="http://schemas.microsoft.com/office/drawing/2014/main" id="{85DCCE21-DE23-174A-818D-0DCA727B47F2}"/>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6" name="Rectangle 281">
              <a:extLst>
                <a:ext uri="{FF2B5EF4-FFF2-40B4-BE49-F238E27FC236}">
                  <a16:creationId xmlns:a16="http://schemas.microsoft.com/office/drawing/2014/main" id="{C8A94C3E-7DAE-EF4F-8A72-248A1E2AD3E4}"/>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495" name="Group 249">
            <a:extLst>
              <a:ext uri="{FF2B5EF4-FFF2-40B4-BE49-F238E27FC236}">
                <a16:creationId xmlns:a16="http://schemas.microsoft.com/office/drawing/2014/main" id="{9A322CEC-1E3F-7643-9B34-48DAE04B90AA}"/>
              </a:ext>
            </a:extLst>
          </p:cNvPr>
          <p:cNvGrpSpPr>
            <a:grpSpLocks/>
          </p:cNvGrpSpPr>
          <p:nvPr/>
        </p:nvGrpSpPr>
        <p:grpSpPr bwMode="auto">
          <a:xfrm>
            <a:off x="5880151" y="2102864"/>
            <a:ext cx="365125" cy="636587"/>
            <a:chOff x="4140" y="429"/>
            <a:chExt cx="1425" cy="2396"/>
          </a:xfrm>
        </p:grpSpPr>
        <p:sp>
          <p:nvSpPr>
            <p:cNvPr id="496" name="Freeform 250">
              <a:extLst>
                <a:ext uri="{FF2B5EF4-FFF2-40B4-BE49-F238E27FC236}">
                  <a16:creationId xmlns:a16="http://schemas.microsoft.com/office/drawing/2014/main" id="{BF704524-7EBB-D046-9683-21898A082D1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97" name="Rectangle 251">
              <a:extLst>
                <a:ext uri="{FF2B5EF4-FFF2-40B4-BE49-F238E27FC236}">
                  <a16:creationId xmlns:a16="http://schemas.microsoft.com/office/drawing/2014/main" id="{25DAEF71-0572-E646-9697-11A16EA0AFB2}"/>
                </a:ext>
              </a:extLst>
            </p:cNvPr>
            <p:cNvSpPr>
              <a:spLocks noChangeArrowheads="1"/>
            </p:cNvSpPr>
            <p:nvPr/>
          </p:nvSpPr>
          <p:spPr bwMode="auto">
            <a:xfrm>
              <a:off x="4202" y="435"/>
              <a:ext cx="1053"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8" name="Freeform 252">
              <a:extLst>
                <a:ext uri="{FF2B5EF4-FFF2-40B4-BE49-F238E27FC236}">
                  <a16:creationId xmlns:a16="http://schemas.microsoft.com/office/drawing/2014/main" id="{35B829A5-713F-1B4F-9D13-FEC76AAA5F6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99" name="Freeform 253">
              <a:extLst>
                <a:ext uri="{FF2B5EF4-FFF2-40B4-BE49-F238E27FC236}">
                  <a16:creationId xmlns:a16="http://schemas.microsoft.com/office/drawing/2014/main" id="{6265744D-6FF5-0641-AFBC-2D2A5534BE61}"/>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00" name="Rectangle 254">
              <a:extLst>
                <a:ext uri="{FF2B5EF4-FFF2-40B4-BE49-F238E27FC236}">
                  <a16:creationId xmlns:a16="http://schemas.microsoft.com/office/drawing/2014/main" id="{1AAF2320-D199-C640-AE43-35565BFFD106}"/>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1" name="Group 255">
              <a:extLst>
                <a:ext uri="{FF2B5EF4-FFF2-40B4-BE49-F238E27FC236}">
                  <a16:creationId xmlns:a16="http://schemas.microsoft.com/office/drawing/2014/main" id="{B10EABF4-670D-6D45-A736-FED4B682374D}"/>
                </a:ext>
              </a:extLst>
            </p:cNvPr>
            <p:cNvGrpSpPr>
              <a:grpSpLocks/>
            </p:cNvGrpSpPr>
            <p:nvPr/>
          </p:nvGrpSpPr>
          <p:grpSpPr bwMode="auto">
            <a:xfrm>
              <a:off x="4749" y="668"/>
              <a:ext cx="581" cy="145"/>
              <a:chOff x="614" y="2568"/>
              <a:chExt cx="725" cy="139"/>
            </a:xfrm>
          </p:grpSpPr>
          <p:sp>
            <p:nvSpPr>
              <p:cNvPr id="526" name="AutoShape 256">
                <a:extLst>
                  <a:ext uri="{FF2B5EF4-FFF2-40B4-BE49-F238E27FC236}">
                    <a16:creationId xmlns:a16="http://schemas.microsoft.com/office/drawing/2014/main" id="{75E48B8A-3A1E-A141-AF76-5519486A653B}"/>
                  </a:ext>
                </a:extLst>
              </p:cNvPr>
              <p:cNvSpPr>
                <a:spLocks noChangeArrowheads="1"/>
              </p:cNvSpPr>
              <p:nvPr/>
            </p:nvSpPr>
            <p:spPr bwMode="auto">
              <a:xfrm>
                <a:off x="604" y="2574"/>
                <a:ext cx="734"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7" name="AutoShape 257">
                <a:extLst>
                  <a:ext uri="{FF2B5EF4-FFF2-40B4-BE49-F238E27FC236}">
                    <a16:creationId xmlns:a16="http://schemas.microsoft.com/office/drawing/2014/main" id="{260A31AE-0644-334E-9F1F-F662F259CAB9}"/>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2" name="Rectangle 258">
              <a:extLst>
                <a:ext uri="{FF2B5EF4-FFF2-40B4-BE49-F238E27FC236}">
                  <a16:creationId xmlns:a16="http://schemas.microsoft.com/office/drawing/2014/main" id="{B4BF49CC-58CB-4846-83BB-E502B41B988E}"/>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3" name="Group 259">
              <a:extLst>
                <a:ext uri="{FF2B5EF4-FFF2-40B4-BE49-F238E27FC236}">
                  <a16:creationId xmlns:a16="http://schemas.microsoft.com/office/drawing/2014/main" id="{6B79FC1D-F979-7742-B232-710419BA8176}"/>
                </a:ext>
              </a:extLst>
            </p:cNvPr>
            <p:cNvGrpSpPr>
              <a:grpSpLocks/>
            </p:cNvGrpSpPr>
            <p:nvPr/>
          </p:nvGrpSpPr>
          <p:grpSpPr bwMode="auto">
            <a:xfrm>
              <a:off x="4747" y="994"/>
              <a:ext cx="581" cy="134"/>
              <a:chOff x="614" y="2568"/>
              <a:chExt cx="725" cy="139"/>
            </a:xfrm>
          </p:grpSpPr>
          <p:sp>
            <p:nvSpPr>
              <p:cNvPr id="524" name="AutoShape 260">
                <a:extLst>
                  <a:ext uri="{FF2B5EF4-FFF2-40B4-BE49-F238E27FC236}">
                    <a16:creationId xmlns:a16="http://schemas.microsoft.com/office/drawing/2014/main" id="{074BB552-0E48-7D41-ACD4-2AF8E5822E29}"/>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5" name="AutoShape 261">
                <a:extLst>
                  <a:ext uri="{FF2B5EF4-FFF2-40B4-BE49-F238E27FC236}">
                    <a16:creationId xmlns:a16="http://schemas.microsoft.com/office/drawing/2014/main" id="{CEE20A4D-9CF2-CA4E-A3DF-6F08CE852BAF}"/>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4" name="Rectangle 262">
              <a:extLst>
                <a:ext uri="{FF2B5EF4-FFF2-40B4-BE49-F238E27FC236}">
                  <a16:creationId xmlns:a16="http://schemas.microsoft.com/office/drawing/2014/main" id="{A952D499-A470-9C48-AB25-30866EA10103}"/>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05" name="Rectangle 263">
              <a:extLst>
                <a:ext uri="{FF2B5EF4-FFF2-40B4-BE49-F238E27FC236}">
                  <a16:creationId xmlns:a16="http://schemas.microsoft.com/office/drawing/2014/main" id="{C2983F57-3316-D84C-9547-C24897ACD46C}"/>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6" name="Group 264">
              <a:extLst>
                <a:ext uri="{FF2B5EF4-FFF2-40B4-BE49-F238E27FC236}">
                  <a16:creationId xmlns:a16="http://schemas.microsoft.com/office/drawing/2014/main" id="{CBB38ADC-7FEA-984C-9982-22207791C146}"/>
                </a:ext>
              </a:extLst>
            </p:cNvPr>
            <p:cNvGrpSpPr>
              <a:grpSpLocks/>
            </p:cNvGrpSpPr>
            <p:nvPr/>
          </p:nvGrpSpPr>
          <p:grpSpPr bwMode="auto">
            <a:xfrm>
              <a:off x="4735" y="1627"/>
              <a:ext cx="582" cy="151"/>
              <a:chOff x="614" y="2568"/>
              <a:chExt cx="725" cy="139"/>
            </a:xfrm>
          </p:grpSpPr>
          <p:sp>
            <p:nvSpPr>
              <p:cNvPr id="522" name="AutoShape 265">
                <a:extLst>
                  <a:ext uri="{FF2B5EF4-FFF2-40B4-BE49-F238E27FC236}">
                    <a16:creationId xmlns:a16="http://schemas.microsoft.com/office/drawing/2014/main" id="{A2317842-DB5B-E644-9D9F-8476C78D677D}"/>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3" name="AutoShape 266">
                <a:extLst>
                  <a:ext uri="{FF2B5EF4-FFF2-40B4-BE49-F238E27FC236}">
                    <a16:creationId xmlns:a16="http://schemas.microsoft.com/office/drawing/2014/main" id="{A0C71213-AE36-6649-B799-8915C61A851E}"/>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7" name="Freeform 267">
              <a:extLst>
                <a:ext uri="{FF2B5EF4-FFF2-40B4-BE49-F238E27FC236}">
                  <a16:creationId xmlns:a16="http://schemas.microsoft.com/office/drawing/2014/main" id="{93A02F70-5B23-124A-B911-41DEE4FC47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508" name="Group 268">
              <a:extLst>
                <a:ext uri="{FF2B5EF4-FFF2-40B4-BE49-F238E27FC236}">
                  <a16:creationId xmlns:a16="http://schemas.microsoft.com/office/drawing/2014/main" id="{49C78130-3F29-C246-8034-7EA1AC35B79E}"/>
                </a:ext>
              </a:extLst>
            </p:cNvPr>
            <p:cNvGrpSpPr>
              <a:grpSpLocks/>
            </p:cNvGrpSpPr>
            <p:nvPr/>
          </p:nvGrpSpPr>
          <p:grpSpPr bwMode="auto">
            <a:xfrm>
              <a:off x="4739" y="1327"/>
              <a:ext cx="582" cy="139"/>
              <a:chOff x="614" y="2568"/>
              <a:chExt cx="725" cy="139"/>
            </a:xfrm>
          </p:grpSpPr>
          <p:sp>
            <p:nvSpPr>
              <p:cNvPr id="520" name="AutoShape 269">
                <a:extLst>
                  <a:ext uri="{FF2B5EF4-FFF2-40B4-BE49-F238E27FC236}">
                    <a16:creationId xmlns:a16="http://schemas.microsoft.com/office/drawing/2014/main" id="{9CF90E49-A5F8-4D42-81F8-EB323C0FB663}"/>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1" name="AutoShape 270">
                <a:extLst>
                  <a:ext uri="{FF2B5EF4-FFF2-40B4-BE49-F238E27FC236}">
                    <a16:creationId xmlns:a16="http://schemas.microsoft.com/office/drawing/2014/main" id="{8BD5AC01-209F-374F-990A-709394222DA8}"/>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9" name="Rectangle 271">
              <a:extLst>
                <a:ext uri="{FF2B5EF4-FFF2-40B4-BE49-F238E27FC236}">
                  <a16:creationId xmlns:a16="http://schemas.microsoft.com/office/drawing/2014/main" id="{8452103B-F820-B64E-8A84-5DB92471A1A0}"/>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0" name="Freeform 272">
              <a:extLst>
                <a:ext uri="{FF2B5EF4-FFF2-40B4-BE49-F238E27FC236}">
                  <a16:creationId xmlns:a16="http://schemas.microsoft.com/office/drawing/2014/main" id="{DF6AE29C-AA54-AF4B-9438-6D693A05234A}"/>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11" name="Freeform 273">
              <a:extLst>
                <a:ext uri="{FF2B5EF4-FFF2-40B4-BE49-F238E27FC236}">
                  <a16:creationId xmlns:a16="http://schemas.microsoft.com/office/drawing/2014/main" id="{645422EE-6B97-734C-83EE-52EE465DA55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12" name="Oval 274">
              <a:extLst>
                <a:ext uri="{FF2B5EF4-FFF2-40B4-BE49-F238E27FC236}">
                  <a16:creationId xmlns:a16="http://schemas.microsoft.com/office/drawing/2014/main" id="{BF1713D7-2793-FC4A-BE4A-2349462FCDD8}"/>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3" name="Freeform 275">
              <a:extLst>
                <a:ext uri="{FF2B5EF4-FFF2-40B4-BE49-F238E27FC236}">
                  <a16:creationId xmlns:a16="http://schemas.microsoft.com/office/drawing/2014/main" id="{A51DBD25-52B0-BE4C-A61F-8F09E6EAD81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14" name="AutoShape 276">
              <a:extLst>
                <a:ext uri="{FF2B5EF4-FFF2-40B4-BE49-F238E27FC236}">
                  <a16:creationId xmlns:a16="http://schemas.microsoft.com/office/drawing/2014/main" id="{F1BBB2BC-BFA5-6E45-A699-9AFFCF7AFEBC}"/>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5" name="AutoShape 277">
              <a:extLst>
                <a:ext uri="{FF2B5EF4-FFF2-40B4-BE49-F238E27FC236}">
                  <a16:creationId xmlns:a16="http://schemas.microsoft.com/office/drawing/2014/main" id="{C01D0AA1-8878-6F41-9F51-63A7E1E592E9}"/>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6" name="Oval 278">
              <a:extLst>
                <a:ext uri="{FF2B5EF4-FFF2-40B4-BE49-F238E27FC236}">
                  <a16:creationId xmlns:a16="http://schemas.microsoft.com/office/drawing/2014/main" id="{86038980-DFDC-504D-B38F-BFE07C79E29F}"/>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7" name="Oval 279">
              <a:extLst>
                <a:ext uri="{FF2B5EF4-FFF2-40B4-BE49-F238E27FC236}">
                  <a16:creationId xmlns:a16="http://schemas.microsoft.com/office/drawing/2014/main" id="{4E9AE1C3-2283-664C-B904-DEB17207D2BF}"/>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18" name="Oval 280">
              <a:extLst>
                <a:ext uri="{FF2B5EF4-FFF2-40B4-BE49-F238E27FC236}">
                  <a16:creationId xmlns:a16="http://schemas.microsoft.com/office/drawing/2014/main" id="{F95C5DF0-4A4D-0E4D-954C-6EE487341A4E}"/>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9" name="Rectangle 281">
              <a:extLst>
                <a:ext uri="{FF2B5EF4-FFF2-40B4-BE49-F238E27FC236}">
                  <a16:creationId xmlns:a16="http://schemas.microsoft.com/office/drawing/2014/main" id="{869D3CEF-B507-1949-9372-758A84CDED48}"/>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528" name="Group 249">
            <a:extLst>
              <a:ext uri="{FF2B5EF4-FFF2-40B4-BE49-F238E27FC236}">
                <a16:creationId xmlns:a16="http://schemas.microsoft.com/office/drawing/2014/main" id="{D87A3822-63BE-DE4E-923C-77DD19E5C9BA}"/>
              </a:ext>
            </a:extLst>
          </p:cNvPr>
          <p:cNvGrpSpPr>
            <a:grpSpLocks/>
          </p:cNvGrpSpPr>
          <p:nvPr/>
        </p:nvGrpSpPr>
        <p:grpSpPr bwMode="auto">
          <a:xfrm>
            <a:off x="6418313" y="2367976"/>
            <a:ext cx="365125" cy="638175"/>
            <a:chOff x="4140" y="429"/>
            <a:chExt cx="1425" cy="2396"/>
          </a:xfrm>
        </p:grpSpPr>
        <p:sp>
          <p:nvSpPr>
            <p:cNvPr id="529" name="Freeform 250">
              <a:extLst>
                <a:ext uri="{FF2B5EF4-FFF2-40B4-BE49-F238E27FC236}">
                  <a16:creationId xmlns:a16="http://schemas.microsoft.com/office/drawing/2014/main" id="{14512CAB-E11B-5F42-8CB5-FA4890394267}"/>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30" name="Rectangle 251">
              <a:extLst>
                <a:ext uri="{FF2B5EF4-FFF2-40B4-BE49-F238E27FC236}">
                  <a16:creationId xmlns:a16="http://schemas.microsoft.com/office/drawing/2014/main" id="{C52A32F4-C426-A14E-A21C-1ED7145F8AED}"/>
                </a:ext>
              </a:extLst>
            </p:cNvPr>
            <p:cNvSpPr>
              <a:spLocks noChangeArrowheads="1"/>
            </p:cNvSpPr>
            <p:nvPr/>
          </p:nvSpPr>
          <p:spPr bwMode="auto">
            <a:xfrm>
              <a:off x="4202"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31" name="Freeform 252">
              <a:extLst>
                <a:ext uri="{FF2B5EF4-FFF2-40B4-BE49-F238E27FC236}">
                  <a16:creationId xmlns:a16="http://schemas.microsoft.com/office/drawing/2014/main" id="{33E364B5-8A56-CB46-A7E8-7457914DF17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32" name="Freeform 253">
              <a:extLst>
                <a:ext uri="{FF2B5EF4-FFF2-40B4-BE49-F238E27FC236}">
                  <a16:creationId xmlns:a16="http://schemas.microsoft.com/office/drawing/2014/main" id="{29A0FBC5-8C08-3B49-8BFF-C6C9445FE07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33" name="Rectangle 254">
              <a:extLst>
                <a:ext uri="{FF2B5EF4-FFF2-40B4-BE49-F238E27FC236}">
                  <a16:creationId xmlns:a16="http://schemas.microsoft.com/office/drawing/2014/main" id="{B386DEEC-A47C-D645-B37F-965414584BBD}"/>
                </a:ext>
              </a:extLst>
            </p:cNvPr>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4" name="Group 255">
              <a:extLst>
                <a:ext uri="{FF2B5EF4-FFF2-40B4-BE49-F238E27FC236}">
                  <a16:creationId xmlns:a16="http://schemas.microsoft.com/office/drawing/2014/main" id="{41829DBF-3353-4A40-A8D2-DDC29C9059E2}"/>
                </a:ext>
              </a:extLst>
            </p:cNvPr>
            <p:cNvGrpSpPr>
              <a:grpSpLocks/>
            </p:cNvGrpSpPr>
            <p:nvPr/>
          </p:nvGrpSpPr>
          <p:grpSpPr bwMode="auto">
            <a:xfrm>
              <a:off x="4749" y="668"/>
              <a:ext cx="581" cy="145"/>
              <a:chOff x="614" y="2568"/>
              <a:chExt cx="725" cy="139"/>
            </a:xfrm>
          </p:grpSpPr>
          <p:sp>
            <p:nvSpPr>
              <p:cNvPr id="559" name="AutoShape 256">
                <a:extLst>
                  <a:ext uri="{FF2B5EF4-FFF2-40B4-BE49-F238E27FC236}">
                    <a16:creationId xmlns:a16="http://schemas.microsoft.com/office/drawing/2014/main" id="{A07DFC07-AC94-3340-9FC4-450F2706896E}"/>
                  </a:ext>
                </a:extLst>
              </p:cNvPr>
              <p:cNvSpPr>
                <a:spLocks noChangeArrowheads="1"/>
              </p:cNvSpPr>
              <p:nvPr/>
            </p:nvSpPr>
            <p:spPr bwMode="auto">
              <a:xfrm>
                <a:off x="612" y="2562"/>
                <a:ext cx="727"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60" name="AutoShape 257">
                <a:extLst>
                  <a:ext uri="{FF2B5EF4-FFF2-40B4-BE49-F238E27FC236}">
                    <a16:creationId xmlns:a16="http://schemas.microsoft.com/office/drawing/2014/main" id="{8EDD7109-DEB4-E04E-B142-8D4E70D7DC06}"/>
                  </a:ext>
                </a:extLst>
              </p:cNvPr>
              <p:cNvSpPr>
                <a:spLocks noChangeArrowheads="1"/>
              </p:cNvSpPr>
              <p:nvPr/>
            </p:nvSpPr>
            <p:spPr bwMode="auto">
              <a:xfrm>
                <a:off x="627" y="2585"/>
                <a:ext cx="696"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35" name="Rectangle 258">
              <a:extLst>
                <a:ext uri="{FF2B5EF4-FFF2-40B4-BE49-F238E27FC236}">
                  <a16:creationId xmlns:a16="http://schemas.microsoft.com/office/drawing/2014/main" id="{09C91CD8-2EE2-2544-86DF-17937D3E6B9E}"/>
                </a:ext>
              </a:extLst>
            </p:cNvPr>
            <p:cNvSpPr>
              <a:spLocks noChangeArrowheads="1"/>
            </p:cNvSpPr>
            <p:nvPr/>
          </p:nvSpPr>
          <p:spPr bwMode="auto">
            <a:xfrm>
              <a:off x="4227" y="101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6" name="Group 259">
              <a:extLst>
                <a:ext uri="{FF2B5EF4-FFF2-40B4-BE49-F238E27FC236}">
                  <a16:creationId xmlns:a16="http://schemas.microsoft.com/office/drawing/2014/main" id="{B94269A8-F61D-9844-A866-66DBB930B2FE}"/>
                </a:ext>
              </a:extLst>
            </p:cNvPr>
            <p:cNvGrpSpPr>
              <a:grpSpLocks/>
            </p:cNvGrpSpPr>
            <p:nvPr/>
          </p:nvGrpSpPr>
          <p:grpSpPr bwMode="auto">
            <a:xfrm>
              <a:off x="4747" y="994"/>
              <a:ext cx="581" cy="134"/>
              <a:chOff x="614" y="2568"/>
              <a:chExt cx="725" cy="139"/>
            </a:xfrm>
          </p:grpSpPr>
          <p:sp>
            <p:nvSpPr>
              <p:cNvPr id="557" name="AutoShape 260">
                <a:extLst>
                  <a:ext uri="{FF2B5EF4-FFF2-40B4-BE49-F238E27FC236}">
                    <a16:creationId xmlns:a16="http://schemas.microsoft.com/office/drawing/2014/main" id="{19FF2509-249B-A34E-9B76-F46346F5770D}"/>
                  </a:ext>
                </a:extLst>
              </p:cNvPr>
              <p:cNvSpPr>
                <a:spLocks noChangeArrowheads="1"/>
              </p:cNvSpPr>
              <p:nvPr/>
            </p:nvSpPr>
            <p:spPr bwMode="auto">
              <a:xfrm>
                <a:off x="614" y="2569"/>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8" name="AutoShape 261">
                <a:extLst>
                  <a:ext uri="{FF2B5EF4-FFF2-40B4-BE49-F238E27FC236}">
                    <a16:creationId xmlns:a16="http://schemas.microsoft.com/office/drawing/2014/main" id="{9086D41B-4667-BB4B-9B51-752AB48E49A0}"/>
                  </a:ext>
                </a:extLst>
              </p:cNvPr>
              <p:cNvSpPr>
                <a:spLocks noChangeArrowheads="1"/>
              </p:cNvSpPr>
              <p:nvPr/>
            </p:nvSpPr>
            <p:spPr bwMode="auto">
              <a:xfrm>
                <a:off x="630" y="2588"/>
                <a:ext cx="69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37" name="Rectangle 262">
              <a:extLst>
                <a:ext uri="{FF2B5EF4-FFF2-40B4-BE49-F238E27FC236}">
                  <a16:creationId xmlns:a16="http://schemas.microsoft.com/office/drawing/2014/main" id="{3A16FB66-12F9-E146-BE69-D99FD5A24D75}"/>
                </a:ext>
              </a:extLst>
            </p:cNvPr>
            <p:cNvSpPr>
              <a:spLocks noChangeArrowheads="1"/>
            </p:cNvSpPr>
            <p:nvPr/>
          </p:nvSpPr>
          <p:spPr bwMode="auto">
            <a:xfrm>
              <a:off x="4214" y="135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38" name="Rectangle 263">
              <a:extLst>
                <a:ext uri="{FF2B5EF4-FFF2-40B4-BE49-F238E27FC236}">
                  <a16:creationId xmlns:a16="http://schemas.microsoft.com/office/drawing/2014/main" id="{0F68A595-C8F0-CD4C-BB86-970E7BB48F7A}"/>
                </a:ext>
              </a:extLst>
            </p:cNvPr>
            <p:cNvSpPr>
              <a:spLocks noChangeArrowheads="1"/>
            </p:cNvSpPr>
            <p:nvPr/>
          </p:nvSpPr>
          <p:spPr bwMode="auto">
            <a:xfrm>
              <a:off x="4227" y="1657"/>
              <a:ext cx="601" cy="42"/>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9" name="Group 264">
              <a:extLst>
                <a:ext uri="{FF2B5EF4-FFF2-40B4-BE49-F238E27FC236}">
                  <a16:creationId xmlns:a16="http://schemas.microsoft.com/office/drawing/2014/main" id="{9F04FF6F-A7C6-B342-B9DC-58EE849A0673}"/>
                </a:ext>
              </a:extLst>
            </p:cNvPr>
            <p:cNvGrpSpPr>
              <a:grpSpLocks/>
            </p:cNvGrpSpPr>
            <p:nvPr/>
          </p:nvGrpSpPr>
          <p:grpSpPr bwMode="auto">
            <a:xfrm>
              <a:off x="4735" y="1627"/>
              <a:ext cx="582" cy="151"/>
              <a:chOff x="614" y="2568"/>
              <a:chExt cx="725" cy="139"/>
            </a:xfrm>
          </p:grpSpPr>
          <p:sp>
            <p:nvSpPr>
              <p:cNvPr id="555" name="AutoShape 265">
                <a:extLst>
                  <a:ext uri="{FF2B5EF4-FFF2-40B4-BE49-F238E27FC236}">
                    <a16:creationId xmlns:a16="http://schemas.microsoft.com/office/drawing/2014/main" id="{56544B7C-E0F5-AE4F-901A-752B5CDF54D9}"/>
                  </a:ext>
                </a:extLst>
              </p:cNvPr>
              <p:cNvSpPr>
                <a:spLocks noChangeArrowheads="1"/>
              </p:cNvSpPr>
              <p:nvPr/>
            </p:nvSpPr>
            <p:spPr bwMode="auto">
              <a:xfrm>
                <a:off x="614" y="2568"/>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6" name="AutoShape 266">
                <a:extLst>
                  <a:ext uri="{FF2B5EF4-FFF2-40B4-BE49-F238E27FC236}">
                    <a16:creationId xmlns:a16="http://schemas.microsoft.com/office/drawing/2014/main" id="{57D5DB94-D0E3-B443-8A18-5B4C1825C012}"/>
                  </a:ext>
                </a:extLst>
              </p:cNvPr>
              <p:cNvSpPr>
                <a:spLocks noChangeArrowheads="1"/>
              </p:cNvSpPr>
              <p:nvPr/>
            </p:nvSpPr>
            <p:spPr bwMode="auto">
              <a:xfrm>
                <a:off x="629" y="2584"/>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40" name="Freeform 267">
              <a:extLst>
                <a:ext uri="{FF2B5EF4-FFF2-40B4-BE49-F238E27FC236}">
                  <a16:creationId xmlns:a16="http://schemas.microsoft.com/office/drawing/2014/main" id="{C909C8C3-0F93-B84D-8D17-BF2B99AD8A3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541" name="Group 268">
              <a:extLst>
                <a:ext uri="{FF2B5EF4-FFF2-40B4-BE49-F238E27FC236}">
                  <a16:creationId xmlns:a16="http://schemas.microsoft.com/office/drawing/2014/main" id="{BAE8BD68-19A5-4344-91FC-E0B0DAFBC49C}"/>
                </a:ext>
              </a:extLst>
            </p:cNvPr>
            <p:cNvGrpSpPr>
              <a:grpSpLocks/>
            </p:cNvGrpSpPr>
            <p:nvPr/>
          </p:nvGrpSpPr>
          <p:grpSpPr bwMode="auto">
            <a:xfrm>
              <a:off x="4739" y="1327"/>
              <a:ext cx="582" cy="139"/>
              <a:chOff x="614" y="2568"/>
              <a:chExt cx="725" cy="139"/>
            </a:xfrm>
          </p:grpSpPr>
          <p:sp>
            <p:nvSpPr>
              <p:cNvPr id="553" name="AutoShape 269">
                <a:extLst>
                  <a:ext uri="{FF2B5EF4-FFF2-40B4-BE49-F238E27FC236}">
                    <a16:creationId xmlns:a16="http://schemas.microsoft.com/office/drawing/2014/main" id="{55C97552-0C7F-5348-8506-BCC5E2818296}"/>
                  </a:ext>
                </a:extLst>
              </p:cNvPr>
              <p:cNvSpPr>
                <a:spLocks noChangeArrowheads="1"/>
              </p:cNvSpPr>
              <p:nvPr/>
            </p:nvSpPr>
            <p:spPr bwMode="auto">
              <a:xfrm>
                <a:off x="616" y="2570"/>
                <a:ext cx="725"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4" name="AutoShape 270">
                <a:extLst>
                  <a:ext uri="{FF2B5EF4-FFF2-40B4-BE49-F238E27FC236}">
                    <a16:creationId xmlns:a16="http://schemas.microsoft.com/office/drawing/2014/main" id="{6887DA92-3D74-3649-841C-A33399D43C9B}"/>
                  </a:ext>
                </a:extLst>
              </p:cNvPr>
              <p:cNvSpPr>
                <a:spLocks noChangeArrowheads="1"/>
              </p:cNvSpPr>
              <p:nvPr/>
            </p:nvSpPr>
            <p:spPr bwMode="auto">
              <a:xfrm>
                <a:off x="632"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42" name="Rectangle 271">
              <a:extLst>
                <a:ext uri="{FF2B5EF4-FFF2-40B4-BE49-F238E27FC236}">
                  <a16:creationId xmlns:a16="http://schemas.microsoft.com/office/drawing/2014/main" id="{D25D096C-116E-0B4A-9458-602F9F0583AC}"/>
                </a:ext>
              </a:extLst>
            </p:cNvPr>
            <p:cNvSpPr>
              <a:spLocks noChangeArrowheads="1"/>
            </p:cNvSpPr>
            <p:nvPr/>
          </p:nvSpPr>
          <p:spPr bwMode="auto">
            <a:xfrm>
              <a:off x="5249"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3" name="Freeform 272">
              <a:extLst>
                <a:ext uri="{FF2B5EF4-FFF2-40B4-BE49-F238E27FC236}">
                  <a16:creationId xmlns:a16="http://schemas.microsoft.com/office/drawing/2014/main" id="{A7322A31-8D32-CE4B-A0D6-0A437A1E3DD7}"/>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44" name="Freeform 273">
              <a:extLst>
                <a:ext uri="{FF2B5EF4-FFF2-40B4-BE49-F238E27FC236}">
                  <a16:creationId xmlns:a16="http://schemas.microsoft.com/office/drawing/2014/main" id="{B8270CA4-9AF9-664A-968D-CC4FCB3B224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45" name="Oval 274">
              <a:extLst>
                <a:ext uri="{FF2B5EF4-FFF2-40B4-BE49-F238E27FC236}">
                  <a16:creationId xmlns:a16="http://schemas.microsoft.com/office/drawing/2014/main" id="{80ED103E-D593-1D45-A487-CE801CA47A14}"/>
                </a:ext>
              </a:extLst>
            </p:cNvPr>
            <p:cNvSpPr>
              <a:spLocks noChangeArrowheads="1"/>
            </p:cNvSpPr>
            <p:nvPr/>
          </p:nvSpPr>
          <p:spPr bwMode="auto">
            <a:xfrm>
              <a:off x="5515" y="2610"/>
              <a:ext cx="50"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6" name="Freeform 275">
              <a:extLst>
                <a:ext uri="{FF2B5EF4-FFF2-40B4-BE49-F238E27FC236}">
                  <a16:creationId xmlns:a16="http://schemas.microsoft.com/office/drawing/2014/main" id="{BBC99B8F-6C4E-A64E-AEF1-613A67FA8F7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47" name="AutoShape 276">
              <a:extLst>
                <a:ext uri="{FF2B5EF4-FFF2-40B4-BE49-F238E27FC236}">
                  <a16:creationId xmlns:a16="http://schemas.microsoft.com/office/drawing/2014/main" id="{8EF1928B-1D6C-CA4B-A7F8-FE8BEA0F34D9}"/>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8" name="AutoShape 277">
              <a:extLst>
                <a:ext uri="{FF2B5EF4-FFF2-40B4-BE49-F238E27FC236}">
                  <a16:creationId xmlns:a16="http://schemas.microsoft.com/office/drawing/2014/main" id="{255D87A2-D9E2-144D-92CB-7C261A03F8F6}"/>
                </a:ext>
              </a:extLst>
            </p:cNvPr>
            <p:cNvSpPr>
              <a:spLocks noChangeArrowheads="1"/>
            </p:cNvSpPr>
            <p:nvPr/>
          </p:nvSpPr>
          <p:spPr bwMode="auto">
            <a:xfrm>
              <a:off x="4202" y="2712"/>
              <a:ext cx="1078"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9" name="Oval 278">
              <a:extLst>
                <a:ext uri="{FF2B5EF4-FFF2-40B4-BE49-F238E27FC236}">
                  <a16:creationId xmlns:a16="http://schemas.microsoft.com/office/drawing/2014/main" id="{447DA4C3-7DD6-D44C-9DB4-6876489424BA}"/>
                </a:ext>
              </a:extLst>
            </p:cNvPr>
            <p:cNvSpPr>
              <a:spLocks noChangeArrowheads="1"/>
            </p:cNvSpPr>
            <p:nvPr/>
          </p:nvSpPr>
          <p:spPr bwMode="auto">
            <a:xfrm>
              <a:off x="4307" y="2384"/>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0" name="Oval 279">
              <a:extLst>
                <a:ext uri="{FF2B5EF4-FFF2-40B4-BE49-F238E27FC236}">
                  <a16:creationId xmlns:a16="http://schemas.microsoft.com/office/drawing/2014/main" id="{298CF16E-B0F3-C34F-8C61-8BE687955672}"/>
                </a:ext>
              </a:extLst>
            </p:cNvPr>
            <p:cNvSpPr>
              <a:spLocks noChangeArrowheads="1"/>
            </p:cNvSpPr>
            <p:nvPr/>
          </p:nvSpPr>
          <p:spPr bwMode="auto">
            <a:xfrm>
              <a:off x="4487" y="2384"/>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51" name="Oval 280">
              <a:extLst>
                <a:ext uri="{FF2B5EF4-FFF2-40B4-BE49-F238E27FC236}">
                  <a16:creationId xmlns:a16="http://schemas.microsoft.com/office/drawing/2014/main" id="{B5079D37-F156-5646-8FC4-66611EADCE53}"/>
                </a:ext>
              </a:extLst>
            </p:cNvPr>
            <p:cNvSpPr>
              <a:spLocks noChangeArrowheads="1"/>
            </p:cNvSpPr>
            <p:nvPr/>
          </p:nvSpPr>
          <p:spPr bwMode="auto">
            <a:xfrm>
              <a:off x="4660" y="2378"/>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2" name="Rectangle 281">
              <a:extLst>
                <a:ext uri="{FF2B5EF4-FFF2-40B4-BE49-F238E27FC236}">
                  <a16:creationId xmlns:a16="http://schemas.microsoft.com/office/drawing/2014/main" id="{375885E7-0553-DC4E-AE9D-1F5C7C2E0E50}"/>
                </a:ext>
              </a:extLst>
            </p:cNvPr>
            <p:cNvSpPr>
              <a:spLocks noChangeArrowheads="1"/>
            </p:cNvSpPr>
            <p:nvPr/>
          </p:nvSpPr>
          <p:spPr bwMode="auto">
            <a:xfrm>
              <a:off x="5063" y="1836"/>
              <a:ext cx="87" cy="763"/>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61" name="TextBox 491">
            <a:extLst>
              <a:ext uri="{FF2B5EF4-FFF2-40B4-BE49-F238E27FC236}">
                <a16:creationId xmlns:a16="http://schemas.microsoft.com/office/drawing/2014/main" id="{0BB7C592-170B-EC4D-9E19-A7D9F25FE7AA}"/>
              </a:ext>
            </a:extLst>
          </p:cNvPr>
          <p:cNvSpPr txBox="1">
            <a:spLocks noChangeArrowheads="1"/>
          </p:cNvSpPr>
          <p:nvPr/>
        </p:nvSpPr>
        <p:spPr bwMode="auto">
          <a:xfrm>
            <a:off x="5026076" y="1707576"/>
            <a:ext cx="15017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Arial Narrow" panose="020B0604020202020204" pitchFamily="34" charset="0"/>
              </a:rPr>
              <a:t>Amazon cloud</a:t>
            </a:r>
          </a:p>
        </p:txBody>
      </p:sp>
      <p:grpSp>
        <p:nvGrpSpPr>
          <p:cNvPr id="562" name="Group 1">
            <a:extLst>
              <a:ext uri="{FF2B5EF4-FFF2-40B4-BE49-F238E27FC236}">
                <a16:creationId xmlns:a16="http://schemas.microsoft.com/office/drawing/2014/main" id="{B3D08E99-C188-2449-AA63-CFA38B000FE6}"/>
              </a:ext>
            </a:extLst>
          </p:cNvPr>
          <p:cNvGrpSpPr>
            <a:grpSpLocks/>
          </p:cNvGrpSpPr>
          <p:nvPr/>
        </p:nvGrpSpPr>
        <p:grpSpPr bwMode="auto">
          <a:xfrm>
            <a:off x="8856713" y="1799651"/>
            <a:ext cx="1376363" cy="1355725"/>
            <a:chOff x="7030938" y="1184076"/>
            <a:chExt cx="1375947" cy="1355492"/>
          </a:xfrm>
        </p:grpSpPr>
        <p:sp>
          <p:nvSpPr>
            <p:cNvPr id="563" name="Freeform 1287">
              <a:extLst>
                <a:ext uri="{FF2B5EF4-FFF2-40B4-BE49-F238E27FC236}">
                  <a16:creationId xmlns:a16="http://schemas.microsoft.com/office/drawing/2014/main" id="{CADF4606-1C3F-BF4E-802D-340A56A608E9}"/>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564" name="Group 249">
              <a:extLst>
                <a:ext uri="{FF2B5EF4-FFF2-40B4-BE49-F238E27FC236}">
                  <a16:creationId xmlns:a16="http://schemas.microsoft.com/office/drawing/2014/main" id="{0005E01B-4758-5142-9D09-09159735CC72}"/>
                </a:ext>
              </a:extLst>
            </p:cNvPr>
            <p:cNvGrpSpPr>
              <a:grpSpLocks/>
            </p:cNvGrpSpPr>
            <p:nvPr/>
          </p:nvGrpSpPr>
          <p:grpSpPr bwMode="auto">
            <a:xfrm>
              <a:off x="7191141" y="1665569"/>
              <a:ext cx="365533" cy="637551"/>
              <a:chOff x="4140" y="429"/>
              <a:chExt cx="1425" cy="2396"/>
            </a:xfrm>
          </p:grpSpPr>
          <p:sp>
            <p:nvSpPr>
              <p:cNvPr id="566" name="Freeform 250">
                <a:extLst>
                  <a:ext uri="{FF2B5EF4-FFF2-40B4-BE49-F238E27FC236}">
                    <a16:creationId xmlns:a16="http://schemas.microsoft.com/office/drawing/2014/main" id="{0FC6CDEF-AC0C-D244-8E9E-7C11A06D0EE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67" name="Rectangle 251">
                <a:extLst>
                  <a:ext uri="{FF2B5EF4-FFF2-40B4-BE49-F238E27FC236}">
                    <a16:creationId xmlns:a16="http://schemas.microsoft.com/office/drawing/2014/main" id="{DC85509D-A27C-294A-9108-8211BA6751CA}"/>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68" name="Freeform 252">
                <a:extLst>
                  <a:ext uri="{FF2B5EF4-FFF2-40B4-BE49-F238E27FC236}">
                    <a16:creationId xmlns:a16="http://schemas.microsoft.com/office/drawing/2014/main" id="{2389AC28-671F-314A-BD3F-02A4250EF97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69" name="Freeform 253">
                <a:extLst>
                  <a:ext uri="{FF2B5EF4-FFF2-40B4-BE49-F238E27FC236}">
                    <a16:creationId xmlns:a16="http://schemas.microsoft.com/office/drawing/2014/main" id="{9934DA9D-06E5-E044-9496-98747401D2E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70" name="Rectangle 254">
                <a:extLst>
                  <a:ext uri="{FF2B5EF4-FFF2-40B4-BE49-F238E27FC236}">
                    <a16:creationId xmlns:a16="http://schemas.microsoft.com/office/drawing/2014/main" id="{43C62EC2-7800-D541-88DF-88EF430B25D9}"/>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1" name="Group 255">
                <a:extLst>
                  <a:ext uri="{FF2B5EF4-FFF2-40B4-BE49-F238E27FC236}">
                    <a16:creationId xmlns:a16="http://schemas.microsoft.com/office/drawing/2014/main" id="{91D7C476-C146-3644-B17A-005D3C656A9F}"/>
                  </a:ext>
                </a:extLst>
              </p:cNvPr>
              <p:cNvGrpSpPr>
                <a:grpSpLocks/>
              </p:cNvGrpSpPr>
              <p:nvPr/>
            </p:nvGrpSpPr>
            <p:grpSpPr bwMode="auto">
              <a:xfrm>
                <a:off x="4749" y="668"/>
                <a:ext cx="581" cy="145"/>
                <a:chOff x="614" y="2568"/>
                <a:chExt cx="725" cy="139"/>
              </a:xfrm>
            </p:grpSpPr>
            <p:sp>
              <p:nvSpPr>
                <p:cNvPr id="596" name="AutoShape 256">
                  <a:extLst>
                    <a:ext uri="{FF2B5EF4-FFF2-40B4-BE49-F238E27FC236}">
                      <a16:creationId xmlns:a16="http://schemas.microsoft.com/office/drawing/2014/main" id="{EB8D524C-4784-6D41-8863-54EB991F2A65}"/>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7" name="AutoShape 257">
                  <a:extLst>
                    <a:ext uri="{FF2B5EF4-FFF2-40B4-BE49-F238E27FC236}">
                      <a16:creationId xmlns:a16="http://schemas.microsoft.com/office/drawing/2014/main" id="{2995BC1D-4243-F64D-B982-66421C4295BC}"/>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2" name="Rectangle 258">
                <a:extLst>
                  <a:ext uri="{FF2B5EF4-FFF2-40B4-BE49-F238E27FC236}">
                    <a16:creationId xmlns:a16="http://schemas.microsoft.com/office/drawing/2014/main" id="{D23B1266-2C21-D448-B1F8-2C6290825F4B}"/>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3" name="Group 259">
                <a:extLst>
                  <a:ext uri="{FF2B5EF4-FFF2-40B4-BE49-F238E27FC236}">
                    <a16:creationId xmlns:a16="http://schemas.microsoft.com/office/drawing/2014/main" id="{9587E9D6-FE3E-1745-9D21-5ABA7FBE2A63}"/>
                  </a:ext>
                </a:extLst>
              </p:cNvPr>
              <p:cNvGrpSpPr>
                <a:grpSpLocks/>
              </p:cNvGrpSpPr>
              <p:nvPr/>
            </p:nvGrpSpPr>
            <p:grpSpPr bwMode="auto">
              <a:xfrm>
                <a:off x="4747" y="994"/>
                <a:ext cx="581" cy="134"/>
                <a:chOff x="614" y="2568"/>
                <a:chExt cx="725" cy="139"/>
              </a:xfrm>
            </p:grpSpPr>
            <p:sp>
              <p:nvSpPr>
                <p:cNvPr id="594" name="AutoShape 260">
                  <a:extLst>
                    <a:ext uri="{FF2B5EF4-FFF2-40B4-BE49-F238E27FC236}">
                      <a16:creationId xmlns:a16="http://schemas.microsoft.com/office/drawing/2014/main" id="{39A78A8F-2385-0F48-9151-49262F46D685}"/>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5" name="AutoShape 261">
                  <a:extLst>
                    <a:ext uri="{FF2B5EF4-FFF2-40B4-BE49-F238E27FC236}">
                      <a16:creationId xmlns:a16="http://schemas.microsoft.com/office/drawing/2014/main" id="{C2A5EAC0-4A72-AD48-A4E4-DCA477F6241A}"/>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4" name="Rectangle 262">
                <a:extLst>
                  <a:ext uri="{FF2B5EF4-FFF2-40B4-BE49-F238E27FC236}">
                    <a16:creationId xmlns:a16="http://schemas.microsoft.com/office/drawing/2014/main" id="{985CA534-D4D1-AA45-A2B4-307D8D6637AF}"/>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75" name="Rectangle 263">
                <a:extLst>
                  <a:ext uri="{FF2B5EF4-FFF2-40B4-BE49-F238E27FC236}">
                    <a16:creationId xmlns:a16="http://schemas.microsoft.com/office/drawing/2014/main" id="{DA11933E-EFBE-8541-8B29-5672DE701423}"/>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6" name="Group 264">
                <a:extLst>
                  <a:ext uri="{FF2B5EF4-FFF2-40B4-BE49-F238E27FC236}">
                    <a16:creationId xmlns:a16="http://schemas.microsoft.com/office/drawing/2014/main" id="{1CF9E199-8309-BD4E-B79A-3B5F2865D433}"/>
                  </a:ext>
                </a:extLst>
              </p:cNvPr>
              <p:cNvGrpSpPr>
                <a:grpSpLocks/>
              </p:cNvGrpSpPr>
              <p:nvPr/>
            </p:nvGrpSpPr>
            <p:grpSpPr bwMode="auto">
              <a:xfrm>
                <a:off x="4735" y="1627"/>
                <a:ext cx="582" cy="151"/>
                <a:chOff x="614" y="2568"/>
                <a:chExt cx="725" cy="139"/>
              </a:xfrm>
            </p:grpSpPr>
            <p:sp>
              <p:nvSpPr>
                <p:cNvPr id="592" name="AutoShape 265">
                  <a:extLst>
                    <a:ext uri="{FF2B5EF4-FFF2-40B4-BE49-F238E27FC236}">
                      <a16:creationId xmlns:a16="http://schemas.microsoft.com/office/drawing/2014/main" id="{D1AC5BF4-E89D-C54C-9532-3145197FC767}"/>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3" name="AutoShape 266">
                  <a:extLst>
                    <a:ext uri="{FF2B5EF4-FFF2-40B4-BE49-F238E27FC236}">
                      <a16:creationId xmlns:a16="http://schemas.microsoft.com/office/drawing/2014/main" id="{B591C210-483D-664F-890E-AFBB39A67B9B}"/>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7" name="Freeform 267">
                <a:extLst>
                  <a:ext uri="{FF2B5EF4-FFF2-40B4-BE49-F238E27FC236}">
                    <a16:creationId xmlns:a16="http://schemas.microsoft.com/office/drawing/2014/main" id="{B8C6C70D-CC0F-694B-A669-9BBB4ACE825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578" name="Group 268">
                <a:extLst>
                  <a:ext uri="{FF2B5EF4-FFF2-40B4-BE49-F238E27FC236}">
                    <a16:creationId xmlns:a16="http://schemas.microsoft.com/office/drawing/2014/main" id="{4E462C3F-F7E9-D246-B63B-18D693CCA681}"/>
                  </a:ext>
                </a:extLst>
              </p:cNvPr>
              <p:cNvGrpSpPr>
                <a:grpSpLocks/>
              </p:cNvGrpSpPr>
              <p:nvPr/>
            </p:nvGrpSpPr>
            <p:grpSpPr bwMode="auto">
              <a:xfrm>
                <a:off x="4739" y="1327"/>
                <a:ext cx="582" cy="139"/>
                <a:chOff x="614" y="2568"/>
                <a:chExt cx="725" cy="139"/>
              </a:xfrm>
            </p:grpSpPr>
            <p:sp>
              <p:nvSpPr>
                <p:cNvPr id="590" name="AutoShape 269">
                  <a:extLst>
                    <a:ext uri="{FF2B5EF4-FFF2-40B4-BE49-F238E27FC236}">
                      <a16:creationId xmlns:a16="http://schemas.microsoft.com/office/drawing/2014/main" id="{F87D5F38-C526-3844-9D17-420C9CF52641}"/>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1" name="AutoShape 270">
                  <a:extLst>
                    <a:ext uri="{FF2B5EF4-FFF2-40B4-BE49-F238E27FC236}">
                      <a16:creationId xmlns:a16="http://schemas.microsoft.com/office/drawing/2014/main" id="{665FDB72-82B7-5744-BFD9-92326F829E79}"/>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9" name="Rectangle 271">
                <a:extLst>
                  <a:ext uri="{FF2B5EF4-FFF2-40B4-BE49-F238E27FC236}">
                    <a16:creationId xmlns:a16="http://schemas.microsoft.com/office/drawing/2014/main" id="{87F918EE-460C-AB46-ADE4-835782BEEE88}"/>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0" name="Freeform 272">
                <a:extLst>
                  <a:ext uri="{FF2B5EF4-FFF2-40B4-BE49-F238E27FC236}">
                    <a16:creationId xmlns:a16="http://schemas.microsoft.com/office/drawing/2014/main" id="{875BD4B1-3FE8-184F-B21F-8F5A0180102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81" name="Freeform 273">
                <a:extLst>
                  <a:ext uri="{FF2B5EF4-FFF2-40B4-BE49-F238E27FC236}">
                    <a16:creationId xmlns:a16="http://schemas.microsoft.com/office/drawing/2014/main" id="{9F637DA8-E4FF-D14A-8DB3-E1EEA9C8DA1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82" name="Oval 274">
                <a:extLst>
                  <a:ext uri="{FF2B5EF4-FFF2-40B4-BE49-F238E27FC236}">
                    <a16:creationId xmlns:a16="http://schemas.microsoft.com/office/drawing/2014/main" id="{708699EF-D6D1-C541-8418-34D599614CDB}"/>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3" name="Freeform 275">
                <a:extLst>
                  <a:ext uri="{FF2B5EF4-FFF2-40B4-BE49-F238E27FC236}">
                    <a16:creationId xmlns:a16="http://schemas.microsoft.com/office/drawing/2014/main" id="{341D72F4-13EF-E648-886A-220386640CA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84" name="AutoShape 276">
                <a:extLst>
                  <a:ext uri="{FF2B5EF4-FFF2-40B4-BE49-F238E27FC236}">
                    <a16:creationId xmlns:a16="http://schemas.microsoft.com/office/drawing/2014/main" id="{D60FD49C-5BE8-3E4D-9D4C-092B14CBA0DF}"/>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5" name="AutoShape 277">
                <a:extLst>
                  <a:ext uri="{FF2B5EF4-FFF2-40B4-BE49-F238E27FC236}">
                    <a16:creationId xmlns:a16="http://schemas.microsoft.com/office/drawing/2014/main" id="{D6FE5442-9139-0544-96DE-8A76ED535BEE}"/>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6" name="Oval 278">
                <a:extLst>
                  <a:ext uri="{FF2B5EF4-FFF2-40B4-BE49-F238E27FC236}">
                    <a16:creationId xmlns:a16="http://schemas.microsoft.com/office/drawing/2014/main" id="{353D940D-8CE7-4D42-8C21-4BF9E27DD4D3}"/>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7" name="Oval 279">
                <a:extLst>
                  <a:ext uri="{FF2B5EF4-FFF2-40B4-BE49-F238E27FC236}">
                    <a16:creationId xmlns:a16="http://schemas.microsoft.com/office/drawing/2014/main" id="{8AF2F5C8-860F-3A41-9AAB-E640659EF5AA}"/>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88" name="Oval 280">
                <a:extLst>
                  <a:ext uri="{FF2B5EF4-FFF2-40B4-BE49-F238E27FC236}">
                    <a16:creationId xmlns:a16="http://schemas.microsoft.com/office/drawing/2014/main" id="{FD83A5C0-E8BB-5A42-B2F3-031F8CFDD58B}"/>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9" name="Rectangle 281">
                <a:extLst>
                  <a:ext uri="{FF2B5EF4-FFF2-40B4-BE49-F238E27FC236}">
                    <a16:creationId xmlns:a16="http://schemas.microsoft.com/office/drawing/2014/main" id="{374B95CA-913B-3A44-A703-F1F6FC003A6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65" name="TextBox 492">
              <a:extLst>
                <a:ext uri="{FF2B5EF4-FFF2-40B4-BE49-F238E27FC236}">
                  <a16:creationId xmlns:a16="http://schemas.microsoft.com/office/drawing/2014/main" id="{211ABD31-9730-0744-A6A7-5907D1E37073}"/>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dirty="0">
                  <a:latin typeface="Arial Narrow" panose="020B0604020202020204" pitchFamily="34" charset="0"/>
                </a:rPr>
                <a:t>CDN</a:t>
              </a:r>
            </a:p>
            <a:p>
              <a:pPr>
                <a:lnSpc>
                  <a:spcPts val="1800"/>
                </a:lnSpc>
              </a:pPr>
              <a:r>
                <a:rPr lang="en-US" altLang="en-US" sz="1800" dirty="0">
                  <a:latin typeface="Arial Narrow" panose="020B0604020202020204" pitchFamily="34" charset="0"/>
                </a:rPr>
                <a:t>server </a:t>
              </a:r>
            </a:p>
          </p:txBody>
        </p:sp>
      </p:grpSp>
      <p:cxnSp>
        <p:nvCxnSpPr>
          <p:cNvPr id="598" name="Straight Arrow Connector 495">
            <a:extLst>
              <a:ext uri="{FF2B5EF4-FFF2-40B4-BE49-F238E27FC236}">
                <a16:creationId xmlns:a16="http://schemas.microsoft.com/office/drawing/2014/main" id="{279837BE-A04C-CB42-B4FB-8C6A0CCB4DA2}"/>
              </a:ext>
            </a:extLst>
          </p:cNvPr>
          <p:cNvCxnSpPr>
            <a:cxnSpLocks noChangeShapeType="1"/>
          </p:cNvCxnSpPr>
          <p:nvPr/>
        </p:nvCxnSpPr>
        <p:spPr bwMode="auto">
          <a:xfrm flipH="1">
            <a:off x="5170538" y="2728339"/>
            <a:ext cx="7938" cy="2376487"/>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99" name="Group 500">
            <a:extLst>
              <a:ext uri="{FF2B5EF4-FFF2-40B4-BE49-F238E27FC236}">
                <a16:creationId xmlns:a16="http://schemas.microsoft.com/office/drawing/2014/main" id="{6B3E7E01-8E8A-7F4B-B021-F846BAF86E52}"/>
              </a:ext>
            </a:extLst>
          </p:cNvPr>
          <p:cNvGrpSpPr>
            <a:grpSpLocks/>
          </p:cNvGrpSpPr>
          <p:nvPr/>
        </p:nvGrpSpPr>
        <p:grpSpPr bwMode="auto">
          <a:xfrm>
            <a:off x="5011788" y="3701476"/>
            <a:ext cx="317500" cy="369888"/>
            <a:chOff x="1614533" y="4280420"/>
            <a:chExt cx="317511" cy="369332"/>
          </a:xfrm>
        </p:grpSpPr>
        <p:sp>
          <p:nvSpPr>
            <p:cNvPr id="600" name="Oval 501">
              <a:extLst>
                <a:ext uri="{FF2B5EF4-FFF2-40B4-BE49-F238E27FC236}">
                  <a16:creationId xmlns:a16="http://schemas.microsoft.com/office/drawing/2014/main" id="{8E59746D-4C11-3643-A60F-3FE02E0D6F83}"/>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p>
          </p:txBody>
        </p:sp>
        <p:sp>
          <p:nvSpPr>
            <p:cNvPr id="601" name="TextBox 502">
              <a:extLst>
                <a:ext uri="{FF2B5EF4-FFF2-40B4-BE49-F238E27FC236}">
                  <a16:creationId xmlns:a16="http://schemas.microsoft.com/office/drawing/2014/main" id="{7931AFA1-EAB0-E24F-BB22-BD16051C2BC7}"/>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2</a:t>
              </a:r>
            </a:p>
          </p:txBody>
        </p:sp>
      </p:grpSp>
      <p:sp>
        <p:nvSpPr>
          <p:cNvPr id="602" name="TextBox 503">
            <a:extLst>
              <a:ext uri="{FF2B5EF4-FFF2-40B4-BE49-F238E27FC236}">
                <a16:creationId xmlns:a16="http://schemas.microsoft.com/office/drawing/2014/main" id="{ACCD1315-AC83-B846-A00E-C64853642FB2}"/>
              </a:ext>
            </a:extLst>
          </p:cNvPr>
          <p:cNvSpPr txBox="1">
            <a:spLocks noChangeArrowheads="1"/>
          </p:cNvSpPr>
          <p:nvPr/>
        </p:nvSpPr>
        <p:spPr bwMode="auto">
          <a:xfrm>
            <a:off x="3710826" y="3221785"/>
            <a:ext cx="203358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dirty="0">
                <a:latin typeface="Calibri" panose="020F0502020204030204" pitchFamily="34" charset="0"/>
                <a:cs typeface="Calibri" panose="020F0502020204030204" pitchFamily="34" charset="0"/>
              </a:rPr>
              <a:t>Bob browses</a:t>
            </a:r>
          </a:p>
          <a:p>
            <a:pPr>
              <a:lnSpc>
                <a:spcPct val="85000"/>
              </a:lnSpc>
            </a:pPr>
            <a:r>
              <a:rPr lang="en-US" altLang="en-US" dirty="0">
                <a:latin typeface="Calibri" panose="020F0502020204030204" pitchFamily="34" charset="0"/>
                <a:cs typeface="Calibri" panose="020F0502020204030204" pitchFamily="34" charset="0"/>
              </a:rPr>
              <a:t>Netflix video</a:t>
            </a:r>
          </a:p>
        </p:txBody>
      </p:sp>
      <p:cxnSp>
        <p:nvCxnSpPr>
          <p:cNvPr id="603" name="Straight Arrow Connector 504">
            <a:extLst>
              <a:ext uri="{FF2B5EF4-FFF2-40B4-BE49-F238E27FC236}">
                <a16:creationId xmlns:a16="http://schemas.microsoft.com/office/drawing/2014/main" id="{EFE62C9D-60F9-7D4B-BA56-1EBE34FBDBCD}"/>
              </a:ext>
            </a:extLst>
          </p:cNvPr>
          <p:cNvCxnSpPr>
            <a:cxnSpLocks noChangeShapeType="1"/>
          </p:cNvCxnSpPr>
          <p:nvPr/>
        </p:nvCxnSpPr>
        <p:spPr bwMode="auto">
          <a:xfrm flipH="1">
            <a:off x="5603035" y="2752151"/>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7" name="TextBox 509">
            <a:extLst>
              <a:ext uri="{FF2B5EF4-FFF2-40B4-BE49-F238E27FC236}">
                <a16:creationId xmlns:a16="http://schemas.microsoft.com/office/drawing/2014/main" id="{7F48A116-7728-7C45-85A7-B49A7F592F02}"/>
              </a:ext>
            </a:extLst>
          </p:cNvPr>
          <p:cNvSpPr txBox="1">
            <a:spLocks noChangeArrowheads="1"/>
          </p:cNvSpPr>
          <p:nvPr/>
        </p:nvSpPr>
        <p:spPr bwMode="auto">
          <a:xfrm>
            <a:off x="5730631" y="3620486"/>
            <a:ext cx="178593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dirty="0">
                <a:latin typeface="+mn-lt"/>
              </a:rPr>
              <a:t>Manifest file, requested</a:t>
            </a:r>
          </a:p>
          <a:p>
            <a:pPr>
              <a:lnSpc>
                <a:spcPct val="90000"/>
              </a:lnSpc>
            </a:pPr>
            <a:r>
              <a:rPr lang="en-US" altLang="en-US" dirty="0">
                <a:latin typeface="+mn-lt"/>
              </a:rPr>
              <a:t>returned for </a:t>
            </a:r>
          </a:p>
          <a:p>
            <a:pPr>
              <a:lnSpc>
                <a:spcPct val="90000"/>
              </a:lnSpc>
            </a:pPr>
            <a:r>
              <a:rPr lang="en-US" altLang="en-US" dirty="0">
                <a:latin typeface="+mn-lt"/>
              </a:rPr>
              <a:t>specific video</a:t>
            </a:r>
          </a:p>
        </p:txBody>
      </p:sp>
      <p:sp>
        <p:nvSpPr>
          <p:cNvPr id="608" name="Right Arrow 607">
            <a:extLst>
              <a:ext uri="{FF2B5EF4-FFF2-40B4-BE49-F238E27FC236}">
                <a16:creationId xmlns:a16="http://schemas.microsoft.com/office/drawing/2014/main" id="{09321F34-EB4B-9A44-875C-0DBAFFE346E0}"/>
              </a:ext>
            </a:extLst>
          </p:cNvPr>
          <p:cNvSpPr/>
          <p:nvPr/>
        </p:nvSpPr>
        <p:spPr bwMode="auto">
          <a:xfrm rot="10543217">
            <a:off x="5647410" y="5245456"/>
            <a:ext cx="2215511" cy="391437"/>
          </a:xfrm>
          <a:prstGeom prst="rightArrow">
            <a:avLst/>
          </a:prstGeom>
          <a:gradFill flip="none" rotWithShape="1">
            <a:gsLst>
              <a:gs pos="0">
                <a:srgbClr val="000090"/>
              </a:gs>
              <a:gs pos="100000">
                <a:srgbClr val="FFFFFF"/>
              </a:gs>
            </a:gsLst>
            <a:lin ang="10260000" scaled="0"/>
            <a:tileRect/>
          </a:gradFill>
          <a:ln w="15875">
            <a:gradFill flip="none" rotWithShape="1">
              <a:gsLst>
                <a:gs pos="0">
                  <a:srgbClr val="000090"/>
                </a:gs>
                <a:gs pos="100000">
                  <a:srgbClr val="FFFFFF"/>
                </a:gs>
              </a:gsLst>
              <a:lin ang="0" scaled="1"/>
              <a:tileRect/>
            </a:gradFill>
          </a:ln>
        </p:spPr>
        <p:txBody>
          <a:bodyPr wrap="none"/>
          <a:lstStyle/>
          <a:p>
            <a:pPr>
              <a:buFont typeface="ZapfDingbats" charset="0"/>
              <a:buNone/>
              <a:defRPr/>
            </a:pPr>
            <a:endParaRPr lang="en-US" dirty="0">
              <a:latin typeface="Comic Sans MS" pitchFamily="66" charset="0"/>
              <a:ea typeface="ＭＳ Ｐゴシック" charset="0"/>
              <a:cs typeface="ＭＳ Ｐゴシック" charset="0"/>
            </a:endParaRPr>
          </a:p>
        </p:txBody>
      </p:sp>
      <p:cxnSp>
        <p:nvCxnSpPr>
          <p:cNvPr id="609" name="Straight Arrow Connector 513">
            <a:extLst>
              <a:ext uri="{FF2B5EF4-FFF2-40B4-BE49-F238E27FC236}">
                <a16:creationId xmlns:a16="http://schemas.microsoft.com/office/drawing/2014/main" id="{2E60477C-CB63-8A47-A47A-A283CBFC4D8E}"/>
              </a:ext>
            </a:extLst>
          </p:cNvPr>
          <p:cNvCxnSpPr>
            <a:cxnSpLocks noChangeShapeType="1"/>
          </p:cNvCxnSpPr>
          <p:nvPr/>
        </p:nvCxnSpPr>
        <p:spPr bwMode="auto">
          <a:xfrm flipV="1">
            <a:off x="5830938" y="5106414"/>
            <a:ext cx="1892300" cy="147637"/>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0" name="TextBox 516">
            <a:extLst>
              <a:ext uri="{FF2B5EF4-FFF2-40B4-BE49-F238E27FC236}">
                <a16:creationId xmlns:a16="http://schemas.microsoft.com/office/drawing/2014/main" id="{99E15D1D-24AB-3E40-8053-50249594BDE4}"/>
              </a:ext>
            </a:extLst>
          </p:cNvPr>
          <p:cNvSpPr txBox="1">
            <a:spLocks noChangeArrowheads="1"/>
          </p:cNvSpPr>
          <p:nvPr/>
        </p:nvSpPr>
        <p:spPr bwMode="auto">
          <a:xfrm>
            <a:off x="6094462" y="5619176"/>
            <a:ext cx="2354263" cy="83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dirty="0">
                <a:latin typeface="+mn-lt"/>
              </a:rPr>
              <a:t>DASH server selected, contacted, streaming begins</a:t>
            </a:r>
          </a:p>
        </p:txBody>
      </p:sp>
      <p:cxnSp>
        <p:nvCxnSpPr>
          <p:cNvPr id="611" name="Straight Arrow Connector 517">
            <a:extLst>
              <a:ext uri="{FF2B5EF4-FFF2-40B4-BE49-F238E27FC236}">
                <a16:creationId xmlns:a16="http://schemas.microsoft.com/office/drawing/2014/main" id="{C2F8BE22-C3B0-B34C-A67E-BE97EE4CA55F}"/>
              </a:ext>
            </a:extLst>
          </p:cNvPr>
          <p:cNvCxnSpPr>
            <a:cxnSpLocks noChangeShapeType="1"/>
          </p:cNvCxnSpPr>
          <p:nvPr/>
        </p:nvCxnSpPr>
        <p:spPr bwMode="auto">
          <a:xfrm>
            <a:off x="6897738" y="2493389"/>
            <a:ext cx="2049463" cy="269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2" name="Straight Arrow Connector 521">
            <a:extLst>
              <a:ext uri="{FF2B5EF4-FFF2-40B4-BE49-F238E27FC236}">
                <a16:creationId xmlns:a16="http://schemas.microsoft.com/office/drawing/2014/main" id="{1F774F1E-9CDB-E443-A38C-58927BC147D9}"/>
              </a:ext>
            </a:extLst>
          </p:cNvPr>
          <p:cNvCxnSpPr>
            <a:cxnSpLocks noChangeShapeType="1"/>
          </p:cNvCxnSpPr>
          <p:nvPr/>
        </p:nvCxnSpPr>
        <p:spPr bwMode="auto">
          <a:xfrm>
            <a:off x="6907263" y="2536251"/>
            <a:ext cx="1541463" cy="1133475"/>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3" name="Straight Arrow Connector 523">
            <a:extLst>
              <a:ext uri="{FF2B5EF4-FFF2-40B4-BE49-F238E27FC236}">
                <a16:creationId xmlns:a16="http://schemas.microsoft.com/office/drawing/2014/main" id="{36474ED6-E17E-B043-AD18-DC720F9537BD}"/>
              </a:ext>
            </a:extLst>
          </p:cNvPr>
          <p:cNvCxnSpPr>
            <a:cxnSpLocks noChangeShapeType="1"/>
          </p:cNvCxnSpPr>
          <p:nvPr/>
        </p:nvCxnSpPr>
        <p:spPr bwMode="auto">
          <a:xfrm>
            <a:off x="6897738" y="2550539"/>
            <a:ext cx="2019300" cy="27066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4" name="TextBox 527">
            <a:extLst>
              <a:ext uri="{FF2B5EF4-FFF2-40B4-BE49-F238E27FC236}">
                <a16:creationId xmlns:a16="http://schemas.microsoft.com/office/drawing/2014/main" id="{2D3FC503-629E-CB4D-95AA-A0E328B57DCF}"/>
              </a:ext>
            </a:extLst>
          </p:cNvPr>
          <p:cNvSpPr txBox="1">
            <a:spLocks noChangeArrowheads="1"/>
          </p:cNvSpPr>
          <p:nvPr/>
        </p:nvSpPr>
        <p:spPr bwMode="auto">
          <a:xfrm>
            <a:off x="6645326" y="1640901"/>
            <a:ext cx="20335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dirty="0">
                <a:latin typeface="Arial Narrow" panose="020B0604020202020204" pitchFamily="34" charset="0"/>
              </a:rPr>
              <a:t>upload copies of multiple versions of video to CDN servers</a:t>
            </a:r>
          </a:p>
        </p:txBody>
      </p:sp>
      <p:grpSp>
        <p:nvGrpSpPr>
          <p:cNvPr id="615" name="Group 383">
            <a:extLst>
              <a:ext uri="{FF2B5EF4-FFF2-40B4-BE49-F238E27FC236}">
                <a16:creationId xmlns:a16="http://schemas.microsoft.com/office/drawing/2014/main" id="{ED81B171-178A-4A4F-AC04-E4B530AD7962}"/>
              </a:ext>
            </a:extLst>
          </p:cNvPr>
          <p:cNvGrpSpPr>
            <a:grpSpLocks/>
          </p:cNvGrpSpPr>
          <p:nvPr/>
        </p:nvGrpSpPr>
        <p:grpSpPr bwMode="auto">
          <a:xfrm>
            <a:off x="8329663" y="3056951"/>
            <a:ext cx="1374775" cy="1354138"/>
            <a:chOff x="7030938" y="1184076"/>
            <a:chExt cx="1375947" cy="1355492"/>
          </a:xfrm>
        </p:grpSpPr>
        <p:sp>
          <p:nvSpPr>
            <p:cNvPr id="616" name="Freeform 1287">
              <a:extLst>
                <a:ext uri="{FF2B5EF4-FFF2-40B4-BE49-F238E27FC236}">
                  <a16:creationId xmlns:a16="http://schemas.microsoft.com/office/drawing/2014/main" id="{649D8938-A131-444F-AE9E-8D5D4F32A27D}"/>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617" name="Group 249">
              <a:extLst>
                <a:ext uri="{FF2B5EF4-FFF2-40B4-BE49-F238E27FC236}">
                  <a16:creationId xmlns:a16="http://schemas.microsoft.com/office/drawing/2014/main" id="{978A5A5C-B4FF-2040-922C-51261B7EAC06}"/>
                </a:ext>
              </a:extLst>
            </p:cNvPr>
            <p:cNvGrpSpPr>
              <a:grpSpLocks/>
            </p:cNvGrpSpPr>
            <p:nvPr/>
          </p:nvGrpSpPr>
          <p:grpSpPr bwMode="auto">
            <a:xfrm>
              <a:off x="7191141" y="1665569"/>
              <a:ext cx="365533" cy="637551"/>
              <a:chOff x="4140" y="429"/>
              <a:chExt cx="1425" cy="2396"/>
            </a:xfrm>
          </p:grpSpPr>
          <p:sp>
            <p:nvSpPr>
              <p:cNvPr id="619" name="Freeform 250">
                <a:extLst>
                  <a:ext uri="{FF2B5EF4-FFF2-40B4-BE49-F238E27FC236}">
                    <a16:creationId xmlns:a16="http://schemas.microsoft.com/office/drawing/2014/main" id="{96FC33B4-96C2-C340-BB6E-F7329E60205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20" name="Rectangle 251">
                <a:extLst>
                  <a:ext uri="{FF2B5EF4-FFF2-40B4-BE49-F238E27FC236}">
                    <a16:creationId xmlns:a16="http://schemas.microsoft.com/office/drawing/2014/main" id="{610312A6-A966-B049-98BE-3FA50487EE56}"/>
                  </a:ext>
                </a:extLst>
              </p:cNvPr>
              <p:cNvSpPr>
                <a:spLocks noChangeArrowheads="1"/>
              </p:cNvSpPr>
              <p:nvPr/>
            </p:nvSpPr>
            <p:spPr bwMode="auto">
              <a:xfrm>
                <a:off x="4203" y="435"/>
                <a:ext cx="1053" cy="227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21" name="Freeform 252">
                <a:extLst>
                  <a:ext uri="{FF2B5EF4-FFF2-40B4-BE49-F238E27FC236}">
                    <a16:creationId xmlns:a16="http://schemas.microsoft.com/office/drawing/2014/main" id="{5A7D71CE-AA89-1C46-932D-D42C6E378E71}"/>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22" name="Freeform 253">
                <a:extLst>
                  <a:ext uri="{FF2B5EF4-FFF2-40B4-BE49-F238E27FC236}">
                    <a16:creationId xmlns:a16="http://schemas.microsoft.com/office/drawing/2014/main" id="{6BBBC2E5-8406-6749-A6EE-D56A1B3A2DC5}"/>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23" name="Rectangle 254">
                <a:extLst>
                  <a:ext uri="{FF2B5EF4-FFF2-40B4-BE49-F238E27FC236}">
                    <a16:creationId xmlns:a16="http://schemas.microsoft.com/office/drawing/2014/main" id="{A4FC3092-FA25-064E-ADC8-5B6D38620A1D}"/>
                  </a:ext>
                </a:extLst>
              </p:cNvPr>
              <p:cNvSpPr>
                <a:spLocks noChangeArrowheads="1"/>
              </p:cNvSpPr>
              <p:nvPr/>
            </p:nvSpPr>
            <p:spPr bwMode="auto">
              <a:xfrm>
                <a:off x="4215" y="698"/>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4" name="Group 255">
                <a:extLst>
                  <a:ext uri="{FF2B5EF4-FFF2-40B4-BE49-F238E27FC236}">
                    <a16:creationId xmlns:a16="http://schemas.microsoft.com/office/drawing/2014/main" id="{1D5110E2-280C-9246-8D10-399EC61CBD9A}"/>
                  </a:ext>
                </a:extLst>
              </p:cNvPr>
              <p:cNvGrpSpPr>
                <a:grpSpLocks/>
              </p:cNvGrpSpPr>
              <p:nvPr/>
            </p:nvGrpSpPr>
            <p:grpSpPr bwMode="auto">
              <a:xfrm>
                <a:off x="4749" y="668"/>
                <a:ext cx="581" cy="145"/>
                <a:chOff x="614" y="2568"/>
                <a:chExt cx="725" cy="139"/>
              </a:xfrm>
            </p:grpSpPr>
            <p:sp>
              <p:nvSpPr>
                <p:cNvPr id="649" name="AutoShape 256">
                  <a:extLst>
                    <a:ext uri="{FF2B5EF4-FFF2-40B4-BE49-F238E27FC236}">
                      <a16:creationId xmlns:a16="http://schemas.microsoft.com/office/drawing/2014/main" id="{D83986DD-3F09-D440-8EF9-EF826DC36A7D}"/>
                    </a:ext>
                  </a:extLst>
                </p:cNvPr>
                <p:cNvSpPr>
                  <a:spLocks noChangeArrowheads="1"/>
                </p:cNvSpPr>
                <p:nvPr/>
              </p:nvSpPr>
              <p:spPr bwMode="auto">
                <a:xfrm>
                  <a:off x="613" y="2574"/>
                  <a:ext cx="727"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50" name="AutoShape 257">
                  <a:extLst>
                    <a:ext uri="{FF2B5EF4-FFF2-40B4-BE49-F238E27FC236}">
                      <a16:creationId xmlns:a16="http://schemas.microsoft.com/office/drawing/2014/main" id="{2583E301-FAE7-5A41-95D0-08085C409021}"/>
                    </a:ext>
                  </a:extLst>
                </p:cNvPr>
                <p:cNvSpPr>
                  <a:spLocks noChangeArrowheads="1"/>
                </p:cNvSpPr>
                <p:nvPr/>
              </p:nvSpPr>
              <p:spPr bwMode="auto">
                <a:xfrm>
                  <a:off x="628"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25" name="Rectangle 258">
                <a:extLst>
                  <a:ext uri="{FF2B5EF4-FFF2-40B4-BE49-F238E27FC236}">
                    <a16:creationId xmlns:a16="http://schemas.microsoft.com/office/drawing/2014/main" id="{A1487D88-15EC-1245-9F32-55511FA09AF5}"/>
                  </a:ext>
                </a:extLst>
              </p:cNvPr>
              <p:cNvSpPr>
                <a:spLocks noChangeArrowheads="1"/>
              </p:cNvSpPr>
              <p:nvPr/>
            </p:nvSpPr>
            <p:spPr bwMode="auto">
              <a:xfrm>
                <a:off x="4228" y="1020"/>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6" name="Group 259">
                <a:extLst>
                  <a:ext uri="{FF2B5EF4-FFF2-40B4-BE49-F238E27FC236}">
                    <a16:creationId xmlns:a16="http://schemas.microsoft.com/office/drawing/2014/main" id="{C1C66C5E-AA22-2942-9FE1-CC0D53BC7F94}"/>
                  </a:ext>
                </a:extLst>
              </p:cNvPr>
              <p:cNvGrpSpPr>
                <a:grpSpLocks/>
              </p:cNvGrpSpPr>
              <p:nvPr/>
            </p:nvGrpSpPr>
            <p:grpSpPr bwMode="auto">
              <a:xfrm>
                <a:off x="4747" y="994"/>
                <a:ext cx="581" cy="134"/>
                <a:chOff x="614" y="2568"/>
                <a:chExt cx="725" cy="139"/>
              </a:xfrm>
            </p:grpSpPr>
            <p:sp>
              <p:nvSpPr>
                <p:cNvPr id="647" name="AutoShape 260">
                  <a:extLst>
                    <a:ext uri="{FF2B5EF4-FFF2-40B4-BE49-F238E27FC236}">
                      <a16:creationId xmlns:a16="http://schemas.microsoft.com/office/drawing/2014/main" id="{7FD3A1E2-9440-B74D-96F8-52E4B7A8667A}"/>
                    </a:ext>
                  </a:extLst>
                </p:cNvPr>
                <p:cNvSpPr>
                  <a:spLocks noChangeArrowheads="1"/>
                </p:cNvSpPr>
                <p:nvPr/>
              </p:nvSpPr>
              <p:spPr bwMode="auto">
                <a:xfrm>
                  <a:off x="615" y="2577"/>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8" name="AutoShape 261">
                  <a:extLst>
                    <a:ext uri="{FF2B5EF4-FFF2-40B4-BE49-F238E27FC236}">
                      <a16:creationId xmlns:a16="http://schemas.microsoft.com/office/drawing/2014/main" id="{0EA90844-82E2-7041-BE56-FE6D4EE0D8CC}"/>
                    </a:ext>
                  </a:extLst>
                </p:cNvPr>
                <p:cNvSpPr>
                  <a:spLocks noChangeArrowheads="1"/>
                </p:cNvSpPr>
                <p:nvPr/>
              </p:nvSpPr>
              <p:spPr bwMode="auto">
                <a:xfrm>
                  <a:off x="631" y="2595"/>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27" name="Rectangle 262">
                <a:extLst>
                  <a:ext uri="{FF2B5EF4-FFF2-40B4-BE49-F238E27FC236}">
                    <a16:creationId xmlns:a16="http://schemas.microsoft.com/office/drawing/2014/main" id="{283833E2-9E6A-EC4E-A8CC-83ADC14E1B22}"/>
                  </a:ext>
                </a:extLst>
              </p:cNvPr>
              <p:cNvSpPr>
                <a:spLocks noChangeArrowheads="1"/>
              </p:cNvSpPr>
              <p:nvPr/>
            </p:nvSpPr>
            <p:spPr bwMode="auto">
              <a:xfrm>
                <a:off x="4215" y="1355"/>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28" name="Rectangle 263">
                <a:extLst>
                  <a:ext uri="{FF2B5EF4-FFF2-40B4-BE49-F238E27FC236}">
                    <a16:creationId xmlns:a16="http://schemas.microsoft.com/office/drawing/2014/main" id="{72732886-1C08-7C45-9F6F-69CB57B77660}"/>
                  </a:ext>
                </a:extLst>
              </p:cNvPr>
              <p:cNvSpPr>
                <a:spLocks noChangeArrowheads="1"/>
              </p:cNvSpPr>
              <p:nvPr/>
            </p:nvSpPr>
            <p:spPr bwMode="auto">
              <a:xfrm>
                <a:off x="4228" y="1653"/>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9" name="Group 264">
                <a:extLst>
                  <a:ext uri="{FF2B5EF4-FFF2-40B4-BE49-F238E27FC236}">
                    <a16:creationId xmlns:a16="http://schemas.microsoft.com/office/drawing/2014/main" id="{F80FFB68-2EC3-9346-8509-64CDCE4976E5}"/>
                  </a:ext>
                </a:extLst>
              </p:cNvPr>
              <p:cNvGrpSpPr>
                <a:grpSpLocks/>
              </p:cNvGrpSpPr>
              <p:nvPr/>
            </p:nvGrpSpPr>
            <p:grpSpPr bwMode="auto">
              <a:xfrm>
                <a:off x="4735" y="1627"/>
                <a:ext cx="582" cy="151"/>
                <a:chOff x="614" y="2568"/>
                <a:chExt cx="725" cy="139"/>
              </a:xfrm>
            </p:grpSpPr>
            <p:sp>
              <p:nvSpPr>
                <p:cNvPr id="645" name="AutoShape 265">
                  <a:extLst>
                    <a:ext uri="{FF2B5EF4-FFF2-40B4-BE49-F238E27FC236}">
                      <a16:creationId xmlns:a16="http://schemas.microsoft.com/office/drawing/2014/main" id="{55598102-FF9E-094C-A817-A698CCABCCE2}"/>
                    </a:ext>
                  </a:extLst>
                </p:cNvPr>
                <p:cNvSpPr>
                  <a:spLocks noChangeArrowheads="1"/>
                </p:cNvSpPr>
                <p:nvPr/>
              </p:nvSpPr>
              <p:spPr bwMode="auto">
                <a:xfrm>
                  <a:off x="615" y="2576"/>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6" name="AutoShape 266">
                  <a:extLst>
                    <a:ext uri="{FF2B5EF4-FFF2-40B4-BE49-F238E27FC236}">
                      <a16:creationId xmlns:a16="http://schemas.microsoft.com/office/drawing/2014/main" id="{D7709F49-ABD3-434B-989F-ED0F57022C0B}"/>
                    </a:ext>
                  </a:extLst>
                </p:cNvPr>
                <p:cNvSpPr>
                  <a:spLocks noChangeArrowheads="1"/>
                </p:cNvSpPr>
                <p:nvPr/>
              </p:nvSpPr>
              <p:spPr bwMode="auto">
                <a:xfrm>
                  <a:off x="630" y="2592"/>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30" name="Freeform 267">
                <a:extLst>
                  <a:ext uri="{FF2B5EF4-FFF2-40B4-BE49-F238E27FC236}">
                    <a16:creationId xmlns:a16="http://schemas.microsoft.com/office/drawing/2014/main" id="{58E0CD6F-F7D1-5D4D-85C8-B937D37C361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631" name="Group 268">
                <a:extLst>
                  <a:ext uri="{FF2B5EF4-FFF2-40B4-BE49-F238E27FC236}">
                    <a16:creationId xmlns:a16="http://schemas.microsoft.com/office/drawing/2014/main" id="{CEE525EE-C76D-CD47-83B8-8D86FCB35A05}"/>
                  </a:ext>
                </a:extLst>
              </p:cNvPr>
              <p:cNvGrpSpPr>
                <a:grpSpLocks/>
              </p:cNvGrpSpPr>
              <p:nvPr/>
            </p:nvGrpSpPr>
            <p:grpSpPr bwMode="auto">
              <a:xfrm>
                <a:off x="4739" y="1327"/>
                <a:ext cx="582" cy="139"/>
                <a:chOff x="614" y="2568"/>
                <a:chExt cx="725" cy="139"/>
              </a:xfrm>
            </p:grpSpPr>
            <p:sp>
              <p:nvSpPr>
                <p:cNvPr id="643" name="AutoShape 269">
                  <a:extLst>
                    <a:ext uri="{FF2B5EF4-FFF2-40B4-BE49-F238E27FC236}">
                      <a16:creationId xmlns:a16="http://schemas.microsoft.com/office/drawing/2014/main" id="{BE4F71D7-817B-934C-9F75-91A7222E7ADE}"/>
                    </a:ext>
                  </a:extLst>
                </p:cNvPr>
                <p:cNvSpPr>
                  <a:spLocks noChangeArrowheads="1"/>
                </p:cNvSpPr>
                <p:nvPr/>
              </p:nvSpPr>
              <p:spPr bwMode="auto">
                <a:xfrm>
                  <a:off x="625" y="2566"/>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4" name="AutoShape 270">
                  <a:extLst>
                    <a:ext uri="{FF2B5EF4-FFF2-40B4-BE49-F238E27FC236}">
                      <a16:creationId xmlns:a16="http://schemas.microsoft.com/office/drawing/2014/main" id="{DA479A9C-0837-6141-A6AC-E8D851E4B1F7}"/>
                    </a:ext>
                  </a:extLst>
                </p:cNvPr>
                <p:cNvSpPr>
                  <a:spLocks noChangeArrowheads="1"/>
                </p:cNvSpPr>
                <p:nvPr/>
              </p:nvSpPr>
              <p:spPr bwMode="auto">
                <a:xfrm>
                  <a:off x="633" y="2584"/>
                  <a:ext cx="694"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32" name="Rectangle 271">
                <a:extLst>
                  <a:ext uri="{FF2B5EF4-FFF2-40B4-BE49-F238E27FC236}">
                    <a16:creationId xmlns:a16="http://schemas.microsoft.com/office/drawing/2014/main" id="{7BAB7EEF-CEF0-7747-B60A-1243972235BC}"/>
                  </a:ext>
                </a:extLst>
              </p:cNvPr>
              <p:cNvSpPr>
                <a:spLocks noChangeArrowheads="1"/>
              </p:cNvSpPr>
              <p:nvPr/>
            </p:nvSpPr>
            <p:spPr bwMode="auto">
              <a:xfrm>
                <a:off x="5250" y="435"/>
                <a:ext cx="68" cy="228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3" name="Freeform 272">
                <a:extLst>
                  <a:ext uri="{FF2B5EF4-FFF2-40B4-BE49-F238E27FC236}">
                    <a16:creationId xmlns:a16="http://schemas.microsoft.com/office/drawing/2014/main" id="{23F88BAC-4F2F-884A-8A11-0DD0411366E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34" name="Freeform 273">
                <a:extLst>
                  <a:ext uri="{FF2B5EF4-FFF2-40B4-BE49-F238E27FC236}">
                    <a16:creationId xmlns:a16="http://schemas.microsoft.com/office/drawing/2014/main" id="{153D6F6F-1B37-4B46-8C7B-5C383D66A5BF}"/>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35" name="Oval 274">
                <a:extLst>
                  <a:ext uri="{FF2B5EF4-FFF2-40B4-BE49-F238E27FC236}">
                    <a16:creationId xmlns:a16="http://schemas.microsoft.com/office/drawing/2014/main" id="{FE063EE0-3ACE-EE46-BFFC-669BFB49B33B}"/>
                  </a:ext>
                </a:extLst>
              </p:cNvPr>
              <p:cNvSpPr>
                <a:spLocks noChangeArrowheads="1"/>
              </p:cNvSpPr>
              <p:nvPr/>
            </p:nvSpPr>
            <p:spPr bwMode="auto">
              <a:xfrm>
                <a:off x="5516"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6" name="Freeform 275">
                <a:extLst>
                  <a:ext uri="{FF2B5EF4-FFF2-40B4-BE49-F238E27FC236}">
                    <a16:creationId xmlns:a16="http://schemas.microsoft.com/office/drawing/2014/main" id="{F382B54D-43FD-C049-8E97-A803ADCCCEC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37" name="AutoShape 276">
                <a:extLst>
                  <a:ext uri="{FF2B5EF4-FFF2-40B4-BE49-F238E27FC236}">
                    <a16:creationId xmlns:a16="http://schemas.microsoft.com/office/drawing/2014/main" id="{04306910-BCCD-F549-8CAC-9CE8C9FB958C}"/>
                  </a:ext>
                </a:extLst>
              </p:cNvPr>
              <p:cNvSpPr>
                <a:spLocks noChangeArrowheads="1"/>
              </p:cNvSpPr>
              <p:nvPr/>
            </p:nvSpPr>
            <p:spPr bwMode="auto">
              <a:xfrm>
                <a:off x="4141" y="2680"/>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8" name="AutoShape 277">
                <a:extLst>
                  <a:ext uri="{FF2B5EF4-FFF2-40B4-BE49-F238E27FC236}">
                    <a16:creationId xmlns:a16="http://schemas.microsoft.com/office/drawing/2014/main" id="{A2BF0BB2-374A-E249-971B-EAE24E4D47F2}"/>
                  </a:ext>
                </a:extLst>
              </p:cNvPr>
              <p:cNvSpPr>
                <a:spLocks noChangeArrowheads="1"/>
              </p:cNvSpPr>
              <p:nvPr/>
            </p:nvSpPr>
            <p:spPr bwMode="auto">
              <a:xfrm>
                <a:off x="4203" y="2710"/>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9" name="Oval 278">
                <a:extLst>
                  <a:ext uri="{FF2B5EF4-FFF2-40B4-BE49-F238E27FC236}">
                    <a16:creationId xmlns:a16="http://schemas.microsoft.com/office/drawing/2014/main" id="{8C0A6A7B-745C-6B46-852C-B11809C108C5}"/>
                  </a:ext>
                </a:extLst>
              </p:cNvPr>
              <p:cNvSpPr>
                <a:spLocks noChangeArrowheads="1"/>
              </p:cNvSpPr>
              <p:nvPr/>
            </p:nvSpPr>
            <p:spPr bwMode="auto">
              <a:xfrm>
                <a:off x="4308" y="2382"/>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0" name="Oval 279">
                <a:extLst>
                  <a:ext uri="{FF2B5EF4-FFF2-40B4-BE49-F238E27FC236}">
                    <a16:creationId xmlns:a16="http://schemas.microsoft.com/office/drawing/2014/main" id="{F519574B-5DE0-1444-8817-E97F7447BAD7}"/>
                  </a:ext>
                </a:extLst>
              </p:cNvPr>
              <p:cNvSpPr>
                <a:spLocks noChangeArrowheads="1"/>
              </p:cNvSpPr>
              <p:nvPr/>
            </p:nvSpPr>
            <p:spPr bwMode="auto">
              <a:xfrm>
                <a:off x="4488" y="2382"/>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641" name="Oval 280">
                <a:extLst>
                  <a:ext uri="{FF2B5EF4-FFF2-40B4-BE49-F238E27FC236}">
                    <a16:creationId xmlns:a16="http://schemas.microsoft.com/office/drawing/2014/main" id="{A1AC7CC8-F925-F640-BE0B-5676C61A1D8F}"/>
                  </a:ext>
                </a:extLst>
              </p:cNvPr>
              <p:cNvSpPr>
                <a:spLocks noChangeArrowheads="1"/>
              </p:cNvSpPr>
              <p:nvPr/>
            </p:nvSpPr>
            <p:spPr bwMode="auto">
              <a:xfrm>
                <a:off x="4661" y="2382"/>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2" name="Rectangle 281">
                <a:extLst>
                  <a:ext uri="{FF2B5EF4-FFF2-40B4-BE49-F238E27FC236}">
                    <a16:creationId xmlns:a16="http://schemas.microsoft.com/office/drawing/2014/main" id="{CC4B114D-F910-7D4F-A5C3-DF3B435A6B38}"/>
                  </a:ext>
                </a:extLst>
              </p:cNvPr>
              <p:cNvSpPr>
                <a:spLocks noChangeArrowheads="1"/>
              </p:cNvSpPr>
              <p:nvPr/>
            </p:nvSpPr>
            <p:spPr bwMode="auto">
              <a:xfrm>
                <a:off x="5064" y="1832"/>
                <a:ext cx="87" cy="764"/>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18" name="TextBox 492">
              <a:extLst>
                <a:ext uri="{FF2B5EF4-FFF2-40B4-BE49-F238E27FC236}">
                  <a16:creationId xmlns:a16="http://schemas.microsoft.com/office/drawing/2014/main" id="{85F6E22B-EB95-3A45-AEE7-DFC0ADFCA07F}"/>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dirty="0">
                  <a:latin typeface="Arial Narrow" panose="020B0604020202020204" pitchFamily="34" charset="0"/>
                </a:rPr>
                <a:t>CDN</a:t>
              </a:r>
            </a:p>
            <a:p>
              <a:pPr>
                <a:lnSpc>
                  <a:spcPts val="1800"/>
                </a:lnSpc>
              </a:pPr>
              <a:r>
                <a:rPr lang="en-US" altLang="en-US" sz="1800" dirty="0">
                  <a:latin typeface="Arial Narrow" panose="020B0604020202020204" pitchFamily="34" charset="0"/>
                </a:rPr>
                <a:t>server </a:t>
              </a:r>
            </a:p>
          </p:txBody>
        </p:sp>
      </p:grpSp>
      <p:grpSp>
        <p:nvGrpSpPr>
          <p:cNvPr id="651" name="Group 468">
            <a:extLst>
              <a:ext uri="{FF2B5EF4-FFF2-40B4-BE49-F238E27FC236}">
                <a16:creationId xmlns:a16="http://schemas.microsoft.com/office/drawing/2014/main" id="{1F4063A8-67FD-484E-8F6F-19E370A56F74}"/>
              </a:ext>
            </a:extLst>
          </p:cNvPr>
          <p:cNvGrpSpPr>
            <a:grpSpLocks/>
          </p:cNvGrpSpPr>
          <p:nvPr/>
        </p:nvGrpSpPr>
        <p:grpSpPr bwMode="auto">
          <a:xfrm>
            <a:off x="7966126" y="4447601"/>
            <a:ext cx="1376362" cy="1355725"/>
            <a:chOff x="7030938" y="1184076"/>
            <a:chExt cx="1375947" cy="1355492"/>
          </a:xfrm>
        </p:grpSpPr>
        <p:sp>
          <p:nvSpPr>
            <p:cNvPr id="652" name="Freeform 1287">
              <a:extLst>
                <a:ext uri="{FF2B5EF4-FFF2-40B4-BE49-F238E27FC236}">
                  <a16:creationId xmlns:a16="http://schemas.microsoft.com/office/drawing/2014/main" id="{B9C0A66B-0217-C040-AA59-40CF97C7DE9C}"/>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653" name="Group 249">
              <a:extLst>
                <a:ext uri="{FF2B5EF4-FFF2-40B4-BE49-F238E27FC236}">
                  <a16:creationId xmlns:a16="http://schemas.microsoft.com/office/drawing/2014/main" id="{2D0460A7-D522-2B45-8D08-2C9B88DFAE18}"/>
                </a:ext>
              </a:extLst>
            </p:cNvPr>
            <p:cNvGrpSpPr>
              <a:grpSpLocks/>
            </p:cNvGrpSpPr>
            <p:nvPr/>
          </p:nvGrpSpPr>
          <p:grpSpPr bwMode="auto">
            <a:xfrm>
              <a:off x="7191141" y="1665569"/>
              <a:ext cx="365533" cy="637551"/>
              <a:chOff x="4140" y="429"/>
              <a:chExt cx="1425" cy="2396"/>
            </a:xfrm>
          </p:grpSpPr>
          <p:sp>
            <p:nvSpPr>
              <p:cNvPr id="656" name="Freeform 250">
                <a:extLst>
                  <a:ext uri="{FF2B5EF4-FFF2-40B4-BE49-F238E27FC236}">
                    <a16:creationId xmlns:a16="http://schemas.microsoft.com/office/drawing/2014/main" id="{23138FC9-3550-5249-8349-BED738B58162}"/>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57" name="Rectangle 251">
                <a:extLst>
                  <a:ext uri="{FF2B5EF4-FFF2-40B4-BE49-F238E27FC236}">
                    <a16:creationId xmlns:a16="http://schemas.microsoft.com/office/drawing/2014/main" id="{DFCF1873-FB16-2A47-A936-08D8C3908C75}"/>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58" name="Freeform 252">
                <a:extLst>
                  <a:ext uri="{FF2B5EF4-FFF2-40B4-BE49-F238E27FC236}">
                    <a16:creationId xmlns:a16="http://schemas.microsoft.com/office/drawing/2014/main" id="{8867C201-6EA6-9C40-BFA6-0B88C51117B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59" name="Freeform 253">
                <a:extLst>
                  <a:ext uri="{FF2B5EF4-FFF2-40B4-BE49-F238E27FC236}">
                    <a16:creationId xmlns:a16="http://schemas.microsoft.com/office/drawing/2014/main" id="{3AABF7A5-C9C5-0341-A27E-5E16A3148A8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60" name="Rectangle 254">
                <a:extLst>
                  <a:ext uri="{FF2B5EF4-FFF2-40B4-BE49-F238E27FC236}">
                    <a16:creationId xmlns:a16="http://schemas.microsoft.com/office/drawing/2014/main" id="{455C9642-187B-834C-A852-DD74D736A9F1}"/>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1" name="Group 255">
                <a:extLst>
                  <a:ext uri="{FF2B5EF4-FFF2-40B4-BE49-F238E27FC236}">
                    <a16:creationId xmlns:a16="http://schemas.microsoft.com/office/drawing/2014/main" id="{149ADA1A-B66F-F44C-B49C-96E50A1BB861}"/>
                  </a:ext>
                </a:extLst>
              </p:cNvPr>
              <p:cNvGrpSpPr>
                <a:grpSpLocks/>
              </p:cNvGrpSpPr>
              <p:nvPr/>
            </p:nvGrpSpPr>
            <p:grpSpPr bwMode="auto">
              <a:xfrm>
                <a:off x="4749" y="668"/>
                <a:ext cx="581" cy="145"/>
                <a:chOff x="614" y="2568"/>
                <a:chExt cx="725" cy="139"/>
              </a:xfrm>
            </p:grpSpPr>
            <p:sp>
              <p:nvSpPr>
                <p:cNvPr id="686" name="AutoShape 256">
                  <a:extLst>
                    <a:ext uri="{FF2B5EF4-FFF2-40B4-BE49-F238E27FC236}">
                      <a16:creationId xmlns:a16="http://schemas.microsoft.com/office/drawing/2014/main" id="{3D4D4A1D-9D61-334E-A979-8E927E535A8C}"/>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7" name="AutoShape 257">
                  <a:extLst>
                    <a:ext uri="{FF2B5EF4-FFF2-40B4-BE49-F238E27FC236}">
                      <a16:creationId xmlns:a16="http://schemas.microsoft.com/office/drawing/2014/main" id="{2DFF9622-EBDD-994E-9C23-DFAF566A40E0}"/>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2" name="Rectangle 258">
                <a:extLst>
                  <a:ext uri="{FF2B5EF4-FFF2-40B4-BE49-F238E27FC236}">
                    <a16:creationId xmlns:a16="http://schemas.microsoft.com/office/drawing/2014/main" id="{67544B8E-E01F-7547-B897-14F34EFC29EA}"/>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3" name="Group 259">
                <a:extLst>
                  <a:ext uri="{FF2B5EF4-FFF2-40B4-BE49-F238E27FC236}">
                    <a16:creationId xmlns:a16="http://schemas.microsoft.com/office/drawing/2014/main" id="{BB1B2199-F34E-E045-9E41-BBFD51213E27}"/>
                  </a:ext>
                </a:extLst>
              </p:cNvPr>
              <p:cNvGrpSpPr>
                <a:grpSpLocks/>
              </p:cNvGrpSpPr>
              <p:nvPr/>
            </p:nvGrpSpPr>
            <p:grpSpPr bwMode="auto">
              <a:xfrm>
                <a:off x="4747" y="994"/>
                <a:ext cx="581" cy="134"/>
                <a:chOff x="614" y="2568"/>
                <a:chExt cx="725" cy="139"/>
              </a:xfrm>
            </p:grpSpPr>
            <p:sp>
              <p:nvSpPr>
                <p:cNvPr id="684" name="AutoShape 260">
                  <a:extLst>
                    <a:ext uri="{FF2B5EF4-FFF2-40B4-BE49-F238E27FC236}">
                      <a16:creationId xmlns:a16="http://schemas.microsoft.com/office/drawing/2014/main" id="{04EC1E9B-DEF9-7D4F-BB30-E66D453A83EC}"/>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5" name="AutoShape 261">
                  <a:extLst>
                    <a:ext uri="{FF2B5EF4-FFF2-40B4-BE49-F238E27FC236}">
                      <a16:creationId xmlns:a16="http://schemas.microsoft.com/office/drawing/2014/main" id="{EA6D699D-898F-BF48-AD9A-A94EAD59BD0C}"/>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4" name="Rectangle 262">
                <a:extLst>
                  <a:ext uri="{FF2B5EF4-FFF2-40B4-BE49-F238E27FC236}">
                    <a16:creationId xmlns:a16="http://schemas.microsoft.com/office/drawing/2014/main" id="{30D84565-21B0-BE47-BC52-3F0A28E359B3}"/>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65" name="Rectangle 263">
                <a:extLst>
                  <a:ext uri="{FF2B5EF4-FFF2-40B4-BE49-F238E27FC236}">
                    <a16:creationId xmlns:a16="http://schemas.microsoft.com/office/drawing/2014/main" id="{3B6F9D69-B90F-DC4E-A12B-6FEA059DFAB6}"/>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6" name="Group 264">
                <a:extLst>
                  <a:ext uri="{FF2B5EF4-FFF2-40B4-BE49-F238E27FC236}">
                    <a16:creationId xmlns:a16="http://schemas.microsoft.com/office/drawing/2014/main" id="{7B18D0D0-1ADE-D442-929E-03B5DFF8E07D}"/>
                  </a:ext>
                </a:extLst>
              </p:cNvPr>
              <p:cNvGrpSpPr>
                <a:grpSpLocks/>
              </p:cNvGrpSpPr>
              <p:nvPr/>
            </p:nvGrpSpPr>
            <p:grpSpPr bwMode="auto">
              <a:xfrm>
                <a:off x="4735" y="1627"/>
                <a:ext cx="582" cy="151"/>
                <a:chOff x="614" y="2568"/>
                <a:chExt cx="725" cy="139"/>
              </a:xfrm>
            </p:grpSpPr>
            <p:sp>
              <p:nvSpPr>
                <p:cNvPr id="682" name="AutoShape 265">
                  <a:extLst>
                    <a:ext uri="{FF2B5EF4-FFF2-40B4-BE49-F238E27FC236}">
                      <a16:creationId xmlns:a16="http://schemas.microsoft.com/office/drawing/2014/main" id="{2ED33A29-9B5C-2949-9B49-85A622144C3D}"/>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3" name="AutoShape 266">
                  <a:extLst>
                    <a:ext uri="{FF2B5EF4-FFF2-40B4-BE49-F238E27FC236}">
                      <a16:creationId xmlns:a16="http://schemas.microsoft.com/office/drawing/2014/main" id="{DD17768B-B278-F340-9453-6A65E080AC69}"/>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7" name="Freeform 267">
                <a:extLst>
                  <a:ext uri="{FF2B5EF4-FFF2-40B4-BE49-F238E27FC236}">
                    <a16:creationId xmlns:a16="http://schemas.microsoft.com/office/drawing/2014/main" id="{44786768-03EF-9C42-9E7E-763D03736EC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668" name="Group 268">
                <a:extLst>
                  <a:ext uri="{FF2B5EF4-FFF2-40B4-BE49-F238E27FC236}">
                    <a16:creationId xmlns:a16="http://schemas.microsoft.com/office/drawing/2014/main" id="{3F092F53-E6C4-294E-B9DB-F9FCB4A11513}"/>
                  </a:ext>
                </a:extLst>
              </p:cNvPr>
              <p:cNvGrpSpPr>
                <a:grpSpLocks/>
              </p:cNvGrpSpPr>
              <p:nvPr/>
            </p:nvGrpSpPr>
            <p:grpSpPr bwMode="auto">
              <a:xfrm>
                <a:off x="4739" y="1327"/>
                <a:ext cx="582" cy="139"/>
                <a:chOff x="614" y="2568"/>
                <a:chExt cx="725" cy="139"/>
              </a:xfrm>
            </p:grpSpPr>
            <p:sp>
              <p:nvSpPr>
                <p:cNvPr id="680" name="AutoShape 269">
                  <a:extLst>
                    <a:ext uri="{FF2B5EF4-FFF2-40B4-BE49-F238E27FC236}">
                      <a16:creationId xmlns:a16="http://schemas.microsoft.com/office/drawing/2014/main" id="{FAFE9E88-3B2B-D44C-92A2-65E4DC3D40E5}"/>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1" name="AutoShape 270">
                  <a:extLst>
                    <a:ext uri="{FF2B5EF4-FFF2-40B4-BE49-F238E27FC236}">
                      <a16:creationId xmlns:a16="http://schemas.microsoft.com/office/drawing/2014/main" id="{6C5F47DA-6DEF-FA4E-94CD-9EFA19B5EA7D}"/>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9" name="Rectangle 271">
                <a:extLst>
                  <a:ext uri="{FF2B5EF4-FFF2-40B4-BE49-F238E27FC236}">
                    <a16:creationId xmlns:a16="http://schemas.microsoft.com/office/drawing/2014/main" id="{5F9378F9-57E8-B44A-A8D5-701FD5F1026C}"/>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0" name="Freeform 272">
                <a:extLst>
                  <a:ext uri="{FF2B5EF4-FFF2-40B4-BE49-F238E27FC236}">
                    <a16:creationId xmlns:a16="http://schemas.microsoft.com/office/drawing/2014/main" id="{4FA23443-D76D-BE46-A177-4B50A0E5C2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71" name="Freeform 273">
                <a:extLst>
                  <a:ext uri="{FF2B5EF4-FFF2-40B4-BE49-F238E27FC236}">
                    <a16:creationId xmlns:a16="http://schemas.microsoft.com/office/drawing/2014/main" id="{EFD1162B-0D1F-EE4D-B5B8-B0FDE1337318}"/>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72" name="Oval 274">
                <a:extLst>
                  <a:ext uri="{FF2B5EF4-FFF2-40B4-BE49-F238E27FC236}">
                    <a16:creationId xmlns:a16="http://schemas.microsoft.com/office/drawing/2014/main" id="{427FFE7B-3222-8D44-A0E2-7E96B748D881}"/>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3" name="Freeform 275">
                <a:extLst>
                  <a:ext uri="{FF2B5EF4-FFF2-40B4-BE49-F238E27FC236}">
                    <a16:creationId xmlns:a16="http://schemas.microsoft.com/office/drawing/2014/main" id="{2C7795BD-69AA-1B4A-8155-38632EB8DA2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74" name="AutoShape 276">
                <a:extLst>
                  <a:ext uri="{FF2B5EF4-FFF2-40B4-BE49-F238E27FC236}">
                    <a16:creationId xmlns:a16="http://schemas.microsoft.com/office/drawing/2014/main" id="{3F60B798-45FB-0447-93C8-575681D29E7B}"/>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5" name="AutoShape 277">
                <a:extLst>
                  <a:ext uri="{FF2B5EF4-FFF2-40B4-BE49-F238E27FC236}">
                    <a16:creationId xmlns:a16="http://schemas.microsoft.com/office/drawing/2014/main" id="{8EE24BF1-FE3F-6A49-978C-78AF83087277}"/>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6" name="Oval 278">
                <a:extLst>
                  <a:ext uri="{FF2B5EF4-FFF2-40B4-BE49-F238E27FC236}">
                    <a16:creationId xmlns:a16="http://schemas.microsoft.com/office/drawing/2014/main" id="{7F9D4FF6-D896-1D46-A2E5-D174460B906A}"/>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7" name="Oval 279">
                <a:extLst>
                  <a:ext uri="{FF2B5EF4-FFF2-40B4-BE49-F238E27FC236}">
                    <a16:creationId xmlns:a16="http://schemas.microsoft.com/office/drawing/2014/main" id="{3D923F1E-7CFC-1044-97F4-EC626AE06894}"/>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678" name="Oval 280">
                <a:extLst>
                  <a:ext uri="{FF2B5EF4-FFF2-40B4-BE49-F238E27FC236}">
                    <a16:creationId xmlns:a16="http://schemas.microsoft.com/office/drawing/2014/main" id="{68E181CA-FA54-2445-984B-A7F46B46738A}"/>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9" name="Rectangle 281">
                <a:extLst>
                  <a:ext uri="{FF2B5EF4-FFF2-40B4-BE49-F238E27FC236}">
                    <a16:creationId xmlns:a16="http://schemas.microsoft.com/office/drawing/2014/main" id="{DFA97CB4-7797-6B4E-91A2-F912B803E47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55" name="TextBox 492">
              <a:extLst>
                <a:ext uri="{FF2B5EF4-FFF2-40B4-BE49-F238E27FC236}">
                  <a16:creationId xmlns:a16="http://schemas.microsoft.com/office/drawing/2014/main" id="{7068FD70-7334-DA44-A8A7-DFAD06A4AB20}"/>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dirty="0">
                  <a:latin typeface="Arial Narrow" panose="020B0604020202020204" pitchFamily="34" charset="0"/>
                </a:rPr>
                <a:t>CDN</a:t>
              </a:r>
            </a:p>
            <a:p>
              <a:pPr>
                <a:lnSpc>
                  <a:spcPts val="1800"/>
                </a:lnSpc>
              </a:pPr>
              <a:r>
                <a:rPr lang="en-US" altLang="en-US" sz="1800" dirty="0">
                  <a:latin typeface="Arial Narrow" panose="020B0604020202020204" pitchFamily="34" charset="0"/>
                </a:rPr>
                <a:t>server </a:t>
              </a:r>
            </a:p>
          </p:txBody>
        </p:sp>
      </p:grpSp>
      <p:cxnSp>
        <p:nvCxnSpPr>
          <p:cNvPr id="274" name="Straight Arrow Connector 504">
            <a:extLst>
              <a:ext uri="{FF2B5EF4-FFF2-40B4-BE49-F238E27FC236}">
                <a16:creationId xmlns:a16="http://schemas.microsoft.com/office/drawing/2014/main" id="{5D4803A6-5120-9249-9B0D-9CEBD23A4B26}"/>
              </a:ext>
            </a:extLst>
          </p:cNvPr>
          <p:cNvCxnSpPr>
            <a:cxnSpLocks noChangeShapeType="1"/>
          </p:cNvCxnSpPr>
          <p:nvPr/>
        </p:nvCxnSpPr>
        <p:spPr bwMode="auto">
          <a:xfrm flipH="1" flipV="1">
            <a:off x="5509310" y="2754538"/>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04" name="Group 506">
            <a:extLst>
              <a:ext uri="{FF2B5EF4-FFF2-40B4-BE49-F238E27FC236}">
                <a16:creationId xmlns:a16="http://schemas.microsoft.com/office/drawing/2014/main" id="{CA80422C-7E02-A144-948D-5245DCC63371}"/>
              </a:ext>
            </a:extLst>
          </p:cNvPr>
          <p:cNvGrpSpPr>
            <a:grpSpLocks/>
          </p:cNvGrpSpPr>
          <p:nvPr/>
        </p:nvGrpSpPr>
        <p:grpSpPr bwMode="auto">
          <a:xfrm>
            <a:off x="5403711" y="4070974"/>
            <a:ext cx="313443" cy="369887"/>
            <a:chOff x="1628337" y="4280420"/>
            <a:chExt cx="313454" cy="369332"/>
          </a:xfrm>
        </p:grpSpPr>
        <p:sp>
          <p:nvSpPr>
            <p:cNvPr id="605" name="Oval 507">
              <a:extLst>
                <a:ext uri="{FF2B5EF4-FFF2-40B4-BE49-F238E27FC236}">
                  <a16:creationId xmlns:a16="http://schemas.microsoft.com/office/drawing/2014/main" id="{6C6E3565-A7E1-BB4F-A5A2-ADC74ED01772}"/>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p>
          </p:txBody>
        </p:sp>
        <p:sp>
          <p:nvSpPr>
            <p:cNvPr id="606" name="TextBox 508">
              <a:extLst>
                <a:ext uri="{FF2B5EF4-FFF2-40B4-BE49-F238E27FC236}">
                  <a16:creationId xmlns:a16="http://schemas.microsoft.com/office/drawing/2014/main" id="{1A915091-292D-DB44-84BE-09CE011ACD41}"/>
                </a:ext>
              </a:extLst>
            </p:cNvPr>
            <p:cNvSpPr txBox="1">
              <a:spLocks noChangeArrowheads="1"/>
            </p:cNvSpPr>
            <p:nvPr/>
          </p:nvSpPr>
          <p:spPr bwMode="auto">
            <a:xfrm>
              <a:off x="1628747"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3</a:t>
              </a:r>
            </a:p>
          </p:txBody>
        </p:sp>
      </p:grpSp>
      <p:grpSp>
        <p:nvGrpSpPr>
          <p:cNvPr id="277" name="Group 61440">
            <a:extLst>
              <a:ext uri="{FF2B5EF4-FFF2-40B4-BE49-F238E27FC236}">
                <a16:creationId xmlns:a16="http://schemas.microsoft.com/office/drawing/2014/main" id="{C9DAF9E7-B368-E648-8480-583CC17D3351}"/>
              </a:ext>
            </a:extLst>
          </p:cNvPr>
          <p:cNvGrpSpPr>
            <a:grpSpLocks/>
          </p:cNvGrpSpPr>
          <p:nvPr/>
        </p:nvGrpSpPr>
        <p:grpSpPr bwMode="auto">
          <a:xfrm>
            <a:off x="6589730" y="5116123"/>
            <a:ext cx="313033" cy="368300"/>
            <a:chOff x="1624009" y="4280420"/>
            <a:chExt cx="313044" cy="369332"/>
          </a:xfrm>
        </p:grpSpPr>
        <p:sp>
          <p:nvSpPr>
            <p:cNvPr id="278" name="Oval 486">
              <a:extLst>
                <a:ext uri="{FF2B5EF4-FFF2-40B4-BE49-F238E27FC236}">
                  <a16:creationId xmlns:a16="http://schemas.microsoft.com/office/drawing/2014/main" id="{D4E0D954-5E01-4D47-909D-D3D467877141}"/>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p>
          </p:txBody>
        </p:sp>
        <p:sp>
          <p:nvSpPr>
            <p:cNvPr id="279" name="TextBox 487">
              <a:extLst>
                <a:ext uri="{FF2B5EF4-FFF2-40B4-BE49-F238E27FC236}">
                  <a16:creationId xmlns:a16="http://schemas.microsoft.com/office/drawing/2014/main" id="{115C3489-C4B7-914F-B574-4089A1E61484}"/>
                </a:ext>
              </a:extLst>
            </p:cNvPr>
            <p:cNvSpPr txBox="1">
              <a:spLocks noChangeArrowheads="1"/>
            </p:cNvSpPr>
            <p:nvPr/>
          </p:nvSpPr>
          <p:spPr bwMode="auto">
            <a:xfrm>
              <a:off x="1624009"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4</a:t>
              </a:r>
            </a:p>
          </p:txBody>
        </p:sp>
      </p:grpSp>
      <p:sp>
        <p:nvSpPr>
          <p:cNvPr id="280" name="Slide Number Placeholder 2">
            <a:extLst>
              <a:ext uri="{FF2B5EF4-FFF2-40B4-BE49-F238E27FC236}">
                <a16:creationId xmlns:a16="http://schemas.microsoft.com/office/drawing/2014/main" id="{1C019BC0-6874-A744-88ED-3DAEAB50042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125</a:t>
            </a:fld>
            <a:endParaRPr lang="en-US" dirty="0"/>
          </a:p>
        </p:txBody>
      </p:sp>
    </p:spTree>
    <p:extLst>
      <p:ext uri="{BB962C8B-B14F-4D97-AF65-F5344CB8AC3E}">
        <p14:creationId xmlns:p14="http://schemas.microsoft.com/office/powerpoint/2010/main" val="3419947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59"/>
                                        </p:tgtEl>
                                        <p:attrNameLst>
                                          <p:attrName>style.visibility</p:attrName>
                                        </p:attrNameLst>
                                      </p:cBhvr>
                                      <p:to>
                                        <p:strVal val="visible"/>
                                      </p:to>
                                    </p:set>
                                    <p:animEffect transition="in" filter="dissolve">
                                      <p:cBhvr>
                                        <p:cTn id="10" dur="500"/>
                                        <p:tgtEl>
                                          <p:spTgt spid="45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02"/>
                                        </p:tgtEl>
                                        <p:attrNameLst>
                                          <p:attrName>style.visibility</p:attrName>
                                        </p:attrNameLst>
                                      </p:cBhvr>
                                      <p:to>
                                        <p:strVal val="visible"/>
                                      </p:to>
                                    </p:set>
                                    <p:animEffect transition="in" filter="dissolve">
                                      <p:cBhvr>
                                        <p:cTn id="15" dur="500"/>
                                        <p:tgtEl>
                                          <p:spTgt spid="602"/>
                                        </p:tgtEl>
                                      </p:cBhvr>
                                    </p:animEffect>
                                  </p:childTnLst>
                                </p:cTn>
                              </p:par>
                              <p:par>
                                <p:cTn id="16" presetID="9" presetClass="entr" presetSubtype="0" fill="hold" nodeType="withEffect">
                                  <p:stCondLst>
                                    <p:cond delay="0"/>
                                  </p:stCondLst>
                                  <p:childTnLst>
                                    <p:set>
                                      <p:cBhvr>
                                        <p:cTn id="17" dur="1" fill="hold">
                                          <p:stCondLst>
                                            <p:cond delay="0"/>
                                          </p:stCondLst>
                                        </p:cTn>
                                        <p:tgtEl>
                                          <p:spTgt spid="598"/>
                                        </p:tgtEl>
                                        <p:attrNameLst>
                                          <p:attrName>style.visibility</p:attrName>
                                        </p:attrNameLst>
                                      </p:cBhvr>
                                      <p:to>
                                        <p:strVal val="visible"/>
                                      </p:to>
                                    </p:set>
                                    <p:animEffect transition="in" filter="dissolve">
                                      <p:cBhvr>
                                        <p:cTn id="18" dur="500"/>
                                        <p:tgtEl>
                                          <p:spTgt spid="598"/>
                                        </p:tgtEl>
                                      </p:cBhvr>
                                    </p:animEffect>
                                  </p:childTnLst>
                                </p:cTn>
                              </p:par>
                              <p:par>
                                <p:cTn id="19" presetID="9" presetClass="entr" presetSubtype="0" fill="hold" nodeType="withEffect">
                                  <p:stCondLst>
                                    <p:cond delay="0"/>
                                  </p:stCondLst>
                                  <p:childTnLst>
                                    <p:set>
                                      <p:cBhvr>
                                        <p:cTn id="20" dur="1" fill="hold">
                                          <p:stCondLst>
                                            <p:cond delay="0"/>
                                          </p:stCondLst>
                                        </p:cTn>
                                        <p:tgtEl>
                                          <p:spTgt spid="599"/>
                                        </p:tgtEl>
                                        <p:attrNameLst>
                                          <p:attrName>style.visibility</p:attrName>
                                        </p:attrNameLst>
                                      </p:cBhvr>
                                      <p:to>
                                        <p:strVal val="visible"/>
                                      </p:to>
                                    </p:set>
                                    <p:animEffect transition="in" filter="dissolve">
                                      <p:cBhvr>
                                        <p:cTn id="21" dur="500"/>
                                        <p:tgtEl>
                                          <p:spTgt spid="59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74"/>
                                        </p:tgtEl>
                                        <p:attrNameLst>
                                          <p:attrName>style.visibility</p:attrName>
                                        </p:attrNameLst>
                                      </p:cBhvr>
                                      <p:to>
                                        <p:strVal val="visible"/>
                                      </p:to>
                                    </p:set>
                                    <p:animEffect transition="in" filter="wipe(down)">
                                      <p:cBhvr>
                                        <p:cTn id="26" dur="500"/>
                                        <p:tgtEl>
                                          <p:spTgt spid="274"/>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603"/>
                                        </p:tgtEl>
                                        <p:attrNameLst>
                                          <p:attrName>style.visibility</p:attrName>
                                        </p:attrNameLst>
                                      </p:cBhvr>
                                      <p:to>
                                        <p:strVal val="visible"/>
                                      </p:to>
                                    </p:set>
                                    <p:animEffect transition="in" filter="wipe(up)">
                                      <p:cBhvr>
                                        <p:cTn id="30" dur="500"/>
                                        <p:tgtEl>
                                          <p:spTgt spid="603"/>
                                        </p:tgtEl>
                                      </p:cBhvr>
                                    </p:animEffect>
                                  </p:childTnLst>
                                </p:cTn>
                              </p:par>
                              <p:par>
                                <p:cTn id="31" presetID="9" presetClass="entr" presetSubtype="0" fill="hold" nodeType="withEffect">
                                  <p:stCondLst>
                                    <p:cond delay="0"/>
                                  </p:stCondLst>
                                  <p:childTnLst>
                                    <p:set>
                                      <p:cBhvr>
                                        <p:cTn id="32" dur="1" fill="hold">
                                          <p:stCondLst>
                                            <p:cond delay="0"/>
                                          </p:stCondLst>
                                        </p:cTn>
                                        <p:tgtEl>
                                          <p:spTgt spid="604"/>
                                        </p:tgtEl>
                                        <p:attrNameLst>
                                          <p:attrName>style.visibility</p:attrName>
                                        </p:attrNameLst>
                                      </p:cBhvr>
                                      <p:to>
                                        <p:strVal val="visible"/>
                                      </p:to>
                                    </p:set>
                                    <p:animEffect transition="in" filter="dissolve">
                                      <p:cBhvr>
                                        <p:cTn id="33" dur="500"/>
                                        <p:tgtEl>
                                          <p:spTgt spid="604"/>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607"/>
                                        </p:tgtEl>
                                        <p:attrNameLst>
                                          <p:attrName>style.visibility</p:attrName>
                                        </p:attrNameLst>
                                      </p:cBhvr>
                                      <p:to>
                                        <p:strVal val="visible"/>
                                      </p:to>
                                    </p:set>
                                    <p:animEffect transition="in" filter="dissolve">
                                      <p:cBhvr>
                                        <p:cTn id="36" dur="500"/>
                                        <p:tgtEl>
                                          <p:spTgt spid="60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609"/>
                                        </p:tgtEl>
                                        <p:attrNameLst>
                                          <p:attrName>style.visibility</p:attrName>
                                        </p:attrNameLst>
                                      </p:cBhvr>
                                      <p:to>
                                        <p:strVal val="visible"/>
                                      </p:to>
                                    </p:set>
                                    <p:animEffect transition="in" filter="wipe(left)">
                                      <p:cBhvr>
                                        <p:cTn id="41" dur="500"/>
                                        <p:tgtEl>
                                          <p:spTgt spid="609"/>
                                        </p:tgtEl>
                                      </p:cBhvr>
                                    </p:animEffect>
                                  </p:childTnLst>
                                </p:cTn>
                              </p:par>
                            </p:childTnLst>
                          </p:cTn>
                        </p:par>
                        <p:par>
                          <p:cTn id="42" fill="hold">
                            <p:stCondLst>
                              <p:cond delay="500"/>
                            </p:stCondLst>
                            <p:childTnLst>
                              <p:par>
                                <p:cTn id="43" presetID="22" presetClass="entr" presetSubtype="2" fill="hold" grpId="0" nodeType="afterEffect">
                                  <p:stCondLst>
                                    <p:cond delay="0"/>
                                  </p:stCondLst>
                                  <p:childTnLst>
                                    <p:set>
                                      <p:cBhvr>
                                        <p:cTn id="44" dur="1" fill="hold">
                                          <p:stCondLst>
                                            <p:cond delay="0"/>
                                          </p:stCondLst>
                                        </p:cTn>
                                        <p:tgtEl>
                                          <p:spTgt spid="608"/>
                                        </p:tgtEl>
                                        <p:attrNameLst>
                                          <p:attrName>style.visibility</p:attrName>
                                        </p:attrNameLst>
                                      </p:cBhvr>
                                      <p:to>
                                        <p:strVal val="visible"/>
                                      </p:to>
                                    </p:set>
                                    <p:animEffect transition="in" filter="wipe(right)">
                                      <p:cBhvr>
                                        <p:cTn id="45" dur="500"/>
                                        <p:tgtEl>
                                          <p:spTgt spid="608"/>
                                        </p:tgtEl>
                                      </p:cBhvr>
                                    </p:animEffect>
                                  </p:childTnLst>
                                </p:cTn>
                              </p:par>
                            </p:childTnLst>
                          </p:cTn>
                        </p:par>
                        <p:par>
                          <p:cTn id="46" fill="hold">
                            <p:stCondLst>
                              <p:cond delay="1000"/>
                            </p:stCondLst>
                            <p:childTnLst>
                              <p:par>
                                <p:cTn id="47" presetID="9" presetClass="entr" presetSubtype="0" fill="hold" nodeType="afterEffect">
                                  <p:stCondLst>
                                    <p:cond delay="0"/>
                                  </p:stCondLst>
                                  <p:childTnLst>
                                    <p:set>
                                      <p:cBhvr>
                                        <p:cTn id="48" dur="1" fill="hold">
                                          <p:stCondLst>
                                            <p:cond delay="0"/>
                                          </p:stCondLst>
                                        </p:cTn>
                                        <p:tgtEl>
                                          <p:spTgt spid="277"/>
                                        </p:tgtEl>
                                        <p:attrNameLst>
                                          <p:attrName>style.visibility</p:attrName>
                                        </p:attrNameLst>
                                      </p:cBhvr>
                                      <p:to>
                                        <p:strVal val="visible"/>
                                      </p:to>
                                    </p:set>
                                    <p:animEffect transition="in" filter="dissolve">
                                      <p:cBhvr>
                                        <p:cTn id="49" dur="500"/>
                                        <p:tgtEl>
                                          <p:spTgt spid="277"/>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610"/>
                                        </p:tgtEl>
                                        <p:attrNameLst>
                                          <p:attrName>style.visibility</p:attrName>
                                        </p:attrNameLst>
                                      </p:cBhvr>
                                      <p:to>
                                        <p:strVal val="visible"/>
                                      </p:to>
                                    </p:set>
                                    <p:animEffect transition="in" filter="dissolve">
                                      <p:cBhvr>
                                        <p:cTn id="52" dur="500"/>
                                        <p:tgtEl>
                                          <p:spTgt spid="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p:bldP spid="602" grpId="0"/>
      <p:bldP spid="607" grpId="0"/>
      <p:bldP spid="608" grpId="0" animBg="1"/>
      <p:bldP spid="6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dirty="0">
                <a:ea typeface="ＭＳ Ｐゴシック" panose="020B0600070205080204" pitchFamily="34" charset="-128"/>
              </a:rPr>
              <a:t>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a:t>
            </a:r>
            <a:r>
              <a:rPr lang="en-US" altLang="en-US" dirty="0">
                <a:ea typeface="ＭＳ Ｐゴシック" panose="020B0600070205080204" pitchFamily="34" charset="-128"/>
              </a:rPr>
              <a:t>r</a:t>
            </a:r>
            <a:r>
              <a:rPr lang="en-US" altLang="en-US" sz="4400" dirty="0">
                <a:ea typeface="ＭＳ Ｐゴシック" panose="020B0600070205080204" pitchFamily="34" charset="-128"/>
              </a:rPr>
              <a:t>equirements: common apps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audio/video</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loss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throughput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audio: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5Kbps-1Mbps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10Kbps-5Mbps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same as above </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 sensitive?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few secs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Slide Number Placeholder 2">
            <a:extLst>
              <a:ext uri="{FF2B5EF4-FFF2-40B4-BE49-F238E27FC236}">
                <a16:creationId xmlns:a16="http://schemas.microsoft.com/office/drawing/2014/main" id="{DCA62624-6B99-2E4F-9C54-E08632D8D1A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57020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protocols services</a:t>
            </a:r>
            <a:endParaRPr lang="en-US" sz="4400"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6016137"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service: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transport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between sending and receiving process</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won’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overwhelm receiver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congestion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throttle sender when network overloaded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connection-oriented:</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setup required between client and server processes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does not provide:</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timing, minimum throughput guarantee, security</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924091" y="1395634"/>
            <a:ext cx="5038725"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8138"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UDP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unreliable data transfer</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between sending and receiving process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does not provide:</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reliability, flow control, congestion control, timing, throughput guarantee, security, or connection setup.</a:t>
            </a:r>
          </a:p>
        </p:txBody>
      </p:sp>
      <p:sp>
        <p:nvSpPr>
          <p:cNvPr id="19" name="Rectangle 4">
            <a:extLst>
              <a:ext uri="{FF2B5EF4-FFF2-40B4-BE49-F238E27FC236}">
                <a16:creationId xmlns:a16="http://schemas.microsoft.com/office/drawing/2014/main" id="{A063EBCE-3A03-8F4C-B279-46497740F45C}"/>
              </a:ext>
            </a:extLst>
          </p:cNvPr>
          <p:cNvSpPr txBox="1">
            <a:spLocks noChangeArrowheads="1"/>
          </p:cNvSpPr>
          <p:nvPr/>
        </p:nvSpPr>
        <p:spPr>
          <a:xfrm>
            <a:off x="7316721" y="5388865"/>
            <a:ext cx="3651156" cy="12596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why bother?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is there a UDP?</a:t>
            </a:r>
          </a:p>
        </p:txBody>
      </p:sp>
      <p:sp>
        <p:nvSpPr>
          <p:cNvPr id="6" name="Slide Number Placeholder 2">
            <a:extLst>
              <a:ext uri="{FF2B5EF4-FFF2-40B4-BE49-F238E27FC236}">
                <a16:creationId xmlns:a16="http://schemas.microsoft.com/office/drawing/2014/main" id="{F16E5A18-9D2E-8A4C-A214-8B012F3309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1887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7">
                                            <p:txEl>
                                              <p:pRg st="3" end="3"/>
                                            </p:txEl>
                                          </p:spTgt>
                                        </p:tgtEl>
                                        <p:attrNameLst>
                                          <p:attrName>style.visibility</p:attrName>
                                        </p:attrNameLst>
                                      </p:cBhvr>
                                      <p:to>
                                        <p:strVal val="visible"/>
                                      </p:to>
                                    </p:set>
                                    <p:animEffect transition="in" filter="dissolve">
                                      <p:cBhvr>
                                        <p:cTn id="16" dur="500"/>
                                        <p:tgtEl>
                                          <p:spTgt spid="17">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7">
                                            <p:txEl>
                                              <p:pRg st="4" end="4"/>
                                            </p:txEl>
                                          </p:spTgt>
                                        </p:tgtEl>
                                        <p:attrNameLst>
                                          <p:attrName>style.visibility</p:attrName>
                                        </p:attrNameLst>
                                      </p:cBhvr>
                                      <p:to>
                                        <p:strVal val="visible"/>
                                      </p:to>
                                    </p:set>
                                    <p:animEffect transition="in" filter="dissolve">
                                      <p:cBhvr>
                                        <p:cTn id="19" dur="500"/>
                                        <p:tgtEl>
                                          <p:spTgt spid="17">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7">
                                            <p:txEl>
                                              <p:pRg st="5" end="5"/>
                                            </p:txEl>
                                          </p:spTgt>
                                        </p:tgtEl>
                                        <p:attrNameLst>
                                          <p:attrName>style.visibility</p:attrName>
                                        </p:attrNameLst>
                                      </p:cBhvr>
                                      <p:to>
                                        <p:strVal val="visible"/>
                                      </p:to>
                                    </p:set>
                                    <p:animEffect transition="in" filter="dissolve">
                                      <p:cBhvr>
                                        <p:cTn id="22" dur="500"/>
                                        <p:tgtEl>
                                          <p:spTgt spid="17">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animEffect transition="in" filter="dissolve">
                                      <p:cBhvr>
                                        <p:cTn id="27" dur="500"/>
                                        <p:tgtEl>
                                          <p:spTgt spid="18">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8">
                                            <p:txEl>
                                              <p:pRg st="1" end="1"/>
                                            </p:txEl>
                                          </p:spTgt>
                                        </p:tgtEl>
                                        <p:attrNameLst>
                                          <p:attrName>style.visibility</p:attrName>
                                        </p:attrNameLst>
                                      </p:cBhvr>
                                      <p:to>
                                        <p:strVal val="visible"/>
                                      </p:to>
                                    </p:set>
                                    <p:animEffect transition="in" filter="dissolve">
                                      <p:cBhvr>
                                        <p:cTn id="30" dur="500"/>
                                        <p:tgtEl>
                                          <p:spTgt spid="18">
                                            <p:txEl>
                                              <p:pRg st="1" end="1"/>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8">
                                            <p:txEl>
                                              <p:pRg st="2" end="2"/>
                                            </p:txEl>
                                          </p:spTgt>
                                        </p:tgtEl>
                                        <p:attrNameLst>
                                          <p:attrName>style.visibility</p:attrName>
                                        </p:attrNameLst>
                                      </p:cBhvr>
                                      <p:to>
                                        <p:strVal val="visible"/>
                                      </p:to>
                                    </p:set>
                                    <p:animEffect transition="in" filter="dissolve">
                                      <p:cBhvr>
                                        <p:cTn id="33" dur="500"/>
                                        <p:tgtEl>
                                          <p:spTgt spid="18">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dissolve">
                                      <p:cBhvr>
                                        <p:cTn id="38"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applications, and transport protocols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telephony</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FTP [RFC 959]</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[RFC 5321]</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[RFC 7230,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9110</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SIP [RFC 3261], RTP [RFC 3550], or proprietary HTTP [RFC 7230], DASH</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WOW, FPS (proprietary) </a:t>
            </a:r>
            <a:b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b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or UDP</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or TCP</a:t>
            </a:r>
          </a:p>
        </p:txBody>
      </p:sp>
      <p:sp>
        <p:nvSpPr>
          <p:cNvPr id="13" name="Slide Number Placeholder 2">
            <a:extLst>
              <a:ext uri="{FF2B5EF4-FFF2-40B4-BE49-F238E27FC236}">
                <a16:creationId xmlns:a16="http://schemas.microsoft.com/office/drawing/2014/main" id="{93C3B59E-F3F5-494A-B878-7AC0C33A93C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429235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solidFill>
                  <a:srgbClr val="0000A8"/>
                </a:solidFill>
                <a:ea typeface="ＭＳ Ｐゴシック" panose="020B0600070205080204" pitchFamily="34" charset="-128"/>
              </a:rPr>
              <a:t>Securing TCP</a:t>
            </a:r>
            <a:endParaRPr lang="en-US" sz="4400" dirty="0">
              <a:solidFill>
                <a:srgbClr val="0000A8"/>
              </a:solidFill>
            </a:endParaRPr>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5957195"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Vanilla TCP &amp; UDP sockets:</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encryption</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cleartext passwords sent into socket traverse Internet  in cleartext (!)</a:t>
            </a:r>
          </a:p>
          <a:p>
            <a:pPr marL="0" marR="0" lvl="0" indent="0" algn="l" defTabSz="914400" rtl="0" eaLnBrk="1" fontAlgn="auto" latinLnBrk="0" hangingPunct="1">
              <a:lnSpc>
                <a:spcPct val="90000"/>
              </a:lnSpc>
              <a:spcBef>
                <a:spcPts val="1000"/>
              </a:spcBef>
              <a:spcAft>
                <a:spcPts val="0"/>
              </a:spcAft>
              <a:buClr>
                <a:srgbClr val="0000A3"/>
              </a:buClr>
              <a:buSzTx/>
              <a:buFont typeface="Wingdings"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 Security </a:t>
            </a: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(TLS) </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provides encrypted TCP connections</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integrity</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end-point authenticatio</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7115815" y="1395634"/>
            <a:ext cx="451458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TLS implemented in application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apps use TLS libraries, that use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in turn</a:t>
            </a:r>
            <a:endPar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endParaRP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cleartext sent into “socket”  traverse Internet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Chapter 8</a:t>
            </a:r>
          </a:p>
        </p:txBody>
      </p:sp>
      <p:sp>
        <p:nvSpPr>
          <p:cNvPr id="5" name="Slide Number Placeholder 2">
            <a:extLst>
              <a:ext uri="{FF2B5EF4-FFF2-40B4-BE49-F238E27FC236}">
                <a16:creationId xmlns:a16="http://schemas.microsoft.com/office/drawing/2014/main" id="{D4741FF1-2F57-E94D-AE55-790B077EB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837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7">
                                            <p:txEl>
                                              <p:pRg st="3" end="3"/>
                                            </p:txEl>
                                          </p:spTgt>
                                        </p:tgtEl>
                                        <p:attrNameLst>
                                          <p:attrName>style.visibility</p:attrName>
                                        </p:attrNameLst>
                                      </p:cBhvr>
                                      <p:to>
                                        <p:strVal val="visible"/>
                                      </p:to>
                                    </p:set>
                                    <p:animEffect transition="in" filter="dissolve">
                                      <p:cBhvr>
                                        <p:cTn id="18" dur="500"/>
                                        <p:tgtEl>
                                          <p:spTgt spid="17">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7">
                                            <p:txEl>
                                              <p:pRg st="4" end="4"/>
                                            </p:txEl>
                                          </p:spTgt>
                                        </p:tgtEl>
                                        <p:attrNameLst>
                                          <p:attrName>style.visibility</p:attrName>
                                        </p:attrNameLst>
                                      </p:cBhvr>
                                      <p:to>
                                        <p:strVal val="visible"/>
                                      </p:to>
                                    </p:set>
                                    <p:animEffect transition="in" filter="dissolve">
                                      <p:cBhvr>
                                        <p:cTn id="21" dur="500"/>
                                        <p:tgtEl>
                                          <p:spTgt spid="17">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7">
                                            <p:txEl>
                                              <p:pRg st="5" end="5"/>
                                            </p:txEl>
                                          </p:spTgt>
                                        </p:tgtEl>
                                        <p:attrNameLst>
                                          <p:attrName>style.visibility</p:attrName>
                                        </p:attrNameLst>
                                      </p:cBhvr>
                                      <p:to>
                                        <p:strVal val="visible"/>
                                      </p:to>
                                    </p:set>
                                    <p:animEffect transition="in" filter="dissolve">
                                      <p:cBhvr>
                                        <p:cTn id="24" dur="500"/>
                                        <p:tgtEl>
                                          <p:spTgt spid="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xEl>
                                              <p:pRg st="6" end="6"/>
                                            </p:txEl>
                                          </p:spTgt>
                                        </p:tgtEl>
                                        <p:attrNameLst>
                                          <p:attrName>style.visibility</p:attrName>
                                        </p:attrNameLst>
                                      </p:cBhvr>
                                      <p:to>
                                        <p:strVal val="visible"/>
                                      </p:to>
                                    </p:set>
                                    <p:animEffect transition="in" filter="dissolve">
                                      <p:cBhvr>
                                        <p:cTn id="27" dur="500"/>
                                        <p:tgtEl>
                                          <p:spTgt spid="17">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dissolve">
                                      <p:cBhvr>
                                        <p:cTn id="3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Principles of network applications</a:t>
            </a:r>
          </a:p>
          <a:p>
            <a:pPr marL="401638" marR="0" lvl="0" indent="-401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Web and HTTP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E-mail, SMTP, IMAP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The 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video streaming and content distribution networks</a:t>
            </a:r>
          </a:p>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socket programming with UDP and TCP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7678C80D-64D1-299A-EEAA-651AA06838EC}"/>
              </a:ext>
            </a:extLst>
          </p:cNvPr>
          <p:cNvGrpSpPr/>
          <p:nvPr/>
        </p:nvGrpSpPr>
        <p:grpSpPr>
          <a:xfrm>
            <a:off x="7021162" y="4181144"/>
            <a:ext cx="3127180" cy="1964824"/>
            <a:chOff x="1055076" y="3732975"/>
            <a:chExt cx="3313139" cy="2488926"/>
          </a:xfrm>
        </p:grpSpPr>
        <p:pic>
          <p:nvPicPr>
            <p:cNvPr id="4" name="Picture 3">
              <a:extLst>
                <a:ext uri="{FF2B5EF4-FFF2-40B4-BE49-F238E27FC236}">
                  <a16:creationId xmlns:a16="http://schemas.microsoft.com/office/drawing/2014/main" id="{4A888B69-5FBF-72D1-C23E-E871C67D0421}"/>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48229B71-E65C-C3F5-EED7-7D152243B3EF}"/>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42808370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Web and HTTP</a:t>
            </a:r>
            <a:endParaRPr lang="en-US" sz="4400"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First, a quick review…</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objects,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each of</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which can be stored on different Web servers</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 can be HTML file, JPEG image, Java applet, audio file,…</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base HTML-file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which includes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several referenced objects, each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addressable by a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URL,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2463366" y="4853073"/>
            <a:ext cx="6835775" cy="1144588"/>
            <a:chOff x="788" y="2955"/>
            <a:chExt cx="4306" cy="721"/>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www.someschool.edu/someDept/pic.gif</a:t>
              </a: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path</a:t>
              </a:r>
              <a:r>
                <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name</a:t>
              </a:r>
            </a:p>
          </p:txBody>
        </p:sp>
      </p:grpSp>
      <p:sp>
        <p:nvSpPr>
          <p:cNvPr id="10" name="Slide Number Placeholder 2">
            <a:extLst>
              <a:ext uri="{FF2B5EF4-FFF2-40B4-BE49-F238E27FC236}">
                <a16:creationId xmlns:a16="http://schemas.microsoft.com/office/drawing/2014/main" id="{31E9D565-6810-E44B-9B1D-6FAB7B7F8E1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6367251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a:t>
            </a:r>
            <a:endParaRPr lang="en-US" sz="4400"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791849" y="1608374"/>
            <a:ext cx="5988172"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0"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Web’</a:t>
            </a:r>
            <a:r>
              <a:rPr kumimoji="0" lang="en-US" altLang="ja-JP"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client/server model:</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a:t>
            </a:r>
            <a:r>
              <a:rPr kumimoji="0" lang="en-US" altLang="en-US" sz="2800" b="0" i="1" u="none" strike="noStrike" kern="0" cap="none" spc="0" normalizeH="0" baseline="0" noProof="0" dirty="0">
                <a:ln>
                  <a:noFill/>
                </a:ln>
                <a:solidFill>
                  <a:srgbClr val="FF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displays</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objects </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endPar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8129954" y="2391117"/>
            <a:ext cx="2101850" cy="946150"/>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8241079" y="2599080"/>
            <a:ext cx="1971675" cy="904875"/>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8106142" y="3884955"/>
            <a:ext cx="2101850" cy="946150"/>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8152179" y="4124667"/>
            <a:ext cx="1971675" cy="904875"/>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7046475" y="4540592"/>
            <a:ext cx="2210665" cy="1578194"/>
            <a:chOff x="7046475" y="4540592"/>
            <a:chExt cx="2210665" cy="1578194"/>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5"/>
              <a:ext cx="22106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iPhone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Safari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6584832" y="1722780"/>
            <a:ext cx="2270564" cy="1610628"/>
            <a:chOff x="6584832" y="1722780"/>
            <a:chExt cx="2270564" cy="1610628"/>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PC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Firefox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9655810" y="2888005"/>
            <a:ext cx="2414547" cy="2197950"/>
            <a:chOff x="9655810" y="2888005"/>
            <a:chExt cx="2414547" cy="2197950"/>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Apache Web</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9" name="Slide Number Placeholder 2">
            <a:extLst>
              <a:ext uri="{FF2B5EF4-FFF2-40B4-BE49-F238E27FC236}">
                <a16:creationId xmlns:a16="http://schemas.microsoft.com/office/drawing/2014/main" id="{C473C8CC-FB59-904B-86D0-BFB6A61402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754433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81"/>
                                        </p:tgtEl>
                                        <p:attrNameLst>
                                          <p:attrName>style.visibility</p:attrName>
                                        </p:attrNameLst>
                                      </p:cBhvr>
                                      <p:to>
                                        <p:strVal val="visible"/>
                                      </p:to>
                                    </p:set>
                                    <p:animEffect transition="in" filter="wipe(left)">
                                      <p:cBhvr>
                                        <p:cTn id="36" dur="500"/>
                                        <p:tgtEl>
                                          <p:spTgt spid="81"/>
                                        </p:tgtEl>
                                      </p:cBhvr>
                                    </p:animEffect>
                                  </p:childTnLst>
                                </p:cTn>
                              </p:par>
                            </p:childTnLst>
                          </p:cTn>
                        </p:par>
                        <p:par>
                          <p:cTn id="37" fill="hold">
                            <p:stCondLst>
                              <p:cond delay="1500"/>
                            </p:stCondLst>
                            <p:childTnLst>
                              <p:par>
                                <p:cTn id="38" presetID="22" presetClass="entr" presetSubtype="2" fill="hold" nodeType="afterEffect">
                                  <p:stCondLst>
                                    <p:cond delay="0"/>
                                  </p:stCondLst>
                                  <p:childTnLst>
                                    <p:set>
                                      <p:cBhvr>
                                        <p:cTn id="39" dur="1" fill="hold">
                                          <p:stCondLst>
                                            <p:cond delay="0"/>
                                          </p:stCondLst>
                                        </p:cTn>
                                        <p:tgtEl>
                                          <p:spTgt spid="84"/>
                                        </p:tgtEl>
                                        <p:attrNameLst>
                                          <p:attrName>style.visibility</p:attrName>
                                        </p:attrNameLst>
                                      </p:cBhvr>
                                      <p:to>
                                        <p:strVal val="visible"/>
                                      </p:to>
                                    </p:set>
                                    <p:animEffect transition="in" filter="wipe(right)">
                                      <p:cBhvr>
                                        <p:cTn id="4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layer: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defRPr/>
            </a:pPr>
            <a:r>
              <a:rPr lang="en-US" sz="3200" dirty="0">
                <a:solidFill>
                  <a:srgbClr val="CC0000"/>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defRPr/>
            </a:pPr>
            <a:r>
              <a:rPr lang="en-US" sz="3200" dirty="0">
                <a:latin typeface="Calibri" panose="020F0502020204030204" pitchFamily="34" charset="0"/>
                <a:cs typeface="Calibri" panose="020F0502020204030204" pitchFamily="34" charset="0"/>
              </a:rPr>
              <a:t>E-mail, SMTP, IMAP</a:t>
            </a:r>
          </a:p>
          <a:p>
            <a:pPr marL="401638" indent="-401638">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r>
              <a:rPr lang="en-US" altLang="en-US" sz="3200" dirty="0">
                <a:ea typeface="ＭＳ Ｐゴシック" panose="020B0600070205080204" pitchFamily="34" charset="-128"/>
              </a:rPr>
              <a:t>video streaming and content distribution networks</a:t>
            </a:r>
          </a:p>
          <a:p>
            <a:pPr marL="349250" indent="-349250"/>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2</a:t>
            </a:fld>
            <a:endParaRPr lang="en-US" dirty="0"/>
          </a:p>
        </p:txBody>
      </p:sp>
      <p:grpSp>
        <p:nvGrpSpPr>
          <p:cNvPr id="2" name="Group 1">
            <a:extLst>
              <a:ext uri="{FF2B5EF4-FFF2-40B4-BE49-F238E27FC236}">
                <a16:creationId xmlns:a16="http://schemas.microsoft.com/office/drawing/2014/main" id="{9FDFE827-5196-3991-8F2B-0A802892356A}"/>
              </a:ext>
            </a:extLst>
          </p:cNvPr>
          <p:cNvGrpSpPr/>
          <p:nvPr/>
        </p:nvGrpSpPr>
        <p:grpSpPr>
          <a:xfrm>
            <a:off x="7021162" y="4181144"/>
            <a:ext cx="3127180" cy="1964824"/>
            <a:chOff x="1055076" y="3732975"/>
            <a:chExt cx="3313139" cy="2488926"/>
          </a:xfrm>
        </p:grpSpPr>
        <p:pic>
          <p:nvPicPr>
            <p:cNvPr id="4" name="Picture 3">
              <a:extLst>
                <a:ext uri="{FF2B5EF4-FFF2-40B4-BE49-F238E27FC236}">
                  <a16:creationId xmlns:a16="http://schemas.microsoft.com/office/drawing/2014/main" id="{F56F9EFE-A1B4-4816-391B-F77C8E94719F}"/>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10772240-C9BB-5CCD-82C0-554DBD4F278B}"/>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99522144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 (continued)</a:t>
            </a:r>
            <a:endParaRPr lang="en-US" sz="4400" dirty="0"/>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947614" y="1548630"/>
            <a:ext cx="55514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3200" b="0" i="1" u="none" strike="noStrike" kern="0" cap="none" spc="0" normalizeH="0" baseline="0" noProof="0" dirty="0">
                <a:ln>
                  <a:noFill/>
                </a:ln>
                <a:solidFill>
                  <a:srgbClr val="CC0000"/>
                </a:solidFill>
                <a:effectLst/>
                <a:uLnTx/>
                <a:uFillTx/>
                <a:latin typeface="Calibri"/>
                <a:ea typeface="ＭＳ Ｐゴシック" charset="0"/>
              </a:rPr>
              <a:t>HTTP uses TCP:</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client initiates TCP connection (creates socket) to server,  port 80</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server accepts TCP connection from client</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HTTP messages (application-layer protocol messages) exchanged between browser (HTTP client) and Web server (HTTP server)</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6909801" y="1582098"/>
            <a:ext cx="5053013" cy="170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HTTP is “</a:t>
            </a:r>
            <a:r>
              <a:rPr kumimoji="0" lang="en-US" altLang="ja-JP"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stateless”</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server maintains</a:t>
            </a:r>
            <a:r>
              <a:rPr kumimoji="0" lang="en-US" altLang="en-US" sz="2800" b="0" i="1" u="none" strike="noStrike" kern="0" cap="none" spc="0" normalizeH="0" baseline="0" noProof="0" dirty="0">
                <a:ln>
                  <a:noFill/>
                </a:ln>
                <a:solidFill>
                  <a:prstClr val="black"/>
                </a:solidFill>
                <a:effectLst/>
                <a:uLnTx/>
                <a:uFillTx/>
                <a:latin typeface="Calibri"/>
                <a:ea typeface="ＭＳ Ｐゴシック" panose="020B0600070205080204" pitchFamily="34" charset="-128"/>
              </a:rPr>
              <a:t> no </a:t>
            </a: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information about past client requests</a:t>
            </a:r>
          </a:p>
        </p:txBody>
      </p:sp>
      <p:grpSp>
        <p:nvGrpSpPr>
          <p:cNvPr id="2" name="Group 1">
            <a:extLst>
              <a:ext uri="{FF2B5EF4-FFF2-40B4-BE49-F238E27FC236}">
                <a16:creationId xmlns:a16="http://schemas.microsoft.com/office/drawing/2014/main" id="{4594DB0D-84CB-6F41-9F45-5FA35ED2C87F}"/>
              </a:ext>
            </a:extLst>
          </p:cNvPr>
          <p:cNvGrpSpPr/>
          <p:nvPr/>
        </p:nvGrpSpPr>
        <p:grpSpPr>
          <a:xfrm>
            <a:off x="6909802" y="3209500"/>
            <a:ext cx="5053013" cy="3248103"/>
            <a:chOff x="6909802" y="3209500"/>
            <a:chExt cx="5053013" cy="3248103"/>
          </a:xfrm>
        </p:grpSpPr>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4565333" cy="284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3333CC"/>
                </a:buClr>
                <a:buSzPct val="85000"/>
                <a:buFont typeface="ZapfDingbats" charset="2"/>
                <a:buNone/>
                <a:tabLst/>
                <a:defRPr/>
              </a:pPr>
              <a:r>
                <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protocols that maintain “</a:t>
              </a:r>
              <a:r>
                <a:rPr kumimoji="0" lang="en-US" altLang="ja-JP"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state” are complex!</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past history (state) must be maintained</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if server/client crashes, their views of “</a:t>
              </a:r>
              <a:r>
                <a:rPr kumimoji="0" lang="en-US" altLang="ja-JP"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state” may be inconsistent, must be reconciled</a:t>
              </a:r>
            </a:p>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Char char="r"/>
                <a:tabLst/>
                <a:defRPr/>
              </a:pPr>
              <a:endPar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9716532" y="3209500"/>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aside</a:t>
              </a:r>
            </a:p>
          </p:txBody>
        </p:sp>
      </p:grpSp>
      <p:sp>
        <p:nvSpPr>
          <p:cNvPr id="11" name="Slide Number Placeholder 2">
            <a:extLst>
              <a:ext uri="{FF2B5EF4-FFF2-40B4-BE49-F238E27FC236}">
                <a16:creationId xmlns:a16="http://schemas.microsoft.com/office/drawing/2014/main" id="{F43C0D7C-054F-1B4F-AC91-25A09EF9905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2613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connections: two types</a:t>
            </a:r>
            <a:endParaRPr lang="en-US" sz="4400"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798690"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Non-persistent HTTP</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most one object sent over TCP connection</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downloading multiple objects required multiple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6781215"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Persistent HTTP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 to a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multiple objects can be sent over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single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TCP connection between client, and that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55A10CF-7248-164C-A5EF-FC5AA96E941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14156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2" end="2"/>
                                            </p:txEl>
                                          </p:spTgt>
                                        </p:tgtEl>
                                        <p:attrNameLst>
                                          <p:attrName>style.visibility</p:attrName>
                                        </p:attrNameLst>
                                      </p:cBhvr>
                                      <p:to>
                                        <p:strVal val="visible"/>
                                      </p:to>
                                    </p:set>
                                    <p:animEffect transition="in" filter="dissolve">
                                      <p:cBhvr>
                                        <p:cTn id="10" dur="500"/>
                                        <p:tgtEl>
                                          <p:spTgt spid="11">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Effect transition="in" filter="dissolve">
                                      <p:cBhvr>
                                        <p:cTn id="13" dur="500"/>
                                        <p:tgtEl>
                                          <p:spTgt spid="11">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4" end="4"/>
                                            </p:txEl>
                                          </p:spTgt>
                                        </p:tgtEl>
                                        <p:attrNameLst>
                                          <p:attrName>style.visibility</p:attrName>
                                        </p:attrNameLst>
                                      </p:cBhvr>
                                      <p:to>
                                        <p:strVal val="visible"/>
                                      </p:to>
                                    </p:set>
                                    <p:animEffect transition="in" filter="dissolve">
                                      <p:cBhvr>
                                        <p:cTn id="16" dur="500"/>
                                        <p:tgtEl>
                                          <p:spTgt spid="11">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dissolve">
                                      <p:cBhvr>
                                        <p:cTn id="21" dur="500"/>
                                        <p:tgtEl>
                                          <p:spTgt spid="12">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dissolve">
                                      <p:cBhvr>
                                        <p:cTn id="24" dur="500"/>
                                        <p:tgtEl>
                                          <p:spTgt spid="12">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Effect transition="in" filter="dissolve">
                                      <p:cBhvr>
                                        <p:cTn id="2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a:t>
            </a:r>
            <a:endParaRPr lang="en-US" sz="4400"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initiates TCP connection to HTTP server (process)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www.someSchool.edu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sends HTTP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URL) into TCP connection socket. Message indicates that client wants object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someDepartment/home.index</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www.someSchool.edu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waiting for TCP connection at port 80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accepts” connection, notifying 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a:t>
            </a:r>
            <a:r>
              <a:rPr kumimoji="0" lang="en-US" altLang="en-US" sz="20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server receives request message, forms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response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requested object, and sends message into its socket</a:t>
            </a: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Slide Number Placeholder 2">
            <a:extLst>
              <a:ext uri="{FF2B5EF4-FFF2-40B4-BE49-F238E27FC236}">
                <a16:creationId xmlns:a16="http://schemas.microsoft.com/office/drawing/2014/main" id="{FD2215CF-ECE6-6746-8DE5-3833EE2398C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80524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 (cont.)</a:t>
            </a:r>
            <a:endParaRPr lang="en-US" sz="4400"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a:t>
            </a: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receives response message containing html file, displays html.  Parsing html file, finds 10 referenced jpeg  objects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6.</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62" name="Slide Number Placeholder 2">
            <a:extLst>
              <a:ext uri="{FF2B5EF4-FFF2-40B4-BE49-F238E27FC236}">
                <a16:creationId xmlns:a16="http://schemas.microsoft.com/office/drawing/2014/main" id="{805F15D5-7E9E-E54C-BDFB-FEFBBAA1DB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63266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response time</a:t>
            </a:r>
            <a:endParaRPr lang="en-US" sz="4400"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736393" y="1919178"/>
            <a:ext cx="5683502" cy="33373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RTT (definition):</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time for a small packet to travel from client to server and back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 time (per object):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to initiate TCP connection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for HTTP request and first few bytes of HTTP response to return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object/file transmission time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8197229" y="267128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9887916" y="266493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8211516" y="290305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8197229" y="334120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8205166" y="384920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9903942" y="424914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9997454" y="3944459"/>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time to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transmit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7806704" y="287765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6516660" y="256301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initiate TCP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7941641" y="292845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7459041" y="313959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7855916" y="378253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6493113" y="3589815"/>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7947991" y="383809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7478091" y="406193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7818988" y="480500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6405684" y="461723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7971804" y="551767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9649791" y="550020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9687891" y="1898171"/>
            <a:ext cx="423863" cy="684213"/>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7686054" y="1920396"/>
            <a:ext cx="698500" cy="709613"/>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8188984" y="424681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8069711" y="464326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1056514" y="5919854"/>
            <a:ext cx="9257241"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Non-persistent HTTP response time =  2RTT+ file transmission  time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Slide Number Placeholder 2">
            <a:extLst>
              <a:ext uri="{FF2B5EF4-FFF2-40B4-BE49-F238E27FC236}">
                <a16:creationId xmlns:a16="http://schemas.microsoft.com/office/drawing/2014/main" id="{7E482904-1521-274F-AE73-DF7E96ACE75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874712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2" end="2"/>
                                            </p:txEl>
                                          </p:spTgt>
                                        </p:tgtEl>
                                        <p:attrNameLst>
                                          <p:attrName>style.visibility</p:attrName>
                                        </p:attrNameLst>
                                      </p:cBhvr>
                                      <p:to>
                                        <p:strVal val="visible"/>
                                      </p:to>
                                    </p:set>
                                    <p:animEffect transition="in" filter="dissolve">
                                      <p:cBhvr>
                                        <p:cTn id="10" dur="500"/>
                                        <p:tgtEl>
                                          <p:spTgt spid="6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2">
                                            <p:txEl>
                                              <p:pRg st="3" end="3"/>
                                            </p:txEl>
                                          </p:spTgt>
                                        </p:tgtEl>
                                        <p:attrNameLst>
                                          <p:attrName>style.visibility</p:attrName>
                                        </p:attrNameLst>
                                      </p:cBhvr>
                                      <p:to>
                                        <p:strVal val="visible"/>
                                      </p:to>
                                    </p:set>
                                    <p:animEffect transition="in" filter="dissolve">
                                      <p:cBhvr>
                                        <p:cTn id="13" dur="500"/>
                                        <p:tgtEl>
                                          <p:spTgt spid="6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2">
                                            <p:txEl>
                                              <p:pRg st="4" end="4"/>
                                            </p:txEl>
                                          </p:spTgt>
                                        </p:tgtEl>
                                        <p:attrNameLst>
                                          <p:attrName>style.visibility</p:attrName>
                                        </p:attrNameLst>
                                      </p:cBhvr>
                                      <p:to>
                                        <p:strVal val="visible"/>
                                      </p:to>
                                    </p:set>
                                    <p:animEffect transition="in" filter="dissolve">
                                      <p:cBhvr>
                                        <p:cTn id="16" dur="500"/>
                                        <p:tgtEl>
                                          <p:spTgt spid="6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Persistent HTTP </a:t>
            </a:r>
            <a:r>
              <a:rPr lang="en-US" altLang="en-US" sz="3200" dirty="0">
                <a:cs typeface="Calibri" panose="020F0502020204030204" pitchFamily="34" charset="0"/>
              </a:rPr>
              <a:t>(HTTP 1.1)</a:t>
            </a:r>
            <a:endParaRPr lang="en-US" sz="4400" dirty="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798691" y="1401764"/>
            <a:ext cx="516554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Non-persistent HTTP issues:</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requires 2 RTTs per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OS overhead for </a:t>
            </a:r>
            <a:r>
              <a:rPr kumimoji="0" lang="en-US" sz="2800" b="0" i="1" u="none" strike="noStrike" kern="1200" cap="none" spc="0" normalizeH="0" baseline="0" noProof="0" dirty="0">
                <a:ln>
                  <a:noFill/>
                </a:ln>
                <a:solidFill>
                  <a:prstClr val="black"/>
                </a:solidFill>
                <a:effectLst/>
                <a:uLnTx/>
                <a:uFillTx/>
                <a:latin typeface="Calibri"/>
                <a:ea typeface="+mn-ea"/>
                <a:cs typeface="+mn-cs"/>
              </a:rPr>
              <a:t>each</a:t>
            </a:r>
            <a:r>
              <a:rPr kumimoji="0" lang="en-US" sz="2800" b="0" i="0" u="none" strike="noStrike" kern="1200" cap="none" spc="0" normalizeH="0" baseline="0" noProof="0" dirty="0">
                <a:ln>
                  <a:noFill/>
                </a:ln>
                <a:solidFill>
                  <a:prstClr val="black"/>
                </a:solidFill>
                <a:effectLst/>
                <a:uLnTx/>
                <a:uFillTx/>
                <a:latin typeface="Calibri"/>
                <a:ea typeface="+mn-ea"/>
                <a:cs typeface="+mn-cs"/>
              </a:rPr>
              <a:t> TCP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browsers often open multiple parallel TCP connections to fetch referenced objects in parallel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6227762" y="1414463"/>
            <a:ext cx="573505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Persistent  HTTP </a:t>
            </a:r>
            <a:r>
              <a:rPr kumimoji="0" lang="en-US" sz="2400" b="0" i="1" u="none" strike="noStrike" kern="1200" cap="none" spc="0" normalizeH="0" baseline="0" noProof="0" dirty="0">
                <a:ln>
                  <a:noFill/>
                </a:ln>
                <a:solidFill>
                  <a:srgbClr val="CC0000"/>
                </a:solidFill>
                <a:effectLst/>
                <a:uLnTx/>
                <a:uFillTx/>
                <a:latin typeface="Calibri"/>
                <a:ea typeface="+mn-ea"/>
                <a:cs typeface="+mn-cs"/>
              </a:rPr>
              <a:t>(HTTP1.1):</a:t>
            </a:r>
            <a:endParaRPr kumimoji="0" lang="en-US" sz="3200" b="0" i="1" u="none" strike="noStrike" kern="1200" cap="none" spc="0" normalizeH="0" baseline="0" noProof="0" dirty="0">
              <a:ln>
                <a:noFill/>
              </a:ln>
              <a:solidFill>
                <a:srgbClr val="CC0000"/>
              </a:solidFill>
              <a:effectLst/>
              <a:uLnTx/>
              <a:uFillTx/>
              <a:latin typeface="Calibri"/>
              <a:ea typeface="+mn-ea"/>
              <a:cs typeface="+mn-cs"/>
            </a:endParaRP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server leaves connection open after sending response</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subsequent HTTP messages  between same client/server sent over open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 sends requests as soon as it encounters a referenced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as little as one RTT for all the referenced objects (cutting response time in half)</a:t>
            </a:r>
          </a:p>
        </p:txBody>
      </p:sp>
      <p:sp>
        <p:nvSpPr>
          <p:cNvPr id="5" name="Slide Number Placeholder 2">
            <a:extLst>
              <a:ext uri="{FF2B5EF4-FFF2-40B4-BE49-F238E27FC236}">
                <a16:creationId xmlns:a16="http://schemas.microsoft.com/office/drawing/2014/main" id="{2C9DB959-15FC-7A47-B54E-965B407AAA5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6259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request </a:t>
            </a:r>
            <a:r>
              <a:rPr lang="en-US" altLang="en-US" dirty="0">
                <a:cs typeface="Calibri" panose="020F0502020204030204" pitchFamily="34" charset="0"/>
              </a:rPr>
              <a:t>m</a:t>
            </a:r>
            <a:r>
              <a:rPr lang="en-US" altLang="en-US" sz="4400" dirty="0">
                <a:cs typeface="Calibri" panose="020F0502020204030204" pitchFamily="34" charset="0"/>
              </a:rPr>
              <a:t>essage</a:t>
            </a:r>
            <a:endParaRPr lang="en-US" sz="4400"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142920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two types of HTTP messages: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response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 message: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ASCII (human-readable format)</a:t>
            </a:r>
            <a:endParaRPr kumimoji="0" lang="en-US" altLang="en-US" sz="2400" b="0" i="0" u="none" strike="noStrike" kern="1200" cap="none" spc="0" normalizeH="0" baseline="0" noProof="0" dirty="0">
              <a:ln>
                <a:noFill/>
              </a:ln>
              <a:solidFill>
                <a:srgbClr val="ED7D31"/>
              </a:solidFill>
              <a:effectLst/>
              <a:uLnTx/>
              <a:uFillTx/>
              <a:latin typeface="Calibri"/>
              <a:ea typeface="ＭＳ Ｐゴシック" panose="020B0600070205080204" pitchFamily="34" charset="-128"/>
              <a:cs typeface="+mn-cs"/>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771677" y="4189643"/>
            <a:ext cx="1071127"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4000046" y="3323999"/>
            <a:ext cx="7921878" cy="2342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GET /index.html HTTP/1.1\r\n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Host: www-net.cs.umass.edu\r\n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User-Agent: Mozilla/5.0 (Macintosh; Intel Mac OS X 10.15; rv:80.0) Gecko/20100101 Firefox/80.0 \r\n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 text/html,application/xhtml+xml\r\n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Accept-Language: en-us,en;q=0.5\r\n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Accept-Encoding: gzip,deflate\r\n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Connection: keep-alive\r\n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7524296" y="2623511"/>
            <a:ext cx="2834575" cy="849313"/>
            <a:chOff x="7524296" y="2554061"/>
            <a:chExt cx="2834575"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7837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149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304572" y="3050979"/>
            <a:ext cx="3691165" cy="830997"/>
            <a:chOff x="304572" y="3050979"/>
            <a:chExt cx="3691165" cy="83099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line (GET, POST,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 commands)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743905" y="5548787"/>
            <a:ext cx="7763054" cy="1145473"/>
            <a:chOff x="743905" y="5548787"/>
            <a:chExt cx="7763054" cy="1145473"/>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carriage return, line feed at start of line indicates end of header lines</a:t>
              </a:r>
              <a:endPar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grpSp>
      <p:sp>
        <p:nvSpPr>
          <p:cNvPr id="5" name="Left Brace 4">
            <a:extLst>
              <a:ext uri="{FF2B5EF4-FFF2-40B4-BE49-F238E27FC236}">
                <a16:creationId xmlns:a16="http://schemas.microsoft.com/office/drawing/2014/main" id="{36B9FB67-1AD8-6146-8926-BFEB803718A3}"/>
              </a:ext>
            </a:extLst>
          </p:cNvPr>
          <p:cNvSpPr/>
          <p:nvPr/>
        </p:nvSpPr>
        <p:spPr>
          <a:xfrm>
            <a:off x="3812583" y="3704095"/>
            <a:ext cx="217442" cy="1797803"/>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5F809E13-4068-2140-8EEF-80CD03B5F69C}"/>
              </a:ext>
            </a:extLst>
          </p:cNvPr>
          <p:cNvSpPr/>
          <p:nvPr/>
        </p:nvSpPr>
        <p:spPr>
          <a:xfrm>
            <a:off x="4019515" y="3331027"/>
            <a:ext cx="6620718" cy="3021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95D7502B-9EA4-9D49-A251-DB91BDC6BB3C}"/>
              </a:ext>
            </a:extLst>
          </p:cNvPr>
          <p:cNvSpPr/>
          <p:nvPr/>
        </p:nvSpPr>
        <p:spPr>
          <a:xfrm>
            <a:off x="2726871" y="3599519"/>
            <a:ext cx="8392886" cy="1968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 name="Slide Number Placeholder 2">
            <a:extLst>
              <a:ext uri="{FF2B5EF4-FFF2-40B4-BE49-F238E27FC236}">
                <a16:creationId xmlns:a16="http://schemas.microsoft.com/office/drawing/2014/main" id="{C3381709-4DCC-204B-A742-66F4884C7AF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95858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xit" presetSubtype="0" fill="hold" grpId="0" nodeType="withEffect">
                                  <p:stCondLst>
                                    <p:cond delay="0"/>
                                  </p:stCondLst>
                                  <p:childTnLst>
                                    <p:animEffect transition="out" filter="dissolv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grpId="0" nodeType="clickEffect">
                                  <p:stCondLst>
                                    <p:cond delay="0"/>
                                  </p:stCondLst>
                                  <p:childTnLst>
                                    <p:animEffect transition="out" filter="dissolv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request message: general format</a:t>
            </a:r>
            <a:endParaRPr lang="en-US" sz="4400"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8704472" y="1752600"/>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request</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8699709" y="2768600"/>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header</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8315534" y="2338387"/>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8182184" y="2287587"/>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8550484" y="4394200"/>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8701297" y="4959350"/>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879934" y="1789112"/>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41880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46325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59406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6366084" y="178593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76678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810598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3003759" y="1816100"/>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4165809" y="179705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5931109" y="180340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7683709" y="1809750"/>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8153609" y="1820862"/>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6521659" y="1803400"/>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4896059" y="1816100"/>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879934" y="2233612"/>
            <a:ext cx="4565650" cy="446088"/>
            <a:chOff x="192" y="1894"/>
            <a:chExt cx="2876" cy="28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876759" y="3709987"/>
            <a:ext cx="4565650" cy="446088"/>
            <a:chOff x="192" y="1894"/>
            <a:chExt cx="2876" cy="28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879934" y="26812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711659" y="2905125"/>
            <a:ext cx="331788" cy="461962"/>
            <a:chOff x="462" y="1727"/>
            <a:chExt cx="209" cy="291"/>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7443997" y="26685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7275722" y="2892425"/>
            <a:ext cx="331787" cy="461962"/>
            <a:chOff x="462" y="1727"/>
            <a:chExt cx="209" cy="291"/>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875172" y="4156075"/>
            <a:ext cx="963612" cy="446087"/>
            <a:chOff x="3105" y="2650"/>
            <a:chExt cx="607" cy="28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875172" y="4603750"/>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4811922" y="4927600"/>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711659" y="4941887"/>
            <a:ext cx="331788" cy="461963"/>
            <a:chOff x="462" y="1727"/>
            <a:chExt cx="209" cy="291"/>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7871034" y="4932362"/>
            <a:ext cx="331788" cy="461963"/>
            <a:chOff x="462" y="1727"/>
            <a:chExt cx="209" cy="291"/>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87" name="Slide Number Placeholder 2">
            <a:extLst>
              <a:ext uri="{FF2B5EF4-FFF2-40B4-BE49-F238E27FC236}">
                <a16:creationId xmlns:a16="http://schemas.microsoft.com/office/drawing/2014/main" id="{09896B4E-767E-074F-8EDA-CDA62F29047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71936590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Other HTTP request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essages</a:t>
            </a:r>
            <a:endParaRPr lang="en-US" sz="4400"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685573" y="1727394"/>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POST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web page often includes form input</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685573" y="4466964"/>
            <a:ext cx="5541055"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GET method </a:t>
            </a:r>
            <a:r>
              <a:rPr kumimoji="0" lang="en-US" sz="2400" b="0" i="0" u="none" strike="noStrike" kern="1200" cap="none" spc="0" normalizeH="0" baseline="0" noProof="0" dirty="0">
                <a:ln>
                  <a:noFill/>
                </a:ln>
                <a:solidFill>
                  <a:prstClr val="black"/>
                </a:solidFill>
                <a:effectLst/>
                <a:uLnTx/>
                <a:uFillTx/>
                <a:latin typeface="Calibri"/>
                <a:ea typeface="+mn-ea"/>
                <a:cs typeface="+mn-cs"/>
              </a:rPr>
              <a:t>(for sending data to server):</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798692" y="5806133"/>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www.somesite.com/animalsearch?monkeys&amp;banana</a:t>
            </a: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6991758" y="1752600"/>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HEAD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requests headers (only) that would be returned</a:t>
            </a:r>
            <a:r>
              <a:rPr kumimoji="0" lang="en-US" sz="2400" b="0" i="1" u="none" strike="noStrike" kern="1200" cap="none" spc="0" normalizeH="0" baseline="0" noProof="0" dirty="0">
                <a:ln>
                  <a:noFill/>
                </a:ln>
                <a:solidFill>
                  <a:prstClr val="black"/>
                </a:solidFill>
                <a:effectLst/>
                <a:uLnTx/>
                <a:uFillTx/>
                <a:latin typeface="Calibri"/>
                <a:ea typeface="+mn-ea"/>
                <a:cs typeface="+mn-cs"/>
              </a:rPr>
              <a:t> if </a:t>
            </a:r>
            <a:r>
              <a:rPr kumimoji="0" lang="en-US" sz="2400" b="0" i="0" u="none" strike="noStrike" kern="1200" cap="none" spc="0" normalizeH="0" baseline="0" noProof="0" dirty="0">
                <a:ln>
                  <a:noFill/>
                </a:ln>
                <a:solidFill>
                  <a:prstClr val="black"/>
                </a:solidFill>
                <a:effectLst/>
                <a:uLnTx/>
                <a:uFillTx/>
                <a:latin typeface="Calibri"/>
                <a:ea typeface="+mn-ea"/>
                <a:cs typeface="+mn-cs"/>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6993371" y="3839527"/>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PUT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uploads new file (object) to server</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completely replaces file that exists at specified URL with content in entity body of POST HTTP request message</a:t>
            </a:r>
          </a:p>
        </p:txBody>
      </p:sp>
      <p:sp>
        <p:nvSpPr>
          <p:cNvPr id="8" name="Slide Number Placeholder 2">
            <a:extLst>
              <a:ext uri="{FF2B5EF4-FFF2-40B4-BE49-F238E27FC236}">
                <a16:creationId xmlns:a16="http://schemas.microsoft.com/office/drawing/2014/main" id="{40C538BA-1C71-0F4D-B753-A7D597D981F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6912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a:t>
            </a:r>
            <a:endParaRPr lang="en-US" sz="4400"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889630" y="1555730"/>
            <a:ext cx="40561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line (protocol</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code status phrase)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3979618" y="2984961"/>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828397" y="4607159"/>
            <a:ext cx="36028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data, e.g.,  requested</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HTML file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5131481" y="1710879"/>
            <a:ext cx="6311900" cy="3490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HTTP/1.1 200 OK</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Date: Tue, 08 Sep 2020 00:53:20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Server: Apache/2.4.6 (CentOS) OpenSSL/1.0.2k-fips PHP/7.4.9 mod_perl/2.0.11 Perl/v5.16.3</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Last-Modified: Tue, 01 Mar 2016 18:57:50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ETag: "a5b-52d015789ee9e"</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Accept-Ranges: bytes</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Content-Length: 2651</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Content-Type: text/html; charset=UTF-8</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it-IT"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data data data data data ... </a:t>
            </a:r>
            <a:endPar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3593872" y="18458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3642857" y="4850277"/>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889630" y="6155251"/>
            <a:ext cx="95213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12" name="Rectangle 11">
            <a:extLst>
              <a:ext uri="{FF2B5EF4-FFF2-40B4-BE49-F238E27FC236}">
                <a16:creationId xmlns:a16="http://schemas.microsoft.com/office/drawing/2014/main" id="{C9A44120-8306-2742-A6C5-833CF39C2053}"/>
              </a:ext>
            </a:extLst>
          </p:cNvPr>
          <p:cNvSpPr/>
          <p:nvPr/>
        </p:nvSpPr>
        <p:spPr>
          <a:xfrm>
            <a:off x="506185" y="4724398"/>
            <a:ext cx="10733315" cy="1894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Left Brace 2">
            <a:extLst>
              <a:ext uri="{FF2B5EF4-FFF2-40B4-BE49-F238E27FC236}">
                <a16:creationId xmlns:a16="http://schemas.microsoft.com/office/drawing/2014/main" id="{7B4A04F6-6325-3B46-B996-B1257F5CC1D8}"/>
              </a:ext>
            </a:extLst>
          </p:cNvPr>
          <p:cNvSpPr/>
          <p:nvPr/>
        </p:nvSpPr>
        <p:spPr>
          <a:xfrm>
            <a:off x="4963885" y="2057400"/>
            <a:ext cx="261258" cy="2694214"/>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73B0BCB5-3B5E-AE49-AE9B-AE6FFB902BA8}"/>
              </a:ext>
            </a:extLst>
          </p:cNvPr>
          <p:cNvSpPr/>
          <p:nvPr/>
        </p:nvSpPr>
        <p:spPr>
          <a:xfrm>
            <a:off x="4359729" y="2041072"/>
            <a:ext cx="7151914" cy="29826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DB7232E2-6D04-AD43-8E7F-3073A3A01F08}"/>
              </a:ext>
            </a:extLst>
          </p:cNvPr>
          <p:cNvSpPr/>
          <p:nvPr/>
        </p:nvSpPr>
        <p:spPr>
          <a:xfrm>
            <a:off x="3858986" y="2939143"/>
            <a:ext cx="7151914" cy="13552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Slide Number Placeholder 2">
            <a:extLst>
              <a:ext uri="{FF2B5EF4-FFF2-40B4-BE49-F238E27FC236}">
                <a16:creationId xmlns:a16="http://schemas.microsoft.com/office/drawing/2014/main" id="{1A72BEEE-6164-8340-B1FC-05E6C79CF76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71689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0" nodeType="clickEffect">
                                  <p:stCondLst>
                                    <p:cond delay="0"/>
                                  </p:stCondLst>
                                  <p:childTnLst>
                                    <p:animEffect transition="out" filter="dissolve">
                                      <p:cBhvr>
                                        <p:cTn id="14" dur="500"/>
                                        <p:tgtEl>
                                          <p:spTgt spid="12"/>
                                        </p:tgtEl>
                                      </p:cBhvr>
                                    </p:animEffect>
                                    <p:set>
                                      <p:cBhvr>
                                        <p:cTn id="15"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a:t>
            </a:r>
            <a:r>
              <a:rPr lang="en-US" altLang="en-US" dirty="0">
                <a:cs typeface="Calibri" panose="020F0502020204030204" pitchFamily="34" charset="0"/>
              </a:rPr>
              <a:t>l</a:t>
            </a:r>
            <a:r>
              <a:rPr lang="en-US" altLang="en-US" sz="4400" dirty="0">
                <a:cs typeface="Calibri" panose="020F0502020204030204" pitchFamily="34" charset="0"/>
              </a:rPr>
              <a:t>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747307" y="1406319"/>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Our goals: </a:t>
            </a:r>
          </a:p>
          <a:p>
            <a:pPr marL="460375" marR="0" lvl="0" indent="-3460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conceptual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implementation aspects of application-layer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transport-layer service models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client-server paradigm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peer-to-peer paradigm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16985" y="1399497"/>
            <a:ext cx="5405262" cy="4799013"/>
          </a:xfrm>
          <a:prstGeom prst="rect">
            <a:avLst/>
          </a:prstGeom>
        </p:spPr>
        <p:txBody>
          <a:bodyPr>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learn about protocols by examining popular application-layer protocols and infrastructure</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IMAP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streaming systems, CDNs</a:t>
            </a:r>
          </a:p>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programming network applications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socket API</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995738BC-ECEC-DD4F-BBFF-ED532C8518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8518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Effect transition="in" filter="dissolve">
                                      <p:cBhvr>
                                        <p:cTn id="7" dur="500"/>
                                        <p:tgtEl>
                                          <p:spTgt spid="1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3" end="3"/>
                                            </p:txEl>
                                          </p:spTgt>
                                        </p:tgtEl>
                                        <p:attrNameLst>
                                          <p:attrName>style.visibility</p:attrName>
                                        </p:attrNameLst>
                                      </p:cBhvr>
                                      <p:to>
                                        <p:strVal val="visible"/>
                                      </p:to>
                                    </p:set>
                                    <p:animEffect transition="in" filter="dissolve">
                                      <p:cBhvr>
                                        <p:cTn id="10" dur="500"/>
                                        <p:tgtEl>
                                          <p:spTgt spid="1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4" end="4"/>
                                            </p:txEl>
                                          </p:spTgt>
                                        </p:tgtEl>
                                        <p:attrNameLst>
                                          <p:attrName>style.visibility</p:attrName>
                                        </p:attrNameLst>
                                      </p:cBhvr>
                                      <p:to>
                                        <p:strVal val="visible"/>
                                      </p:to>
                                    </p:set>
                                    <p:animEffect transition="in" filter="dissolve">
                                      <p:cBhvr>
                                        <p:cTn id="13" dur="500"/>
                                        <p:tgtEl>
                                          <p:spTgt spid="10">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1">
                                            <p:txEl>
                                              <p:pRg st="0" end="0"/>
                                            </p:txEl>
                                          </p:spTgt>
                                        </p:tgtEl>
                                        <p:attrNameLst>
                                          <p:attrName>style.visibility</p:attrName>
                                        </p:attrNameLst>
                                      </p:cBhvr>
                                      <p:to>
                                        <p:strVal val="visible"/>
                                      </p:to>
                                    </p:set>
                                    <p:animEffect transition="in" filter="dissolve">
                                      <p:cBhvr>
                                        <p:cTn id="18" dur="500"/>
                                        <p:tgtEl>
                                          <p:spTgt spid="11">
                                            <p:txEl>
                                              <p:pRg st="0" end="0"/>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1" end="1"/>
                                            </p:txEl>
                                          </p:spTgt>
                                        </p:tgtEl>
                                        <p:attrNameLst>
                                          <p:attrName>style.visibility</p:attrName>
                                        </p:attrNameLst>
                                      </p:cBhvr>
                                      <p:to>
                                        <p:strVal val="visible"/>
                                      </p:to>
                                    </p:set>
                                    <p:animEffect transition="in" filter="dissolve">
                                      <p:cBhvr>
                                        <p:cTn id="21" dur="500"/>
                                        <p:tgtEl>
                                          <p:spTgt spid="11">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2" end="2"/>
                                            </p:txEl>
                                          </p:spTgt>
                                        </p:tgtEl>
                                        <p:attrNameLst>
                                          <p:attrName>style.visibility</p:attrName>
                                        </p:attrNameLst>
                                      </p:cBhvr>
                                      <p:to>
                                        <p:strVal val="visible"/>
                                      </p:to>
                                    </p:set>
                                    <p:animEffect transition="in" filter="dissolve">
                                      <p:cBhvr>
                                        <p:cTn id="24" dur="500"/>
                                        <p:tgtEl>
                                          <p:spTgt spid="11">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Effect transition="in" filter="dissolve">
                                      <p:cBhvr>
                                        <p:cTn id="27" dur="500"/>
                                        <p:tgtEl>
                                          <p:spTgt spid="11">
                                            <p:txEl>
                                              <p:pRg st="3" end="3"/>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1">
                                            <p:txEl>
                                              <p:pRg st="4" end="4"/>
                                            </p:txEl>
                                          </p:spTgt>
                                        </p:tgtEl>
                                        <p:attrNameLst>
                                          <p:attrName>style.visibility</p:attrName>
                                        </p:attrNameLst>
                                      </p:cBhvr>
                                      <p:to>
                                        <p:strVal val="visible"/>
                                      </p:to>
                                    </p:set>
                                    <p:animEffect transition="in" filter="dissolve">
                                      <p:cBhvr>
                                        <p:cTn id="30" dur="500"/>
                                        <p:tgtEl>
                                          <p:spTgt spid="11">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xEl>
                                              <p:pRg st="5" end="5"/>
                                            </p:txEl>
                                          </p:spTgt>
                                        </p:tgtEl>
                                        <p:attrNameLst>
                                          <p:attrName>style.visibility</p:attrName>
                                        </p:attrNameLst>
                                      </p:cBhvr>
                                      <p:to>
                                        <p:strVal val="visible"/>
                                      </p:to>
                                    </p:set>
                                    <p:animEffect transition="in" filter="dissolve">
                                      <p:cBhvr>
                                        <p:cTn id="35" dur="500"/>
                                        <p:tgtEl>
                                          <p:spTgt spid="11">
                                            <p:txEl>
                                              <p:pRg st="5" end="5"/>
                                            </p:txEl>
                                          </p:spTgt>
                                        </p:tgtEl>
                                      </p:cBhvr>
                                    </p:animEffect>
                                  </p:childTnLst>
                                </p:cTn>
                              </p:par>
                              <p:par>
                                <p:cTn id="36" presetID="9" presetClass="entr" presetSubtype="0" fill="hold" nodeType="withEffect">
                                  <p:stCondLst>
                                    <p:cond delay="0"/>
                                  </p:stCondLst>
                                  <p:childTnLst>
                                    <p:set>
                                      <p:cBhvr>
                                        <p:cTn id="37" dur="1" fill="hold">
                                          <p:stCondLst>
                                            <p:cond delay="0"/>
                                          </p:stCondLst>
                                        </p:cTn>
                                        <p:tgtEl>
                                          <p:spTgt spid="11">
                                            <p:txEl>
                                              <p:pRg st="6" end="6"/>
                                            </p:txEl>
                                          </p:spTgt>
                                        </p:tgtEl>
                                        <p:attrNameLst>
                                          <p:attrName>style.visibility</p:attrName>
                                        </p:attrNameLst>
                                      </p:cBhvr>
                                      <p:to>
                                        <p:strVal val="visible"/>
                                      </p:to>
                                    </p:set>
                                    <p:animEffect transition="in" filter="dissolve">
                                      <p:cBhvr>
                                        <p:cTn id="38"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4400" dirty="0">
                <a:ea typeface="ＭＳ Ｐゴシック" panose="020B0600070205080204" pitchFamily="34" charset="-128"/>
              </a:rPr>
              <a:t>odes</a:t>
            </a:r>
            <a:endParaRPr lang="en-US" sz="4400"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1179871" y="2274314"/>
            <a:ext cx="10678300" cy="4168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200 OK</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succeeded, requested object later in this message</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301 Moved Permanently</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object moved, new location specified later in this message (in Location: field)</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400 Bad Request</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msg not understood by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404 Not Found</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document not found on this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798691" y="1325562"/>
            <a:ext cx="1085628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0838" marR="0" lvl="0" indent="-350838"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status code appears in 1st line in server-to-client response message.</a:t>
            </a:r>
          </a:p>
          <a:p>
            <a:pPr marL="350838" marR="0" lvl="0" indent="-350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 sample codes</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p>
        </p:txBody>
      </p:sp>
      <p:sp>
        <p:nvSpPr>
          <p:cNvPr id="5" name="Slide Number Placeholder 2">
            <a:extLst>
              <a:ext uri="{FF2B5EF4-FFF2-40B4-BE49-F238E27FC236}">
                <a16:creationId xmlns:a16="http://schemas.microsoft.com/office/drawing/2014/main" id="{2F3EBF3D-1991-B942-BC94-7A161F52592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0651581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Trying out HTTP (client side) for yourself</a:t>
            </a:r>
            <a:endParaRPr lang="en-US" sz="4400"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579438" y="1474924"/>
            <a:ext cx="8096250"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netcat to your favorite Web server:</a:t>
            </a:r>
          </a:p>
          <a:p>
            <a:pPr marL="1143000" marR="0" lvl="2" indent="-228600" algn="l" defTabSz="914400" rtl="0" eaLnBrk="1" fontAlgn="auto" latinLnBrk="0" hangingPunct="1">
              <a:lnSpc>
                <a:spcPct val="90000"/>
              </a:lnSpc>
              <a:spcBef>
                <a:spcPts val="50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6101461" y="1932221"/>
            <a:ext cx="5852372"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38125" marR="0" lvl="0" indent="-238125" algn="l" defTabSz="914400" rtl="0" eaLnBrk="1" fontAlgn="auto" latinLnBrk="0" hangingPunct="1">
              <a:lnSpc>
                <a:spcPct val="100000"/>
              </a:lnSpc>
              <a:spcBef>
                <a:spcPts val="60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opens TCP connection to port 80 (default HTTP server port)  at gaia.cs.umass.edu.</a:t>
            </a:r>
          </a:p>
          <a:p>
            <a:pPr marL="238125" marR="0" lvl="0" indent="-238125" algn="l" defTabSz="914400" rtl="0" eaLnBrk="1" fontAlgn="auto" latinLnBrk="0" hangingPunct="1">
              <a:lnSpc>
                <a:spcPct val="100000"/>
              </a:lnSpc>
              <a:spcBef>
                <a:spcPts val="60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anything typed in will be sent  to port 80 at gaia.cs.umass.edu</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28AAC288-3206-534D-929C-FFD2305EC27E}"/>
              </a:ext>
            </a:extLst>
          </p:cNvPr>
          <p:cNvGrpSpPr/>
          <p:nvPr/>
        </p:nvGrpSpPr>
        <p:grpSpPr>
          <a:xfrm>
            <a:off x="711200" y="5286696"/>
            <a:ext cx="8289126" cy="996484"/>
            <a:chOff x="711200" y="5286696"/>
            <a:chExt cx="8289126" cy="996484"/>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7934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727530" y="3145663"/>
            <a:ext cx="10979788" cy="2045073"/>
            <a:chOff x="727530" y="3145663"/>
            <a:chExt cx="10979788" cy="2045073"/>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type in a GET HTTP request:</a:t>
              </a:r>
            </a:p>
            <a:p>
              <a:pPr marL="1143000" marR="0" lvl="2" indent="-22860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741741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GET /kurose_ross/interactive/index.php HTTP/1.1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Host: gaia.cs.umass.edu</a:t>
              </a: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6163577" y="4175073"/>
              <a:ext cx="55437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38125" marR="0" lvl="0" indent="-238125" algn="l" defTabSz="914400" rtl="0" eaLnBrk="1" fontAlgn="auto" latinLnBrk="0" hangingPunct="1">
                <a:lnSpc>
                  <a:spcPct val="100000"/>
                </a:lnSpc>
                <a:spcBef>
                  <a:spcPct val="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by typing this in (hit carriage return twice), you send this minimal (but complete)  GET request to HTTP server</a:t>
              </a:r>
            </a:p>
          </p:txBody>
        </p:sp>
      </p:grpSp>
      <p:sp>
        <p:nvSpPr>
          <p:cNvPr id="13" name="Slide Number Placeholder 2">
            <a:extLst>
              <a:ext uri="{FF2B5EF4-FFF2-40B4-BE49-F238E27FC236}">
                <a16:creationId xmlns:a16="http://schemas.microsoft.com/office/drawing/2014/main" id="{C4905279-7B20-4F4C-AC34-18EB5C18F59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
        <p:nvSpPr>
          <p:cNvPr id="3" name="Text Box 6">
            <a:extLst>
              <a:ext uri="{FF2B5EF4-FFF2-40B4-BE49-F238E27FC236}">
                <a16:creationId xmlns:a16="http://schemas.microsoft.com/office/drawing/2014/main" id="{72EC16EB-48D6-6F60-9003-B5E809F4522A}"/>
              </a:ext>
            </a:extLst>
          </p:cNvPr>
          <p:cNvSpPr txBox="1">
            <a:spLocks noChangeArrowheads="1"/>
          </p:cNvSpPr>
          <p:nvPr/>
        </p:nvSpPr>
        <p:spPr bwMode="auto">
          <a:xfrm>
            <a:off x="1258273" y="2039943"/>
            <a:ext cx="4887620"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nc -c -v gaia.cs.umass.edu 80 (for Mac)</a:t>
            </a:r>
            <a:endParaRPr lang="en-US" dirty="0">
              <a:solidFill>
                <a:prstClr val="black"/>
              </a:solidFill>
              <a:latin typeface="Calibri" panose="020F0502020204030204" pitchFamily="34" charset="0"/>
              <a:ea typeface="Calibri" panose="020F0502020204030204" pitchFamily="34" charset="0"/>
              <a:cs typeface="Calibri" panose="020F0502020204030204" pitchFamily="34" charset="0"/>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&gt;n</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cat –C gaia.cs.umass.edu 80 (for Windows)</a:t>
            </a:r>
          </a:p>
        </p:txBody>
      </p:sp>
    </p:spTree>
    <p:extLst>
      <p:ext uri="{BB962C8B-B14F-4D97-AF65-F5344CB8AC3E}">
        <p14:creationId xmlns:p14="http://schemas.microsoft.com/office/powerpoint/2010/main" val="3313424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751523" y="1368109"/>
            <a:ext cx="5877880" cy="48367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Recall:  HTTP GET/response interaction is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stateless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notion of multi-step exchanges of HTTP messages to complete a Web “transaction”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track “state” of multi-step exchange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all HTTP requests are independent of each 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“recover” from a partially-completed-but-never-completely-completed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7777183" y="1266045"/>
            <a:ext cx="334734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a:ea typeface="+mn-ea"/>
                <a:cs typeface="+mn-cs"/>
              </a:rPr>
              <a:t>a stateful protocol: </a:t>
            </a:r>
            <a:r>
              <a:rPr kumimoji="0" lang="en-US" sz="1800" b="0" i="0" u="none" strike="noStrike" kern="1200" cap="none" spc="0" normalizeH="0" baseline="0" noProof="0" dirty="0">
                <a:ln>
                  <a:noFill/>
                </a:ln>
                <a:solidFill>
                  <a:prstClr val="black"/>
                </a:solidFill>
                <a:effectLst/>
                <a:uLnTx/>
                <a:uFillTx/>
                <a:latin typeface="Calibri"/>
                <a:ea typeface="+mn-ea"/>
                <a:cs typeface="+mn-cs"/>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8211743" y="2818375"/>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9902430" y="2812025"/>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7986318" y="5664762"/>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9664305" y="5647300"/>
            <a:ext cx="5196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9702405" y="2045262"/>
            <a:ext cx="423863" cy="684213"/>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7700568" y="2067487"/>
            <a:ext cx="698500" cy="709613"/>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8211743" y="3942941"/>
            <a:ext cx="1673225" cy="337184"/>
            <a:chOff x="8211743" y="3942941"/>
            <a:chExt cx="1673225" cy="337184"/>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72348"/>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8220565" y="4654247"/>
            <a:ext cx="1673225" cy="307777"/>
            <a:chOff x="8220565" y="4654247"/>
            <a:chExt cx="1673225" cy="307777"/>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5424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8226030" y="4881121"/>
            <a:ext cx="1684338" cy="344172"/>
            <a:chOff x="8226030" y="4881121"/>
            <a:chExt cx="1684338" cy="344172"/>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81121"/>
              <a:ext cx="11269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unlock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8211743" y="5253900"/>
            <a:ext cx="1673225" cy="336684"/>
            <a:chOff x="8211743" y="5253900"/>
            <a:chExt cx="1673225" cy="336684"/>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6" y="528280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8226030" y="3575737"/>
            <a:ext cx="1696234" cy="338597"/>
            <a:chOff x="8226030" y="3575737"/>
            <a:chExt cx="1696234" cy="338597"/>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75737"/>
              <a:ext cx="133292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8234852" y="4259764"/>
            <a:ext cx="1684338" cy="366949"/>
            <a:chOff x="8234852" y="4259764"/>
            <a:chExt cx="1684338" cy="366949"/>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259764"/>
              <a:ext cx="12570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8226030" y="2820539"/>
            <a:ext cx="1684338" cy="362594"/>
            <a:chOff x="8226030" y="2820539"/>
            <a:chExt cx="1684338" cy="362594"/>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20539"/>
              <a:ext cx="15606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lock data record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8211743" y="3211740"/>
            <a:ext cx="1673225" cy="326272"/>
            <a:chOff x="8211743" y="3211740"/>
            <a:chExt cx="1673225" cy="326272"/>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30235"/>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10136156" y="2957082"/>
            <a:ext cx="522425" cy="400110"/>
            <a:chOff x="10136156" y="2957082"/>
            <a:chExt cx="522425" cy="400110"/>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10157378" y="2195369"/>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10383166" y="2287702"/>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10132163" y="3702128"/>
            <a:ext cx="592569" cy="400110"/>
            <a:chOff x="10136156" y="2957082"/>
            <a:chExt cx="592569" cy="400110"/>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10128170" y="4447174"/>
            <a:ext cx="592569" cy="400110"/>
            <a:chOff x="10136156" y="2957082"/>
            <a:chExt cx="592569" cy="400110"/>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10126354" y="5192220"/>
            <a:ext cx="726072" cy="400110"/>
            <a:chOff x="10138333" y="2957082"/>
            <a:chExt cx="726072" cy="400110"/>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7895870" y="4140346"/>
            <a:ext cx="41429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A3"/>
                </a:solidFill>
                <a:effectLst/>
                <a:uLnTx/>
                <a:uFillTx/>
                <a:latin typeface="Calibri"/>
                <a:ea typeface="+mn-ea"/>
                <a:cs typeface="+mn-cs"/>
              </a:rPr>
              <a:t>t’</a:t>
            </a:r>
            <a:endParaRPr kumimoji="0" lang="en-US" sz="1600" b="0" i="1" u="none" strike="noStrike" kern="1200" cap="none" spc="0" normalizeH="0" baseline="0" noProof="0" dirty="0">
              <a:ln>
                <a:noFill/>
              </a:ln>
              <a:solidFill>
                <a:prstClr val="black"/>
              </a:solidFill>
              <a:effectLst/>
              <a:uLnTx/>
              <a:uFillTx/>
              <a:latin typeface="Calibri"/>
              <a:ea typeface="+mn-ea"/>
              <a:cs typeface="+mn-cs"/>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7384517" y="5969340"/>
            <a:ext cx="411550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C00000"/>
                </a:solidFill>
                <a:effectLst/>
                <a:uLnTx/>
                <a:uFillTx/>
                <a:latin typeface="Calibri"/>
                <a:ea typeface="+mn-ea"/>
                <a:cs typeface="+mn-cs"/>
              </a:rPr>
              <a:t>Q: </a:t>
            </a:r>
            <a:r>
              <a:rPr kumimoji="0" lang="en-US" sz="1600" b="0" i="0" u="none" strike="noStrike" kern="1200" cap="none" spc="0" normalizeH="0" baseline="0" noProof="0" dirty="0">
                <a:ln>
                  <a:noFill/>
                </a:ln>
                <a:solidFill>
                  <a:prstClr val="black"/>
                </a:solidFill>
                <a:effectLst/>
                <a:uLnTx/>
                <a:uFillTx/>
                <a:latin typeface="Calibri"/>
                <a:ea typeface="+mn-ea"/>
                <a:cs typeface="+mn-cs"/>
              </a:rPr>
              <a:t>what happens if network connection or client crashes at </a:t>
            </a:r>
            <a:r>
              <a:rPr kumimoji="0" lang="en-US" sz="1600" b="0" i="1" u="none" strike="noStrike" kern="1200" cap="none" spc="0" normalizeH="0" baseline="0" noProof="0" dirty="0">
                <a:ln>
                  <a:noFill/>
                </a:ln>
                <a:solidFill>
                  <a:prstClr val="black"/>
                </a:solidFill>
                <a:effectLst/>
                <a:uLnTx/>
                <a:uFillTx/>
                <a:latin typeface="Calibri"/>
                <a:ea typeface="+mn-ea"/>
                <a:cs typeface="+mn-cs"/>
              </a:rPr>
              <a:t>t’ </a:t>
            </a:r>
            <a:r>
              <a:rPr kumimoji="0" lang="en-US" sz="1600" b="0" i="0" u="none" strike="noStrike" kern="1200" cap="none" spc="0" normalizeH="0" baseline="0" noProof="0" dirty="0">
                <a:ln>
                  <a:noFill/>
                </a:ln>
                <a:solidFill>
                  <a:prstClr val="black"/>
                </a:solidFill>
                <a:effectLst/>
                <a:uLnTx/>
                <a:uFillTx/>
                <a:latin typeface="Calibri"/>
                <a:ea typeface="+mn-ea"/>
                <a:cs typeface="+mn-cs"/>
              </a:rPr>
              <a:t>?</a:t>
            </a:r>
          </a:p>
        </p:txBody>
      </p:sp>
      <p:sp>
        <p:nvSpPr>
          <p:cNvPr id="90" name="Slide Number Placeholder 2">
            <a:extLst>
              <a:ext uri="{FF2B5EF4-FFF2-40B4-BE49-F238E27FC236}">
                <a16:creationId xmlns:a16="http://schemas.microsoft.com/office/drawing/2014/main" id="{FF729FF4-43F7-A040-B78F-BE4EC8E985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459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2">
                                            <p:txEl>
                                              <p:pRg st="2" end="2"/>
                                            </p:txEl>
                                          </p:spTgt>
                                        </p:tgtEl>
                                        <p:attrNameLst>
                                          <p:attrName>style.visibility</p:attrName>
                                        </p:attrNameLst>
                                      </p:cBhvr>
                                      <p:to>
                                        <p:strVal val="visible"/>
                                      </p:to>
                                    </p:set>
                                    <p:animEffect transition="in" filter="dissolve">
                                      <p:cBhvr>
                                        <p:cTn id="63" dur="500"/>
                                        <p:tgtEl>
                                          <p:spTgt spid="12">
                                            <p:txEl>
                                              <p:pRg st="2" end="2"/>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12">
                                            <p:txEl>
                                              <p:pRg st="3" end="3"/>
                                            </p:txEl>
                                          </p:spTgt>
                                        </p:tgtEl>
                                        <p:attrNameLst>
                                          <p:attrName>style.visibility</p:attrName>
                                        </p:attrNameLst>
                                      </p:cBhvr>
                                      <p:to>
                                        <p:strVal val="visible"/>
                                      </p:to>
                                    </p:set>
                                    <p:animEffect transition="in" filter="dissolve">
                                      <p:cBhvr>
                                        <p:cTn id="68" dur="500"/>
                                        <p:tgtEl>
                                          <p:spTgt spid="12">
                                            <p:txEl>
                                              <p:pRg st="3" end="3"/>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12">
                                            <p:txEl>
                                              <p:pRg st="4" end="4"/>
                                            </p:txEl>
                                          </p:spTgt>
                                        </p:tgtEl>
                                        <p:attrNameLst>
                                          <p:attrName>style.visibility</p:attrName>
                                        </p:attrNameLst>
                                      </p:cBhvr>
                                      <p:to>
                                        <p:strVal val="visible"/>
                                      </p:to>
                                    </p:set>
                                    <p:animEffect transition="in" filter="dissolve">
                                      <p:cBhvr>
                                        <p:cTn id="73"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452389"/>
            <a:ext cx="6335547"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sites and client browser  use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cookies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to maintain some state between transactions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four components: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cookie header line of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cookie header line in next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cookie file kept on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host, managed by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browser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7599363" y="1452389"/>
            <a:ext cx="4363453" cy="502573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111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3"/>
                </a:solidFill>
                <a:effectLst/>
                <a:uLnTx/>
                <a:uFillTx/>
                <a:latin typeface="Calibri"/>
                <a:ea typeface="+mn-ea"/>
                <a:cs typeface="+mn-cs"/>
              </a:rPr>
              <a:t>Example: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Susan uses browser on laptop, visits specific e-commerce site for first time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when initial HTTP requests arrives at site, site creates: </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unique ID (aka “cookie”)</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entry in backend database for ID</a:t>
            </a:r>
          </a:p>
          <a:p>
            <a:pPr marL="342900" marR="0" lvl="0" indent="-228600" algn="l" defTabSz="914400" rtl="0" eaLnBrk="1" fontAlgn="auto" latinLnBrk="0" hangingPunct="1">
              <a:lnSpc>
                <a:spcPct val="90000"/>
              </a:lnSpc>
              <a:spcBef>
                <a:spcPts val="600"/>
              </a:spcBef>
              <a:spcAft>
                <a:spcPts val="0"/>
              </a:spcAft>
              <a:buClr>
                <a:srgbClr val="0000A3"/>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subsequent HTTP requests from Susan to this site will contain cookie ID value, allowing site to “identify” Susan</a:t>
            </a:r>
          </a:p>
        </p:txBody>
      </p:sp>
      <p:sp>
        <p:nvSpPr>
          <p:cNvPr id="5" name="Slide Number Placeholder 2">
            <a:extLst>
              <a:ext uri="{FF2B5EF4-FFF2-40B4-BE49-F238E27FC236}">
                <a16:creationId xmlns:a16="http://schemas.microsoft.com/office/drawing/2014/main" id="{A52BCA24-99F8-C342-B95E-EB6833D8CAE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4758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3">
                                            <p:txEl>
                                              <p:pRg st="2" end="2"/>
                                            </p:txEl>
                                          </p:spTgt>
                                        </p:tgtEl>
                                        <p:attrNameLst>
                                          <p:attrName>style.visibility</p:attrName>
                                        </p:attrNameLst>
                                      </p:cBhvr>
                                      <p:to>
                                        <p:strVal val="visible"/>
                                      </p:to>
                                    </p:set>
                                    <p:animEffect transition="in" filter="dissolve">
                                      <p:cBhvr>
                                        <p:cTn id="7" dur="500"/>
                                        <p:tgtEl>
                                          <p:spTgt spid="93">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93">
                                            <p:txEl>
                                              <p:pRg st="3" end="3"/>
                                            </p:txEl>
                                          </p:spTgt>
                                        </p:tgtEl>
                                        <p:attrNameLst>
                                          <p:attrName>style.visibility</p:attrName>
                                        </p:attrNameLst>
                                      </p:cBhvr>
                                      <p:to>
                                        <p:strVal val="visible"/>
                                      </p:to>
                                    </p:set>
                                    <p:animEffect transition="in" filter="dissolve">
                                      <p:cBhvr>
                                        <p:cTn id="10" dur="500"/>
                                        <p:tgtEl>
                                          <p:spTgt spid="93">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93">
                                            <p:txEl>
                                              <p:pRg st="4" end="4"/>
                                            </p:txEl>
                                          </p:spTgt>
                                        </p:tgtEl>
                                        <p:attrNameLst>
                                          <p:attrName>style.visibility</p:attrName>
                                        </p:attrNameLst>
                                      </p:cBhvr>
                                      <p:to>
                                        <p:strVal val="visible"/>
                                      </p:to>
                                    </p:set>
                                    <p:animEffect transition="in" filter="dissolve">
                                      <p:cBhvr>
                                        <p:cTn id="13" dur="500"/>
                                        <p:tgtEl>
                                          <p:spTgt spid="93">
                                            <p:txEl>
                                              <p:pRg st="4" end="4"/>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93">
                                            <p:txEl>
                                              <p:pRg st="5" end="5"/>
                                            </p:txEl>
                                          </p:spTgt>
                                        </p:tgtEl>
                                        <p:attrNameLst>
                                          <p:attrName>style.visibility</p:attrName>
                                        </p:attrNameLst>
                                      </p:cBhvr>
                                      <p:to>
                                        <p:strVal val="visible"/>
                                      </p:to>
                                    </p:set>
                                    <p:animEffect transition="in" filter="dissolve">
                                      <p:cBhvr>
                                        <p:cTn id="16" dur="500"/>
                                        <p:tgtEl>
                                          <p:spTgt spid="93">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94"/>
                                        </p:tgtEl>
                                        <p:attrNameLst>
                                          <p:attrName>style.visibility</p:attrName>
                                        </p:attrNameLst>
                                      </p:cBhvr>
                                      <p:to>
                                        <p:strVal val="visible"/>
                                      </p:to>
                                    </p:set>
                                    <p:animEffect transition="in" filter="dissolve">
                                      <p:cBhvr>
                                        <p:cTn id="21"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2092674" y="1266659"/>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7045557" y="1520844"/>
            <a:ext cx="20521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Amazon 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996806" y="4057653"/>
            <a:ext cx="3873500" cy="458788"/>
            <a:chOff x="1414" y="2657"/>
            <a:chExt cx="2440" cy="289"/>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52"/>
              <a:chOff x="3268" y="2846"/>
              <a:chExt cx="1897" cy="252"/>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3002432" y="5867498"/>
            <a:ext cx="3859213" cy="463549"/>
            <a:chOff x="1392" y="3579"/>
            <a:chExt cx="2431" cy="292"/>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733156" y="2293935"/>
            <a:ext cx="1787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550772" y="4672055"/>
            <a:ext cx="18101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998327" y="3429000"/>
            <a:ext cx="6777024" cy="1128713"/>
            <a:chOff x="1411" y="2261"/>
            <a:chExt cx="3533" cy="711"/>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04"/>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49" y="233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539" cy="252"/>
              <a:chOff x="4306" y="2273"/>
              <a:chExt cx="539" cy="252"/>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5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704581" y="1762123"/>
            <a:ext cx="1066800" cy="565150"/>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0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952356" y="1946272"/>
            <a:ext cx="6972540" cy="1301749"/>
            <a:chOff x="1386" y="1327"/>
            <a:chExt cx="3730" cy="82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52"/>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60" y="1390"/>
              <a:ext cx="84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Amazon server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creates 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1678 for user</a:t>
              </a:r>
              <a:endPar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17"/>
              <a:chOff x="4377" y="1640"/>
              <a:chExt cx="739" cy="41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create</a:t>
                </a:r>
              </a:p>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675603" y="2474086"/>
            <a:ext cx="5151555" cy="890270"/>
            <a:chOff x="462" y="1603"/>
            <a:chExt cx="3550" cy="719"/>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18"/>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486"/>
              <a:chOff x="687" y="1746"/>
              <a:chExt cx="1004" cy="486"/>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994226" y="4365354"/>
            <a:ext cx="6781125" cy="2001838"/>
            <a:chOff x="1406" y="2641"/>
            <a:chExt cx="3562" cy="1261"/>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04"/>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579" y="326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539" cy="2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655687" y="5113066"/>
            <a:ext cx="1389062" cy="633978"/>
            <a:chOff x="702" y="1746"/>
            <a:chExt cx="1004" cy="486"/>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endParaRPr kumimoji="0" lang="en-US" altLang="en-US" sz="16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9834963" y="2582111"/>
            <a:ext cx="11400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backend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10104838" y="3202824"/>
            <a:ext cx="592138" cy="908050"/>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6709231" y="1274501"/>
            <a:ext cx="351110" cy="610396"/>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734523" y="1369488"/>
            <a:ext cx="667783" cy="586047"/>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999897" y="1993139"/>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746707" y="6459827"/>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6867352" y="2001551"/>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6614162" y="6468239"/>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2" name="Slide Number Placeholder 2">
            <a:extLst>
              <a:ext uri="{FF2B5EF4-FFF2-40B4-BE49-F238E27FC236}">
                <a16:creationId xmlns:a16="http://schemas.microsoft.com/office/drawing/2014/main" id="{5F971824-E93B-A24D-9AB3-D5859F34EEA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 cookies: comments</a:t>
            </a:r>
            <a:endParaRPr lang="en-US" sz="4400"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648049" y="1556443"/>
            <a:ext cx="6034668" cy="2641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What cookies can be used for</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authorization</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shopping carts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recommendations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7504291" y="1568189"/>
            <a:ext cx="3810000" cy="3553646"/>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cookies and privacy:</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permit sites to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learn</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 lot about you on their site.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10149568" y="1325611"/>
            <a:ext cx="838691"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721562" y="3980757"/>
            <a:ext cx="6267067"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Challenge: How to keep </a:t>
            </a:r>
            <a:r>
              <a:rPr kumimoji="0" lang="en-US" altLang="ja-JP"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state?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at protocol endpoints: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maintain state at sender/receiver over multiple transactions</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in messages: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in HTTP messages carry state</a:t>
            </a:r>
          </a:p>
        </p:txBody>
      </p:sp>
      <p:sp>
        <p:nvSpPr>
          <p:cNvPr id="7" name="Slide Number Placeholder 2">
            <a:extLst>
              <a:ext uri="{FF2B5EF4-FFF2-40B4-BE49-F238E27FC236}">
                <a16:creationId xmlns:a16="http://schemas.microsoft.com/office/drawing/2014/main" id="{4CE1477A-D004-E440-8562-59DA6EAD8E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9806082"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Example:  displaying a NY Times web page</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5009242" y="1223204"/>
            <a:ext cx="1797957" cy="129956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8211457" y="4524829"/>
            <a:ext cx="1788365" cy="250371"/>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4051300" y="2946400"/>
            <a:ext cx="965200" cy="1308100"/>
            <a:chOff x="4051300" y="2946400"/>
            <a:chExt cx="965200"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342900" cy="1308100"/>
              <a:chOff x="4673600" y="2946400"/>
              <a:chExt cx="3429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5143500" y="2959100"/>
            <a:ext cx="990600" cy="1308100"/>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342900" cy="1308100"/>
              <a:chOff x="4673600" y="2946400"/>
              <a:chExt cx="342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4749800" y="4826000"/>
            <a:ext cx="342900" cy="369332"/>
            <a:chOff x="2857500" y="6540500"/>
            <a:chExt cx="342900" cy="369332"/>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4775200" y="5207000"/>
            <a:ext cx="342900" cy="369332"/>
            <a:chOff x="2857500" y="6540500"/>
            <a:chExt cx="342900" cy="369332"/>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5016500" y="4394023"/>
            <a:ext cx="1790700" cy="1295576"/>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917701" y="5803900"/>
            <a:ext cx="24257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584200" y="1511300"/>
            <a:ext cx="3403600" cy="830997"/>
            <a:chOff x="584200" y="1511300"/>
            <a:chExt cx="3403600" cy="830997"/>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30997"/>
            </a:xfrm>
            <a:prstGeom prst="rect">
              <a:avLst/>
            </a:prstGeom>
            <a:noFill/>
          </p:spPr>
          <p:txBody>
            <a:bodyPr wrap="square" rtlCol="0">
              <a:spAutoFit/>
            </a:bodyPr>
            <a:lstStyle/>
            <a:p>
              <a:pPr marL="50800" marR="0" lvl="0" indent="-127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GET base html file from nytimes.com</a:t>
              </a: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04800" cy="369332"/>
              <a:chOff x="8953500" y="1841500"/>
              <a:chExt cx="304800" cy="369332"/>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14386" cy="369332"/>
              <a:chOff x="8953500" y="1841500"/>
              <a:chExt cx="314386" cy="369332"/>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546100" y="2527300"/>
            <a:ext cx="3162300" cy="830997"/>
            <a:chOff x="546100" y="2527300"/>
            <a:chExt cx="3162300" cy="830997"/>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fetch ad from AdX.com</a:t>
              </a: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04800" cy="369332"/>
              <a:chOff x="8953500" y="1841500"/>
              <a:chExt cx="304800" cy="369332"/>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14386" cy="369332"/>
              <a:chOff x="8953500" y="1841500"/>
              <a:chExt cx="314386" cy="369332"/>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635000" y="3556000"/>
            <a:ext cx="3060700" cy="830997"/>
            <a:chOff x="635000" y="3556000"/>
            <a:chExt cx="3060700" cy="830997"/>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14386" cy="369332"/>
              <a:chOff x="8953500" y="1841500"/>
              <a:chExt cx="314386" cy="369332"/>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5726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5029200" y="2971800"/>
            <a:ext cx="1866900" cy="1308100"/>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63946"/>
              <a:chOff x="6464300" y="3225800"/>
              <a:chExt cx="1866900" cy="763946"/>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5829300" y="4457700"/>
            <a:ext cx="2565400" cy="826532"/>
            <a:chOff x="5829300" y="4457700"/>
            <a:chExt cx="2565400" cy="826532"/>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22848"/>
              <a:chOff x="6667500" y="3098800"/>
              <a:chExt cx="2565400" cy="522848"/>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NY Times Sports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6032500" y="5308600"/>
            <a:ext cx="2641600" cy="840348"/>
            <a:chOff x="6032500" y="5308600"/>
            <a:chExt cx="2641600" cy="840348"/>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48248"/>
              <a:chOff x="6680200" y="3187700"/>
              <a:chExt cx="2641600" cy="548248"/>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3771900" y="2946400"/>
            <a:ext cx="1473200" cy="1308100"/>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5670332" y="2112579"/>
            <a:ext cx="5759667" cy="392035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“first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814558" y="5481147"/>
            <a:ext cx="3877874" cy="1015663"/>
            <a:chOff x="9112474" y="3373822"/>
            <a:chExt cx="3877874" cy="1015663"/>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“third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did </a:t>
              </a:r>
              <a:r>
                <a:rPr kumimoji="0" lang="en-US" sz="2000" b="0" i="1" u="sng"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2655782" y="3088525"/>
            <a:ext cx="1853925" cy="1453555"/>
            <a:chOff x="2655782" y="3088525"/>
            <a:chExt cx="1853925" cy="1453555"/>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96693" y="3474816"/>
              <a:ext cx="826353" cy="1308176"/>
              <a:chOff x="4220856" y="2946324"/>
              <a:chExt cx="826353" cy="1308176"/>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73600" y="2946400"/>
                <a:ext cx="373609" cy="1308100"/>
                <a:chOff x="4673600" y="2946400"/>
                <a:chExt cx="373609"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23079" y="3044101"/>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7459" y="2812673"/>
              <a:ext cx="756395" cy="1308100"/>
              <a:chOff x="5143500" y="2959100"/>
              <a:chExt cx="756395"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43500" y="2959100"/>
                <a:ext cx="373609" cy="1308100"/>
                <a:chOff x="4673600" y="2946400"/>
                <a:chExt cx="373609"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63392"/>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5130800" y="4368800"/>
            <a:ext cx="3136900" cy="890032"/>
            <a:chOff x="5461000" y="4394200"/>
            <a:chExt cx="3136900" cy="8900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35548"/>
              <a:chOff x="6299200" y="3035300"/>
              <a:chExt cx="3136900" cy="535548"/>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socks.com, cookie: 7493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51500" y="5346700"/>
            <a:ext cx="2641600" cy="840348"/>
            <a:chOff x="6032500" y="5308600"/>
            <a:chExt cx="2641600" cy="84034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48248"/>
              <a:chOff x="6680200" y="3187700"/>
              <a:chExt cx="2641600" cy="548248"/>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4216838" y="1104901"/>
            <a:ext cx="4737100" cy="18288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7973060" y="2425700"/>
            <a:ext cx="3886201" cy="20005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tracks my web browsing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over sites with AdX ads</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1068415"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 </a:t>
            </a:r>
            <a:r>
              <a:rPr kumimoji="0" lang="en-US" sz="2400" b="0" i="0" u="none" strike="noStrike" kern="1200" cap="none" spc="0" normalizeH="0" baseline="0" noProof="0" dirty="0">
                <a:ln>
                  <a:noFill/>
                </a:ln>
                <a:solidFill>
                  <a:srgbClr val="0E01A0"/>
                </a:solidFill>
                <a:effectLst/>
                <a:uLnTx/>
                <a:uFillTx/>
                <a:latin typeface="Calibri" panose="020F0502020204030204"/>
                <a:ea typeface="+mn-ea"/>
                <a:cs typeface="+mn-cs"/>
              </a:rPr>
              <a:t>(one day later)</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34987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6369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4978400" y="4381500"/>
            <a:ext cx="3536404" cy="877332"/>
            <a:chOff x="5308600" y="4406900"/>
            <a:chExt cx="3536404" cy="8773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536404" cy="548045"/>
              <a:chOff x="6146800" y="3048000"/>
              <a:chExt cx="3536404" cy="548045"/>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599"/>
                <a:ext cx="3409404"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nytimes.com,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26100" y="5346700"/>
            <a:ext cx="2641600" cy="865546"/>
            <a:chOff x="6007100" y="5308600"/>
            <a:chExt cx="2641600" cy="865546"/>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573446"/>
              <a:chOff x="6654800" y="3187700"/>
              <a:chExt cx="2641600" cy="573446"/>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19446"/>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52400" y="1257300"/>
            <a:ext cx="3035300" cy="22733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5041900" y="1663700"/>
            <a:ext cx="1676400" cy="825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5168900" y="1705046"/>
            <a:ext cx="1447800" cy="777076"/>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946400" y="2946400"/>
            <a:ext cx="3797300" cy="1333500"/>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7010400" y="2019300"/>
            <a:ext cx="18485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9251409" y="5626100"/>
            <a:ext cx="26661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5753100" y="6108700"/>
            <a:ext cx="22695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Some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 apps</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914400"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social media</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multi-user network games</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stored video (YouTube, Hulu, Netflix) </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P2P file sharing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6468101"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voice over IP </a:t>
            </a:r>
            <a:endParaRPr lang="en-US" altLang="en-US" sz="3200" dirty="0">
              <a:solidFill>
                <a:prstClr val="black"/>
              </a:solidFill>
              <a:latin typeface="Calibri" panose="020F0502020204030204"/>
              <a:ea typeface="ＭＳ Ｐゴシック" panose="020B0600070205080204" pitchFamily="34" charset="-128"/>
            </a:endParaRP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video conferencing (e.g., Zoom)</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search</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login</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9E044202-9730-3D4B-B0F0-0F87E127D55E}"/>
              </a:ext>
            </a:extLst>
          </p:cNvPr>
          <p:cNvSpPr txBox="1"/>
          <p:nvPr/>
        </p:nvSpPr>
        <p:spPr>
          <a:xfrm>
            <a:off x="6946490" y="5161935"/>
            <a:ext cx="359874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600" b="0" i="1" u="none" strike="noStrike" kern="1200" cap="none" spc="0" normalizeH="0" baseline="0" noProof="0" dirty="0">
                <a:ln>
                  <a:noFill/>
                </a:ln>
                <a:solidFill>
                  <a:prstClr val="black"/>
                </a:solidFill>
                <a:effectLst/>
                <a:uLnTx/>
                <a:uFillTx/>
                <a:latin typeface="Calibri" panose="020F0502020204030204"/>
                <a:ea typeface="+mn-ea"/>
                <a:cs typeface="+mn-cs"/>
              </a:rPr>
              <a:t> your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favorites?</a:t>
            </a:r>
          </a:p>
        </p:txBody>
      </p:sp>
      <p:sp>
        <p:nvSpPr>
          <p:cNvPr id="7" name="Slide Number Placeholder 2">
            <a:extLst>
              <a:ext uri="{FF2B5EF4-FFF2-40B4-BE49-F238E27FC236}">
                <a16:creationId xmlns:a16="http://schemas.microsoft.com/office/drawing/2014/main" id="{ADE588D6-94A2-B04E-8537-8635EBD4C9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1174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0">
                                            <p:txEl>
                                              <p:pRg st="4" end="4"/>
                                            </p:txEl>
                                          </p:spTgt>
                                        </p:tgtEl>
                                        <p:attrNameLst>
                                          <p:attrName>style.visibility</p:attrName>
                                        </p:attrNameLst>
                                      </p:cBhvr>
                                      <p:to>
                                        <p:strVal val="visible"/>
                                      </p:to>
                                    </p:set>
                                    <p:animEffect transition="in" filter="dissolve">
                                      <p:cBhvr>
                                        <p:cTn id="19" dur="500"/>
                                        <p:tgtEl>
                                          <p:spTgt spid="10">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0">
                                            <p:txEl>
                                              <p:pRg st="5" end="5"/>
                                            </p:txEl>
                                          </p:spTgt>
                                        </p:tgtEl>
                                        <p:attrNameLst>
                                          <p:attrName>style.visibility</p:attrName>
                                        </p:attrNameLst>
                                      </p:cBhvr>
                                      <p:to>
                                        <p:strVal val="visible"/>
                                      </p:to>
                                    </p:set>
                                    <p:animEffect transition="in" filter="dissolve">
                                      <p:cBhvr>
                                        <p:cTn id="22" dur="500"/>
                                        <p:tgtEl>
                                          <p:spTgt spid="10">
                                            <p:txEl>
                                              <p:pRg st="5" end="5"/>
                                            </p:txEl>
                                          </p:spTgt>
                                        </p:tgtEl>
                                      </p:cBhvr>
                                    </p:animEffect>
                                  </p:childTnLst>
                                </p:cTn>
                              </p:par>
                              <p:par>
                                <p:cTn id="23" presetID="9" presetClass="entr" presetSubtype="0" fill="hold" nodeType="withEffect">
                                  <p:stCondLst>
                                    <p:cond delay="0"/>
                                  </p:stCondLst>
                                  <p:childTnLst>
                                    <p:set>
                                      <p:cBhvr>
                                        <p:cTn id="24" dur="1" fill="hold">
                                          <p:stCondLst>
                                            <p:cond delay="0"/>
                                          </p:stCondLst>
                                        </p:cTn>
                                        <p:tgtEl>
                                          <p:spTgt spid="10">
                                            <p:txEl>
                                              <p:pRg st="6" end="6"/>
                                            </p:txEl>
                                          </p:spTgt>
                                        </p:tgtEl>
                                        <p:attrNameLst>
                                          <p:attrName>style.visibility</p:attrName>
                                        </p:attrNameLst>
                                      </p:cBhvr>
                                      <p:to>
                                        <p:strVal val="visible"/>
                                      </p:to>
                                    </p:set>
                                    <p:animEffect transition="in" filter="dissolve">
                                      <p:cBhvr>
                                        <p:cTn id="25" dur="500"/>
                                        <p:tgtEl>
                                          <p:spTgt spid="10">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0" end="0"/>
                                            </p:txEl>
                                          </p:spTgt>
                                        </p:tgtEl>
                                        <p:attrNameLst>
                                          <p:attrName>style.visibility</p:attrName>
                                        </p:attrNameLst>
                                      </p:cBhvr>
                                      <p:to>
                                        <p:strVal val="visible"/>
                                      </p:to>
                                    </p:set>
                                    <p:animEffect transition="in" filter="dissolve">
                                      <p:cBhvr>
                                        <p:cTn id="30" dur="500"/>
                                        <p:tgtEl>
                                          <p:spTgt spid="6">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6">
                                            <p:txEl>
                                              <p:pRg st="1" end="1"/>
                                            </p:txEl>
                                          </p:spTgt>
                                        </p:tgtEl>
                                        <p:attrNameLst>
                                          <p:attrName>style.visibility</p:attrName>
                                        </p:attrNameLst>
                                      </p:cBhvr>
                                      <p:to>
                                        <p:strVal val="visible"/>
                                      </p:to>
                                    </p:set>
                                    <p:animEffect transition="in" filter="dissolve">
                                      <p:cBhvr>
                                        <p:cTn id="35" dur="500"/>
                                        <p:tgtEl>
                                          <p:spTgt spid="6">
                                            <p:txEl>
                                              <p:pRg st="1" end="1"/>
                                            </p:txEl>
                                          </p:spTgt>
                                        </p:tgtEl>
                                      </p:cBhvr>
                                    </p:animEffect>
                                  </p:childTnLst>
                                </p:cTn>
                              </p:par>
                              <p:par>
                                <p:cTn id="36" presetID="9" presetClass="entr" presetSubtype="0" fill="hold" nodeType="withEffect">
                                  <p:stCondLst>
                                    <p:cond delay="0"/>
                                  </p:stCondLst>
                                  <p:childTnLst>
                                    <p:set>
                                      <p:cBhvr>
                                        <p:cTn id="37" dur="1" fill="hold">
                                          <p:stCondLst>
                                            <p:cond delay="0"/>
                                          </p:stCondLst>
                                        </p:cTn>
                                        <p:tgtEl>
                                          <p:spTgt spid="6">
                                            <p:txEl>
                                              <p:pRg st="2" end="2"/>
                                            </p:txEl>
                                          </p:spTgt>
                                        </p:tgtEl>
                                        <p:attrNameLst>
                                          <p:attrName>style.visibility</p:attrName>
                                        </p:attrNameLst>
                                      </p:cBhvr>
                                      <p:to>
                                        <p:strVal val="visible"/>
                                      </p:to>
                                    </p:set>
                                    <p:animEffect transition="in" filter="dissolve">
                                      <p:cBhvr>
                                        <p:cTn id="38" dur="500"/>
                                        <p:tgtEl>
                                          <p:spTgt spid="6">
                                            <p:txEl>
                                              <p:pRg st="2" end="2"/>
                                            </p:txEl>
                                          </p:spTgt>
                                        </p:tgtEl>
                                      </p:cBhvr>
                                    </p:animEffect>
                                  </p:childTnLst>
                                </p:cTn>
                              </p:par>
                              <p:par>
                                <p:cTn id="39" presetID="9" presetClass="entr" presetSubtype="0" fill="hold" nodeType="withEffect">
                                  <p:stCondLst>
                                    <p:cond delay="0"/>
                                  </p:stCondLst>
                                  <p:childTnLst>
                                    <p:set>
                                      <p:cBhvr>
                                        <p:cTn id="40" dur="1" fill="hold">
                                          <p:stCondLst>
                                            <p:cond delay="0"/>
                                          </p:stCondLst>
                                        </p:cTn>
                                        <p:tgtEl>
                                          <p:spTgt spid="6">
                                            <p:txEl>
                                              <p:pRg st="3" end="3"/>
                                            </p:txEl>
                                          </p:spTgt>
                                        </p:tgtEl>
                                        <p:attrNameLst>
                                          <p:attrName>style.visibility</p:attrName>
                                        </p:attrNameLst>
                                      </p:cBhvr>
                                      <p:to>
                                        <p:strVal val="visible"/>
                                      </p:to>
                                    </p:set>
                                    <p:animEffect transition="in" filter="dissolve">
                                      <p:cBhvr>
                                        <p:cTn id="41" dur="500"/>
                                        <p:tgtEl>
                                          <p:spTgt spid="6">
                                            <p:txEl>
                                              <p:pRg st="3" end="3"/>
                                            </p:txEl>
                                          </p:spTgt>
                                        </p:tgtEl>
                                      </p:cBhvr>
                                    </p:animEffect>
                                  </p:childTnLst>
                                </p:cTn>
                              </p:par>
                              <p:par>
                                <p:cTn id="42" presetID="9" presetClass="entr" presetSubtype="0" fill="hold" nodeType="withEffect">
                                  <p:stCondLst>
                                    <p:cond delay="0"/>
                                  </p:stCondLst>
                                  <p:childTnLst>
                                    <p:set>
                                      <p:cBhvr>
                                        <p:cTn id="43" dur="1" fill="hold">
                                          <p:stCondLst>
                                            <p:cond delay="0"/>
                                          </p:stCondLst>
                                        </p:cTn>
                                        <p:tgtEl>
                                          <p:spTgt spid="6">
                                            <p:txEl>
                                              <p:pRg st="4" end="4"/>
                                            </p:txEl>
                                          </p:spTgt>
                                        </p:tgtEl>
                                        <p:attrNameLst>
                                          <p:attrName>style.visibility</p:attrName>
                                        </p:attrNameLst>
                                      </p:cBhvr>
                                      <p:to>
                                        <p:strVal val="visible"/>
                                      </p:to>
                                    </p:set>
                                    <p:animEffect transition="in" filter="dissolve">
                                      <p:cBhvr>
                                        <p:cTn id="44" dur="500"/>
                                        <p:tgtEl>
                                          <p:spTgt spid="6">
                                            <p:txEl>
                                              <p:pRg st="4" end="4"/>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dissolve">
                                      <p:cBhvr>
                                        <p:cTn id="4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79013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13541" y="1386556"/>
            <a:ext cx="10515600" cy="5071394"/>
          </a:xfrm>
        </p:spPr>
        <p:txBody>
          <a:bodyPr>
            <a:normAutofit lnSpcReduction="10000"/>
          </a:bodyPr>
          <a:lstStyle/>
          <a:p>
            <a:pPr marL="0" indent="0">
              <a:buNone/>
            </a:pPr>
            <a:r>
              <a:rPr lang="en-US" sz="3200" dirty="0"/>
              <a:t>Cookies can be used to: </a:t>
            </a:r>
          </a:p>
          <a:p>
            <a:pPr marL="463550" indent="-227013">
              <a:buClr>
                <a:srgbClr val="0A14A3"/>
              </a:buClr>
              <a:buFont typeface="Wingdings" pitchFamily="2" charset="2"/>
              <a:buChar char="§"/>
            </a:pPr>
            <a:r>
              <a:rPr lang="en-US" dirty="0"/>
              <a:t>track user behavior on a given website (</a:t>
            </a:r>
            <a:r>
              <a:rPr lang="en-US" dirty="0">
                <a:solidFill>
                  <a:srgbClr val="C00000"/>
                </a:solidFill>
              </a:rPr>
              <a:t>first party cookies</a:t>
            </a:r>
            <a:r>
              <a:rPr lang="en-US" dirty="0"/>
              <a:t>)</a:t>
            </a:r>
          </a:p>
          <a:p>
            <a:pPr marL="463550" indent="-227013">
              <a:buClr>
                <a:srgbClr val="0A14A3"/>
              </a:buClr>
              <a:buFont typeface="Wingdings" pitchFamily="2" charset="2"/>
              <a:buChar char="§"/>
            </a:pPr>
            <a:r>
              <a:rPr lang="en-US" dirty="0"/>
              <a:t>track user behavior across multiple websites (</a:t>
            </a:r>
            <a:r>
              <a:rPr lang="en-US" dirty="0">
                <a:solidFill>
                  <a:srgbClr val="C00000"/>
                </a:solidFill>
              </a:rPr>
              <a:t>third party cookies</a:t>
            </a:r>
            <a:r>
              <a:rPr lang="en-US" dirty="0"/>
              <a:t>) without user ever choosing to visit tracker site (!)</a:t>
            </a:r>
          </a:p>
          <a:p>
            <a:pPr marL="463550" indent="-227013">
              <a:buClr>
                <a:srgbClr val="0A14A3"/>
              </a:buClr>
              <a:buFont typeface="Wingdings" pitchFamily="2" charset="2"/>
              <a:buChar char="§"/>
            </a:pPr>
            <a:r>
              <a:rPr lang="en-US" dirty="0"/>
              <a:t>tracking may be </a:t>
            </a:r>
            <a:r>
              <a:rPr lang="en-US" i="1" dirty="0"/>
              <a:t>invisible</a:t>
            </a:r>
            <a:r>
              <a:rPr lang="en-US" dirty="0"/>
              <a:t> to user:</a:t>
            </a:r>
          </a:p>
          <a:p>
            <a:pPr marL="860425" lvl="1" indent="-168275">
              <a:buClr>
                <a:srgbClr val="0A14A3"/>
              </a:buClr>
            </a:pPr>
            <a:r>
              <a:rPr lang="en-US" dirty="0"/>
              <a:t>rather than displayed ad triggering HTTP GET to tracker, could be an invisible link</a:t>
            </a:r>
          </a:p>
          <a:p>
            <a:pPr marL="920750" lvl="1" indent="-227013">
              <a:buClr>
                <a:srgbClr val="0A14A3"/>
              </a:buClr>
              <a:buFont typeface="Wingdings" pitchFamily="2" charset="2"/>
              <a:buChar char="§"/>
            </a:pPr>
            <a:endParaRPr lang="en-US" dirty="0"/>
          </a:p>
          <a:p>
            <a:pPr marL="236537" indent="0">
              <a:buClr>
                <a:srgbClr val="0A14A3"/>
              </a:buClr>
              <a:buNone/>
            </a:pPr>
            <a:r>
              <a:rPr lang="en-US" dirty="0"/>
              <a:t>third party tracking via cookies:</a:t>
            </a:r>
          </a:p>
          <a:p>
            <a:pPr marL="692150" indent="-341313">
              <a:buClr>
                <a:srgbClr val="0A14A3"/>
              </a:buClr>
              <a:buFont typeface="Wingdings" pitchFamily="2" charset="2"/>
              <a:buChar char="§"/>
            </a:pPr>
            <a:r>
              <a:rPr lang="en-US" dirty="0"/>
              <a:t>disabled by default in Firefox, Safari browsers</a:t>
            </a:r>
          </a:p>
          <a:p>
            <a:pPr marL="692150" indent="-341313">
              <a:buClr>
                <a:srgbClr val="0A14A3"/>
              </a:buClr>
              <a:buFont typeface="Wingdings" pitchFamily="2" charset="2"/>
              <a:buChar char="§"/>
            </a:pPr>
            <a:r>
              <a:rPr lang="en-US" dirty="0"/>
              <a:t>to be disabled in Chrome browser in 2023</a:t>
            </a:r>
          </a:p>
        </p:txBody>
      </p:sp>
    </p:spTree>
    <p:extLst>
      <p:ext uri="{BB962C8B-B14F-4D97-AF65-F5344CB8AC3E}">
        <p14:creationId xmlns:p14="http://schemas.microsoft.com/office/powerpoint/2010/main" val="411581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6" end="6"/>
                                            </p:txEl>
                                          </p:spTgt>
                                        </p:tgtEl>
                                        <p:attrNameLst>
                                          <p:attrName>style.visibility</p:attrName>
                                        </p:attrNameLst>
                                      </p:cBhvr>
                                      <p:to>
                                        <p:strVal val="visible"/>
                                      </p:to>
                                    </p:set>
                                    <p:animEffect transition="in" filter="dissolve">
                                      <p:cBhvr>
                                        <p:cTn id="7" dur="500"/>
                                        <p:tgtEl>
                                          <p:spTgt spid="11">
                                            <p:txEl>
                                              <p:pRg st="6" end="6"/>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7" end="7"/>
                                            </p:txEl>
                                          </p:spTgt>
                                        </p:tgtEl>
                                        <p:attrNameLst>
                                          <p:attrName>style.visibility</p:attrName>
                                        </p:attrNameLst>
                                      </p:cBhvr>
                                      <p:to>
                                        <p:strVal val="visible"/>
                                      </p:to>
                                    </p:set>
                                    <p:animEffect transition="in" filter="dissolve">
                                      <p:cBhvr>
                                        <p:cTn id="10" dur="500"/>
                                        <p:tgtEl>
                                          <p:spTgt spid="11">
                                            <p:txEl>
                                              <p:pRg st="7" end="7"/>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8" end="8"/>
                                            </p:txEl>
                                          </p:spTgt>
                                        </p:tgtEl>
                                        <p:attrNameLst>
                                          <p:attrName>style.visibility</p:attrName>
                                        </p:attrNameLst>
                                      </p:cBhvr>
                                      <p:to>
                                        <p:strVal val="visible"/>
                                      </p:to>
                                    </p:set>
                                    <p:animEffect transition="in" filter="dissolve">
                                      <p:cBhvr>
                                        <p:cTn id="13" dur="500"/>
                                        <p:tgtEl>
                                          <p:spTgt spid="1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28307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 GDPR </a:t>
            </a:r>
            <a:r>
              <a:rPr kumimoji="0" lang="en-US" sz="2800" b="0" i="0" u="none" strike="noStrike" kern="1200" cap="none" spc="0" normalizeH="0" baseline="0" noProof="0" dirty="0">
                <a:ln>
                  <a:noFill/>
                </a:ln>
                <a:solidFill>
                  <a:srgbClr val="0E01A0"/>
                </a:solidFill>
                <a:effectLst/>
                <a:uLnTx/>
                <a:uFillTx/>
                <a:latin typeface="Calibri" panose="020F0502020204030204"/>
                <a:ea typeface="+mn-ea"/>
                <a:cs typeface="+mn-cs"/>
              </a:rPr>
              <a:t>(EU General Data Protection Regulation)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and cookies</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802727" y="1632893"/>
            <a:ext cx="5736021" cy="2911124"/>
          </a:xfrm>
        </p:spPr>
        <p:txBody>
          <a:bodyPr>
            <a:normAutofit/>
          </a:bodyPr>
          <a:lstStyle/>
          <a:p>
            <a:pPr marL="0" indent="0">
              <a:buNone/>
            </a:pPr>
            <a:r>
              <a:rPr lang="en-US" sz="2000" dirty="0"/>
              <a:t>“Natural persons may be associated with online identifiers […] such as internet protocol addresses, cookie identifiers or other identifiers […].</a:t>
            </a:r>
          </a:p>
          <a:p>
            <a:pPr marL="0" indent="0">
              <a:buNone/>
            </a:pPr>
            <a:r>
              <a:rPr lang="en-US" sz="2000" dirty="0"/>
              <a:t>This may leave traces which, in particular when combined with unique identifiers and other information received by the servers, may be used to create profiles of the natural persons and identify them.”</a:t>
            </a:r>
          </a:p>
          <a:p>
            <a:pPr marL="0" indent="0">
              <a:buNone/>
            </a:pPr>
            <a:endParaRPr lang="en-US" dirty="0"/>
          </a:p>
        </p:txBody>
      </p:sp>
      <p:sp>
        <p:nvSpPr>
          <p:cNvPr id="53" name="Rectangle 52">
            <a:extLst>
              <a:ext uri="{FF2B5EF4-FFF2-40B4-BE49-F238E27FC236}">
                <a16:creationId xmlns:a16="http://schemas.microsoft.com/office/drawing/2014/main" id="{BFBE1986-1770-D04F-A610-BF1A6514BB48}"/>
              </a:ext>
            </a:extLst>
          </p:cNvPr>
          <p:cNvSpPr/>
          <p:nvPr/>
        </p:nvSpPr>
        <p:spPr>
          <a:xfrm>
            <a:off x="547457" y="1418109"/>
            <a:ext cx="6229350" cy="2903220"/>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3578771" y="4114800"/>
            <a:ext cx="2817887"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7162802" y="1198179"/>
            <a:ext cx="5029198" cy="4840014"/>
            <a:chOff x="6810703" y="931954"/>
            <a:chExt cx="5675585" cy="573686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4" y="5580992"/>
              <a:ext cx="3263462" cy="923330"/>
            </a:xfrm>
            <a:prstGeom prst="rect">
              <a:avLst/>
            </a:prstGeom>
            <a:solidFill>
              <a:schemeClr val="bg1">
                <a:alpha val="67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504498" y="4461641"/>
            <a:ext cx="6274676" cy="1988605"/>
            <a:chOff x="504498" y="4461641"/>
            <a:chExt cx="6274676" cy="1988605"/>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a:t>
            </a:r>
            <a:endParaRPr lang="en-US" sz="4400"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794606" y="2233994"/>
            <a:ext cx="4908362"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configures browser to point to a (local) </a:t>
            </a:r>
            <a:r>
              <a:rPr kumimoji="0" lang="en-US" altLang="en-US" sz="28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Web cache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browser sends all HTTP requests to cache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if</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object in cache: cache returns object to client</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else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0" y="1333500"/>
            <a:ext cx="1029261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8270000" y="2687749"/>
            <a:ext cx="786882" cy="1235302"/>
            <a:chOff x="8270000" y="2687749"/>
            <a:chExt cx="786882"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70000" y="2687749"/>
              <a:ext cx="78688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7010400" y="2873713"/>
            <a:ext cx="3251200" cy="730250"/>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29" y="200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60" y="201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origin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6237288" y="2421276"/>
            <a:ext cx="4110038" cy="1814512"/>
            <a:chOff x="2515" y="1687"/>
            <a:chExt cx="2589"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63" y="2243"/>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93" y="2231"/>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Slide Number Placeholder 2">
            <a:extLst>
              <a:ext uri="{FF2B5EF4-FFF2-40B4-BE49-F238E27FC236}">
                <a16:creationId xmlns:a16="http://schemas.microsoft.com/office/drawing/2014/main" id="{AAEEF6BD-F1CB-4A4C-82D3-5C6EE9E6D0E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42</a:t>
            </a:fld>
            <a:endParaRPr lang="en-US" dirty="0"/>
          </a:p>
        </p:txBody>
      </p:sp>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 (aka proxy servers)</a:t>
            </a:r>
            <a:endParaRPr lang="en-US" sz="4400"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600308" y="1534695"/>
            <a:ext cx="4752277" cy="21349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cache acts as both client and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for original requesting 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5544015" y="1534695"/>
            <a:ext cx="60476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Why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caching?</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response time for client request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 is closer to client</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traffic on an institution</a:t>
            </a:r>
            <a:r>
              <a:rPr kumimoji="0" lang="en-US" altLang="ja-JP"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access link</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Internet is dense with caches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enables “</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poor” content providers to more effectively deliver content</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8078A0BA-EA92-E84B-9D25-74AB5B584F39}"/>
              </a:ext>
            </a:extLst>
          </p:cNvPr>
          <p:cNvGrpSpPr/>
          <p:nvPr/>
        </p:nvGrpSpPr>
        <p:grpSpPr>
          <a:xfrm>
            <a:off x="632391" y="3810000"/>
            <a:ext cx="4798594" cy="2217821"/>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tells cache about object’s allowable caching in response header:</a:t>
              </a:r>
            </a:p>
          </p:txBody>
        </p:sp>
      </p:grpSp>
      <p:sp>
        <p:nvSpPr>
          <p:cNvPr id="10" name="Slide Number Placeholder 2">
            <a:extLst>
              <a:ext uri="{FF2B5EF4-FFF2-40B4-BE49-F238E27FC236}">
                <a16:creationId xmlns:a16="http://schemas.microsoft.com/office/drawing/2014/main" id="{293899FF-7A74-EF40-AE83-53C0062783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43</a:t>
            </a:fld>
            <a:endParaRPr lang="en-US" dirty="0"/>
          </a:p>
        </p:txBody>
      </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5">
                                            <p:txEl>
                                              <p:pRg st="0" end="0"/>
                                            </p:txEl>
                                          </p:spTgt>
                                        </p:tgtEl>
                                        <p:attrNameLst>
                                          <p:attrName>style.visibility</p:attrName>
                                        </p:attrNameLst>
                                      </p:cBhvr>
                                      <p:to>
                                        <p:strVal val="visible"/>
                                      </p:to>
                                    </p:set>
                                    <p:animEffect transition="in" filter="dissolve">
                                      <p:cBhvr>
                                        <p:cTn id="12" dur="500"/>
                                        <p:tgtEl>
                                          <p:spTgt spid="1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
                                            <p:txEl>
                                              <p:pRg st="1" end="1"/>
                                            </p:txEl>
                                          </p:spTgt>
                                        </p:tgtEl>
                                        <p:attrNameLst>
                                          <p:attrName>style.visibility</p:attrName>
                                        </p:attrNameLst>
                                      </p:cBhvr>
                                      <p:to>
                                        <p:strVal val="visible"/>
                                      </p:to>
                                    </p:set>
                                    <p:animEffect transition="in" filter="dissolve">
                                      <p:cBhvr>
                                        <p:cTn id="17" dur="500"/>
                                        <p:tgtEl>
                                          <p:spTgt spid="145">
                                            <p:txEl>
                                              <p:pRg st="1" end="1"/>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45">
                                            <p:txEl>
                                              <p:pRg st="2" end="2"/>
                                            </p:txEl>
                                          </p:spTgt>
                                        </p:tgtEl>
                                        <p:attrNameLst>
                                          <p:attrName>style.visibility</p:attrName>
                                        </p:attrNameLst>
                                      </p:cBhvr>
                                      <p:to>
                                        <p:strVal val="visible"/>
                                      </p:to>
                                    </p:set>
                                    <p:animEffect transition="in" filter="dissolve">
                                      <p:cBhvr>
                                        <p:cTn id="20" dur="500"/>
                                        <p:tgtEl>
                                          <p:spTgt spid="14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45">
                                            <p:txEl>
                                              <p:pRg st="3" end="3"/>
                                            </p:txEl>
                                          </p:spTgt>
                                        </p:tgtEl>
                                        <p:attrNameLst>
                                          <p:attrName>style.visibility</p:attrName>
                                        </p:attrNameLst>
                                      </p:cBhvr>
                                      <p:to>
                                        <p:strVal val="visible"/>
                                      </p:to>
                                    </p:set>
                                    <p:animEffect transition="in" filter="dissolve">
                                      <p:cBhvr>
                                        <p:cTn id="25" dur="500"/>
                                        <p:tgtEl>
                                          <p:spTgt spid="14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45">
                                            <p:txEl>
                                              <p:pRg st="4" end="4"/>
                                            </p:txEl>
                                          </p:spTgt>
                                        </p:tgtEl>
                                        <p:attrNameLst>
                                          <p:attrName>style.visibility</p:attrName>
                                        </p:attrNameLst>
                                      </p:cBhvr>
                                      <p:to>
                                        <p:strVal val="visible"/>
                                      </p:to>
                                    </p:set>
                                    <p:animEffect transition="in" filter="dissolve">
                                      <p:cBhvr>
                                        <p:cTn id="30" dur="500"/>
                                        <p:tgtEl>
                                          <p:spTgt spid="145">
                                            <p:txEl>
                                              <p:pRg st="4" end="4"/>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45">
                                            <p:txEl>
                                              <p:pRg st="5" end="5"/>
                                            </p:txEl>
                                          </p:spTgt>
                                        </p:tgtEl>
                                        <p:attrNameLst>
                                          <p:attrName>style.visibility</p:attrName>
                                        </p:attrNameLst>
                                      </p:cBhvr>
                                      <p:to>
                                        <p:strVal val="visible"/>
                                      </p:to>
                                    </p:set>
                                    <p:animEffect transition="in" filter="dissolve">
                                      <p:cBhvr>
                                        <p:cTn id="33" dur="500"/>
                                        <p:tgtEl>
                                          <p:spTgt spid="14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uiExpand="1"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0E83591-8817-3D4E-B1D7-7CB768593A6D}"/>
              </a:ext>
            </a:extLst>
          </p:cNvPr>
          <p:cNvPicPr>
            <a:picLocks noChangeAspect="1"/>
          </p:cNvPicPr>
          <p:nvPr/>
        </p:nvPicPr>
        <p:blipFill>
          <a:blip r:embed="rId3"/>
          <a:stretch>
            <a:fillRect/>
          </a:stretch>
        </p:blipFill>
        <p:spPr>
          <a:xfrm>
            <a:off x="6451600" y="3598333"/>
            <a:ext cx="1255183" cy="1030679"/>
          </a:xfrm>
          <a:prstGeom prst="rect">
            <a:avLst/>
          </a:prstGeom>
        </p:spPr>
      </p:pic>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20660" y="3598333"/>
            <a:ext cx="721782" cy="721782"/>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800" dirty="0">
                <a:ea typeface="ＭＳ Ｐゴシック" panose="020B0600070205080204" pitchFamily="34" charset="-128"/>
              </a:rPr>
              <a:t>Caching example</a:t>
            </a:r>
            <a:endParaRPr lang="en-US" sz="48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3943717" y="4370340"/>
            <a:ext cx="940980" cy="50997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usecs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sp>
        <p:nvSpPr>
          <p:cNvPr id="214" name="Oval 137">
            <a:extLst>
              <a:ext uri="{FF2B5EF4-FFF2-40B4-BE49-F238E27FC236}">
                <a16:creationId xmlns:a16="http://schemas.microsoft.com/office/drawing/2014/main" id="{23716FFF-6EE9-1D40-8627-3412B2DC1621}"/>
              </a:ext>
            </a:extLst>
          </p:cNvPr>
          <p:cNvSpPr>
            <a:spLocks noChangeArrowheads="1"/>
          </p:cNvSpPr>
          <p:nvPr/>
        </p:nvSpPr>
        <p:spPr bwMode="auto">
          <a:xfrm>
            <a:off x="4316250" y="5809673"/>
            <a:ext cx="1119350" cy="591127"/>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4884698" y="4320866"/>
            <a:ext cx="212570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9525" marR="0" lvl="0" indent="0" algn="l" defTabSz="914400" rtl="0" eaLnBrk="0" fontAlgn="base" latinLnBrk="0" hangingPunct="0">
              <a:lnSpc>
                <a:spcPct val="90000"/>
              </a:lnSpc>
              <a:spcBef>
                <a:spcPct val="20000"/>
              </a:spcBef>
              <a:spcAft>
                <a:spcPct val="0"/>
              </a:spcAft>
              <a:buClr>
                <a:srgbClr val="3333CC"/>
              </a:buClr>
              <a:buSzPct val="85000"/>
              <a:buFont typeface="ZapfDingbats" charset="2"/>
              <a:buNone/>
              <a:tabLst/>
              <a:defRPr/>
            </a:pPr>
            <a:r>
              <a:rPr kumimoji="0" lang="en-US" altLang="en-US" sz="20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problem: </a:t>
            </a: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large queueing delays at high utilization!</a:t>
            </a:r>
          </a:p>
        </p:txBody>
      </p:sp>
      <p:sp>
        <p:nvSpPr>
          <p:cNvPr id="216" name="Slide Number Placeholder 2">
            <a:extLst>
              <a:ext uri="{FF2B5EF4-FFF2-40B4-BE49-F238E27FC236}">
                <a16:creationId xmlns:a16="http://schemas.microsoft.com/office/drawing/2014/main" id="{FE5CDB2C-98A2-A94B-BF70-466F1E23168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44</a:t>
            </a:fld>
            <a:endParaRPr lang="en-US" dirty="0"/>
          </a:p>
        </p:txBody>
      </p:sp>
    </p:spTree>
    <p:extLst>
      <p:ext uri="{BB962C8B-B14F-4D97-AF65-F5344CB8AC3E}">
        <p14:creationId xmlns:p14="http://schemas.microsoft.com/office/powerpoint/2010/main" val="31615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29">
                                            <p:txEl>
                                              <p:pRg st="0" end="0"/>
                                            </p:txEl>
                                          </p:spTgt>
                                        </p:tgtEl>
                                        <p:attrNameLst>
                                          <p:attrName>style.visibility</p:attrName>
                                        </p:attrNameLst>
                                      </p:cBhvr>
                                      <p:to>
                                        <p:strVal val="visible"/>
                                      </p:to>
                                    </p:set>
                                    <p:animEffect transition="in" filter="dissolve">
                                      <p:cBhvr>
                                        <p:cTn id="7" dur="500"/>
                                        <p:tgtEl>
                                          <p:spTgt spid="52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29">
                                            <p:txEl>
                                              <p:pRg st="1" end="1"/>
                                            </p:txEl>
                                          </p:spTgt>
                                        </p:tgtEl>
                                        <p:attrNameLst>
                                          <p:attrName>style.visibility</p:attrName>
                                        </p:attrNameLst>
                                      </p:cBhvr>
                                      <p:to>
                                        <p:strVal val="visible"/>
                                      </p:to>
                                    </p:set>
                                    <p:animEffect transition="in" filter="dissolve">
                                      <p:cBhvr>
                                        <p:cTn id="10" dur="500"/>
                                        <p:tgtEl>
                                          <p:spTgt spid="529">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90"/>
                                        </p:tgtEl>
                                        <p:attrNameLst>
                                          <p:attrName>style.visibility</p:attrName>
                                        </p:attrNameLst>
                                      </p:cBhvr>
                                      <p:to>
                                        <p:strVal val="visible"/>
                                      </p:to>
                                    </p:set>
                                    <p:animEffect transition="in" filter="dissolve">
                                      <p:cBhvr>
                                        <p:cTn id="15" dur="500"/>
                                        <p:tgtEl>
                                          <p:spTgt spid="29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91"/>
                                        </p:tgtEl>
                                        <p:attrNameLst>
                                          <p:attrName>style.visibility</p:attrName>
                                        </p:attrNameLst>
                                      </p:cBhvr>
                                      <p:to>
                                        <p:strVal val="visible"/>
                                      </p:to>
                                    </p:set>
                                    <p:animEffect transition="in" filter="dissolve">
                                      <p:cBhvr>
                                        <p:cTn id="18" dur="500"/>
                                        <p:tgtEl>
                                          <p:spTgt spid="291"/>
                                        </p:tgtEl>
                                      </p:cBhvr>
                                    </p:animEffect>
                                  </p:childTnLst>
                                </p:cTn>
                              </p:par>
                              <p:par>
                                <p:cTn id="19" presetID="9" presetClass="entr" presetSubtype="0" fill="hold"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dissolve">
                                      <p:cBhvr>
                                        <p:cTn id="21" dur="500"/>
                                        <p:tgtEl>
                                          <p:spTgt spid="1026"/>
                                        </p:tgtEl>
                                      </p:cBhvr>
                                    </p:animEffect>
                                  </p:childTnLst>
                                </p:cTn>
                              </p:par>
                              <p:par>
                                <p:cTn id="22" presetID="9"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9">
                                            <p:txEl>
                                              <p:pRg st="2" end="2"/>
                                            </p:txEl>
                                          </p:spTgt>
                                        </p:tgtEl>
                                        <p:attrNameLst>
                                          <p:attrName>style.visibility</p:attrName>
                                        </p:attrNameLst>
                                      </p:cBhvr>
                                      <p:to>
                                        <p:strVal val="visible"/>
                                      </p:to>
                                    </p:set>
                                    <p:animEffect transition="in" filter="dissolve">
                                      <p:cBhvr>
                                        <p:cTn id="29" dur="500"/>
                                        <p:tgtEl>
                                          <p:spTgt spid="529">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29">
                                            <p:txEl>
                                              <p:pRg st="3" end="3"/>
                                            </p:txEl>
                                          </p:spTgt>
                                        </p:tgtEl>
                                        <p:attrNameLst>
                                          <p:attrName>style.visibility</p:attrName>
                                        </p:attrNameLst>
                                      </p:cBhvr>
                                      <p:to>
                                        <p:strVal val="visible"/>
                                      </p:to>
                                    </p:set>
                                    <p:animEffect transition="in" filter="dissolve">
                                      <p:cBhvr>
                                        <p:cTn id="34" dur="500"/>
                                        <p:tgtEl>
                                          <p:spTgt spid="529">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29">
                                            <p:txEl>
                                              <p:pRg st="4" end="4"/>
                                            </p:txEl>
                                          </p:spTgt>
                                        </p:tgtEl>
                                        <p:attrNameLst>
                                          <p:attrName>style.visibility</p:attrName>
                                        </p:attrNameLst>
                                      </p:cBhvr>
                                      <p:to>
                                        <p:strVal val="visible"/>
                                      </p:to>
                                    </p:set>
                                    <p:animEffect transition="in" filter="dissolve">
                                      <p:cBhvr>
                                        <p:cTn id="37" dur="500"/>
                                        <p:tgtEl>
                                          <p:spTgt spid="529">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29">
                                            <p:txEl>
                                              <p:pRg st="5" end="5"/>
                                            </p:txEl>
                                          </p:spTgt>
                                        </p:tgtEl>
                                        <p:attrNameLst>
                                          <p:attrName>style.visibility</p:attrName>
                                        </p:attrNameLst>
                                      </p:cBhvr>
                                      <p:to>
                                        <p:strVal val="visible"/>
                                      </p:to>
                                    </p:set>
                                    <p:animEffect transition="in" filter="dissolve">
                                      <p:cBhvr>
                                        <p:cTn id="40" dur="500"/>
                                        <p:tgtEl>
                                          <p:spTgt spid="529">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4"/>
                                        </p:tgtEl>
                                        <p:attrNameLst>
                                          <p:attrName>style.visibility</p:attrName>
                                        </p:attrNameLst>
                                      </p:cBhvr>
                                      <p:to>
                                        <p:strVal val="visible"/>
                                      </p:to>
                                    </p:set>
                                    <p:animEffect transition="in" filter="dissolve">
                                      <p:cBhvr>
                                        <p:cTn id="45"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14" grpId="0" animBg="1"/>
      <p:bldP spid="29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4">
            <a:extLst>
              <a:ext uri="{FF2B5EF4-FFF2-40B4-BE49-F238E27FC236}">
                <a16:creationId xmlns:a16="http://schemas.microsoft.com/office/drawing/2014/main" id="{98A75405-209A-CD48-8E25-225D64187B47}"/>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usecs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1: buy a faster access link</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3269205" y="1370475"/>
            <a:ext cx="7974440" cy="2642996"/>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70" y="3567941"/>
                <a:ext cx="1585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4067394" y="4387359"/>
            <a:ext cx="2583033" cy="461665"/>
            <a:chOff x="4114801" y="3880785"/>
            <a:chExt cx="2583033" cy="461665"/>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7" y="3880785"/>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4351868" y="5927346"/>
            <a:ext cx="3101886" cy="698305"/>
            <a:chOff x="3557204" y="3415545"/>
            <a:chExt cx="3101886" cy="698305"/>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msecs</a:t>
              </a:r>
            </a:p>
          </p:txBody>
        </p:sp>
        <p:sp>
          <p:nvSpPr>
            <p:cNvPr id="228" name="Rectangle 227">
              <a:extLst>
                <a:ext uri="{FF2B5EF4-FFF2-40B4-BE49-F238E27FC236}">
                  <a16:creationId xmlns:a16="http://schemas.microsoft.com/office/drawing/2014/main" id="{4EE7EB05-EB77-DA46-8D82-2C1B89B59FCD}"/>
                </a:ext>
              </a:extLst>
            </p:cNvPr>
            <p:cNvSpPr/>
            <p:nvPr/>
          </p:nvSpPr>
          <p:spPr>
            <a:xfrm>
              <a:off x="3557204" y="3415545"/>
              <a:ext cx="1041334" cy="337988"/>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870724" y="6212256"/>
            <a:ext cx="45657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faster access link (expensive!)</a:t>
            </a:r>
          </a:p>
        </p:txBody>
      </p:sp>
      <p:sp>
        <p:nvSpPr>
          <p:cNvPr id="231" name="Slide Number Placeholder 2">
            <a:extLst>
              <a:ext uri="{FF2B5EF4-FFF2-40B4-BE49-F238E27FC236}">
                <a16:creationId xmlns:a16="http://schemas.microsoft.com/office/drawing/2014/main" id="{FF0ECF32-52FF-7941-8B38-AE471D68A41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45</a:t>
            </a:fld>
            <a:endParaRPr lang="en-US" dirty="0"/>
          </a:p>
        </p:txBody>
      </p:sp>
    </p:spTree>
    <p:extLst>
      <p:ext uri="{BB962C8B-B14F-4D97-AF65-F5344CB8AC3E}">
        <p14:creationId xmlns:p14="http://schemas.microsoft.com/office/powerpoint/2010/main" val="384993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dissolv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dissolve">
                                      <p:cBhvr>
                                        <p:cTn id="22"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922868" y="4719957"/>
            <a:ext cx="6361287" cy="23024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end-end delay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2: install a web cache</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300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4483372" y="5180762"/>
            <a:ext cx="2818464" cy="6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How to compute link </a:t>
            </a:r>
          </a:p>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853791" y="4053039"/>
            <a:ext cx="3306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Slide Number Placeholder 2">
            <a:extLst>
              <a:ext uri="{FF2B5EF4-FFF2-40B4-BE49-F238E27FC236}">
                <a16:creationId xmlns:a16="http://schemas.microsoft.com/office/drawing/2014/main" id="{CD12BA19-40D2-F44B-8E23-E4E6B15A6DE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46</a:t>
            </a:fld>
            <a:endParaRPr lang="en-US" dirty="0"/>
          </a:p>
        </p:txBody>
      </p:sp>
    </p:spTree>
    <p:extLst>
      <p:ext uri="{BB962C8B-B14F-4D97-AF65-F5344CB8AC3E}">
        <p14:creationId xmlns:p14="http://schemas.microsoft.com/office/powerpoint/2010/main" val="18071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29"/>
                                        </p:tgtEl>
                                        <p:attrNameLst>
                                          <p:attrName>style.visibility</p:attrName>
                                        </p:attrNameLst>
                                      </p:cBhvr>
                                      <p:to>
                                        <p:strVal val="visible"/>
                                      </p:to>
                                    </p:set>
                                    <p:animEffect transition="in" filter="dissolve">
                                      <p:cBhvr>
                                        <p:cTn id="20" dur="500"/>
                                        <p:tgtEl>
                                          <p:spTgt spid="5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81">
                                            <p:txEl>
                                              <p:pRg st="0" end="0"/>
                                            </p:txEl>
                                          </p:spTgt>
                                        </p:tgtEl>
                                        <p:attrNameLst>
                                          <p:attrName>style.visibility</p:attrName>
                                        </p:attrNameLst>
                                      </p:cBhvr>
                                      <p:to>
                                        <p:strVal val="visible"/>
                                      </p:to>
                                    </p:set>
                                    <p:animEffect transition="in" filter="dissolve">
                                      <p:cBhvr>
                                        <p:cTn id="25" dur="500"/>
                                        <p:tgtEl>
                                          <p:spTgt spid="281">
                                            <p:txEl>
                                              <p:pRg st="0" end="0"/>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81">
                                            <p:txEl>
                                              <p:pRg st="1" end="1"/>
                                            </p:txEl>
                                          </p:spTgt>
                                        </p:tgtEl>
                                        <p:attrNameLst>
                                          <p:attrName>style.visibility</p:attrName>
                                        </p:attrNameLst>
                                      </p:cBhvr>
                                      <p:to>
                                        <p:strVal val="visible"/>
                                      </p:to>
                                    </p:set>
                                    <p:animEffect transition="in" filter="dissolve">
                                      <p:cBhvr>
                                        <p:cTn id="28"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82" grpId="0"/>
      <p:bldP spid="25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fontScale="90000"/>
          </a:bodyPr>
          <a:lstStyle/>
          <a:p>
            <a:r>
              <a:rPr lang="en-US" dirty="0">
                <a:ea typeface="ＭＳ Ｐゴシック" panose="020B0600070205080204" pitchFamily="34" charset="-128"/>
              </a:rPr>
              <a:t>Calculating access link utilization, end-end delay with cache:</a:t>
            </a:r>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48492" y="4470671"/>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889002" y="1405471"/>
            <a:ext cx="6166171" cy="1744128"/>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110000"/>
              </a:lnSpc>
              <a:spcBef>
                <a:spcPts val="400"/>
              </a:spcBef>
              <a:spcAft>
                <a:spcPts val="0"/>
              </a:spcAft>
              <a:buClr>
                <a:srgbClr val="0000A3"/>
              </a:buClr>
              <a:buSzTx/>
              <a:buFont typeface="Wingdings" pitchFamily="2" charset="2"/>
              <a:buNone/>
              <a:tabLst>
                <a:tab pos="53975" algn="l"/>
                <a:tab pos="576263" algn="l"/>
              </a:tabLst>
              <a:defRPr/>
            </a:pPr>
            <a:r>
              <a:rPr kumimoji="0" lang="en-US" altLang="en-US" sz="3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suppose cache hit rate is 0.4:  </a:t>
            </a:r>
          </a:p>
          <a:p>
            <a:pPr marL="352425" marR="0" lvl="0" indent="-231775" algn="l" defTabSz="914400" rtl="0" eaLnBrk="1" fontAlgn="auto" latinLnBrk="0" hangingPunct="1">
              <a:lnSpc>
                <a:spcPct val="110000"/>
              </a:lnSpc>
              <a:spcBef>
                <a:spcPts val="400"/>
              </a:spcBef>
              <a:spcAft>
                <a:spcPts val="0"/>
              </a:spcAft>
              <a:buClr>
                <a:srgbClr val="0000A3"/>
              </a:buClr>
              <a:buSzTx/>
              <a:buFont typeface="Wingdings" pitchFamily="2" charset="2"/>
              <a:buChar char="§"/>
              <a:tabLst>
                <a:tab pos="53975" algn="l"/>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40% requests served by cache, with low (msec) delay </a:t>
            </a:r>
          </a:p>
          <a:p>
            <a:pPr marL="228600" marR="0" lvl="0" indent="-228600" algn="l" defTabSz="914400" rtl="0" eaLnBrk="1" fontAlgn="auto" latinLnBrk="0" hangingPunct="1">
              <a:lnSpc>
                <a:spcPct val="80000"/>
              </a:lnSpc>
              <a:spcBef>
                <a:spcPts val="1000"/>
              </a:spcBef>
              <a:spcAft>
                <a:spcPts val="0"/>
              </a:spcAft>
              <a:buClr>
                <a:srgbClr val="0000A3"/>
              </a:buClr>
              <a:buSzTx/>
              <a:buFont typeface="Wingdings" pitchFamily="2" charset="2"/>
              <a:buNone/>
              <a:tabLst>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1010219" y="2685374"/>
            <a:ext cx="6168360" cy="1570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1775" marR="0" lvl="0" indent="-231775" algn="l" defTabSz="914400" rtl="0" eaLnBrk="1" fontAlgn="auto" latinLnBrk="0" hangingPunct="1">
              <a:lnSpc>
                <a:spcPct val="90000"/>
              </a:lnSpc>
              <a:spcBef>
                <a:spcPts val="400"/>
              </a:spcBef>
              <a:spcAft>
                <a:spcPts val="0"/>
              </a:spcAft>
              <a:buClr>
                <a:srgbClr val="000099"/>
              </a:buClr>
              <a:buSzPct val="100000"/>
              <a:buFont typeface="Wingdings" charset="2"/>
              <a:buChar char="§"/>
              <a:tabLst>
                <a:tab pos="576263" algn="l"/>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60% requests satisfied at origin </a:t>
            </a:r>
          </a:p>
          <a:p>
            <a:pPr marL="406400" marR="0" lvl="1" indent="-169863" algn="l" defTabSz="914400" rtl="0" eaLnBrk="1" fontAlgn="auto" latinLnBrk="0" hangingPunct="1">
              <a:lnSpc>
                <a:spcPct val="90000"/>
              </a:lnSpc>
              <a:spcBef>
                <a:spcPts val="400"/>
              </a:spcBef>
              <a:spcAft>
                <a:spcPts val="0"/>
              </a:spcAft>
              <a:buClr>
                <a:srgbClr val="000099"/>
              </a:buClr>
              <a:buSzPct val="100000"/>
              <a:buFont typeface="Arial" panose="020B0604020202020204" pitchFamily="34" charset="0"/>
              <a:buChar char="•"/>
              <a:tabLst>
                <a:tab pos="457200"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rate to browsers over access link </a:t>
            </a:r>
          </a:p>
          <a:p>
            <a:pPr marL="457200" marR="0" lvl="1" indent="0" algn="l" defTabSz="914400" rtl="0" eaLnBrk="1" fontAlgn="auto" latinLnBrk="0" hangingPunct="1">
              <a:lnSpc>
                <a:spcPct val="90000"/>
              </a:lnSpc>
              <a:spcBef>
                <a:spcPts val="400"/>
              </a:spcBef>
              <a:spcAft>
                <a:spcPts val="0"/>
              </a:spcAft>
              <a:buClr>
                <a:srgbClr val="000099"/>
              </a:buClr>
              <a:buSzPct val="65000"/>
              <a:buFont typeface="ZapfDingbat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 0.6 * 1.50 Mbps  =  .9 Mbps </a:t>
            </a:r>
          </a:p>
          <a:p>
            <a:pPr marL="473075" marR="0" lvl="1" indent="-287338" algn="l" defTabSz="914400" rtl="0" eaLnBrk="1" fontAlgn="auto" latinLnBrk="0" hangingPunct="1">
              <a:lnSpc>
                <a:spcPct val="90000"/>
              </a:lnSpc>
              <a:spcBef>
                <a:spcPts val="400"/>
              </a:spcBef>
              <a:spcAft>
                <a:spcPts val="0"/>
              </a:spcAft>
              <a:buClr>
                <a:srgbClr val="0000A3"/>
              </a:buClr>
              <a:buSzPct val="100000"/>
              <a:buFont typeface="Arial" panose="020B0604020202020204" pitchFamily="34" charset="0"/>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access link utilization = 0.9/1.54 = .58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949326" y="4570944"/>
            <a:ext cx="6438281" cy="1492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85750" marR="0" lvl="0" indent="-220663" algn="l" defTabSz="914400" rtl="0" eaLnBrk="1" fontAlgn="auto" latinLnBrk="0" hangingPunct="1">
              <a:lnSpc>
                <a:spcPct val="85000"/>
              </a:lnSpc>
              <a:spcBef>
                <a:spcPts val="0"/>
              </a:spcBef>
              <a:spcAft>
                <a:spcPts val="0"/>
              </a:spcAft>
              <a:buClr>
                <a:srgbClr val="000099"/>
              </a:buClr>
              <a:buSzPct val="100000"/>
              <a:buFont typeface="Wingdings" charset="2"/>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average end-end delay:</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0.6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from origin servers)</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0.4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when satisfied at cache)</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0.6 (2.01) + 0.4 (~msecs) = ~ 1.2 secs</a:t>
            </a:r>
          </a:p>
          <a:p>
            <a:pPr marL="228600" marR="0" lvl="0" indent="-228600" algn="l" defTabSz="914400" rtl="0" eaLnBrk="1" fontAlgn="auto" latinLnBrk="0" hangingPunct="1">
              <a:lnSpc>
                <a:spcPct val="80000"/>
              </a:lnSpc>
              <a:spcBef>
                <a:spcPts val="0"/>
              </a:spcBef>
              <a:spcAft>
                <a:spcPts val="0"/>
              </a:spcAft>
              <a:buClr>
                <a:srgbClr val="000099"/>
              </a:buClr>
              <a:buSzPct val="65000"/>
              <a:buFont typeface="Wingding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990600" y="6119336"/>
            <a:ext cx="9274975"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lower average end-end delay than with 154 Mbps link (and cheaper too!)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2" name="Slide Number Placeholder 2">
            <a:extLst>
              <a:ext uri="{FF2B5EF4-FFF2-40B4-BE49-F238E27FC236}">
                <a16:creationId xmlns:a16="http://schemas.microsoft.com/office/drawing/2014/main" id="{14DEAC98-1261-9342-BC5F-A639A0695D7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47</a:t>
            </a:fld>
            <a:endParaRPr lang="en-US" dirty="0"/>
          </a:p>
        </p:txBody>
      </p:sp>
    </p:spTree>
    <p:extLst>
      <p:ext uri="{BB962C8B-B14F-4D97-AF65-F5344CB8AC3E}">
        <p14:creationId xmlns:p14="http://schemas.microsoft.com/office/powerpoint/2010/main" val="8645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Browser caching: Conditional GET</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14337" y="1626575"/>
            <a:ext cx="5597253" cy="513238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 send object if browser has up-to-date cached version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object transmission delay (or use of network resources)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client:</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specify date of browser-cached copy in HTTP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 contains no object if browser-cached copy is up-to-date: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HTTP/1.0 304 Not Modified</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7035490" y="2068251"/>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7341878" y="1952364"/>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7054540" y="281437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7322828" y="2808026"/>
            <a:ext cx="2643187" cy="865188"/>
            <a:chOff x="2698" y="2036"/>
            <a:chExt cx="1665" cy="545"/>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304 Not Modified</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10420040" y="2103176"/>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not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before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6792603" y="4033576"/>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7102165" y="4632064"/>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7346640" y="4516176"/>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7121215" y="541152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7365690" y="5355964"/>
            <a:ext cx="2643188" cy="123110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HTTP/1.0 200 OK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&lt;data&gt;</a:t>
            </a: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10499415" y="4762239"/>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after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6311590" y="1146753"/>
            <a:ext cx="4549154" cy="787400"/>
            <a:chOff x="6311590" y="931601"/>
            <a:chExt cx="4549154"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311590" y="10157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10023785" y="1010976"/>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56" name="Slide Number Placeholder 2">
            <a:extLst>
              <a:ext uri="{FF2B5EF4-FFF2-40B4-BE49-F238E27FC236}">
                <a16:creationId xmlns:a16="http://schemas.microsoft.com/office/drawing/2014/main" id="{8064881B-A35A-8B40-BFE6-0E4FAAB88A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51033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2" end="2"/>
                                            </p:txEl>
                                          </p:spTgt>
                                        </p:tgtEl>
                                        <p:attrNameLst>
                                          <p:attrName>style.visibility</p:attrName>
                                        </p:attrNameLst>
                                      </p:cBhvr>
                                      <p:to>
                                        <p:strVal val="visible"/>
                                      </p:to>
                                    </p:set>
                                    <p:animEffect transition="in" filter="dissolve">
                                      <p:cBhvr>
                                        <p:cTn id="7" dur="500"/>
                                        <p:tgtEl>
                                          <p:spTgt spid="27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2">
                                            <p:txEl>
                                              <p:pRg st="3" end="3"/>
                                            </p:txEl>
                                          </p:spTgt>
                                        </p:tgtEl>
                                        <p:attrNameLst>
                                          <p:attrName>style.visibility</p:attrName>
                                        </p:attrNameLst>
                                      </p:cBhvr>
                                      <p:to>
                                        <p:strVal val="visible"/>
                                      </p:to>
                                    </p:set>
                                    <p:animEffect transition="in" filter="dissolve">
                                      <p:cBhvr>
                                        <p:cTn id="10" dur="500"/>
                                        <p:tgtEl>
                                          <p:spTgt spid="27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72">
                                            <p:txEl>
                                              <p:pRg st="4" end="4"/>
                                            </p:txEl>
                                          </p:spTgt>
                                        </p:tgtEl>
                                        <p:attrNameLst>
                                          <p:attrName>style.visibility</p:attrName>
                                        </p:attrNameLst>
                                      </p:cBhvr>
                                      <p:to>
                                        <p:strVal val="visible"/>
                                      </p:to>
                                    </p:set>
                                    <p:animEffect transition="in" filter="dissolve">
                                      <p:cBhvr>
                                        <p:cTn id="15" dur="500"/>
                                        <p:tgtEl>
                                          <p:spTgt spid="27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72">
                                            <p:txEl>
                                              <p:pRg st="5" end="5"/>
                                            </p:txEl>
                                          </p:spTgt>
                                        </p:tgtEl>
                                        <p:attrNameLst>
                                          <p:attrName>style.visibility</p:attrName>
                                        </p:attrNameLst>
                                      </p:cBhvr>
                                      <p:to>
                                        <p:strVal val="visible"/>
                                      </p:to>
                                    </p:set>
                                    <p:animEffect transition="in" filter="dissolve">
                                      <p:cBhvr>
                                        <p:cTn id="18" dur="500"/>
                                        <p:tgtEl>
                                          <p:spTgt spid="272">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73"/>
                                        </p:tgtEl>
                                        <p:attrNameLst>
                                          <p:attrName>style.visibility</p:attrName>
                                        </p:attrNameLst>
                                      </p:cBhvr>
                                      <p:to>
                                        <p:strVal val="visible"/>
                                      </p:to>
                                    </p:set>
                                    <p:animEffect transition="in" filter="wipe(left)">
                                      <p:cBhvr>
                                        <p:cTn id="27" dur="500"/>
                                        <p:tgtEl>
                                          <p:spTgt spid="27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wipe(left)">
                                      <p:cBhvr>
                                        <p:cTn id="30" dur="500"/>
                                        <p:tgtEl>
                                          <p:spTgt spid="274"/>
                                        </p:tgtEl>
                                      </p:cBhvr>
                                    </p:animEffect>
                                  </p:childTnLst>
                                </p:cTn>
                              </p:par>
                            </p:childTnLst>
                          </p:cTn>
                        </p:par>
                        <p:par>
                          <p:cTn id="31" fill="hold">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279"/>
                                        </p:tgtEl>
                                        <p:attrNameLst>
                                          <p:attrName>style.visibility</p:attrName>
                                        </p:attrNameLst>
                                      </p:cBhvr>
                                      <p:to>
                                        <p:strVal val="visible"/>
                                      </p:to>
                                    </p:set>
                                    <p:animEffect transition="in" filter="dissolve">
                                      <p:cBhvr>
                                        <p:cTn id="34" dur="500"/>
                                        <p:tgtEl>
                                          <p:spTgt spid="2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75"/>
                                        </p:tgtEl>
                                        <p:attrNameLst>
                                          <p:attrName>style.visibility</p:attrName>
                                        </p:attrNameLst>
                                      </p:cBhvr>
                                      <p:to>
                                        <p:strVal val="visible"/>
                                      </p:to>
                                    </p:set>
                                    <p:animEffect transition="in" filter="wipe(right)">
                                      <p:cBhvr>
                                        <p:cTn id="39" dur="500"/>
                                        <p:tgtEl>
                                          <p:spTgt spid="275"/>
                                        </p:tgtEl>
                                      </p:cBhvr>
                                    </p:animEffect>
                                  </p:childTnLst>
                                </p:cTn>
                              </p:par>
                              <p:par>
                                <p:cTn id="40" presetID="22" presetClass="entr" presetSubtype="2" fill="hold" nodeType="with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wipe(right)">
                                      <p:cBhvr>
                                        <p:cTn id="42" dur="500"/>
                                        <p:tgtEl>
                                          <p:spTgt spid="27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80"/>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nodeType="afterEffect">
                                  <p:stCondLst>
                                    <p:cond delay="0"/>
                                  </p:stCondLst>
                                  <p:childTnLst>
                                    <p:set>
                                      <p:cBhvr>
                                        <p:cTn id="49" dur="1" fill="hold">
                                          <p:stCondLst>
                                            <p:cond delay="0"/>
                                          </p:stCondLst>
                                        </p:cTn>
                                        <p:tgtEl>
                                          <p:spTgt spid="281"/>
                                        </p:tgtEl>
                                        <p:attrNameLst>
                                          <p:attrName>style.visibility</p:attrName>
                                        </p:attrNameLst>
                                      </p:cBhvr>
                                      <p:to>
                                        <p:strVal val="visible"/>
                                      </p:to>
                                    </p:set>
                                    <p:animEffect transition="in" filter="wipe(left)">
                                      <p:cBhvr>
                                        <p:cTn id="50" dur="500"/>
                                        <p:tgtEl>
                                          <p:spTgt spid="281"/>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82"/>
                                        </p:tgtEl>
                                        <p:attrNameLst>
                                          <p:attrName>style.visibility</p:attrName>
                                        </p:attrNameLst>
                                      </p:cBhvr>
                                      <p:to>
                                        <p:strVal val="visible"/>
                                      </p:to>
                                    </p:set>
                                    <p:animEffect transition="in" filter="wipe(left)">
                                      <p:cBhvr>
                                        <p:cTn id="53" dur="500"/>
                                        <p:tgtEl>
                                          <p:spTgt spid="282"/>
                                        </p:tgtEl>
                                      </p:cBhvr>
                                    </p:animEffec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285"/>
                                        </p:tgtEl>
                                        <p:attrNameLst>
                                          <p:attrName>style.visibility</p:attrName>
                                        </p:attrNameLst>
                                      </p:cBhvr>
                                      <p:to>
                                        <p:strVal val="visible"/>
                                      </p:to>
                                    </p:set>
                                    <p:animEffect transition="in" filter="dissolve">
                                      <p:cBhvr>
                                        <p:cTn id="57" dur="500"/>
                                        <p:tgtEl>
                                          <p:spTgt spid="28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83"/>
                                        </p:tgtEl>
                                        <p:attrNameLst>
                                          <p:attrName>style.visibility</p:attrName>
                                        </p:attrNameLst>
                                      </p:cBhvr>
                                      <p:to>
                                        <p:strVal val="visible"/>
                                      </p:to>
                                    </p:set>
                                    <p:animEffect transition="in" filter="wipe(right)">
                                      <p:cBhvr>
                                        <p:cTn id="62" dur="500"/>
                                        <p:tgtEl>
                                          <p:spTgt spid="28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wipe(right)">
                                      <p:cBhvr>
                                        <p:cTn id="65"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914400" y="2142059"/>
            <a:ext cx="10654118" cy="393044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HTTP1.1:</a:t>
            </a:r>
            <a:r>
              <a:rPr kumimoji="0" lang="en-US" altLang="en-US" sz="3200" b="0" i="0"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introduced </a:t>
            </a:r>
            <a:r>
              <a:rPr kumimoji="0" lang="en-US" altLang="en-US" sz="32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multiple, pipelined GETs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over single TCP connection</a:t>
            </a:r>
            <a:endParaRPr kumimoji="0" lang="en-US" altLang="en-US" sz="32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responds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(FCFS: first-come-first-served scheduling) to GET requests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with FCFS, small object may have to wait for transmission  (</a:t>
            </a:r>
            <a:r>
              <a:rPr kumimoji="0" lang="en-US" altLang="en-US" sz="28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head-of-line (HOL) blocking</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behind large object(s)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loss recovery (retransmitting lost TCP segments) stalls object transmission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A6F2E176-E832-C946-945A-E70AAE074BF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49</a:t>
            </a:fld>
            <a:endParaRPr lang="en-US" dirty="0"/>
          </a:p>
        </p:txBody>
      </p:sp>
    </p:spTree>
    <p:extLst>
      <p:ext uri="{BB962C8B-B14F-4D97-AF65-F5344CB8AC3E}">
        <p14:creationId xmlns:p14="http://schemas.microsoft.com/office/powerpoint/2010/main" val="32612160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8005845" y="1168489"/>
            <a:ext cx="1065213" cy="965200"/>
            <a:chOff x="4047" y="420"/>
            <a:chExt cx="671" cy="608"/>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10104523" y="4743539"/>
            <a:ext cx="1050926" cy="974725"/>
            <a:chOff x="4047" y="414"/>
            <a:chExt cx="662" cy="614"/>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7962986" y="4374557"/>
            <a:ext cx="1060451" cy="965200"/>
            <a:chOff x="4047" y="420"/>
            <a:chExt cx="668" cy="608"/>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8998030" y="4451439"/>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9093280" y="1325651"/>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Creating a network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334086"/>
            <a:ext cx="5309184"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write programs that:</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run on (different) end systems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communicate over network</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web server software communicates with browser software</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no need to write software for network-core devices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network-core devices do not run user applications </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applications on end systems  allows for rapid app development, propagation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9" name="Slide Number Placeholder 2">
            <a:extLst>
              <a:ext uri="{FF2B5EF4-FFF2-40B4-BE49-F238E27FC236}">
                <a16:creationId xmlns:a16="http://schemas.microsoft.com/office/drawing/2014/main" id="{76314F6E-363C-1941-BD9B-3234A7206E9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71"/>
                                        </p:tgtEl>
                                        <p:attrNameLst>
                                          <p:attrName>style.visibility</p:attrName>
                                        </p:attrNameLst>
                                      </p:cBhvr>
                                      <p:to>
                                        <p:strVal val="visible"/>
                                      </p:to>
                                    </p:set>
                                    <p:animEffect transition="in" filter="dissolve">
                                      <p:cBhvr>
                                        <p:cTn id="13" dur="500"/>
                                        <p:tgtEl>
                                          <p:spTgt spid="571"/>
                                        </p:tgtEl>
                                      </p:cBhvr>
                                    </p:animEffect>
                                  </p:childTnLst>
                                </p:cTn>
                              </p:par>
                              <p:par>
                                <p:cTn id="14" presetID="9" presetClass="entr" presetSubtype="0" fill="hold" nodeType="withEffect">
                                  <p:stCondLst>
                                    <p:cond delay="0"/>
                                  </p:stCondLst>
                                  <p:childTnLst>
                                    <p:set>
                                      <p:cBhvr>
                                        <p:cTn id="15" dur="1" fill="hold">
                                          <p:stCondLst>
                                            <p:cond delay="0"/>
                                          </p:stCondLst>
                                        </p:cTn>
                                        <p:tgtEl>
                                          <p:spTgt spid="631"/>
                                        </p:tgtEl>
                                        <p:attrNameLst>
                                          <p:attrName>style.visibility</p:attrName>
                                        </p:attrNameLst>
                                      </p:cBhvr>
                                      <p:to>
                                        <p:strVal val="visible"/>
                                      </p:to>
                                    </p:set>
                                    <p:animEffect transition="in" filter="dissolve">
                                      <p:cBhvr>
                                        <p:cTn id="16" dur="500"/>
                                        <p:tgtEl>
                                          <p:spTgt spid="631"/>
                                        </p:tgtEl>
                                      </p:cBhvr>
                                    </p:animEffect>
                                  </p:childTnLst>
                                </p:cTn>
                              </p:par>
                              <p:par>
                                <p:cTn id="17" presetID="9" presetClass="entr" presetSubtype="0" fill="hold" nodeType="withEffect">
                                  <p:stCondLst>
                                    <p:cond delay="0"/>
                                  </p:stCondLst>
                                  <p:childTnLst>
                                    <p:set>
                                      <p:cBhvr>
                                        <p:cTn id="18" dur="1" fill="hold">
                                          <p:stCondLst>
                                            <p:cond delay="0"/>
                                          </p:stCondLst>
                                        </p:cTn>
                                        <p:tgtEl>
                                          <p:spTgt spid="642"/>
                                        </p:tgtEl>
                                        <p:attrNameLst>
                                          <p:attrName>style.visibility</p:attrName>
                                        </p:attrNameLst>
                                      </p:cBhvr>
                                      <p:to>
                                        <p:strVal val="visible"/>
                                      </p:to>
                                    </p:set>
                                    <p:animEffect transition="in" filter="dissolve">
                                      <p:cBhvr>
                                        <p:cTn id="19" dur="500"/>
                                        <p:tgtEl>
                                          <p:spTgt spid="64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56">
                                            <p:txEl>
                                              <p:pRg st="2" end="2"/>
                                            </p:txEl>
                                          </p:spTgt>
                                        </p:tgtEl>
                                        <p:attrNameLst>
                                          <p:attrName>style.visibility</p:attrName>
                                        </p:attrNameLst>
                                      </p:cBhvr>
                                      <p:to>
                                        <p:strVal val="visible"/>
                                      </p:to>
                                    </p:set>
                                    <p:animEffect transition="in" filter="dissolve">
                                      <p:cBhvr>
                                        <p:cTn id="24" dur="500"/>
                                        <p:tgtEl>
                                          <p:spTgt spid="656">
                                            <p:txEl>
                                              <p:pRg st="2" end="2"/>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652"/>
                                        </p:tgtEl>
                                        <p:attrNameLst>
                                          <p:attrName>style.visibility</p:attrName>
                                        </p:attrNameLst>
                                      </p:cBhvr>
                                      <p:to>
                                        <p:strVal val="visible"/>
                                      </p:to>
                                    </p:set>
                                    <p:animEffect transition="in" filter="dissolve">
                                      <p:cBhvr>
                                        <p:cTn id="27" dur="500"/>
                                        <p:tgtEl>
                                          <p:spTgt spid="652"/>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51"/>
                                        </p:tgtEl>
                                        <p:attrNameLst>
                                          <p:attrName>style.visibility</p:attrName>
                                        </p:attrNameLst>
                                      </p:cBhvr>
                                      <p:to>
                                        <p:strVal val="visible"/>
                                      </p:to>
                                    </p:set>
                                    <p:animEffect transition="in" filter="dissolve">
                                      <p:cBhvr>
                                        <p:cTn id="30" dur="500"/>
                                        <p:tgtEl>
                                          <p:spTgt spid="65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656">
                                            <p:txEl>
                                              <p:pRg st="3" end="3"/>
                                            </p:txEl>
                                          </p:spTgt>
                                        </p:tgtEl>
                                        <p:attrNameLst>
                                          <p:attrName>style.visibility</p:attrName>
                                        </p:attrNameLst>
                                      </p:cBhvr>
                                      <p:to>
                                        <p:strVal val="visible"/>
                                      </p:to>
                                    </p:set>
                                    <p:animEffect transition="in" filter="dissolve">
                                      <p:cBhvr>
                                        <p:cTn id="35" dur="500"/>
                                        <p:tgtEl>
                                          <p:spTgt spid="656">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656">
                                            <p:txEl>
                                              <p:pRg st="4" end="4"/>
                                            </p:txEl>
                                          </p:spTgt>
                                        </p:tgtEl>
                                        <p:attrNameLst>
                                          <p:attrName>style.visibility</p:attrName>
                                        </p:attrNameLst>
                                      </p:cBhvr>
                                      <p:to>
                                        <p:strVal val="visible"/>
                                      </p:to>
                                    </p:set>
                                    <p:animEffect transition="in" filter="dissolve">
                                      <p:cBhvr>
                                        <p:cTn id="40" dur="500"/>
                                        <p:tgtEl>
                                          <p:spTgt spid="656">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56">
                                            <p:txEl>
                                              <p:pRg st="5" end="5"/>
                                            </p:txEl>
                                          </p:spTgt>
                                        </p:tgtEl>
                                        <p:attrNameLst>
                                          <p:attrName>style.visibility</p:attrName>
                                        </p:attrNameLst>
                                      </p:cBhvr>
                                      <p:to>
                                        <p:strVal val="visible"/>
                                      </p:to>
                                    </p:set>
                                    <p:animEffect transition="in" filter="dissolve">
                                      <p:cBhvr>
                                        <p:cTn id="43" dur="500"/>
                                        <p:tgtEl>
                                          <p:spTgt spid="656">
                                            <p:txEl>
                                              <p:pRg st="5" end="5"/>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656">
                                            <p:txEl>
                                              <p:pRg st="6" end="6"/>
                                            </p:txEl>
                                          </p:spTgt>
                                        </p:tgtEl>
                                        <p:attrNameLst>
                                          <p:attrName>style.visibility</p:attrName>
                                        </p:attrNameLst>
                                      </p:cBhvr>
                                      <p:to>
                                        <p:strVal val="visible"/>
                                      </p:to>
                                    </p:set>
                                    <p:animEffect transition="in" filter="dissolve">
                                      <p:cBhvr>
                                        <p:cTn id="46"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901486" y="2150525"/>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HTTP/2:</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[RFC 7540, 2015]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increased flexibility at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in sending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methods, status codes, most header fields unchanged from HTTP 1.1</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transmission order of requested objects based on client-specified object priority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(not necessarily FCFS)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push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unrequested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divide objects into frames, schedule frames to mitigate HOL blocking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20476A41-E13C-BC40-A484-B8CD2CE4B46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50</a:t>
            </a:fld>
            <a:endParaRPr lang="en-US" dirty="0"/>
          </a:p>
        </p:txBody>
      </p:sp>
    </p:spTree>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1.1: client requests 1 large object (e.g., video file) and 3 smaller objects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3400914" y="3064264"/>
            <a:ext cx="4052925" cy="2231577"/>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3389679" y="5054301"/>
            <a:ext cx="4064160" cy="386589"/>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3401181" y="5445216"/>
            <a:ext cx="4028803" cy="375356"/>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750742" y="5112121"/>
            <a:ext cx="1641327" cy="338554"/>
            <a:chOff x="1750742" y="5112121"/>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38554"/>
              <a:chOff x="2709565" y="5090498"/>
              <a:chExt cx="459104" cy="338554"/>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2453226" y="5330278"/>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750742" y="5274392"/>
            <a:ext cx="1641172" cy="338554"/>
            <a:chOff x="1750742" y="5274392"/>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6" y="5274392"/>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750742" y="5500058"/>
            <a:ext cx="1644347" cy="338554"/>
            <a:chOff x="1750742" y="5500058"/>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1" y="550005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750742" y="5634943"/>
            <a:ext cx="1641326" cy="338554"/>
            <a:chOff x="1750742" y="5634943"/>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3" y="563494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22039" y="2665582"/>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10065868" y="3696565"/>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410244" y="6238081"/>
            <a:ext cx="8451975"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objects delivered in order requested: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wait behind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3400914" y="5195255"/>
            <a:ext cx="4029070" cy="477315"/>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93" name="Slide Number Placeholder 2">
            <a:extLst>
              <a:ext uri="{FF2B5EF4-FFF2-40B4-BE49-F238E27FC236}">
                <a16:creationId xmlns:a16="http://schemas.microsoft.com/office/drawing/2014/main" id="{04B1ED28-70FB-1F43-9411-4F7106AECB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51</a:t>
            </a:fld>
            <a:endParaRPr lang="en-US" dirty="0"/>
          </a:p>
        </p:txBody>
      </p:sp>
    </p:spTree>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objects divided into frames, frame transmission interleaved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347464" y="5534648"/>
            <a:ext cx="4093672" cy="2751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3486512" y="3835610"/>
            <a:ext cx="3867383" cy="197852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3479865" y="32076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3479865" y="33366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3485129" y="346808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2231742" y="3441675"/>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770738" y="3385789"/>
            <a:ext cx="1641327" cy="338554"/>
            <a:chOff x="1770738" y="3385789"/>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2369264" y="3728151"/>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759658" y="3661763"/>
            <a:ext cx="1641172" cy="338554"/>
            <a:chOff x="1759658" y="3661763"/>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45639" y="2644827"/>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3131136" y="6194429"/>
            <a:ext cx="6552840"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delivered quickly,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slightly delayed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3362984" y="3078482"/>
            <a:ext cx="4052925" cy="379692"/>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3480625" y="3596230"/>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3485129" y="37195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BC622377-2E31-1842-B7B8-108319C7B7A5}"/>
              </a:ext>
            </a:extLst>
          </p:cNvPr>
          <p:cNvSpPr/>
          <p:nvPr/>
        </p:nvSpPr>
        <p:spPr>
          <a:xfrm>
            <a:off x="2575260" y="3949241"/>
            <a:ext cx="310918" cy="2811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756483" y="3920514"/>
            <a:ext cx="1644347" cy="338554"/>
            <a:chOff x="1756483" y="3920514"/>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869378" y="5701781"/>
            <a:ext cx="269557" cy="229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706138" y="5621746"/>
            <a:ext cx="1641326" cy="338554"/>
            <a:chOff x="1706138" y="5621746"/>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69" y="5621746"/>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8570246" y="531145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8585033" y="495696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8579058" y="482487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8573083" y="469278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8567108" y="456068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8561133" y="442859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8555158" y="429649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8549183" y="416440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8543208" y="403231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8537233" y="390021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8531258" y="376812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8525283" y="363602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8540494" y="350393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8534519" y="337184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8535606" y="323974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3452698" y="3962094"/>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3392013" y="411308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3403873" y="425067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3415733" y="439955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3474493" y="556214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3486353" y="571667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3467438" y="4527480"/>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3406753" y="467846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3418613" y="481606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3430473" y="496494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3482178" y="5092866"/>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3421493" y="524385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3433353" y="538144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566D02CB-0278-FB40-AE5B-D652B1719C9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52</a:t>
            </a:fld>
            <a:endParaRPr lang="en-US" dirty="0"/>
          </a:p>
        </p:txBody>
      </p:sp>
    </p:spTree>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 to HTTP/3</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833751" y="14901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5087"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over single TCP connection means: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recovery from packet loss still stalls all object transmissions</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 in HTTP 1.1, browsers have incentive to open multiple parallel TCP connections to reduce stalling, increase overall throughput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security over vanilla TCP connection</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HTTP/3: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adds security, per object error- and congestion-control (more pipelining) over UDP</a:t>
            </a:r>
          </a:p>
          <a:p>
            <a:pPr marL="463550" marR="0" lvl="1" indent="0" algn="l" defTabSz="914400" rtl="0" eaLnBrk="1" fontAlgn="auto" latinLnBrk="0" hangingPunct="1">
              <a:lnSpc>
                <a:spcPct val="90000"/>
              </a:lnSpc>
              <a:spcBef>
                <a:spcPts val="500"/>
              </a:spcBef>
              <a:spcAft>
                <a:spcPts val="0"/>
              </a:spcAft>
              <a:buClr>
                <a:srgbClr val="0000A8"/>
              </a:buClr>
              <a:buSz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B9970898-8B56-614D-BEEC-E655E686FD7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53</a:t>
            </a:fld>
            <a:endParaRPr lang="en-US" dirty="0"/>
          </a:p>
        </p:txBody>
      </p:sp>
    </p:spTree>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C2D45E64-73D5-972F-8481-162C41B7218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54</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we’ll study in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8968FAEE-FB54-5FEA-168C-D9FB29701BC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55</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bldLvl="2"/>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Connection establishment</a:t>
            </a:r>
            <a:endParaRPr lang="en-US"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 name="Slide Number Placeholder 2">
            <a:extLst>
              <a:ext uri="{FF2B5EF4-FFF2-40B4-BE49-F238E27FC236}">
                <a16:creationId xmlns:a16="http://schemas.microsoft.com/office/drawing/2014/main" id="{F2889FA4-13D4-2540-379E-9BD3E291CBC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56</a:t>
            </a:fld>
            <a:endParaRPr lang="en-US" dirty="0"/>
          </a:p>
        </p:txBody>
      </p:sp>
      <p:sp>
        <p:nvSpPr>
          <p:cNvPr id="7" name="Text Box 110">
            <a:extLst>
              <a:ext uri="{FF2B5EF4-FFF2-40B4-BE49-F238E27FC236}">
                <a16:creationId xmlns:a16="http://schemas.microsoft.com/office/drawing/2014/main" id="{5BA0FA05-7701-A014-3C28-F64D74104A78}"/>
              </a:ext>
            </a:extLst>
          </p:cNvPr>
          <p:cNvSpPr txBox="1">
            <a:spLocks noChangeArrowheads="1"/>
          </p:cNvSpPr>
          <p:nvPr/>
        </p:nvSpPr>
        <p:spPr bwMode="auto">
          <a:xfrm>
            <a:off x="6399414" y="2548749"/>
            <a:ext cx="169950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QUIC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1RTT handshake</a:t>
            </a:r>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dissolve">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6A638B-299C-E414-341C-DBE9C476948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D516F5D-DD6B-8EB2-DE83-0A1E850B5AE6}"/>
              </a:ext>
            </a:extLst>
          </p:cNvPr>
          <p:cNvSpPr>
            <a:spLocks noGrp="1"/>
          </p:cNvSpPr>
          <p:nvPr>
            <p:ph type="title"/>
          </p:nvPr>
        </p:nvSpPr>
        <p:spPr/>
        <p:txBody>
          <a:bodyPr>
            <a:normAutofit/>
          </a:bodyPr>
          <a:lstStyle/>
          <a:p>
            <a:r>
              <a:rPr lang="en-US" sz="4800" dirty="0"/>
              <a:t>QUIC: 0-RTT Connection establishment</a:t>
            </a:r>
            <a:endParaRPr lang="en-US" sz="4400" b="0" dirty="0"/>
          </a:p>
        </p:txBody>
      </p:sp>
      <p:sp>
        <p:nvSpPr>
          <p:cNvPr id="150" name="Line 25">
            <a:extLst>
              <a:ext uri="{FF2B5EF4-FFF2-40B4-BE49-F238E27FC236}">
                <a16:creationId xmlns:a16="http://schemas.microsoft.com/office/drawing/2014/main" id="{4DDCDF20-1721-F4BA-BB85-DF11B6757385}"/>
              </a:ext>
            </a:extLst>
          </p:cNvPr>
          <p:cNvSpPr>
            <a:spLocks noChangeShapeType="1"/>
          </p:cNvSpPr>
          <p:nvPr/>
        </p:nvSpPr>
        <p:spPr bwMode="auto">
          <a:xfrm>
            <a:off x="8046851" y="2406249"/>
            <a:ext cx="12270" cy="184514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1C61EF22-EAB2-8307-987F-BF1A78702DE8}"/>
              </a:ext>
            </a:extLst>
          </p:cNvPr>
          <p:cNvSpPr>
            <a:spLocks noChangeShapeType="1"/>
          </p:cNvSpPr>
          <p:nvPr/>
        </p:nvSpPr>
        <p:spPr bwMode="auto">
          <a:xfrm flipH="1">
            <a:off x="9545533" y="2479275"/>
            <a:ext cx="30079" cy="1772119"/>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72DFFDB4-A3F5-10DB-0960-26583EF6572F}"/>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4" name="Group 116">
            <a:extLst>
              <a:ext uri="{FF2B5EF4-FFF2-40B4-BE49-F238E27FC236}">
                <a16:creationId xmlns:a16="http://schemas.microsoft.com/office/drawing/2014/main" id="{F23C491F-020E-A257-98BE-BA6CD395C666}"/>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156B4474-CFE6-753B-F73B-0CFE2A78FC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1810589-F9D7-DF59-0146-CD3D08DC255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A9E79D9B-004F-1995-0841-538194CB7B04}"/>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C82F1AD0-DF91-2FAC-8AD3-86293C0092B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50A13B8B-F4DB-4187-4DE2-027D37CBC55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5CA29F88-798E-CCA9-B03C-6F1F3DB725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1DE0ED22-0510-B5AF-5E2F-1FDBBDF0850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7FC164C9-8546-73F2-5303-4778B077CD4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1309B7A1-BBA3-30B3-F959-68741B1BDA8C}"/>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862D6675-4FE8-38BB-2547-ABE640A3995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56C9108B-D630-632C-D9FC-FB87008889B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0F9A1DB7-1A4A-0CED-E567-764C285D715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E9DFED65-78D1-5F9F-B080-F9B9287712C6}"/>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333FB8F-AC47-844D-FD97-1E5A43578379}"/>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1F2BAC79-423D-429C-DA92-3775E13F4DD1}"/>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35D8D5C4-84A8-5D1B-8CEF-02B5A29DA74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E82E2362-F006-2A30-D6F0-38DC41D4BE2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03A04C55-0C31-2B91-87D1-65304FD6381B}"/>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4984E658-560A-B98C-B817-B33CAEDB353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019D2D9A-B0E4-7723-7ABE-4BFB5C4BFCC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7E76309-D7E2-EEF2-81A4-F212D10C8F0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92CDE4A5-9E83-0D12-3928-2E6D5D3CCB7E}"/>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77732AD8-CD66-82F4-AE75-F900F5CED79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5FDAB56F-6711-3C91-FACC-C4C739E4AD5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8D32BCC1-EA1F-4888-4468-81E33FC45D81}"/>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260A5B6-DD46-A39E-767B-9178929D1D1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0C3E3319-9236-9096-94D3-146A1F70A71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27A83113-94EC-778D-DEA1-B380AB44102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CE2E1055-3D43-7CF5-FA3A-C6ED036080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E2892A49-E9F9-7026-7723-B58BE2E56461}"/>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5D9893E7-3F52-6AD2-0580-48C4757D81E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3FC2E39A-8E2C-DFEC-1736-2C8A7CC43E8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ECB9272B-B573-15F4-6D54-1C923585151B}"/>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9D0B5709-BDBD-46C8-0F89-AB1D753AAA14}"/>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DC88872C-BBBB-8F6E-31C6-77610F50DBF9}"/>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3A995F45-881B-04B2-4C25-729037796D6F}"/>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799683DE-F701-C08D-85C4-97A7F69183F1}"/>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A86EA23F-38F9-6F4C-C60F-F46C39446CFD}"/>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0" name="Group 39">
            <a:extLst>
              <a:ext uri="{FF2B5EF4-FFF2-40B4-BE49-F238E27FC236}">
                <a16:creationId xmlns:a16="http://schemas.microsoft.com/office/drawing/2014/main" id="{C2D8A3F6-2F35-73E3-9D3E-A4B2C5CCADCC}"/>
              </a:ext>
            </a:extLst>
          </p:cNvPr>
          <p:cNvGrpSpPr/>
          <p:nvPr/>
        </p:nvGrpSpPr>
        <p:grpSpPr>
          <a:xfrm>
            <a:off x="8086648" y="4597944"/>
            <a:ext cx="1477637" cy="1874799"/>
            <a:chOff x="8086648" y="4597944"/>
            <a:chExt cx="1477637" cy="1874799"/>
          </a:xfrm>
        </p:grpSpPr>
        <p:sp>
          <p:nvSpPr>
            <p:cNvPr id="7" name="Line 25">
              <a:extLst>
                <a:ext uri="{FF2B5EF4-FFF2-40B4-BE49-F238E27FC236}">
                  <a16:creationId xmlns:a16="http://schemas.microsoft.com/office/drawing/2014/main" id="{A284797A-E967-AC08-DDE8-C60D655BBB6A}"/>
                </a:ext>
              </a:extLst>
            </p:cNvPr>
            <p:cNvSpPr>
              <a:spLocks noChangeShapeType="1"/>
            </p:cNvSpPr>
            <p:nvPr/>
          </p:nvSpPr>
          <p:spPr bwMode="auto">
            <a:xfrm>
              <a:off x="8086648" y="4597944"/>
              <a:ext cx="12270" cy="184514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8" name="Line 25">
              <a:extLst>
                <a:ext uri="{FF2B5EF4-FFF2-40B4-BE49-F238E27FC236}">
                  <a16:creationId xmlns:a16="http://schemas.microsoft.com/office/drawing/2014/main" id="{BC06DF10-8B26-397F-C400-CC5F137B88D4}"/>
                </a:ext>
              </a:extLst>
            </p:cNvPr>
            <p:cNvSpPr>
              <a:spLocks noChangeShapeType="1"/>
            </p:cNvSpPr>
            <p:nvPr/>
          </p:nvSpPr>
          <p:spPr bwMode="auto">
            <a:xfrm>
              <a:off x="9552015" y="4627598"/>
              <a:ext cx="12270" cy="184514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 name="Slide Number Placeholder 2">
            <a:extLst>
              <a:ext uri="{FF2B5EF4-FFF2-40B4-BE49-F238E27FC236}">
                <a16:creationId xmlns:a16="http://schemas.microsoft.com/office/drawing/2014/main" id="{899270D5-4B78-0C2E-2A95-D361876C417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57</a:t>
            </a:fld>
            <a:endParaRPr lang="en-US" dirty="0"/>
          </a:p>
        </p:txBody>
      </p:sp>
      <p:grpSp>
        <p:nvGrpSpPr>
          <p:cNvPr id="27" name="Group 26">
            <a:extLst>
              <a:ext uri="{FF2B5EF4-FFF2-40B4-BE49-F238E27FC236}">
                <a16:creationId xmlns:a16="http://schemas.microsoft.com/office/drawing/2014/main" id="{528E75F2-4312-5DD9-EF03-0F5CF0A238B0}"/>
              </a:ext>
            </a:extLst>
          </p:cNvPr>
          <p:cNvGrpSpPr/>
          <p:nvPr/>
        </p:nvGrpSpPr>
        <p:grpSpPr>
          <a:xfrm>
            <a:off x="4848307" y="2616837"/>
            <a:ext cx="4163327" cy="762645"/>
            <a:chOff x="4848307" y="2616837"/>
            <a:chExt cx="4163327" cy="762645"/>
          </a:xfrm>
        </p:grpSpPr>
        <p:pic>
          <p:nvPicPr>
            <p:cNvPr id="11" name="Picture 10" descr="A white rectangular object with black lines&#10;&#10;Description automatically generated">
              <a:extLst>
                <a:ext uri="{FF2B5EF4-FFF2-40B4-BE49-F238E27FC236}">
                  <a16:creationId xmlns:a16="http://schemas.microsoft.com/office/drawing/2014/main" id="{C0DBBB44-E4A1-205F-47C3-190C9E22261B}"/>
                </a:ext>
              </a:extLst>
            </p:cNvPr>
            <p:cNvPicPr>
              <a:picLocks noChangeAspect="1"/>
            </p:cNvPicPr>
            <p:nvPr/>
          </p:nvPicPr>
          <p:blipFill>
            <a:blip r:embed="rId4"/>
            <a:stretch>
              <a:fillRect/>
            </a:stretch>
          </p:blipFill>
          <p:spPr>
            <a:xfrm rot="19615010">
              <a:off x="8558379" y="2819623"/>
              <a:ext cx="453255" cy="402541"/>
            </a:xfrm>
            <a:prstGeom prst="rect">
              <a:avLst/>
            </a:prstGeom>
          </p:spPr>
        </p:pic>
        <p:sp>
          <p:nvSpPr>
            <p:cNvPr id="12" name="TextBox 11">
              <a:extLst>
                <a:ext uri="{FF2B5EF4-FFF2-40B4-BE49-F238E27FC236}">
                  <a16:creationId xmlns:a16="http://schemas.microsoft.com/office/drawing/2014/main" id="{08C34F64-260E-D147-FC27-946B82E7A992}"/>
                </a:ext>
              </a:extLst>
            </p:cNvPr>
            <p:cNvSpPr txBox="1"/>
            <p:nvPr/>
          </p:nvSpPr>
          <p:spPr>
            <a:xfrm>
              <a:off x="4848307" y="2616837"/>
              <a:ext cx="1978771" cy="762645"/>
            </a:xfrm>
            <a:prstGeom prst="rect">
              <a:avLst/>
            </a:prstGeom>
            <a:noFill/>
          </p:spPr>
          <p:txBody>
            <a:bodyPr wrap="square" rtlCol="0">
              <a:spAutoFit/>
            </a:bodyPr>
            <a:lstStyle/>
            <a:p>
              <a:pPr algn="ctr">
                <a:lnSpc>
                  <a:spcPct val="80000"/>
                </a:lnSpc>
              </a:pPr>
              <a:r>
                <a:rPr lang="en-US" dirty="0"/>
                <a:t>TLS  session ticket sent by server, cached at client</a:t>
              </a:r>
            </a:p>
          </p:txBody>
        </p:sp>
        <p:cxnSp>
          <p:nvCxnSpPr>
            <p:cNvPr id="16" name="Straight Connector 15">
              <a:extLst>
                <a:ext uri="{FF2B5EF4-FFF2-40B4-BE49-F238E27FC236}">
                  <a16:creationId xmlns:a16="http://schemas.microsoft.com/office/drawing/2014/main" id="{6276F477-257E-E147-7699-C02E1EA9F677}"/>
                </a:ext>
              </a:extLst>
            </p:cNvPr>
            <p:cNvCxnSpPr>
              <a:cxnSpLocks/>
            </p:cNvCxnSpPr>
            <p:nvPr/>
          </p:nvCxnSpPr>
          <p:spPr>
            <a:xfrm flipV="1">
              <a:off x="6591170" y="2989811"/>
              <a:ext cx="1950850" cy="2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8BAB2E53-1232-067A-40AF-4850EF6AF96A}"/>
              </a:ext>
            </a:extLst>
          </p:cNvPr>
          <p:cNvGrpSpPr/>
          <p:nvPr/>
        </p:nvGrpSpPr>
        <p:grpSpPr>
          <a:xfrm>
            <a:off x="4765292" y="3672464"/>
            <a:ext cx="3164488" cy="660598"/>
            <a:chOff x="4765292" y="3672464"/>
            <a:chExt cx="3164488" cy="660598"/>
          </a:xfrm>
        </p:grpSpPr>
        <p:sp>
          <p:nvSpPr>
            <p:cNvPr id="9" name="TextBox 8">
              <a:extLst>
                <a:ext uri="{FF2B5EF4-FFF2-40B4-BE49-F238E27FC236}">
                  <a16:creationId xmlns:a16="http://schemas.microsoft.com/office/drawing/2014/main" id="{B93D5B20-3671-A7BB-8ABB-7CCC699BCB7F}"/>
                </a:ext>
              </a:extLst>
            </p:cNvPr>
            <p:cNvSpPr txBox="1"/>
            <p:nvPr/>
          </p:nvSpPr>
          <p:spPr>
            <a:xfrm>
              <a:off x="4765292" y="3672464"/>
              <a:ext cx="1966501" cy="660598"/>
            </a:xfrm>
            <a:prstGeom prst="rect">
              <a:avLst/>
            </a:prstGeom>
            <a:noFill/>
          </p:spPr>
          <p:txBody>
            <a:bodyPr wrap="square" rtlCol="0">
              <a:spAutoFit/>
            </a:bodyPr>
            <a:lstStyle/>
            <a:p>
              <a:pPr algn="ctr"/>
              <a:r>
                <a:rPr lang="en-US" i="1" dirty="0"/>
                <a:t>end of first QUIC connection </a:t>
              </a:r>
            </a:p>
          </p:txBody>
        </p:sp>
        <p:cxnSp>
          <p:nvCxnSpPr>
            <p:cNvPr id="22" name="Straight Connector 21">
              <a:extLst>
                <a:ext uri="{FF2B5EF4-FFF2-40B4-BE49-F238E27FC236}">
                  <a16:creationId xmlns:a16="http://schemas.microsoft.com/office/drawing/2014/main" id="{F112DD96-5A3B-C49D-E481-37CFB286F535}"/>
                </a:ext>
              </a:extLst>
            </p:cNvPr>
            <p:cNvCxnSpPr>
              <a:cxnSpLocks/>
            </p:cNvCxnSpPr>
            <p:nvPr/>
          </p:nvCxnSpPr>
          <p:spPr>
            <a:xfrm flipV="1">
              <a:off x="5978930" y="3998463"/>
              <a:ext cx="1950850" cy="2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pic>
        <p:nvPicPr>
          <p:cNvPr id="19" name="Picture 18" descr="A white rectangular object with black lines&#10;&#10;Description automatically generated">
            <a:extLst>
              <a:ext uri="{FF2B5EF4-FFF2-40B4-BE49-F238E27FC236}">
                <a16:creationId xmlns:a16="http://schemas.microsoft.com/office/drawing/2014/main" id="{254F5D0D-9EAD-9641-2537-22AFEC566970}"/>
              </a:ext>
            </a:extLst>
          </p:cNvPr>
          <p:cNvPicPr>
            <a:picLocks noChangeAspect="1"/>
          </p:cNvPicPr>
          <p:nvPr/>
        </p:nvPicPr>
        <p:blipFill>
          <a:blip r:embed="rId4"/>
          <a:stretch>
            <a:fillRect/>
          </a:stretch>
        </p:blipFill>
        <p:spPr>
          <a:xfrm rot="19615010">
            <a:off x="7591798" y="3080205"/>
            <a:ext cx="453255" cy="402541"/>
          </a:xfrm>
          <a:prstGeom prst="rect">
            <a:avLst/>
          </a:prstGeom>
        </p:spPr>
      </p:pic>
      <p:grpSp>
        <p:nvGrpSpPr>
          <p:cNvPr id="29" name="Group 28">
            <a:extLst>
              <a:ext uri="{FF2B5EF4-FFF2-40B4-BE49-F238E27FC236}">
                <a16:creationId xmlns:a16="http://schemas.microsoft.com/office/drawing/2014/main" id="{81D6EA82-1C87-1CE9-1059-E88642BD8C55}"/>
              </a:ext>
            </a:extLst>
          </p:cNvPr>
          <p:cNvGrpSpPr/>
          <p:nvPr/>
        </p:nvGrpSpPr>
        <p:grpSpPr>
          <a:xfrm>
            <a:off x="4899325" y="4351713"/>
            <a:ext cx="3164488" cy="660598"/>
            <a:chOff x="4899325" y="4351713"/>
            <a:chExt cx="3164488" cy="660598"/>
          </a:xfrm>
        </p:grpSpPr>
        <p:sp>
          <p:nvSpPr>
            <p:cNvPr id="23" name="TextBox 22">
              <a:extLst>
                <a:ext uri="{FF2B5EF4-FFF2-40B4-BE49-F238E27FC236}">
                  <a16:creationId xmlns:a16="http://schemas.microsoft.com/office/drawing/2014/main" id="{5E9D90FA-C79C-8C9F-468D-2C17EF954BC8}"/>
                </a:ext>
              </a:extLst>
            </p:cNvPr>
            <p:cNvSpPr txBox="1"/>
            <p:nvPr/>
          </p:nvSpPr>
          <p:spPr>
            <a:xfrm>
              <a:off x="4899325" y="4351713"/>
              <a:ext cx="1966501" cy="660598"/>
            </a:xfrm>
            <a:prstGeom prst="rect">
              <a:avLst/>
            </a:prstGeom>
            <a:noFill/>
          </p:spPr>
          <p:txBody>
            <a:bodyPr wrap="square" rtlCol="0">
              <a:spAutoFit/>
            </a:bodyPr>
            <a:lstStyle/>
            <a:p>
              <a:pPr algn="ctr"/>
              <a:r>
                <a:rPr lang="en-US" i="1" dirty="0"/>
                <a:t>start of second QUIC connection </a:t>
              </a:r>
            </a:p>
          </p:txBody>
        </p:sp>
        <p:cxnSp>
          <p:nvCxnSpPr>
            <p:cNvPr id="24" name="Straight Connector 23">
              <a:extLst>
                <a:ext uri="{FF2B5EF4-FFF2-40B4-BE49-F238E27FC236}">
                  <a16:creationId xmlns:a16="http://schemas.microsoft.com/office/drawing/2014/main" id="{A98A3C3B-B992-6036-057C-FC796A634286}"/>
                </a:ext>
              </a:extLst>
            </p:cNvPr>
            <p:cNvCxnSpPr>
              <a:cxnSpLocks/>
            </p:cNvCxnSpPr>
            <p:nvPr/>
          </p:nvCxnSpPr>
          <p:spPr>
            <a:xfrm flipV="1">
              <a:off x="6112963" y="4677712"/>
              <a:ext cx="1950850" cy="2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E3F43068-DD36-2255-81E5-877706B0C900}"/>
              </a:ext>
            </a:extLst>
          </p:cNvPr>
          <p:cNvGrpSpPr/>
          <p:nvPr/>
        </p:nvGrpSpPr>
        <p:grpSpPr>
          <a:xfrm>
            <a:off x="659981" y="4251394"/>
            <a:ext cx="8925410" cy="2093745"/>
            <a:chOff x="659981" y="4251394"/>
            <a:chExt cx="8925410" cy="2093745"/>
          </a:xfrm>
        </p:grpSpPr>
        <p:sp>
          <p:nvSpPr>
            <p:cNvPr id="198" name="Content Placeholder 3">
              <a:extLst>
                <a:ext uri="{FF2B5EF4-FFF2-40B4-BE49-F238E27FC236}">
                  <a16:creationId xmlns:a16="http://schemas.microsoft.com/office/drawing/2014/main" id="{F5B7BF91-3606-0BBD-C39B-CE25157509EA}"/>
                </a:ext>
              </a:extLst>
            </p:cNvPr>
            <p:cNvSpPr txBox="1">
              <a:spLocks/>
            </p:cNvSpPr>
            <p:nvPr/>
          </p:nvSpPr>
          <p:spPr>
            <a:xfrm>
              <a:off x="659981" y="4251394"/>
              <a:ext cx="4254995" cy="209374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uses</a:t>
              </a:r>
              <a:r>
                <a:rPr kumimoji="0" lang="en-US" sz="2800" b="0" i="0" u="none" strike="noStrike" kern="1200" cap="none" spc="0" normalizeH="0" noProof="0" dirty="0">
                  <a:ln>
                    <a:noFill/>
                  </a:ln>
                  <a:solidFill>
                    <a:prstClr val="black"/>
                  </a:solidFill>
                  <a:effectLst/>
                  <a:uLnTx/>
                  <a:uFillTx/>
                  <a:latin typeface="Calibri" panose="020F0502020204030204"/>
                  <a:ea typeface="+mn-ea"/>
                  <a:cs typeface="+mn-cs"/>
                </a:rPr>
                <a:t> last session ticket for encryption, authentication for new connection</a:t>
              </a:r>
            </a:p>
            <a:p>
              <a:pPr marL="641350" indent="-223838">
                <a:defRPr/>
              </a:pPr>
              <a:r>
                <a:rPr kumimoji="0" lang="en-US" sz="2800" b="0" i="0" u="none" strike="noStrike" kern="1200" cap="none" spc="0" normalizeH="0" noProof="0" dirty="0">
                  <a:ln>
                    <a:noFill/>
                  </a:ln>
                  <a:solidFill>
                    <a:prstClr val="black"/>
                  </a:solidFill>
                  <a:effectLst/>
                  <a:uLnTx/>
                  <a:uFillTx/>
                  <a:latin typeface="Calibri" panose="020F0502020204030204"/>
                  <a:ea typeface="+mn-ea"/>
                  <a:cs typeface="+mn-cs"/>
                </a:rPr>
                <a:t>0 RTT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handshake delay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6" name="Group 35">
              <a:extLst>
                <a:ext uri="{FF2B5EF4-FFF2-40B4-BE49-F238E27FC236}">
                  <a16:creationId xmlns:a16="http://schemas.microsoft.com/office/drawing/2014/main" id="{F97A0ADA-1B02-BD9E-4C11-F823D2BC5FC1}"/>
                </a:ext>
              </a:extLst>
            </p:cNvPr>
            <p:cNvGrpSpPr/>
            <p:nvPr/>
          </p:nvGrpSpPr>
          <p:grpSpPr>
            <a:xfrm>
              <a:off x="7681761" y="4985061"/>
              <a:ext cx="1903630" cy="538559"/>
              <a:chOff x="7681761" y="4826037"/>
              <a:chExt cx="1903630" cy="538559"/>
            </a:xfrm>
          </p:grpSpPr>
          <p:sp>
            <p:nvSpPr>
              <p:cNvPr id="21" name="Line 104">
                <a:extLst>
                  <a:ext uri="{FF2B5EF4-FFF2-40B4-BE49-F238E27FC236}">
                    <a16:creationId xmlns:a16="http://schemas.microsoft.com/office/drawing/2014/main" id="{6F0731A0-058E-B2D6-D15B-3D61A79D9F8B}"/>
                  </a:ext>
                </a:extLst>
              </p:cNvPr>
              <p:cNvSpPr>
                <a:spLocks noChangeShapeType="1"/>
              </p:cNvSpPr>
              <p:nvPr/>
            </p:nvSpPr>
            <p:spPr bwMode="auto">
              <a:xfrm>
                <a:off x="8105841" y="504868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 name="TextBox 24">
                <a:extLst>
                  <a:ext uri="{FF2B5EF4-FFF2-40B4-BE49-F238E27FC236}">
                    <a16:creationId xmlns:a16="http://schemas.microsoft.com/office/drawing/2014/main" id="{4993FB8A-0CB2-BAB3-1C65-4BAC0E65D071}"/>
                  </a:ext>
                </a:extLst>
              </p:cNvPr>
              <p:cNvSpPr txBox="1"/>
              <p:nvPr/>
            </p:nvSpPr>
            <p:spPr>
              <a:xfrm>
                <a:off x="8518517" y="4995264"/>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pic>
            <p:nvPicPr>
              <p:cNvPr id="26" name="Picture 25" descr="A white rectangular object with black lines&#10;&#10;Description automatically generated">
                <a:extLst>
                  <a:ext uri="{FF2B5EF4-FFF2-40B4-BE49-F238E27FC236}">
                    <a16:creationId xmlns:a16="http://schemas.microsoft.com/office/drawing/2014/main" id="{9B23612C-9216-2A44-D5F7-0ABA9158530F}"/>
                  </a:ext>
                </a:extLst>
              </p:cNvPr>
              <p:cNvPicPr>
                <a:picLocks noChangeAspect="1"/>
              </p:cNvPicPr>
              <p:nvPr/>
            </p:nvPicPr>
            <p:blipFill>
              <a:blip r:embed="rId4"/>
              <a:stretch>
                <a:fillRect/>
              </a:stretch>
            </p:blipFill>
            <p:spPr>
              <a:xfrm rot="19615010">
                <a:off x="7681761" y="4826037"/>
                <a:ext cx="453255" cy="402541"/>
              </a:xfrm>
              <a:prstGeom prst="rect">
                <a:avLst/>
              </a:prstGeom>
            </p:spPr>
          </p:pic>
        </p:grpSp>
        <p:cxnSp>
          <p:nvCxnSpPr>
            <p:cNvPr id="32" name="Straight Connector 31">
              <a:extLst>
                <a:ext uri="{FF2B5EF4-FFF2-40B4-BE49-F238E27FC236}">
                  <a16:creationId xmlns:a16="http://schemas.microsoft.com/office/drawing/2014/main" id="{B5D72C77-888C-C4FD-1FAD-69BAF28989B5}"/>
                </a:ext>
              </a:extLst>
            </p:cNvPr>
            <p:cNvCxnSpPr>
              <a:cxnSpLocks/>
            </p:cNvCxnSpPr>
            <p:nvPr/>
          </p:nvCxnSpPr>
          <p:spPr>
            <a:xfrm>
              <a:off x="4373217" y="5174316"/>
              <a:ext cx="3279649" cy="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6840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dissolve">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dissolve">
                                      <p:cBhvr>
                                        <p:cTn id="22" dur="500"/>
                                        <p:tgtEl>
                                          <p:spTgt spid="29"/>
                                        </p:tgtEl>
                                      </p:cBhvr>
                                    </p:animEffect>
                                  </p:childTnLst>
                                </p:cTn>
                              </p:par>
                              <p:par>
                                <p:cTn id="23" presetID="9" presetClass="entr" presetSubtype="0" fill="hold" nodeType="with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dissolve">
                                      <p:cBhvr>
                                        <p:cTn id="25" dur="500"/>
                                        <p:tgtEl>
                                          <p:spTgt spid="40"/>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rgbClr val="0000A8"/>
              </a:buClr>
              <a:defRPr/>
            </a:pPr>
            <a:r>
              <a:rPr lang="en-US" sz="3200" dirty="0">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58</a:t>
            </a:fld>
            <a:endParaRPr lang="en-US" dirty="0"/>
          </a:p>
        </p:txBody>
      </p:sp>
      <p:grpSp>
        <p:nvGrpSpPr>
          <p:cNvPr id="2" name="Group 1">
            <a:extLst>
              <a:ext uri="{FF2B5EF4-FFF2-40B4-BE49-F238E27FC236}">
                <a16:creationId xmlns:a16="http://schemas.microsoft.com/office/drawing/2014/main" id="{FD339CFC-496F-2B33-38F5-0318904BADCD}"/>
              </a:ext>
            </a:extLst>
          </p:cNvPr>
          <p:cNvGrpSpPr/>
          <p:nvPr/>
        </p:nvGrpSpPr>
        <p:grpSpPr>
          <a:xfrm>
            <a:off x="7021162" y="4181144"/>
            <a:ext cx="3127180" cy="1964824"/>
            <a:chOff x="1055076" y="3732975"/>
            <a:chExt cx="3313139" cy="2488926"/>
          </a:xfrm>
        </p:grpSpPr>
        <p:pic>
          <p:nvPicPr>
            <p:cNvPr id="4" name="Picture 3">
              <a:extLst>
                <a:ext uri="{FF2B5EF4-FFF2-40B4-BE49-F238E27FC236}">
                  <a16:creationId xmlns:a16="http://schemas.microsoft.com/office/drawing/2014/main" id="{8C50841B-A09E-237D-E762-5648F1B7CB7E}"/>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FB5E5C93-1628-B1E5-FF40-91A44E243DDC}"/>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96310058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a:t>
            </a:r>
            <a:endParaRPr lang="en-US" sz="4400"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544512" y="1366838"/>
            <a:ext cx="7119031" cy="48768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Three major components: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agents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servers </a:t>
            </a:r>
          </a:p>
          <a:p>
            <a:pPr marL="460375" marR="0" lvl="0" indent="-215900" algn="l" defTabSz="914400" rtl="0" eaLnBrk="1" fontAlgn="auto" latinLnBrk="0" hangingPunct="1">
              <a:lnSpc>
                <a:spcPct val="90000"/>
              </a:lnSpc>
              <a:spcBef>
                <a:spcPts val="400"/>
              </a:spcBef>
              <a:spcAft>
                <a:spcPct val="75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simple mail transfer protocol: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User Agent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reader”</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composing, editing, reading mail messages</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Outlook, iPhone mail client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outgoing, incoming messages stored on server</a:t>
            </a:r>
          </a:p>
        </p:txBody>
      </p:sp>
      <p:grpSp>
        <p:nvGrpSpPr>
          <p:cNvPr id="433" name="Group 279">
            <a:extLst>
              <a:ext uri="{FF2B5EF4-FFF2-40B4-BE49-F238E27FC236}">
                <a16:creationId xmlns:a16="http://schemas.microsoft.com/office/drawing/2014/main" id="{2EF60A4B-BB2C-B34B-90F3-D1FE6C8FFDAD}"/>
              </a:ext>
            </a:extLst>
          </p:cNvPr>
          <p:cNvGrpSpPr>
            <a:grpSpLocks/>
          </p:cNvGrpSpPr>
          <p:nvPr/>
        </p:nvGrpSpPr>
        <p:grpSpPr bwMode="auto">
          <a:xfrm>
            <a:off x="9926119" y="5308075"/>
            <a:ext cx="1736725" cy="973138"/>
            <a:chOff x="4458" y="3335"/>
            <a:chExt cx="1094" cy="613"/>
          </a:xfrm>
        </p:grpSpPr>
        <p:sp>
          <p:nvSpPr>
            <p:cNvPr id="434" name="Text Box 263">
              <a:extLst>
                <a:ext uri="{FF2B5EF4-FFF2-40B4-BE49-F238E27FC236}">
                  <a16:creationId xmlns:a16="http://schemas.microsoft.com/office/drawing/2014/main" id="{41250870-CE47-A94F-91C6-42B94321E1E7}"/>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35" name="Group 278">
              <a:extLst>
                <a:ext uri="{FF2B5EF4-FFF2-40B4-BE49-F238E27FC236}">
                  <a16:creationId xmlns:a16="http://schemas.microsoft.com/office/drawing/2014/main" id="{F337E40C-B180-194A-B368-8F35ECF83896}"/>
                </a:ext>
              </a:extLst>
            </p:cNvPr>
            <p:cNvGrpSpPr>
              <a:grpSpLocks/>
            </p:cNvGrpSpPr>
            <p:nvPr/>
          </p:nvGrpSpPr>
          <p:grpSpPr bwMode="auto">
            <a:xfrm>
              <a:off x="4458" y="3408"/>
              <a:ext cx="450" cy="120"/>
              <a:chOff x="4314" y="3444"/>
              <a:chExt cx="450" cy="120"/>
            </a:xfrm>
          </p:grpSpPr>
          <p:sp>
            <p:nvSpPr>
              <p:cNvPr id="438" name="Rectangle 264">
                <a:extLst>
                  <a:ext uri="{FF2B5EF4-FFF2-40B4-BE49-F238E27FC236}">
                    <a16:creationId xmlns:a16="http://schemas.microsoft.com/office/drawing/2014/main" id="{952BA00D-1B4A-4948-82B5-82AE8D13A24F}"/>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9" name="Line 265">
                <a:extLst>
                  <a:ext uri="{FF2B5EF4-FFF2-40B4-BE49-F238E27FC236}">
                    <a16:creationId xmlns:a16="http://schemas.microsoft.com/office/drawing/2014/main" id="{B275CB99-7AAC-A148-8381-65E960D05921}"/>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0" name="Line 266">
                <a:extLst>
                  <a:ext uri="{FF2B5EF4-FFF2-40B4-BE49-F238E27FC236}">
                    <a16:creationId xmlns:a16="http://schemas.microsoft.com/office/drawing/2014/main" id="{47491974-AD71-004E-AB59-0655640AEC45}"/>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1" name="Line 267">
                <a:extLst>
                  <a:ext uri="{FF2B5EF4-FFF2-40B4-BE49-F238E27FC236}">
                    <a16:creationId xmlns:a16="http://schemas.microsoft.com/office/drawing/2014/main" id="{B200EE76-91FF-8846-8C54-A23D92713A6F}"/>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2" name="Line 268">
                <a:extLst>
                  <a:ext uri="{FF2B5EF4-FFF2-40B4-BE49-F238E27FC236}">
                    <a16:creationId xmlns:a16="http://schemas.microsoft.com/office/drawing/2014/main" id="{FF930B76-2857-B14D-AD85-09CD6FA57CA5}"/>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3" name="Line 269">
                <a:extLst>
                  <a:ext uri="{FF2B5EF4-FFF2-40B4-BE49-F238E27FC236}">
                    <a16:creationId xmlns:a16="http://schemas.microsoft.com/office/drawing/2014/main" id="{A45A103A-DECC-1641-9DE7-659C116522FC}"/>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4" name="Line 270">
                <a:extLst>
                  <a:ext uri="{FF2B5EF4-FFF2-40B4-BE49-F238E27FC236}">
                    <a16:creationId xmlns:a16="http://schemas.microsoft.com/office/drawing/2014/main" id="{73B06C32-185A-D246-82A4-C6DC25E70096}"/>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5" name="Line 271">
                <a:extLst>
                  <a:ext uri="{FF2B5EF4-FFF2-40B4-BE49-F238E27FC236}">
                    <a16:creationId xmlns:a16="http://schemas.microsoft.com/office/drawing/2014/main" id="{7341EBA5-2E81-A74B-8F94-6ADE0EB85AE6}"/>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36" name="Rectangle 272">
              <a:extLst>
                <a:ext uri="{FF2B5EF4-FFF2-40B4-BE49-F238E27FC236}">
                  <a16:creationId xmlns:a16="http://schemas.microsoft.com/office/drawing/2014/main" id="{0B665308-9EC4-5A44-9326-2A177FF67D5A}"/>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7" name="Text Box 277">
              <a:extLst>
                <a:ext uri="{FF2B5EF4-FFF2-40B4-BE49-F238E27FC236}">
                  <a16:creationId xmlns:a16="http://schemas.microsoft.com/office/drawing/2014/main" id="{F20D1BFA-9817-D84B-AAED-9E047761E91E}"/>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8" name="Group 17">
            <a:extLst>
              <a:ext uri="{FF2B5EF4-FFF2-40B4-BE49-F238E27FC236}">
                <a16:creationId xmlns:a16="http://schemas.microsoft.com/office/drawing/2014/main" id="{A40EF7C7-BC9E-1D46-9787-9C4C966D32B3}"/>
              </a:ext>
            </a:extLst>
          </p:cNvPr>
          <p:cNvGrpSpPr/>
          <p:nvPr/>
        </p:nvGrpSpPr>
        <p:grpSpPr>
          <a:xfrm>
            <a:off x="7241455" y="1234950"/>
            <a:ext cx="2992437" cy="3595688"/>
            <a:chOff x="7241455" y="1234950"/>
            <a:chExt cx="2992437" cy="3595688"/>
          </a:xfrm>
        </p:grpSpPr>
        <p:grpSp>
          <p:nvGrpSpPr>
            <p:cNvPr id="17" name="Group 16">
              <a:extLst>
                <a:ext uri="{FF2B5EF4-FFF2-40B4-BE49-F238E27FC236}">
                  <a16:creationId xmlns:a16="http://schemas.microsoft.com/office/drawing/2014/main" id="{40F0B8AA-4B19-CB47-90E3-2610230A6897}"/>
                </a:ext>
              </a:extLst>
            </p:cNvPr>
            <p:cNvGrpSpPr/>
            <p:nvPr/>
          </p:nvGrpSpPr>
          <p:grpSpPr>
            <a:xfrm>
              <a:off x="9233767" y="2182687"/>
              <a:ext cx="1000125" cy="1247776"/>
              <a:chOff x="9233767" y="2182687"/>
              <a:chExt cx="1000125" cy="1247776"/>
            </a:xfrm>
          </p:grpSpPr>
          <p:grpSp>
            <p:nvGrpSpPr>
              <p:cNvPr id="447" name="Group 389">
                <a:extLst>
                  <a:ext uri="{FF2B5EF4-FFF2-40B4-BE49-F238E27FC236}">
                    <a16:creationId xmlns:a16="http://schemas.microsoft.com/office/drawing/2014/main" id="{0E121856-D2CF-BD44-A732-5CF1698DF941}"/>
                  </a:ext>
                </a:extLst>
              </p:cNvPr>
              <p:cNvGrpSpPr>
                <a:grpSpLocks/>
              </p:cNvGrpSpPr>
              <p:nvPr/>
            </p:nvGrpSpPr>
            <p:grpSpPr bwMode="auto">
              <a:xfrm>
                <a:off x="9233767" y="2182687"/>
                <a:ext cx="477838" cy="715963"/>
                <a:chOff x="4140" y="429"/>
                <a:chExt cx="1425" cy="2396"/>
              </a:xfrm>
            </p:grpSpPr>
            <p:sp>
              <p:nvSpPr>
                <p:cNvPr id="610" name="Freeform 390">
                  <a:extLst>
                    <a:ext uri="{FF2B5EF4-FFF2-40B4-BE49-F238E27FC236}">
                      <a16:creationId xmlns:a16="http://schemas.microsoft.com/office/drawing/2014/main" id="{D8B60AB9-7CE6-F14B-893A-0B1ECB740A5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1" name="Rectangle 391">
                  <a:extLst>
                    <a:ext uri="{FF2B5EF4-FFF2-40B4-BE49-F238E27FC236}">
                      <a16:creationId xmlns:a16="http://schemas.microsoft.com/office/drawing/2014/main" id="{D3C4D367-DB85-294D-941E-C4CCF95D17E3}"/>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2" name="Freeform 392">
                  <a:extLst>
                    <a:ext uri="{FF2B5EF4-FFF2-40B4-BE49-F238E27FC236}">
                      <a16:creationId xmlns:a16="http://schemas.microsoft.com/office/drawing/2014/main" id="{5CA055FA-0720-7840-BE18-48478EEE554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3" name="Freeform 393">
                  <a:extLst>
                    <a:ext uri="{FF2B5EF4-FFF2-40B4-BE49-F238E27FC236}">
                      <a16:creationId xmlns:a16="http://schemas.microsoft.com/office/drawing/2014/main" id="{3BBFE8BC-0BD4-134B-A671-36514DDAC58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4" name="Rectangle 394">
                  <a:extLst>
                    <a:ext uri="{FF2B5EF4-FFF2-40B4-BE49-F238E27FC236}">
                      <a16:creationId xmlns:a16="http://schemas.microsoft.com/office/drawing/2014/main" id="{D0B0114B-71C7-6A4B-951C-64F84E158BCF}"/>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5" name="Group 395">
                  <a:extLst>
                    <a:ext uri="{FF2B5EF4-FFF2-40B4-BE49-F238E27FC236}">
                      <a16:creationId xmlns:a16="http://schemas.microsoft.com/office/drawing/2014/main" id="{CCE97BC5-B32E-A244-B98A-2D18B9679406}"/>
                    </a:ext>
                  </a:extLst>
                </p:cNvPr>
                <p:cNvGrpSpPr>
                  <a:grpSpLocks/>
                </p:cNvGrpSpPr>
                <p:nvPr/>
              </p:nvGrpSpPr>
              <p:grpSpPr bwMode="auto">
                <a:xfrm>
                  <a:off x="4749" y="668"/>
                  <a:ext cx="581" cy="145"/>
                  <a:chOff x="614" y="2568"/>
                  <a:chExt cx="725" cy="139"/>
                </a:xfrm>
              </p:grpSpPr>
              <p:sp>
                <p:nvSpPr>
                  <p:cNvPr id="640" name="AutoShape 396">
                    <a:extLst>
                      <a:ext uri="{FF2B5EF4-FFF2-40B4-BE49-F238E27FC236}">
                        <a16:creationId xmlns:a16="http://schemas.microsoft.com/office/drawing/2014/main" id="{EFA6368E-1013-B44C-9AE2-9FFA4CC527BB}"/>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41" name="AutoShape 397">
                    <a:extLst>
                      <a:ext uri="{FF2B5EF4-FFF2-40B4-BE49-F238E27FC236}">
                        <a16:creationId xmlns:a16="http://schemas.microsoft.com/office/drawing/2014/main" id="{2A187B97-5F9E-CE47-A163-46FD77373D6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6" name="Rectangle 398">
                  <a:extLst>
                    <a:ext uri="{FF2B5EF4-FFF2-40B4-BE49-F238E27FC236}">
                      <a16:creationId xmlns:a16="http://schemas.microsoft.com/office/drawing/2014/main" id="{B19FBC61-83B0-A14E-99F0-5BFCCFCB1B17}"/>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7" name="Group 399">
                  <a:extLst>
                    <a:ext uri="{FF2B5EF4-FFF2-40B4-BE49-F238E27FC236}">
                      <a16:creationId xmlns:a16="http://schemas.microsoft.com/office/drawing/2014/main" id="{1C88BBDC-CC23-854A-A7B8-9B5383302B0E}"/>
                    </a:ext>
                  </a:extLst>
                </p:cNvPr>
                <p:cNvGrpSpPr>
                  <a:grpSpLocks/>
                </p:cNvGrpSpPr>
                <p:nvPr/>
              </p:nvGrpSpPr>
              <p:grpSpPr bwMode="auto">
                <a:xfrm>
                  <a:off x="4747" y="994"/>
                  <a:ext cx="581" cy="134"/>
                  <a:chOff x="614" y="2568"/>
                  <a:chExt cx="725" cy="139"/>
                </a:xfrm>
              </p:grpSpPr>
              <p:sp>
                <p:nvSpPr>
                  <p:cNvPr id="638" name="AutoShape 400">
                    <a:extLst>
                      <a:ext uri="{FF2B5EF4-FFF2-40B4-BE49-F238E27FC236}">
                        <a16:creationId xmlns:a16="http://schemas.microsoft.com/office/drawing/2014/main" id="{D6910F87-2FF9-EA4E-BC68-494D372CF51F}"/>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9" name="AutoShape 401">
                    <a:extLst>
                      <a:ext uri="{FF2B5EF4-FFF2-40B4-BE49-F238E27FC236}">
                        <a16:creationId xmlns:a16="http://schemas.microsoft.com/office/drawing/2014/main" id="{36245E4E-FB1E-2C43-BBAA-D642BCC1B1A4}"/>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8" name="Rectangle 402">
                  <a:extLst>
                    <a:ext uri="{FF2B5EF4-FFF2-40B4-BE49-F238E27FC236}">
                      <a16:creationId xmlns:a16="http://schemas.microsoft.com/office/drawing/2014/main" id="{C98B4378-660F-1847-8A4B-3CAB9591D15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9" name="Rectangle 403">
                  <a:extLst>
                    <a:ext uri="{FF2B5EF4-FFF2-40B4-BE49-F238E27FC236}">
                      <a16:creationId xmlns:a16="http://schemas.microsoft.com/office/drawing/2014/main" id="{A0C2801C-C1EF-0E49-A30F-D154AACBD32C}"/>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0" name="Group 404">
                  <a:extLst>
                    <a:ext uri="{FF2B5EF4-FFF2-40B4-BE49-F238E27FC236}">
                      <a16:creationId xmlns:a16="http://schemas.microsoft.com/office/drawing/2014/main" id="{C3C627D1-CE9C-6540-87D5-7005B1BB7761}"/>
                    </a:ext>
                  </a:extLst>
                </p:cNvPr>
                <p:cNvGrpSpPr>
                  <a:grpSpLocks/>
                </p:cNvGrpSpPr>
                <p:nvPr/>
              </p:nvGrpSpPr>
              <p:grpSpPr bwMode="auto">
                <a:xfrm>
                  <a:off x="4735" y="1627"/>
                  <a:ext cx="582" cy="151"/>
                  <a:chOff x="614" y="2568"/>
                  <a:chExt cx="725" cy="139"/>
                </a:xfrm>
              </p:grpSpPr>
              <p:sp>
                <p:nvSpPr>
                  <p:cNvPr id="636" name="AutoShape 405">
                    <a:extLst>
                      <a:ext uri="{FF2B5EF4-FFF2-40B4-BE49-F238E27FC236}">
                        <a16:creationId xmlns:a16="http://schemas.microsoft.com/office/drawing/2014/main" id="{F5475DB0-E162-B943-9743-BEE80D59A6BC}"/>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7" name="AutoShape 406">
                    <a:extLst>
                      <a:ext uri="{FF2B5EF4-FFF2-40B4-BE49-F238E27FC236}">
                        <a16:creationId xmlns:a16="http://schemas.microsoft.com/office/drawing/2014/main" id="{0E11B07E-90A2-774A-B7AE-AC422F4C847B}"/>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1" name="Freeform 407">
                  <a:extLst>
                    <a:ext uri="{FF2B5EF4-FFF2-40B4-BE49-F238E27FC236}">
                      <a16:creationId xmlns:a16="http://schemas.microsoft.com/office/drawing/2014/main" id="{1B37433A-90DE-CC44-828B-3C03F4C8E9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2" name="Group 408">
                  <a:extLst>
                    <a:ext uri="{FF2B5EF4-FFF2-40B4-BE49-F238E27FC236}">
                      <a16:creationId xmlns:a16="http://schemas.microsoft.com/office/drawing/2014/main" id="{38854C6D-17EC-FB41-ABA7-0643F7D45FAD}"/>
                    </a:ext>
                  </a:extLst>
                </p:cNvPr>
                <p:cNvGrpSpPr>
                  <a:grpSpLocks/>
                </p:cNvGrpSpPr>
                <p:nvPr/>
              </p:nvGrpSpPr>
              <p:grpSpPr bwMode="auto">
                <a:xfrm>
                  <a:off x="4739" y="1327"/>
                  <a:ext cx="582" cy="139"/>
                  <a:chOff x="614" y="2568"/>
                  <a:chExt cx="725" cy="139"/>
                </a:xfrm>
              </p:grpSpPr>
              <p:sp>
                <p:nvSpPr>
                  <p:cNvPr id="634" name="AutoShape 409">
                    <a:extLst>
                      <a:ext uri="{FF2B5EF4-FFF2-40B4-BE49-F238E27FC236}">
                        <a16:creationId xmlns:a16="http://schemas.microsoft.com/office/drawing/2014/main" id="{AE268757-BE47-B84D-A5F7-C7A75F7D40E3}"/>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5" name="AutoShape 410">
                    <a:extLst>
                      <a:ext uri="{FF2B5EF4-FFF2-40B4-BE49-F238E27FC236}">
                        <a16:creationId xmlns:a16="http://schemas.microsoft.com/office/drawing/2014/main" id="{6C0AC9FF-5D0C-3B41-AEB8-B2A9150426C7}"/>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3" name="Rectangle 411">
                  <a:extLst>
                    <a:ext uri="{FF2B5EF4-FFF2-40B4-BE49-F238E27FC236}">
                      <a16:creationId xmlns:a16="http://schemas.microsoft.com/office/drawing/2014/main" id="{24F7E0AB-A636-974F-9A33-43BD0E53FB8A}"/>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4" name="Freeform 412">
                  <a:extLst>
                    <a:ext uri="{FF2B5EF4-FFF2-40B4-BE49-F238E27FC236}">
                      <a16:creationId xmlns:a16="http://schemas.microsoft.com/office/drawing/2014/main" id="{626230FF-050C-984E-BC00-3872336DC4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5" name="Freeform 413">
                  <a:extLst>
                    <a:ext uri="{FF2B5EF4-FFF2-40B4-BE49-F238E27FC236}">
                      <a16:creationId xmlns:a16="http://schemas.microsoft.com/office/drawing/2014/main" id="{1F463BAA-0F23-DF45-8D3B-FFFDAEB5B7E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6" name="Oval 414">
                  <a:extLst>
                    <a:ext uri="{FF2B5EF4-FFF2-40B4-BE49-F238E27FC236}">
                      <a16:creationId xmlns:a16="http://schemas.microsoft.com/office/drawing/2014/main" id="{1EC71AF3-4591-B945-BADD-38C9BADCC39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7" name="Freeform 415">
                  <a:extLst>
                    <a:ext uri="{FF2B5EF4-FFF2-40B4-BE49-F238E27FC236}">
                      <a16:creationId xmlns:a16="http://schemas.microsoft.com/office/drawing/2014/main" id="{3FA9BCF9-A6ED-5043-B90A-C3836646EE5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8" name="AutoShape 416">
                  <a:extLst>
                    <a:ext uri="{FF2B5EF4-FFF2-40B4-BE49-F238E27FC236}">
                      <a16:creationId xmlns:a16="http://schemas.microsoft.com/office/drawing/2014/main" id="{BBF32DE7-F26B-6747-8D1C-21F79EC8B16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9" name="AutoShape 417">
                  <a:extLst>
                    <a:ext uri="{FF2B5EF4-FFF2-40B4-BE49-F238E27FC236}">
                      <a16:creationId xmlns:a16="http://schemas.microsoft.com/office/drawing/2014/main" id="{FF922F0B-EF31-AB4A-A5EA-3FA7101E96BC}"/>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0" name="Oval 418">
                  <a:extLst>
                    <a:ext uri="{FF2B5EF4-FFF2-40B4-BE49-F238E27FC236}">
                      <a16:creationId xmlns:a16="http://schemas.microsoft.com/office/drawing/2014/main" id="{BB6526D2-E304-EA47-868B-62023801D97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1" name="Oval 419">
                  <a:extLst>
                    <a:ext uri="{FF2B5EF4-FFF2-40B4-BE49-F238E27FC236}">
                      <a16:creationId xmlns:a16="http://schemas.microsoft.com/office/drawing/2014/main" id="{4390F52E-4427-8240-A6CD-9F975F0B8C1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32" name="Oval 420">
                  <a:extLst>
                    <a:ext uri="{FF2B5EF4-FFF2-40B4-BE49-F238E27FC236}">
                      <a16:creationId xmlns:a16="http://schemas.microsoft.com/office/drawing/2014/main" id="{17E60F8D-F128-F140-A015-7BE8151AF98B}"/>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3" name="Rectangle 421">
                  <a:extLst>
                    <a:ext uri="{FF2B5EF4-FFF2-40B4-BE49-F238E27FC236}">
                      <a16:creationId xmlns:a16="http://schemas.microsoft.com/office/drawing/2014/main" id="{DE9F5E27-DCB1-A549-A90A-C0BACA49C537}"/>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1" name="Group 19">
                <a:extLst>
                  <a:ext uri="{FF2B5EF4-FFF2-40B4-BE49-F238E27FC236}">
                    <a16:creationId xmlns:a16="http://schemas.microsoft.com/office/drawing/2014/main" id="{E14109E5-50CE-4847-B30A-2C61F96D4CA6}"/>
                  </a:ext>
                </a:extLst>
              </p:cNvPr>
              <p:cNvGrpSpPr>
                <a:grpSpLocks/>
              </p:cNvGrpSpPr>
              <p:nvPr/>
            </p:nvGrpSpPr>
            <p:grpSpPr bwMode="auto">
              <a:xfrm>
                <a:off x="9424267" y="2381125"/>
                <a:ext cx="809625" cy="1049338"/>
                <a:chOff x="4296" y="2627"/>
                <a:chExt cx="510" cy="661"/>
              </a:xfrm>
            </p:grpSpPr>
            <p:sp>
              <p:nvSpPr>
                <p:cNvPr id="531" name="Rectangle 20">
                  <a:extLst>
                    <a:ext uri="{FF2B5EF4-FFF2-40B4-BE49-F238E27FC236}">
                      <a16:creationId xmlns:a16="http://schemas.microsoft.com/office/drawing/2014/main" id="{AC5B0A66-A167-204E-8BFA-3B433DC5EA3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2" name="Text Box 21">
                  <a:extLst>
                    <a:ext uri="{FF2B5EF4-FFF2-40B4-BE49-F238E27FC236}">
                      <a16:creationId xmlns:a16="http://schemas.microsoft.com/office/drawing/2014/main" id="{0F59B7E1-B7F5-BB4A-BBE3-B5F7809DD24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3" name="Rectangle 22">
                  <a:extLst>
                    <a:ext uri="{FF2B5EF4-FFF2-40B4-BE49-F238E27FC236}">
                      <a16:creationId xmlns:a16="http://schemas.microsoft.com/office/drawing/2014/main" id="{71535726-47D0-144C-BBB8-62C6C2FEFFA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4" name="Line 23">
                  <a:extLst>
                    <a:ext uri="{FF2B5EF4-FFF2-40B4-BE49-F238E27FC236}">
                      <a16:creationId xmlns:a16="http://schemas.microsoft.com/office/drawing/2014/main" id="{DA368A70-02AC-1B46-A642-02BA5ECF6EF0}"/>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5" name="Line 24">
                  <a:extLst>
                    <a:ext uri="{FF2B5EF4-FFF2-40B4-BE49-F238E27FC236}">
                      <a16:creationId xmlns:a16="http://schemas.microsoft.com/office/drawing/2014/main" id="{F13ECAFE-D297-7F4B-812D-941FBEE37E3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6" name="Line 25">
                  <a:extLst>
                    <a:ext uri="{FF2B5EF4-FFF2-40B4-BE49-F238E27FC236}">
                      <a16:creationId xmlns:a16="http://schemas.microsoft.com/office/drawing/2014/main" id="{D1B35153-5338-A043-BE0E-433F05C2503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7" name="Line 26">
                  <a:extLst>
                    <a:ext uri="{FF2B5EF4-FFF2-40B4-BE49-F238E27FC236}">
                      <a16:creationId xmlns:a16="http://schemas.microsoft.com/office/drawing/2014/main" id="{89EADCDA-274C-2E43-8C54-9FCA855047E5}"/>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8" name="Line 27">
                  <a:extLst>
                    <a:ext uri="{FF2B5EF4-FFF2-40B4-BE49-F238E27FC236}">
                      <a16:creationId xmlns:a16="http://schemas.microsoft.com/office/drawing/2014/main" id="{17DEFD25-82BB-6545-B3F0-B1240F51A5F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9" name="Line 28">
                  <a:extLst>
                    <a:ext uri="{FF2B5EF4-FFF2-40B4-BE49-F238E27FC236}">
                      <a16:creationId xmlns:a16="http://schemas.microsoft.com/office/drawing/2014/main" id="{694FC287-3940-D144-83E9-13190F74DAF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0" name="Line 29">
                  <a:extLst>
                    <a:ext uri="{FF2B5EF4-FFF2-40B4-BE49-F238E27FC236}">
                      <a16:creationId xmlns:a16="http://schemas.microsoft.com/office/drawing/2014/main" id="{BAE767AB-23DB-7E44-99F4-F1113227541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1" name="Rectangle 30">
                  <a:extLst>
                    <a:ext uri="{FF2B5EF4-FFF2-40B4-BE49-F238E27FC236}">
                      <a16:creationId xmlns:a16="http://schemas.microsoft.com/office/drawing/2014/main" id="{49A7C92C-8BD2-6B47-9196-5E60999B8B0F}"/>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2" name="Rectangle 31">
                  <a:extLst>
                    <a:ext uri="{FF2B5EF4-FFF2-40B4-BE49-F238E27FC236}">
                      <a16:creationId xmlns:a16="http://schemas.microsoft.com/office/drawing/2014/main" id="{C3A9FD5C-54B1-7D45-B12D-299767B3ACED}"/>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3" name="Rectangle 32">
                  <a:extLst>
                    <a:ext uri="{FF2B5EF4-FFF2-40B4-BE49-F238E27FC236}">
                      <a16:creationId xmlns:a16="http://schemas.microsoft.com/office/drawing/2014/main" id="{2DFC74AC-2A06-B94B-9404-34F755D7199B}"/>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4" name="Rectangle 33">
                  <a:extLst>
                    <a:ext uri="{FF2B5EF4-FFF2-40B4-BE49-F238E27FC236}">
                      <a16:creationId xmlns:a16="http://schemas.microsoft.com/office/drawing/2014/main" id="{9821B6CC-315C-8446-BDFF-A89664E7046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5" name="Rectangle 34">
                  <a:extLst>
                    <a:ext uri="{FF2B5EF4-FFF2-40B4-BE49-F238E27FC236}">
                      <a16:creationId xmlns:a16="http://schemas.microsoft.com/office/drawing/2014/main" id="{DAB5F22E-A0E3-4743-8405-E2AEEFFCADE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6" name="Group 15">
              <a:extLst>
                <a:ext uri="{FF2B5EF4-FFF2-40B4-BE49-F238E27FC236}">
                  <a16:creationId xmlns:a16="http://schemas.microsoft.com/office/drawing/2014/main" id="{74EA5111-B6B7-B344-B449-F28A4145AF94}"/>
                </a:ext>
              </a:extLst>
            </p:cNvPr>
            <p:cNvGrpSpPr/>
            <p:nvPr/>
          </p:nvGrpSpPr>
          <p:grpSpPr>
            <a:xfrm>
              <a:off x="7241455" y="3576512"/>
              <a:ext cx="992187" cy="1254126"/>
              <a:chOff x="7241455" y="3576512"/>
              <a:chExt cx="992187" cy="1254126"/>
            </a:xfrm>
          </p:grpSpPr>
          <p:grpSp>
            <p:nvGrpSpPr>
              <p:cNvPr id="448" name="Group 356">
                <a:extLst>
                  <a:ext uri="{FF2B5EF4-FFF2-40B4-BE49-F238E27FC236}">
                    <a16:creationId xmlns:a16="http://schemas.microsoft.com/office/drawing/2014/main" id="{E94FBB23-E0FF-2E4C-ADA9-B7693567EB7C}"/>
                  </a:ext>
                </a:extLst>
              </p:cNvPr>
              <p:cNvGrpSpPr>
                <a:grpSpLocks/>
              </p:cNvGrpSpPr>
              <p:nvPr/>
            </p:nvGrpSpPr>
            <p:grpSpPr bwMode="auto">
              <a:xfrm>
                <a:off x="7241455" y="3576512"/>
                <a:ext cx="477838" cy="715963"/>
                <a:chOff x="4140" y="429"/>
                <a:chExt cx="1425" cy="2396"/>
              </a:xfrm>
            </p:grpSpPr>
            <p:sp>
              <p:nvSpPr>
                <p:cNvPr id="578" name="Freeform 357">
                  <a:extLst>
                    <a:ext uri="{FF2B5EF4-FFF2-40B4-BE49-F238E27FC236}">
                      <a16:creationId xmlns:a16="http://schemas.microsoft.com/office/drawing/2014/main" id="{83F8A882-2D18-F84A-A8B3-6AFE04482C3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9" name="Rectangle 358">
                  <a:extLst>
                    <a:ext uri="{FF2B5EF4-FFF2-40B4-BE49-F238E27FC236}">
                      <a16:creationId xmlns:a16="http://schemas.microsoft.com/office/drawing/2014/main" id="{9C1CE4E9-0931-724C-9C29-8D583A01FCBA}"/>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0" name="Freeform 359">
                  <a:extLst>
                    <a:ext uri="{FF2B5EF4-FFF2-40B4-BE49-F238E27FC236}">
                      <a16:creationId xmlns:a16="http://schemas.microsoft.com/office/drawing/2014/main" id="{5EDD0773-DE61-DE40-83D1-11CAD8B5906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1" name="Freeform 360">
                  <a:extLst>
                    <a:ext uri="{FF2B5EF4-FFF2-40B4-BE49-F238E27FC236}">
                      <a16:creationId xmlns:a16="http://schemas.microsoft.com/office/drawing/2014/main" id="{52B4DD92-CFC5-9245-BB48-BB112C50A01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2" name="Rectangle 361">
                  <a:extLst>
                    <a:ext uri="{FF2B5EF4-FFF2-40B4-BE49-F238E27FC236}">
                      <a16:creationId xmlns:a16="http://schemas.microsoft.com/office/drawing/2014/main" id="{D4F645E8-31AB-5245-8FAA-CAC16B245C38}"/>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3" name="Group 362">
                  <a:extLst>
                    <a:ext uri="{FF2B5EF4-FFF2-40B4-BE49-F238E27FC236}">
                      <a16:creationId xmlns:a16="http://schemas.microsoft.com/office/drawing/2014/main" id="{EBFEFCB3-1DE5-534A-BB6F-F63DB31F192C}"/>
                    </a:ext>
                  </a:extLst>
                </p:cNvPr>
                <p:cNvGrpSpPr>
                  <a:grpSpLocks/>
                </p:cNvGrpSpPr>
                <p:nvPr/>
              </p:nvGrpSpPr>
              <p:grpSpPr bwMode="auto">
                <a:xfrm>
                  <a:off x="4749" y="668"/>
                  <a:ext cx="581" cy="145"/>
                  <a:chOff x="614" y="2568"/>
                  <a:chExt cx="725" cy="139"/>
                </a:xfrm>
              </p:grpSpPr>
              <p:sp>
                <p:nvSpPr>
                  <p:cNvPr id="608" name="AutoShape 363">
                    <a:extLst>
                      <a:ext uri="{FF2B5EF4-FFF2-40B4-BE49-F238E27FC236}">
                        <a16:creationId xmlns:a16="http://schemas.microsoft.com/office/drawing/2014/main" id="{F74423DF-E08E-F346-B899-EAB3551FCA35}"/>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9" name="AutoShape 364">
                    <a:extLst>
                      <a:ext uri="{FF2B5EF4-FFF2-40B4-BE49-F238E27FC236}">
                        <a16:creationId xmlns:a16="http://schemas.microsoft.com/office/drawing/2014/main" id="{4FF1799F-7FEB-6F4A-9DBF-9929B67C8977}"/>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4" name="Rectangle 365">
                  <a:extLst>
                    <a:ext uri="{FF2B5EF4-FFF2-40B4-BE49-F238E27FC236}">
                      <a16:creationId xmlns:a16="http://schemas.microsoft.com/office/drawing/2014/main" id="{B07FB88B-4AAA-E84E-9D0B-2BFBEC9383D1}"/>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5" name="Group 366">
                  <a:extLst>
                    <a:ext uri="{FF2B5EF4-FFF2-40B4-BE49-F238E27FC236}">
                      <a16:creationId xmlns:a16="http://schemas.microsoft.com/office/drawing/2014/main" id="{A3E91AB2-1E99-EB48-89FF-E9A629275BA4}"/>
                    </a:ext>
                  </a:extLst>
                </p:cNvPr>
                <p:cNvGrpSpPr>
                  <a:grpSpLocks/>
                </p:cNvGrpSpPr>
                <p:nvPr/>
              </p:nvGrpSpPr>
              <p:grpSpPr bwMode="auto">
                <a:xfrm>
                  <a:off x="4747" y="994"/>
                  <a:ext cx="581" cy="134"/>
                  <a:chOff x="614" y="2568"/>
                  <a:chExt cx="725" cy="139"/>
                </a:xfrm>
              </p:grpSpPr>
              <p:sp>
                <p:nvSpPr>
                  <p:cNvPr id="606" name="AutoShape 367">
                    <a:extLst>
                      <a:ext uri="{FF2B5EF4-FFF2-40B4-BE49-F238E27FC236}">
                        <a16:creationId xmlns:a16="http://schemas.microsoft.com/office/drawing/2014/main" id="{F3BF2799-81E1-EB48-82D8-0C7388FC1D12}"/>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7" name="AutoShape 368">
                    <a:extLst>
                      <a:ext uri="{FF2B5EF4-FFF2-40B4-BE49-F238E27FC236}">
                        <a16:creationId xmlns:a16="http://schemas.microsoft.com/office/drawing/2014/main" id="{40815B01-E265-EF4D-B7AD-0310DB1E52A3}"/>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6" name="Rectangle 369">
                  <a:extLst>
                    <a:ext uri="{FF2B5EF4-FFF2-40B4-BE49-F238E27FC236}">
                      <a16:creationId xmlns:a16="http://schemas.microsoft.com/office/drawing/2014/main" id="{D725FCD3-6F82-BD46-A54E-AD91C9C01D0C}"/>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7" name="Rectangle 370">
                  <a:extLst>
                    <a:ext uri="{FF2B5EF4-FFF2-40B4-BE49-F238E27FC236}">
                      <a16:creationId xmlns:a16="http://schemas.microsoft.com/office/drawing/2014/main" id="{EECD261C-17CF-5541-AF55-4668703B9D75}"/>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8" name="Group 371">
                  <a:extLst>
                    <a:ext uri="{FF2B5EF4-FFF2-40B4-BE49-F238E27FC236}">
                      <a16:creationId xmlns:a16="http://schemas.microsoft.com/office/drawing/2014/main" id="{59C6E391-34C0-6749-ADF1-A8C086AE5EFA}"/>
                    </a:ext>
                  </a:extLst>
                </p:cNvPr>
                <p:cNvGrpSpPr>
                  <a:grpSpLocks/>
                </p:cNvGrpSpPr>
                <p:nvPr/>
              </p:nvGrpSpPr>
              <p:grpSpPr bwMode="auto">
                <a:xfrm>
                  <a:off x="4735" y="1627"/>
                  <a:ext cx="582" cy="151"/>
                  <a:chOff x="614" y="2568"/>
                  <a:chExt cx="725" cy="139"/>
                </a:xfrm>
              </p:grpSpPr>
              <p:sp>
                <p:nvSpPr>
                  <p:cNvPr id="604" name="AutoShape 372">
                    <a:extLst>
                      <a:ext uri="{FF2B5EF4-FFF2-40B4-BE49-F238E27FC236}">
                        <a16:creationId xmlns:a16="http://schemas.microsoft.com/office/drawing/2014/main" id="{464BBA8C-E6AB-BF4F-A793-C3FE2EB21E3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5" name="AutoShape 373">
                    <a:extLst>
                      <a:ext uri="{FF2B5EF4-FFF2-40B4-BE49-F238E27FC236}">
                        <a16:creationId xmlns:a16="http://schemas.microsoft.com/office/drawing/2014/main" id="{A595B797-10DB-C24B-ADD1-006D1A2CC826}"/>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9" name="Freeform 374">
                  <a:extLst>
                    <a:ext uri="{FF2B5EF4-FFF2-40B4-BE49-F238E27FC236}">
                      <a16:creationId xmlns:a16="http://schemas.microsoft.com/office/drawing/2014/main" id="{9EF523C5-BBA5-CC44-9C9B-8D6BBA2FB83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90" name="Group 375">
                  <a:extLst>
                    <a:ext uri="{FF2B5EF4-FFF2-40B4-BE49-F238E27FC236}">
                      <a16:creationId xmlns:a16="http://schemas.microsoft.com/office/drawing/2014/main" id="{21A7BCE0-C905-7245-9132-B22060D65238}"/>
                    </a:ext>
                  </a:extLst>
                </p:cNvPr>
                <p:cNvGrpSpPr>
                  <a:grpSpLocks/>
                </p:cNvGrpSpPr>
                <p:nvPr/>
              </p:nvGrpSpPr>
              <p:grpSpPr bwMode="auto">
                <a:xfrm>
                  <a:off x="4739" y="1327"/>
                  <a:ext cx="582" cy="139"/>
                  <a:chOff x="614" y="2568"/>
                  <a:chExt cx="725" cy="139"/>
                </a:xfrm>
              </p:grpSpPr>
              <p:sp>
                <p:nvSpPr>
                  <p:cNvPr id="602" name="AutoShape 376">
                    <a:extLst>
                      <a:ext uri="{FF2B5EF4-FFF2-40B4-BE49-F238E27FC236}">
                        <a16:creationId xmlns:a16="http://schemas.microsoft.com/office/drawing/2014/main" id="{8662D52E-AA25-6B4C-87A1-ADE96C3E7EBC}"/>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3" name="AutoShape 377">
                    <a:extLst>
                      <a:ext uri="{FF2B5EF4-FFF2-40B4-BE49-F238E27FC236}">
                        <a16:creationId xmlns:a16="http://schemas.microsoft.com/office/drawing/2014/main" id="{0DB37A7B-978A-FF4B-896E-D4181E5F806E}"/>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91" name="Rectangle 378">
                  <a:extLst>
                    <a:ext uri="{FF2B5EF4-FFF2-40B4-BE49-F238E27FC236}">
                      <a16:creationId xmlns:a16="http://schemas.microsoft.com/office/drawing/2014/main" id="{B290BD75-E362-B344-A460-F9BB76BE6AFD}"/>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2" name="Freeform 379">
                  <a:extLst>
                    <a:ext uri="{FF2B5EF4-FFF2-40B4-BE49-F238E27FC236}">
                      <a16:creationId xmlns:a16="http://schemas.microsoft.com/office/drawing/2014/main" id="{79B15B23-8A2F-934E-9C61-06ABF9B8B36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3" name="Freeform 380">
                  <a:extLst>
                    <a:ext uri="{FF2B5EF4-FFF2-40B4-BE49-F238E27FC236}">
                      <a16:creationId xmlns:a16="http://schemas.microsoft.com/office/drawing/2014/main" id="{469D94BF-4B49-C849-B61B-9F7323E2D40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4" name="Oval 381">
                  <a:extLst>
                    <a:ext uri="{FF2B5EF4-FFF2-40B4-BE49-F238E27FC236}">
                      <a16:creationId xmlns:a16="http://schemas.microsoft.com/office/drawing/2014/main" id="{DD6BD772-CB8F-5D41-8B4D-D90DBB916A9C}"/>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5" name="Freeform 382">
                  <a:extLst>
                    <a:ext uri="{FF2B5EF4-FFF2-40B4-BE49-F238E27FC236}">
                      <a16:creationId xmlns:a16="http://schemas.microsoft.com/office/drawing/2014/main" id="{E75141AB-B05A-D643-89AE-5FE2CD0634F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6" name="AutoShape 383">
                  <a:extLst>
                    <a:ext uri="{FF2B5EF4-FFF2-40B4-BE49-F238E27FC236}">
                      <a16:creationId xmlns:a16="http://schemas.microsoft.com/office/drawing/2014/main" id="{CB79249E-240C-7C4E-9C97-68F86E877A10}"/>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7" name="AutoShape 384">
                  <a:extLst>
                    <a:ext uri="{FF2B5EF4-FFF2-40B4-BE49-F238E27FC236}">
                      <a16:creationId xmlns:a16="http://schemas.microsoft.com/office/drawing/2014/main" id="{AFE02841-E545-6D43-9842-35F1873A31C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8" name="Oval 385">
                  <a:extLst>
                    <a:ext uri="{FF2B5EF4-FFF2-40B4-BE49-F238E27FC236}">
                      <a16:creationId xmlns:a16="http://schemas.microsoft.com/office/drawing/2014/main" id="{DF028839-2C39-E346-9828-0EEC6CA8F14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9" name="Oval 386">
                  <a:extLst>
                    <a:ext uri="{FF2B5EF4-FFF2-40B4-BE49-F238E27FC236}">
                      <a16:creationId xmlns:a16="http://schemas.microsoft.com/office/drawing/2014/main" id="{6996D80D-9F55-9848-983C-5CF57CA3112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00" name="Oval 387">
                  <a:extLst>
                    <a:ext uri="{FF2B5EF4-FFF2-40B4-BE49-F238E27FC236}">
                      <a16:creationId xmlns:a16="http://schemas.microsoft.com/office/drawing/2014/main" id="{5F857B48-B4B0-8742-B029-9B1DE202061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1" name="Rectangle 388">
                  <a:extLst>
                    <a:ext uri="{FF2B5EF4-FFF2-40B4-BE49-F238E27FC236}">
                      <a16:creationId xmlns:a16="http://schemas.microsoft.com/office/drawing/2014/main" id="{C5C7B7F3-1D8A-8641-8A5D-BAA406A899E3}"/>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2" name="Group 60">
                <a:extLst>
                  <a:ext uri="{FF2B5EF4-FFF2-40B4-BE49-F238E27FC236}">
                    <a16:creationId xmlns:a16="http://schemas.microsoft.com/office/drawing/2014/main" id="{1D0A3D53-03AA-0E40-B5FB-181B8E2FEA1E}"/>
                  </a:ext>
                </a:extLst>
              </p:cNvPr>
              <p:cNvGrpSpPr>
                <a:grpSpLocks/>
              </p:cNvGrpSpPr>
              <p:nvPr/>
            </p:nvGrpSpPr>
            <p:grpSpPr bwMode="auto">
              <a:xfrm>
                <a:off x="7424017" y="3781300"/>
                <a:ext cx="809625" cy="1049338"/>
                <a:chOff x="4296" y="2627"/>
                <a:chExt cx="510" cy="661"/>
              </a:xfrm>
            </p:grpSpPr>
            <p:sp>
              <p:nvSpPr>
                <p:cNvPr id="516" name="Rectangle 61">
                  <a:extLst>
                    <a:ext uri="{FF2B5EF4-FFF2-40B4-BE49-F238E27FC236}">
                      <a16:creationId xmlns:a16="http://schemas.microsoft.com/office/drawing/2014/main" id="{09E3AC14-3A72-6246-B449-8586196CBAF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7" name="Text Box 62">
                  <a:extLst>
                    <a:ext uri="{FF2B5EF4-FFF2-40B4-BE49-F238E27FC236}">
                      <a16:creationId xmlns:a16="http://schemas.microsoft.com/office/drawing/2014/main" id="{D2A4573A-250B-6A45-8C10-89684568692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8" name="Rectangle 63">
                  <a:extLst>
                    <a:ext uri="{FF2B5EF4-FFF2-40B4-BE49-F238E27FC236}">
                      <a16:creationId xmlns:a16="http://schemas.microsoft.com/office/drawing/2014/main" id="{40146E01-E619-F546-B029-CBBAAF30C82C}"/>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9" name="Line 64">
                  <a:extLst>
                    <a:ext uri="{FF2B5EF4-FFF2-40B4-BE49-F238E27FC236}">
                      <a16:creationId xmlns:a16="http://schemas.microsoft.com/office/drawing/2014/main" id="{FCC8A08D-9C98-EB41-A948-990137F339D3}"/>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0" name="Line 65">
                  <a:extLst>
                    <a:ext uri="{FF2B5EF4-FFF2-40B4-BE49-F238E27FC236}">
                      <a16:creationId xmlns:a16="http://schemas.microsoft.com/office/drawing/2014/main" id="{75D0D962-9B47-2146-995B-5D3637B8EB2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1" name="Line 66">
                  <a:extLst>
                    <a:ext uri="{FF2B5EF4-FFF2-40B4-BE49-F238E27FC236}">
                      <a16:creationId xmlns:a16="http://schemas.microsoft.com/office/drawing/2014/main" id="{4362F887-D4F4-4343-A7F9-49AF2E8600D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2" name="Line 67">
                  <a:extLst>
                    <a:ext uri="{FF2B5EF4-FFF2-40B4-BE49-F238E27FC236}">
                      <a16:creationId xmlns:a16="http://schemas.microsoft.com/office/drawing/2014/main" id="{4A49EBF7-F329-CC4A-8B42-F722F30857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3" name="Line 68">
                  <a:extLst>
                    <a:ext uri="{FF2B5EF4-FFF2-40B4-BE49-F238E27FC236}">
                      <a16:creationId xmlns:a16="http://schemas.microsoft.com/office/drawing/2014/main" id="{82EFD27F-3B61-A346-B083-AAFCDF0EA5BB}"/>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4" name="Line 69">
                  <a:extLst>
                    <a:ext uri="{FF2B5EF4-FFF2-40B4-BE49-F238E27FC236}">
                      <a16:creationId xmlns:a16="http://schemas.microsoft.com/office/drawing/2014/main" id="{6C135136-1AE0-D94F-997B-F186DFAB8A21}"/>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5" name="Line 70">
                  <a:extLst>
                    <a:ext uri="{FF2B5EF4-FFF2-40B4-BE49-F238E27FC236}">
                      <a16:creationId xmlns:a16="http://schemas.microsoft.com/office/drawing/2014/main" id="{016DC3AC-C1A5-5A41-8B1E-93A178B84A5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6" name="Rectangle 71">
                  <a:extLst>
                    <a:ext uri="{FF2B5EF4-FFF2-40B4-BE49-F238E27FC236}">
                      <a16:creationId xmlns:a16="http://schemas.microsoft.com/office/drawing/2014/main" id="{F20CF242-1809-FA43-9084-68A8CC4F3F9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7" name="Rectangle 72">
                  <a:extLst>
                    <a:ext uri="{FF2B5EF4-FFF2-40B4-BE49-F238E27FC236}">
                      <a16:creationId xmlns:a16="http://schemas.microsoft.com/office/drawing/2014/main" id="{A951A319-F2ED-E54B-BC34-067EB07B743B}"/>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8" name="Rectangle 73">
                  <a:extLst>
                    <a:ext uri="{FF2B5EF4-FFF2-40B4-BE49-F238E27FC236}">
                      <a16:creationId xmlns:a16="http://schemas.microsoft.com/office/drawing/2014/main" id="{C9389D47-A050-7E4E-9C99-66E158B1320A}"/>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9" name="Rectangle 74">
                  <a:extLst>
                    <a:ext uri="{FF2B5EF4-FFF2-40B4-BE49-F238E27FC236}">
                      <a16:creationId xmlns:a16="http://schemas.microsoft.com/office/drawing/2014/main" id="{82A09EAE-ECEF-4840-9456-E78E9477533D}"/>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0" name="Rectangle 75">
                  <a:extLst>
                    <a:ext uri="{FF2B5EF4-FFF2-40B4-BE49-F238E27FC236}">
                      <a16:creationId xmlns:a16="http://schemas.microsoft.com/office/drawing/2014/main" id="{98C78C1E-7887-EB4B-AF3E-B1E5417851B6}"/>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5" name="Group 14">
              <a:extLst>
                <a:ext uri="{FF2B5EF4-FFF2-40B4-BE49-F238E27FC236}">
                  <a16:creationId xmlns:a16="http://schemas.microsoft.com/office/drawing/2014/main" id="{9BC336C6-3436-2F4A-914E-3D65E6CDC4AC}"/>
                </a:ext>
              </a:extLst>
            </p:cNvPr>
            <p:cNvGrpSpPr/>
            <p:nvPr/>
          </p:nvGrpSpPr>
          <p:grpSpPr>
            <a:xfrm>
              <a:off x="7263680" y="1234950"/>
              <a:ext cx="969962" cy="1347788"/>
              <a:chOff x="7263680" y="1234950"/>
              <a:chExt cx="969962" cy="1347788"/>
            </a:xfrm>
          </p:grpSpPr>
          <p:grpSp>
            <p:nvGrpSpPr>
              <p:cNvPr id="449" name="Group 320">
                <a:extLst>
                  <a:ext uri="{FF2B5EF4-FFF2-40B4-BE49-F238E27FC236}">
                    <a16:creationId xmlns:a16="http://schemas.microsoft.com/office/drawing/2014/main" id="{340E8E49-51CF-6E45-9052-CF7181389F83}"/>
                  </a:ext>
                </a:extLst>
              </p:cNvPr>
              <p:cNvGrpSpPr>
                <a:grpSpLocks/>
              </p:cNvGrpSpPr>
              <p:nvPr/>
            </p:nvGrpSpPr>
            <p:grpSpPr bwMode="auto">
              <a:xfrm>
                <a:off x="7263680" y="1234950"/>
                <a:ext cx="477838" cy="715963"/>
                <a:chOff x="4140" y="429"/>
                <a:chExt cx="1425" cy="2396"/>
              </a:xfrm>
            </p:grpSpPr>
            <p:sp>
              <p:nvSpPr>
                <p:cNvPr id="546" name="Freeform 321">
                  <a:extLst>
                    <a:ext uri="{FF2B5EF4-FFF2-40B4-BE49-F238E27FC236}">
                      <a16:creationId xmlns:a16="http://schemas.microsoft.com/office/drawing/2014/main" id="{BEC5D903-8ABE-D349-8FB8-1F0733D7C35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7" name="Rectangle 322">
                  <a:extLst>
                    <a:ext uri="{FF2B5EF4-FFF2-40B4-BE49-F238E27FC236}">
                      <a16:creationId xmlns:a16="http://schemas.microsoft.com/office/drawing/2014/main" id="{534FC966-A738-5346-9EAA-EA12C5BAE7BF}"/>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8" name="Freeform 323">
                  <a:extLst>
                    <a:ext uri="{FF2B5EF4-FFF2-40B4-BE49-F238E27FC236}">
                      <a16:creationId xmlns:a16="http://schemas.microsoft.com/office/drawing/2014/main" id="{C7AAE311-58A8-B540-B624-7805E2A9180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9" name="Freeform 324">
                  <a:extLst>
                    <a:ext uri="{FF2B5EF4-FFF2-40B4-BE49-F238E27FC236}">
                      <a16:creationId xmlns:a16="http://schemas.microsoft.com/office/drawing/2014/main" id="{4A162690-8387-C94A-859C-898885C0C58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0" name="Rectangle 325">
                  <a:extLst>
                    <a:ext uri="{FF2B5EF4-FFF2-40B4-BE49-F238E27FC236}">
                      <a16:creationId xmlns:a16="http://schemas.microsoft.com/office/drawing/2014/main" id="{B8FCFAA4-5C48-0E42-B3F1-753DEF9195D4}"/>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1" name="Group 326">
                  <a:extLst>
                    <a:ext uri="{FF2B5EF4-FFF2-40B4-BE49-F238E27FC236}">
                      <a16:creationId xmlns:a16="http://schemas.microsoft.com/office/drawing/2014/main" id="{F3C28584-49A3-D049-AF9D-3686D903CF4E}"/>
                    </a:ext>
                  </a:extLst>
                </p:cNvPr>
                <p:cNvGrpSpPr>
                  <a:grpSpLocks/>
                </p:cNvGrpSpPr>
                <p:nvPr/>
              </p:nvGrpSpPr>
              <p:grpSpPr bwMode="auto">
                <a:xfrm>
                  <a:off x="4749" y="668"/>
                  <a:ext cx="581" cy="145"/>
                  <a:chOff x="614" y="2568"/>
                  <a:chExt cx="725" cy="139"/>
                </a:xfrm>
              </p:grpSpPr>
              <p:sp>
                <p:nvSpPr>
                  <p:cNvPr id="576" name="AutoShape 327">
                    <a:extLst>
                      <a:ext uri="{FF2B5EF4-FFF2-40B4-BE49-F238E27FC236}">
                        <a16:creationId xmlns:a16="http://schemas.microsoft.com/office/drawing/2014/main" id="{6FB655FB-E665-6C42-A605-72C0C5F8EFD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7" name="AutoShape 328">
                    <a:extLst>
                      <a:ext uri="{FF2B5EF4-FFF2-40B4-BE49-F238E27FC236}">
                        <a16:creationId xmlns:a16="http://schemas.microsoft.com/office/drawing/2014/main" id="{632596E8-4400-A54F-A67A-E9F5167C71F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2" name="Rectangle 329">
                  <a:extLst>
                    <a:ext uri="{FF2B5EF4-FFF2-40B4-BE49-F238E27FC236}">
                      <a16:creationId xmlns:a16="http://schemas.microsoft.com/office/drawing/2014/main" id="{67BA56C1-E98C-B945-B3EF-CC7F50A4EC4D}"/>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3" name="Group 330">
                  <a:extLst>
                    <a:ext uri="{FF2B5EF4-FFF2-40B4-BE49-F238E27FC236}">
                      <a16:creationId xmlns:a16="http://schemas.microsoft.com/office/drawing/2014/main" id="{5DE83AEA-657B-A646-94EA-B784E11C0A6F}"/>
                    </a:ext>
                  </a:extLst>
                </p:cNvPr>
                <p:cNvGrpSpPr>
                  <a:grpSpLocks/>
                </p:cNvGrpSpPr>
                <p:nvPr/>
              </p:nvGrpSpPr>
              <p:grpSpPr bwMode="auto">
                <a:xfrm>
                  <a:off x="4747" y="994"/>
                  <a:ext cx="581" cy="134"/>
                  <a:chOff x="614" y="2568"/>
                  <a:chExt cx="725" cy="139"/>
                </a:xfrm>
              </p:grpSpPr>
              <p:sp>
                <p:nvSpPr>
                  <p:cNvPr id="574" name="AutoShape 331">
                    <a:extLst>
                      <a:ext uri="{FF2B5EF4-FFF2-40B4-BE49-F238E27FC236}">
                        <a16:creationId xmlns:a16="http://schemas.microsoft.com/office/drawing/2014/main" id="{D9691199-9F63-E04B-A044-88265C68367A}"/>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5" name="AutoShape 332">
                    <a:extLst>
                      <a:ext uri="{FF2B5EF4-FFF2-40B4-BE49-F238E27FC236}">
                        <a16:creationId xmlns:a16="http://schemas.microsoft.com/office/drawing/2014/main" id="{861BBB5E-4B29-9743-9562-40018933ADC7}"/>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4" name="Rectangle 333">
                  <a:extLst>
                    <a:ext uri="{FF2B5EF4-FFF2-40B4-BE49-F238E27FC236}">
                      <a16:creationId xmlns:a16="http://schemas.microsoft.com/office/drawing/2014/main" id="{5A0D44FC-AE5E-B848-BCCC-201581A9A88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5" name="Rectangle 334">
                  <a:extLst>
                    <a:ext uri="{FF2B5EF4-FFF2-40B4-BE49-F238E27FC236}">
                      <a16:creationId xmlns:a16="http://schemas.microsoft.com/office/drawing/2014/main" id="{25B33689-CD79-E34A-8116-B479B04C5A38}"/>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6" name="Group 335">
                  <a:extLst>
                    <a:ext uri="{FF2B5EF4-FFF2-40B4-BE49-F238E27FC236}">
                      <a16:creationId xmlns:a16="http://schemas.microsoft.com/office/drawing/2014/main" id="{AABC70E1-3FC5-214D-95EB-D858D7228452}"/>
                    </a:ext>
                  </a:extLst>
                </p:cNvPr>
                <p:cNvGrpSpPr>
                  <a:grpSpLocks/>
                </p:cNvGrpSpPr>
                <p:nvPr/>
              </p:nvGrpSpPr>
              <p:grpSpPr bwMode="auto">
                <a:xfrm>
                  <a:off x="4735" y="1627"/>
                  <a:ext cx="582" cy="151"/>
                  <a:chOff x="614" y="2568"/>
                  <a:chExt cx="725" cy="139"/>
                </a:xfrm>
              </p:grpSpPr>
              <p:sp>
                <p:nvSpPr>
                  <p:cNvPr id="572" name="AutoShape 336">
                    <a:extLst>
                      <a:ext uri="{FF2B5EF4-FFF2-40B4-BE49-F238E27FC236}">
                        <a16:creationId xmlns:a16="http://schemas.microsoft.com/office/drawing/2014/main" id="{C3D8D779-F8CB-CD40-BAC5-CB440D038F6E}"/>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3" name="AutoShape 337">
                    <a:extLst>
                      <a:ext uri="{FF2B5EF4-FFF2-40B4-BE49-F238E27FC236}">
                        <a16:creationId xmlns:a16="http://schemas.microsoft.com/office/drawing/2014/main" id="{A7DC0708-50B4-3B45-91FC-E9945608169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7" name="Freeform 338">
                  <a:extLst>
                    <a:ext uri="{FF2B5EF4-FFF2-40B4-BE49-F238E27FC236}">
                      <a16:creationId xmlns:a16="http://schemas.microsoft.com/office/drawing/2014/main" id="{F81DB241-8545-2F47-8ED3-BCEF09EE987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8" name="Group 339">
                  <a:extLst>
                    <a:ext uri="{FF2B5EF4-FFF2-40B4-BE49-F238E27FC236}">
                      <a16:creationId xmlns:a16="http://schemas.microsoft.com/office/drawing/2014/main" id="{660A80F0-E4A2-C94C-BA95-FC179A4D243E}"/>
                    </a:ext>
                  </a:extLst>
                </p:cNvPr>
                <p:cNvGrpSpPr>
                  <a:grpSpLocks/>
                </p:cNvGrpSpPr>
                <p:nvPr/>
              </p:nvGrpSpPr>
              <p:grpSpPr bwMode="auto">
                <a:xfrm>
                  <a:off x="4739" y="1327"/>
                  <a:ext cx="582" cy="139"/>
                  <a:chOff x="614" y="2568"/>
                  <a:chExt cx="725" cy="139"/>
                </a:xfrm>
              </p:grpSpPr>
              <p:sp>
                <p:nvSpPr>
                  <p:cNvPr id="570" name="AutoShape 340">
                    <a:extLst>
                      <a:ext uri="{FF2B5EF4-FFF2-40B4-BE49-F238E27FC236}">
                        <a16:creationId xmlns:a16="http://schemas.microsoft.com/office/drawing/2014/main" id="{44957B4E-FA72-F842-B1DF-482FEA10C28F}"/>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1" name="AutoShape 341">
                    <a:extLst>
                      <a:ext uri="{FF2B5EF4-FFF2-40B4-BE49-F238E27FC236}">
                        <a16:creationId xmlns:a16="http://schemas.microsoft.com/office/drawing/2014/main" id="{A4BF6B7D-79D5-BA42-AE47-51D796FD8758}"/>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9" name="Rectangle 342">
                  <a:extLst>
                    <a:ext uri="{FF2B5EF4-FFF2-40B4-BE49-F238E27FC236}">
                      <a16:creationId xmlns:a16="http://schemas.microsoft.com/office/drawing/2014/main" id="{3D2F04C3-4A89-044A-928B-7883BBCFE81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0" name="Freeform 343">
                  <a:extLst>
                    <a:ext uri="{FF2B5EF4-FFF2-40B4-BE49-F238E27FC236}">
                      <a16:creationId xmlns:a16="http://schemas.microsoft.com/office/drawing/2014/main" id="{C3465DBB-D953-194E-872E-54B6D50106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1" name="Freeform 344">
                  <a:extLst>
                    <a:ext uri="{FF2B5EF4-FFF2-40B4-BE49-F238E27FC236}">
                      <a16:creationId xmlns:a16="http://schemas.microsoft.com/office/drawing/2014/main" id="{F1A04862-B02B-6B41-98AF-CDF41D7DFC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2" name="Oval 345">
                  <a:extLst>
                    <a:ext uri="{FF2B5EF4-FFF2-40B4-BE49-F238E27FC236}">
                      <a16:creationId xmlns:a16="http://schemas.microsoft.com/office/drawing/2014/main" id="{9BD37437-ADA3-2944-BD51-EABFA9121F92}"/>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3" name="Freeform 346">
                  <a:extLst>
                    <a:ext uri="{FF2B5EF4-FFF2-40B4-BE49-F238E27FC236}">
                      <a16:creationId xmlns:a16="http://schemas.microsoft.com/office/drawing/2014/main" id="{60737BBB-1922-B94B-9F49-5D5A31340F2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4" name="AutoShape 347">
                  <a:extLst>
                    <a:ext uri="{FF2B5EF4-FFF2-40B4-BE49-F238E27FC236}">
                      <a16:creationId xmlns:a16="http://schemas.microsoft.com/office/drawing/2014/main" id="{69A87503-8E72-B04D-B43E-68DE386A28AF}"/>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5" name="AutoShape 348">
                  <a:extLst>
                    <a:ext uri="{FF2B5EF4-FFF2-40B4-BE49-F238E27FC236}">
                      <a16:creationId xmlns:a16="http://schemas.microsoft.com/office/drawing/2014/main" id="{9C242210-75A1-C74A-AD41-CD3DFBA513F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6" name="Oval 349">
                  <a:extLst>
                    <a:ext uri="{FF2B5EF4-FFF2-40B4-BE49-F238E27FC236}">
                      <a16:creationId xmlns:a16="http://schemas.microsoft.com/office/drawing/2014/main" id="{9E20BCA0-BB6D-EB46-A9ED-9D1E316B4D04}"/>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7" name="Oval 350">
                  <a:extLst>
                    <a:ext uri="{FF2B5EF4-FFF2-40B4-BE49-F238E27FC236}">
                      <a16:creationId xmlns:a16="http://schemas.microsoft.com/office/drawing/2014/main" id="{297213E3-E288-8241-B9F6-8960296E417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568" name="Oval 351">
                  <a:extLst>
                    <a:ext uri="{FF2B5EF4-FFF2-40B4-BE49-F238E27FC236}">
                      <a16:creationId xmlns:a16="http://schemas.microsoft.com/office/drawing/2014/main" id="{5DA2A59F-3932-6E44-9575-17A09BF9BD2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9" name="Rectangle 352">
                  <a:extLst>
                    <a:ext uri="{FF2B5EF4-FFF2-40B4-BE49-F238E27FC236}">
                      <a16:creationId xmlns:a16="http://schemas.microsoft.com/office/drawing/2014/main" id="{9C26FDA8-EA55-8941-A4CE-00104425A2CD}"/>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3" name="Group 96">
                <a:extLst>
                  <a:ext uri="{FF2B5EF4-FFF2-40B4-BE49-F238E27FC236}">
                    <a16:creationId xmlns:a16="http://schemas.microsoft.com/office/drawing/2014/main" id="{2000DD18-01EC-D249-9DB7-B38FA9A4FCDE}"/>
                  </a:ext>
                </a:extLst>
              </p:cNvPr>
              <p:cNvGrpSpPr>
                <a:grpSpLocks/>
              </p:cNvGrpSpPr>
              <p:nvPr/>
            </p:nvGrpSpPr>
            <p:grpSpPr bwMode="auto">
              <a:xfrm>
                <a:off x="7424017" y="1533400"/>
                <a:ext cx="809625" cy="1049338"/>
                <a:chOff x="4296" y="2627"/>
                <a:chExt cx="510" cy="661"/>
              </a:xfrm>
            </p:grpSpPr>
            <p:sp>
              <p:nvSpPr>
                <p:cNvPr id="501" name="Rectangle 97">
                  <a:extLst>
                    <a:ext uri="{FF2B5EF4-FFF2-40B4-BE49-F238E27FC236}">
                      <a16:creationId xmlns:a16="http://schemas.microsoft.com/office/drawing/2014/main" id="{B5114480-66D5-5F4F-8FBC-DCDDCD291F16}"/>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2" name="Text Box 98">
                  <a:extLst>
                    <a:ext uri="{FF2B5EF4-FFF2-40B4-BE49-F238E27FC236}">
                      <a16:creationId xmlns:a16="http://schemas.microsoft.com/office/drawing/2014/main" id="{6724E005-ABDA-2D4B-8176-871B891BA5F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3" name="Rectangle 99">
                  <a:extLst>
                    <a:ext uri="{FF2B5EF4-FFF2-40B4-BE49-F238E27FC236}">
                      <a16:creationId xmlns:a16="http://schemas.microsoft.com/office/drawing/2014/main" id="{20411000-C9BB-0146-BD6E-64ECE7F8CB80}"/>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4" name="Line 100">
                  <a:extLst>
                    <a:ext uri="{FF2B5EF4-FFF2-40B4-BE49-F238E27FC236}">
                      <a16:creationId xmlns:a16="http://schemas.microsoft.com/office/drawing/2014/main" id="{417734CA-B3E5-ED4D-A76B-C9B698139B16}"/>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5" name="Line 101">
                  <a:extLst>
                    <a:ext uri="{FF2B5EF4-FFF2-40B4-BE49-F238E27FC236}">
                      <a16:creationId xmlns:a16="http://schemas.microsoft.com/office/drawing/2014/main" id="{8B7FC465-941C-F44A-8BB8-04BF5FE7DEF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6" name="Line 102">
                  <a:extLst>
                    <a:ext uri="{FF2B5EF4-FFF2-40B4-BE49-F238E27FC236}">
                      <a16:creationId xmlns:a16="http://schemas.microsoft.com/office/drawing/2014/main" id="{D3CD8D46-5D1A-864D-9835-95D91C69A191}"/>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7" name="Line 103">
                  <a:extLst>
                    <a:ext uri="{FF2B5EF4-FFF2-40B4-BE49-F238E27FC236}">
                      <a16:creationId xmlns:a16="http://schemas.microsoft.com/office/drawing/2014/main" id="{0FF0EB99-7ED7-A54F-9F34-F24C7C5F10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8" name="Line 104">
                  <a:extLst>
                    <a:ext uri="{FF2B5EF4-FFF2-40B4-BE49-F238E27FC236}">
                      <a16:creationId xmlns:a16="http://schemas.microsoft.com/office/drawing/2014/main" id="{809DF9DB-9AF7-1548-B87E-4B6AF3CAC2A6}"/>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9" name="Line 105">
                  <a:extLst>
                    <a:ext uri="{FF2B5EF4-FFF2-40B4-BE49-F238E27FC236}">
                      <a16:creationId xmlns:a16="http://schemas.microsoft.com/office/drawing/2014/main" id="{5A1CA32A-2C23-8643-B0AD-CC79C24E333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0" name="Line 106">
                  <a:extLst>
                    <a:ext uri="{FF2B5EF4-FFF2-40B4-BE49-F238E27FC236}">
                      <a16:creationId xmlns:a16="http://schemas.microsoft.com/office/drawing/2014/main" id="{F1A1145A-6963-0D4A-B4F9-013614B7150C}"/>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1" name="Rectangle 107">
                  <a:extLst>
                    <a:ext uri="{FF2B5EF4-FFF2-40B4-BE49-F238E27FC236}">
                      <a16:creationId xmlns:a16="http://schemas.microsoft.com/office/drawing/2014/main" id="{F0E0A255-DDCC-F14C-897A-AE9D1CEAF50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2" name="Rectangle 108">
                  <a:extLst>
                    <a:ext uri="{FF2B5EF4-FFF2-40B4-BE49-F238E27FC236}">
                      <a16:creationId xmlns:a16="http://schemas.microsoft.com/office/drawing/2014/main" id="{A8229304-AE2F-4B4F-9A8B-A0DA1B2A36DC}"/>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3" name="Rectangle 109">
                  <a:extLst>
                    <a:ext uri="{FF2B5EF4-FFF2-40B4-BE49-F238E27FC236}">
                      <a16:creationId xmlns:a16="http://schemas.microsoft.com/office/drawing/2014/main" id="{07C5E7BA-0901-FE41-A8A0-490D8AD03E6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4" name="Rectangle 110">
                  <a:extLst>
                    <a:ext uri="{FF2B5EF4-FFF2-40B4-BE49-F238E27FC236}">
                      <a16:creationId xmlns:a16="http://schemas.microsoft.com/office/drawing/2014/main" id="{421A29F7-5907-194D-9393-AFD8435D109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5" name="Rectangle 111">
                  <a:extLst>
                    <a:ext uri="{FF2B5EF4-FFF2-40B4-BE49-F238E27FC236}">
                      <a16:creationId xmlns:a16="http://schemas.microsoft.com/office/drawing/2014/main" id="{48DD03FB-6798-ED44-8836-A7F08A83D7A3}"/>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grpSp>
        <p:nvGrpSpPr>
          <p:cNvPr id="22" name="Group 21">
            <a:extLst>
              <a:ext uri="{FF2B5EF4-FFF2-40B4-BE49-F238E27FC236}">
                <a16:creationId xmlns:a16="http://schemas.microsoft.com/office/drawing/2014/main" id="{5D47C044-747C-144D-AAD3-503C152CDDD4}"/>
              </a:ext>
            </a:extLst>
          </p:cNvPr>
          <p:cNvGrpSpPr/>
          <p:nvPr/>
        </p:nvGrpSpPr>
        <p:grpSpPr>
          <a:xfrm>
            <a:off x="7036667" y="2001712"/>
            <a:ext cx="2349500" cy="2209800"/>
            <a:chOff x="7036667" y="2001712"/>
            <a:chExt cx="2349500" cy="2209800"/>
          </a:xfrm>
        </p:grpSpPr>
        <p:grpSp>
          <p:nvGrpSpPr>
            <p:cNvPr id="21" name="Group 20">
              <a:extLst>
                <a:ext uri="{FF2B5EF4-FFF2-40B4-BE49-F238E27FC236}">
                  <a16:creationId xmlns:a16="http://schemas.microsoft.com/office/drawing/2014/main" id="{72D7673F-3C6E-3A4B-BC47-0EEF8794D17D}"/>
                </a:ext>
              </a:extLst>
            </p:cNvPr>
            <p:cNvGrpSpPr/>
            <p:nvPr/>
          </p:nvGrpSpPr>
          <p:grpSpPr>
            <a:xfrm>
              <a:off x="8262217" y="3125662"/>
              <a:ext cx="1123950" cy="1085850"/>
              <a:chOff x="8262217" y="3125662"/>
              <a:chExt cx="1123950" cy="1085850"/>
            </a:xfrm>
          </p:grpSpPr>
          <p:sp>
            <p:nvSpPr>
              <p:cNvPr id="454" name="Line 117">
                <a:extLst>
                  <a:ext uri="{FF2B5EF4-FFF2-40B4-BE49-F238E27FC236}">
                    <a16:creationId xmlns:a16="http://schemas.microsoft.com/office/drawing/2014/main" id="{4A29E487-CD56-8749-B78A-9DA7D6B3AEC9}"/>
                  </a:ext>
                </a:extLst>
              </p:cNvPr>
              <p:cNvSpPr>
                <a:spLocks noChangeShapeType="1"/>
              </p:cNvSpPr>
              <p:nvPr/>
            </p:nvSpPr>
            <p:spPr bwMode="auto">
              <a:xfrm flipV="1">
                <a:off x="8262217" y="3125662"/>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6" name="Group 119">
                <a:extLst>
                  <a:ext uri="{FF2B5EF4-FFF2-40B4-BE49-F238E27FC236}">
                    <a16:creationId xmlns:a16="http://schemas.microsoft.com/office/drawing/2014/main" id="{8392F016-E5DA-B045-8480-EE0CC242FE54}"/>
                  </a:ext>
                </a:extLst>
              </p:cNvPr>
              <p:cNvGrpSpPr>
                <a:grpSpLocks/>
              </p:cNvGrpSpPr>
              <p:nvPr/>
            </p:nvGrpSpPr>
            <p:grpSpPr bwMode="auto">
              <a:xfrm>
                <a:off x="8365405" y="3419350"/>
                <a:ext cx="1017588" cy="523875"/>
                <a:chOff x="3749" y="2537"/>
                <a:chExt cx="641" cy="330"/>
              </a:xfrm>
            </p:grpSpPr>
            <p:sp>
              <p:nvSpPr>
                <p:cNvPr id="499" name="Rectangle 120">
                  <a:extLst>
                    <a:ext uri="{FF2B5EF4-FFF2-40B4-BE49-F238E27FC236}">
                      <a16:creationId xmlns:a16="http://schemas.microsoft.com/office/drawing/2014/main" id="{099A1A3B-91B2-8044-BF4F-8328704158E2}"/>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0" name="Text Box 121">
                  <a:extLst>
                    <a:ext uri="{FF2B5EF4-FFF2-40B4-BE49-F238E27FC236}">
                      <a16:creationId xmlns:a16="http://schemas.microsoft.com/office/drawing/2014/main" id="{F33E0D1E-FA20-9F44-8584-F9EC6F285FA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20" name="Group 19">
              <a:extLst>
                <a:ext uri="{FF2B5EF4-FFF2-40B4-BE49-F238E27FC236}">
                  <a16:creationId xmlns:a16="http://schemas.microsoft.com/office/drawing/2014/main" id="{E18BCB51-C445-2B48-96E9-33A1177485C4}"/>
                </a:ext>
              </a:extLst>
            </p:cNvPr>
            <p:cNvGrpSpPr/>
            <p:nvPr/>
          </p:nvGrpSpPr>
          <p:grpSpPr>
            <a:xfrm>
              <a:off x="8262217" y="2001712"/>
              <a:ext cx="1123950" cy="790575"/>
              <a:chOff x="8262217" y="2001712"/>
              <a:chExt cx="1123950" cy="790575"/>
            </a:xfrm>
          </p:grpSpPr>
          <p:sp>
            <p:nvSpPr>
              <p:cNvPr id="450" name="Line 9">
                <a:extLst>
                  <a:ext uri="{FF2B5EF4-FFF2-40B4-BE49-F238E27FC236}">
                    <a16:creationId xmlns:a16="http://schemas.microsoft.com/office/drawing/2014/main" id="{C85D5474-FE98-384B-A663-0D4ACC9DB90E}"/>
                  </a:ext>
                </a:extLst>
              </p:cNvPr>
              <p:cNvSpPr>
                <a:spLocks noChangeShapeType="1"/>
              </p:cNvSpPr>
              <p:nvPr/>
            </p:nvSpPr>
            <p:spPr bwMode="auto">
              <a:xfrm>
                <a:off x="8262217" y="2001712"/>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7" name="Group 122">
                <a:extLst>
                  <a:ext uri="{FF2B5EF4-FFF2-40B4-BE49-F238E27FC236}">
                    <a16:creationId xmlns:a16="http://schemas.microsoft.com/office/drawing/2014/main" id="{BBA0AF8E-CB3A-0344-A62B-9959A4196C30}"/>
                  </a:ext>
                </a:extLst>
              </p:cNvPr>
              <p:cNvGrpSpPr>
                <a:grpSpLocks/>
              </p:cNvGrpSpPr>
              <p:nvPr/>
            </p:nvGrpSpPr>
            <p:grpSpPr bwMode="auto">
              <a:xfrm>
                <a:off x="8327305" y="2162050"/>
                <a:ext cx="1017588" cy="523875"/>
                <a:chOff x="3749" y="2537"/>
                <a:chExt cx="641" cy="330"/>
              </a:xfrm>
            </p:grpSpPr>
            <p:sp>
              <p:nvSpPr>
                <p:cNvPr id="497" name="Rectangle 123">
                  <a:extLst>
                    <a:ext uri="{FF2B5EF4-FFF2-40B4-BE49-F238E27FC236}">
                      <a16:creationId xmlns:a16="http://schemas.microsoft.com/office/drawing/2014/main" id="{099C1906-3821-1543-9E10-34EA59C232C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8" name="Text Box 124">
                  <a:extLst>
                    <a:ext uri="{FF2B5EF4-FFF2-40B4-BE49-F238E27FC236}">
                      <a16:creationId xmlns:a16="http://schemas.microsoft.com/office/drawing/2014/main" id="{3EBC20E8-2C79-0144-BCCC-FDC909C15AE0}"/>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19" name="Group 18">
              <a:extLst>
                <a:ext uri="{FF2B5EF4-FFF2-40B4-BE49-F238E27FC236}">
                  <a16:creationId xmlns:a16="http://schemas.microsoft.com/office/drawing/2014/main" id="{09517890-8B38-E244-82C5-964EF5D704FC}"/>
                </a:ext>
              </a:extLst>
            </p:cNvPr>
            <p:cNvGrpSpPr/>
            <p:nvPr/>
          </p:nvGrpSpPr>
          <p:grpSpPr>
            <a:xfrm>
              <a:off x="7036667" y="2601787"/>
              <a:ext cx="1017588" cy="1247775"/>
              <a:chOff x="7036667" y="2601787"/>
              <a:chExt cx="1017588" cy="1247775"/>
            </a:xfrm>
          </p:grpSpPr>
          <p:sp>
            <p:nvSpPr>
              <p:cNvPr id="455" name="Line 118">
                <a:extLst>
                  <a:ext uri="{FF2B5EF4-FFF2-40B4-BE49-F238E27FC236}">
                    <a16:creationId xmlns:a16="http://schemas.microsoft.com/office/drawing/2014/main" id="{3E2BA10C-F026-3444-9F81-F7136C415AE4}"/>
                  </a:ext>
                </a:extLst>
              </p:cNvPr>
              <p:cNvSpPr>
                <a:spLocks noChangeShapeType="1"/>
              </p:cNvSpPr>
              <p:nvPr/>
            </p:nvSpPr>
            <p:spPr bwMode="auto">
              <a:xfrm flipH="1" flipV="1">
                <a:off x="7519267" y="2601787"/>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8" name="Group 125">
                <a:extLst>
                  <a:ext uri="{FF2B5EF4-FFF2-40B4-BE49-F238E27FC236}">
                    <a16:creationId xmlns:a16="http://schemas.microsoft.com/office/drawing/2014/main" id="{01686861-2518-7E4A-9CA7-12F4D39AF89A}"/>
                  </a:ext>
                </a:extLst>
              </p:cNvPr>
              <p:cNvGrpSpPr>
                <a:grpSpLocks/>
              </p:cNvGrpSpPr>
              <p:nvPr/>
            </p:nvGrpSpPr>
            <p:grpSpPr bwMode="auto">
              <a:xfrm>
                <a:off x="7036667" y="2809750"/>
                <a:ext cx="1017588" cy="523875"/>
                <a:chOff x="3770" y="2495"/>
                <a:chExt cx="641" cy="330"/>
              </a:xfrm>
            </p:grpSpPr>
            <p:sp>
              <p:nvSpPr>
                <p:cNvPr id="495" name="Rectangle 126">
                  <a:extLst>
                    <a:ext uri="{FF2B5EF4-FFF2-40B4-BE49-F238E27FC236}">
                      <a16:creationId xmlns:a16="http://schemas.microsoft.com/office/drawing/2014/main" id="{316A9CDF-5E07-6F44-8D92-09FD292C8BE3}"/>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6" name="Text Box 127">
                  <a:extLst>
                    <a:ext uri="{FF2B5EF4-FFF2-40B4-BE49-F238E27FC236}">
                      <a16:creationId xmlns:a16="http://schemas.microsoft.com/office/drawing/2014/main" id="{B5260883-E51F-614F-B418-1ADE3913D561}"/>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grpSp>
        <p:nvGrpSpPr>
          <p:cNvPr id="14" name="Group 13">
            <a:extLst>
              <a:ext uri="{FF2B5EF4-FFF2-40B4-BE49-F238E27FC236}">
                <a16:creationId xmlns:a16="http://schemas.microsoft.com/office/drawing/2014/main" id="{A01D6118-1EED-624E-97BF-35AEC3281607}"/>
              </a:ext>
            </a:extLst>
          </p:cNvPr>
          <p:cNvGrpSpPr/>
          <p:nvPr/>
        </p:nvGrpSpPr>
        <p:grpSpPr>
          <a:xfrm>
            <a:off x="7646267" y="801562"/>
            <a:ext cx="3668713" cy="5118100"/>
            <a:chOff x="7646267" y="801562"/>
            <a:chExt cx="3668713" cy="5118100"/>
          </a:xfrm>
        </p:grpSpPr>
        <p:grpSp>
          <p:nvGrpSpPr>
            <p:cNvPr id="459" name="Group 423">
              <a:extLst>
                <a:ext uri="{FF2B5EF4-FFF2-40B4-BE49-F238E27FC236}">
                  <a16:creationId xmlns:a16="http://schemas.microsoft.com/office/drawing/2014/main" id="{A4841B85-38B7-2D4B-8B88-1F35C663B600}"/>
                </a:ext>
              </a:extLst>
            </p:cNvPr>
            <p:cNvGrpSpPr>
              <a:grpSpLocks/>
            </p:cNvGrpSpPr>
            <p:nvPr/>
          </p:nvGrpSpPr>
          <p:grpSpPr bwMode="auto">
            <a:xfrm>
              <a:off x="8016155" y="801562"/>
              <a:ext cx="925513" cy="1054100"/>
              <a:chOff x="3566" y="550"/>
              <a:chExt cx="583" cy="664"/>
            </a:xfrm>
          </p:grpSpPr>
          <p:grpSp>
            <p:nvGrpSpPr>
              <p:cNvPr id="490" name="Group 353">
                <a:extLst>
                  <a:ext uri="{FF2B5EF4-FFF2-40B4-BE49-F238E27FC236}">
                    <a16:creationId xmlns:a16="http://schemas.microsoft.com/office/drawing/2014/main" id="{AFD4D502-A0F1-D149-A78A-D73A82AE8BEA}"/>
                  </a:ext>
                </a:extLst>
              </p:cNvPr>
              <p:cNvGrpSpPr>
                <a:grpSpLocks/>
              </p:cNvGrpSpPr>
              <p:nvPr/>
            </p:nvGrpSpPr>
            <p:grpSpPr bwMode="auto">
              <a:xfrm>
                <a:off x="3588" y="692"/>
                <a:ext cx="561" cy="522"/>
                <a:chOff x="-44" y="1473"/>
                <a:chExt cx="981" cy="1105"/>
              </a:xfrm>
            </p:grpSpPr>
            <p:pic>
              <p:nvPicPr>
                <p:cNvPr id="493" name="Picture 354" descr="desktop_computer_stylized_medium">
                  <a:extLst>
                    <a:ext uri="{FF2B5EF4-FFF2-40B4-BE49-F238E27FC236}">
                      <a16:creationId xmlns:a16="http://schemas.microsoft.com/office/drawing/2014/main" id="{40D93FD7-DFF9-2B4D-B3B7-4EC913BFD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355">
                  <a:extLst>
                    <a:ext uri="{FF2B5EF4-FFF2-40B4-BE49-F238E27FC236}">
                      <a16:creationId xmlns:a16="http://schemas.microsoft.com/office/drawing/2014/main" id="{A72A10F8-9FD3-CC47-9469-090A81B9755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91" name="Rectangle 115">
                <a:extLst>
                  <a:ext uri="{FF2B5EF4-FFF2-40B4-BE49-F238E27FC236}">
                    <a16:creationId xmlns:a16="http://schemas.microsoft.com/office/drawing/2014/main" id="{D2C77E00-23F4-184B-A27D-C6B49F75B60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2" name="Text Box 116">
                <a:extLst>
                  <a:ext uri="{FF2B5EF4-FFF2-40B4-BE49-F238E27FC236}">
                    <a16:creationId xmlns:a16="http://schemas.microsoft.com/office/drawing/2014/main" id="{05F0290A-395C-4C46-87E1-FADC8794D6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0" name="Group 424">
              <a:extLst>
                <a:ext uri="{FF2B5EF4-FFF2-40B4-BE49-F238E27FC236}">
                  <a16:creationId xmlns:a16="http://schemas.microsoft.com/office/drawing/2014/main" id="{0A992F9B-3334-A546-963A-48B938222048}"/>
                </a:ext>
              </a:extLst>
            </p:cNvPr>
            <p:cNvGrpSpPr>
              <a:grpSpLocks/>
            </p:cNvGrpSpPr>
            <p:nvPr/>
          </p:nvGrpSpPr>
          <p:grpSpPr bwMode="auto">
            <a:xfrm>
              <a:off x="10052917" y="1617537"/>
              <a:ext cx="925513" cy="1054100"/>
              <a:chOff x="3566" y="550"/>
              <a:chExt cx="583" cy="664"/>
            </a:xfrm>
          </p:grpSpPr>
          <p:grpSp>
            <p:nvGrpSpPr>
              <p:cNvPr id="485" name="Group 425">
                <a:extLst>
                  <a:ext uri="{FF2B5EF4-FFF2-40B4-BE49-F238E27FC236}">
                    <a16:creationId xmlns:a16="http://schemas.microsoft.com/office/drawing/2014/main" id="{EB280194-5E79-4E47-B5D1-CEEB0FF6E43E}"/>
                  </a:ext>
                </a:extLst>
              </p:cNvPr>
              <p:cNvGrpSpPr>
                <a:grpSpLocks/>
              </p:cNvGrpSpPr>
              <p:nvPr/>
            </p:nvGrpSpPr>
            <p:grpSpPr bwMode="auto">
              <a:xfrm>
                <a:off x="3588" y="692"/>
                <a:ext cx="561" cy="522"/>
                <a:chOff x="-44" y="1473"/>
                <a:chExt cx="981" cy="1105"/>
              </a:xfrm>
            </p:grpSpPr>
            <p:pic>
              <p:nvPicPr>
                <p:cNvPr id="488" name="Picture 426" descr="desktop_computer_stylized_medium">
                  <a:extLst>
                    <a:ext uri="{FF2B5EF4-FFF2-40B4-BE49-F238E27FC236}">
                      <a16:creationId xmlns:a16="http://schemas.microsoft.com/office/drawing/2014/main" id="{95DD2938-B3F4-354F-AEEE-742FDF85FD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427">
                  <a:extLst>
                    <a:ext uri="{FF2B5EF4-FFF2-40B4-BE49-F238E27FC236}">
                      <a16:creationId xmlns:a16="http://schemas.microsoft.com/office/drawing/2014/main" id="{BD5151DD-FB70-C543-90A7-B0F10EB6BD0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6" name="Rectangle 115">
                <a:extLst>
                  <a:ext uri="{FF2B5EF4-FFF2-40B4-BE49-F238E27FC236}">
                    <a16:creationId xmlns:a16="http://schemas.microsoft.com/office/drawing/2014/main" id="{85717AA4-5337-0347-AD50-71DA1D854992}"/>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7" name="Text Box 116">
                <a:extLst>
                  <a:ext uri="{FF2B5EF4-FFF2-40B4-BE49-F238E27FC236}">
                    <a16:creationId xmlns:a16="http://schemas.microsoft.com/office/drawing/2014/main" id="{F3AA3464-AD31-9B4B-A076-587DC96DE069}"/>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1" name="Group 430">
              <a:extLst>
                <a:ext uri="{FF2B5EF4-FFF2-40B4-BE49-F238E27FC236}">
                  <a16:creationId xmlns:a16="http://schemas.microsoft.com/office/drawing/2014/main" id="{217AD242-63DC-3246-8983-194F60A7EA58}"/>
                </a:ext>
              </a:extLst>
            </p:cNvPr>
            <p:cNvGrpSpPr>
              <a:grpSpLocks/>
            </p:cNvGrpSpPr>
            <p:nvPr/>
          </p:nvGrpSpPr>
          <p:grpSpPr bwMode="auto">
            <a:xfrm>
              <a:off x="10389467" y="2379537"/>
              <a:ext cx="925513" cy="1054100"/>
              <a:chOff x="3566" y="550"/>
              <a:chExt cx="583" cy="664"/>
            </a:xfrm>
          </p:grpSpPr>
          <p:grpSp>
            <p:nvGrpSpPr>
              <p:cNvPr id="480" name="Group 431">
                <a:extLst>
                  <a:ext uri="{FF2B5EF4-FFF2-40B4-BE49-F238E27FC236}">
                    <a16:creationId xmlns:a16="http://schemas.microsoft.com/office/drawing/2014/main" id="{974C24FF-AF5F-3E4F-99B8-149696D509B6}"/>
                  </a:ext>
                </a:extLst>
              </p:cNvPr>
              <p:cNvGrpSpPr>
                <a:grpSpLocks/>
              </p:cNvGrpSpPr>
              <p:nvPr/>
            </p:nvGrpSpPr>
            <p:grpSpPr bwMode="auto">
              <a:xfrm>
                <a:off x="3588" y="692"/>
                <a:ext cx="561" cy="522"/>
                <a:chOff x="-44" y="1473"/>
                <a:chExt cx="981" cy="1105"/>
              </a:xfrm>
            </p:grpSpPr>
            <p:pic>
              <p:nvPicPr>
                <p:cNvPr id="483" name="Picture 432" descr="desktop_computer_stylized_medium">
                  <a:extLst>
                    <a:ext uri="{FF2B5EF4-FFF2-40B4-BE49-F238E27FC236}">
                      <a16:creationId xmlns:a16="http://schemas.microsoft.com/office/drawing/2014/main" id="{94FD5029-BA20-704F-8C99-9B3D77F96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433">
                  <a:extLst>
                    <a:ext uri="{FF2B5EF4-FFF2-40B4-BE49-F238E27FC236}">
                      <a16:creationId xmlns:a16="http://schemas.microsoft.com/office/drawing/2014/main" id="{63FE5925-A7DE-BB48-8E9D-2F611B484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1" name="Rectangle 115">
                <a:extLst>
                  <a:ext uri="{FF2B5EF4-FFF2-40B4-BE49-F238E27FC236}">
                    <a16:creationId xmlns:a16="http://schemas.microsoft.com/office/drawing/2014/main" id="{7AA59CDE-1819-E74E-B35C-280552DE498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2" name="Text Box 116">
                <a:extLst>
                  <a:ext uri="{FF2B5EF4-FFF2-40B4-BE49-F238E27FC236}">
                    <a16:creationId xmlns:a16="http://schemas.microsoft.com/office/drawing/2014/main" id="{941C260D-0416-B942-8EC7-39E82157676F}"/>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2" name="Group 436">
              <a:extLst>
                <a:ext uri="{FF2B5EF4-FFF2-40B4-BE49-F238E27FC236}">
                  <a16:creationId xmlns:a16="http://schemas.microsoft.com/office/drawing/2014/main" id="{7C7726AC-BD2A-0D41-9985-169CF8BB6630}"/>
                </a:ext>
              </a:extLst>
            </p:cNvPr>
            <p:cNvGrpSpPr>
              <a:grpSpLocks/>
            </p:cNvGrpSpPr>
            <p:nvPr/>
          </p:nvGrpSpPr>
          <p:grpSpPr bwMode="auto">
            <a:xfrm>
              <a:off x="10257705" y="3427287"/>
              <a:ext cx="925513" cy="1054100"/>
              <a:chOff x="3566" y="550"/>
              <a:chExt cx="583" cy="664"/>
            </a:xfrm>
          </p:grpSpPr>
          <p:grpSp>
            <p:nvGrpSpPr>
              <p:cNvPr id="475" name="Group 437">
                <a:extLst>
                  <a:ext uri="{FF2B5EF4-FFF2-40B4-BE49-F238E27FC236}">
                    <a16:creationId xmlns:a16="http://schemas.microsoft.com/office/drawing/2014/main" id="{3B182536-5340-6041-A241-A859D9FD3438}"/>
                  </a:ext>
                </a:extLst>
              </p:cNvPr>
              <p:cNvGrpSpPr>
                <a:grpSpLocks/>
              </p:cNvGrpSpPr>
              <p:nvPr/>
            </p:nvGrpSpPr>
            <p:grpSpPr bwMode="auto">
              <a:xfrm>
                <a:off x="3588" y="692"/>
                <a:ext cx="561" cy="522"/>
                <a:chOff x="-44" y="1473"/>
                <a:chExt cx="981" cy="1105"/>
              </a:xfrm>
            </p:grpSpPr>
            <p:pic>
              <p:nvPicPr>
                <p:cNvPr id="478" name="Picture 438" descr="desktop_computer_stylized_medium">
                  <a:extLst>
                    <a:ext uri="{FF2B5EF4-FFF2-40B4-BE49-F238E27FC236}">
                      <a16:creationId xmlns:a16="http://schemas.microsoft.com/office/drawing/2014/main" id="{481C4835-370F-7644-B8B7-6521A7986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439">
                  <a:extLst>
                    <a:ext uri="{FF2B5EF4-FFF2-40B4-BE49-F238E27FC236}">
                      <a16:creationId xmlns:a16="http://schemas.microsoft.com/office/drawing/2014/main" id="{6E3E1766-B8F7-7441-8310-5BA46E231C2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6" name="Rectangle 115">
                <a:extLst>
                  <a:ext uri="{FF2B5EF4-FFF2-40B4-BE49-F238E27FC236}">
                    <a16:creationId xmlns:a16="http://schemas.microsoft.com/office/drawing/2014/main" id="{AC16B0B6-DEAD-0947-9235-51B6011023CB}"/>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7" name="Text Box 116">
                <a:extLst>
                  <a:ext uri="{FF2B5EF4-FFF2-40B4-BE49-F238E27FC236}">
                    <a16:creationId xmlns:a16="http://schemas.microsoft.com/office/drawing/2014/main" id="{DDD55D7A-2C9E-A146-81FE-681A98F3F80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3" name="Group 442">
              <a:extLst>
                <a:ext uri="{FF2B5EF4-FFF2-40B4-BE49-F238E27FC236}">
                  <a16:creationId xmlns:a16="http://schemas.microsoft.com/office/drawing/2014/main" id="{759437D6-E987-894D-862E-069CDBFFC0D8}"/>
                </a:ext>
              </a:extLst>
            </p:cNvPr>
            <p:cNvGrpSpPr>
              <a:grpSpLocks/>
            </p:cNvGrpSpPr>
            <p:nvPr/>
          </p:nvGrpSpPr>
          <p:grpSpPr bwMode="auto">
            <a:xfrm>
              <a:off x="7646267" y="4865562"/>
              <a:ext cx="925513" cy="1054100"/>
              <a:chOff x="3566" y="550"/>
              <a:chExt cx="583" cy="664"/>
            </a:xfrm>
          </p:grpSpPr>
          <p:grpSp>
            <p:nvGrpSpPr>
              <p:cNvPr id="470" name="Group 443">
                <a:extLst>
                  <a:ext uri="{FF2B5EF4-FFF2-40B4-BE49-F238E27FC236}">
                    <a16:creationId xmlns:a16="http://schemas.microsoft.com/office/drawing/2014/main" id="{D021EB12-4106-5D49-896F-C2B3F59B808C}"/>
                  </a:ext>
                </a:extLst>
              </p:cNvPr>
              <p:cNvGrpSpPr>
                <a:grpSpLocks/>
              </p:cNvGrpSpPr>
              <p:nvPr/>
            </p:nvGrpSpPr>
            <p:grpSpPr bwMode="auto">
              <a:xfrm>
                <a:off x="3588" y="692"/>
                <a:ext cx="561" cy="522"/>
                <a:chOff x="-44" y="1473"/>
                <a:chExt cx="981" cy="1105"/>
              </a:xfrm>
            </p:grpSpPr>
            <p:pic>
              <p:nvPicPr>
                <p:cNvPr id="473" name="Picture 444" descr="desktop_computer_stylized_medium">
                  <a:extLst>
                    <a:ext uri="{FF2B5EF4-FFF2-40B4-BE49-F238E27FC236}">
                      <a16:creationId xmlns:a16="http://schemas.microsoft.com/office/drawing/2014/main" id="{C1FE92BF-C380-984A-8786-0046B85D4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445">
                  <a:extLst>
                    <a:ext uri="{FF2B5EF4-FFF2-40B4-BE49-F238E27FC236}">
                      <a16:creationId xmlns:a16="http://schemas.microsoft.com/office/drawing/2014/main" id="{EC0BFAF3-2E7D-9647-94C6-0E8121FA17C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1" name="Rectangle 115">
                <a:extLst>
                  <a:ext uri="{FF2B5EF4-FFF2-40B4-BE49-F238E27FC236}">
                    <a16:creationId xmlns:a16="http://schemas.microsoft.com/office/drawing/2014/main" id="{0EE4B6E2-5850-3440-9D64-C4F95323957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Text Box 116">
                <a:extLst>
                  <a:ext uri="{FF2B5EF4-FFF2-40B4-BE49-F238E27FC236}">
                    <a16:creationId xmlns:a16="http://schemas.microsoft.com/office/drawing/2014/main" id="{4630A927-61B1-794F-B5F8-8FE57CCE3DDD}"/>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4" name="Group 448">
              <a:extLst>
                <a:ext uri="{FF2B5EF4-FFF2-40B4-BE49-F238E27FC236}">
                  <a16:creationId xmlns:a16="http://schemas.microsoft.com/office/drawing/2014/main" id="{515DE8BB-C137-2A4A-93F2-F5B0D57841F8}"/>
                </a:ext>
              </a:extLst>
            </p:cNvPr>
            <p:cNvGrpSpPr>
              <a:grpSpLocks/>
            </p:cNvGrpSpPr>
            <p:nvPr/>
          </p:nvGrpSpPr>
          <p:grpSpPr bwMode="auto">
            <a:xfrm>
              <a:off x="8374930" y="4246437"/>
              <a:ext cx="925513" cy="1054100"/>
              <a:chOff x="3566" y="550"/>
              <a:chExt cx="583" cy="664"/>
            </a:xfrm>
          </p:grpSpPr>
          <p:grpSp>
            <p:nvGrpSpPr>
              <p:cNvPr id="465" name="Group 449">
                <a:extLst>
                  <a:ext uri="{FF2B5EF4-FFF2-40B4-BE49-F238E27FC236}">
                    <a16:creationId xmlns:a16="http://schemas.microsoft.com/office/drawing/2014/main" id="{8057BAD2-00F7-A94E-A7F8-44AFC3CE28A9}"/>
                  </a:ext>
                </a:extLst>
              </p:cNvPr>
              <p:cNvGrpSpPr>
                <a:grpSpLocks/>
              </p:cNvGrpSpPr>
              <p:nvPr/>
            </p:nvGrpSpPr>
            <p:grpSpPr bwMode="auto">
              <a:xfrm>
                <a:off x="3588" y="692"/>
                <a:ext cx="561" cy="522"/>
                <a:chOff x="-44" y="1473"/>
                <a:chExt cx="981" cy="1105"/>
              </a:xfrm>
            </p:grpSpPr>
            <p:pic>
              <p:nvPicPr>
                <p:cNvPr id="468" name="Picture 450" descr="desktop_computer_stylized_medium">
                  <a:extLst>
                    <a:ext uri="{FF2B5EF4-FFF2-40B4-BE49-F238E27FC236}">
                      <a16:creationId xmlns:a16="http://schemas.microsoft.com/office/drawing/2014/main" id="{DA8399E4-9D09-8A45-9879-F4564EC5EF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 name="Freeform 451">
                  <a:extLst>
                    <a:ext uri="{FF2B5EF4-FFF2-40B4-BE49-F238E27FC236}">
                      <a16:creationId xmlns:a16="http://schemas.microsoft.com/office/drawing/2014/main" id="{78EC18F8-DAAD-5B40-9CCE-F03A34A9B7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66" name="Rectangle 115">
                <a:extLst>
                  <a:ext uri="{FF2B5EF4-FFF2-40B4-BE49-F238E27FC236}">
                    <a16:creationId xmlns:a16="http://schemas.microsoft.com/office/drawing/2014/main" id="{9FD242AB-CF7E-5A41-A996-C099073211E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7" name="Text Box 116">
                <a:extLst>
                  <a:ext uri="{FF2B5EF4-FFF2-40B4-BE49-F238E27FC236}">
                    <a16:creationId xmlns:a16="http://schemas.microsoft.com/office/drawing/2014/main" id="{3C6A79A8-1567-FD40-9962-83B61094D5B0}"/>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21" name="Slide Number Placeholder 2">
            <a:extLst>
              <a:ext uri="{FF2B5EF4-FFF2-40B4-BE49-F238E27FC236}">
                <a16:creationId xmlns:a16="http://schemas.microsoft.com/office/drawing/2014/main" id="{949759AD-1D73-0346-A427-7818B3333A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59</a:t>
            </a:fld>
            <a:endParaRPr lang="en-US" dirty="0"/>
          </a:p>
        </p:txBody>
      </p:sp>
    </p:spTree>
    <p:extLst>
      <p:ext uri="{BB962C8B-B14F-4D97-AF65-F5344CB8AC3E}">
        <p14:creationId xmlns:p14="http://schemas.microsoft.com/office/powerpoint/2010/main" val="2485812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ssolv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dissolve">
                                      <p:cBhvr>
                                        <p:cTn id="15" dur="500"/>
                                        <p:tgtEl>
                                          <p:spTgt spid="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par>
                                <p:cTn id="19" presetID="9" presetClass="entr" presetSubtype="0" fill="hold" nodeType="with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dissolve">
                                      <p:cBhvr>
                                        <p:cTn id="21" dur="500"/>
                                        <p:tgtEl>
                                          <p:spTgt spid="43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ssolve">
                                      <p:cBhvr>
                                        <p:cTn id="26" dur="500"/>
                                        <p:tgtEl>
                                          <p:spTgt spid="8">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dissolv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8">
                                            <p:txEl>
                                              <p:pRg st="4" end="4"/>
                                            </p:txEl>
                                          </p:spTgt>
                                        </p:tgtEl>
                                        <p:attrNameLst>
                                          <p:attrName>style.visibility</p:attrName>
                                        </p:attrNameLst>
                                      </p:cBhvr>
                                      <p:to>
                                        <p:strVal val="visible"/>
                                      </p:to>
                                    </p:set>
                                    <p:animEffect transition="in" filter="dissolve">
                                      <p:cBhvr>
                                        <p:cTn id="34" dur="500"/>
                                        <p:tgtEl>
                                          <p:spTgt spid="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dissolve">
                                      <p:cBhvr>
                                        <p:cTn id="37" dur="500"/>
                                        <p:tgtEl>
                                          <p:spTgt spid="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6" end="6"/>
                                            </p:txEl>
                                          </p:spTgt>
                                        </p:tgtEl>
                                        <p:attrNameLst>
                                          <p:attrName>style.visibility</p:attrName>
                                        </p:attrNameLst>
                                      </p:cBhvr>
                                      <p:to>
                                        <p:strVal val="visible"/>
                                      </p:to>
                                    </p:set>
                                    <p:animEffect transition="in" filter="dissolve">
                                      <p:cBhvr>
                                        <p:cTn id="40" dur="500"/>
                                        <p:tgtEl>
                                          <p:spTgt spid="8">
                                            <p:txEl>
                                              <p:pRg st="6" end="6"/>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animEffect transition="in" filter="dissolve">
                                      <p:cBhvr>
                                        <p:cTn id="43" dur="500"/>
                                        <p:tgtEl>
                                          <p:spTgt spid="8">
                                            <p:txEl>
                                              <p:pRg st="7" end="7"/>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8">
                                            <p:txEl>
                                              <p:pRg st="8" end="8"/>
                                            </p:txEl>
                                          </p:spTgt>
                                        </p:tgtEl>
                                        <p:attrNameLst>
                                          <p:attrName>style.visibility</p:attrName>
                                        </p:attrNameLst>
                                      </p:cBhvr>
                                      <p:to>
                                        <p:strVal val="visible"/>
                                      </p:to>
                                    </p:set>
                                    <p:animEffect transition="in" filter="dissolve">
                                      <p:cBhvr>
                                        <p:cTn id="46" dur="500"/>
                                        <p:tgtEl>
                                          <p:spTgt spid="8">
                                            <p:txEl>
                                              <p:pRg st="8" end="8"/>
                                            </p:txEl>
                                          </p:spTgt>
                                        </p:tgtEl>
                                      </p:cBhvr>
                                    </p:animEffect>
                                  </p:childTnLst>
                                </p:cTn>
                              </p:par>
                              <p:par>
                                <p:cTn id="47" presetID="9" presetClass="exit" presetSubtype="0" fill="hold" nodeType="withEffect">
                                  <p:stCondLst>
                                    <p:cond delay="0"/>
                                  </p:stCondLst>
                                  <p:childTnLst>
                                    <p:animEffect transition="out" filter="dissolve">
                                      <p:cBhvr>
                                        <p:cTn id="48" dur="500"/>
                                        <p:tgtEl>
                                          <p:spTgt spid="22"/>
                                        </p:tgtEl>
                                      </p:cBhvr>
                                    </p:animEffect>
                                    <p:set>
                                      <p:cBhvr>
                                        <p:cTn id="49"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8310623" y="5474824"/>
            <a:ext cx="1423686" cy="28936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8370450" y="2297968"/>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aradigm</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always-on host</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permanent IP address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often in data centers, for scaling</a:t>
            </a:r>
          </a:p>
          <a:p>
            <a:pPr marL="352425" marR="0" lvl="0" indent="-222250" algn="l" defTabSz="914400" rtl="0" eaLnBrk="1" fontAlgn="auto" latinLnBrk="0" hangingPunct="1">
              <a:lnSpc>
                <a:spcPct val="90000"/>
              </a:lnSpc>
              <a:spcBef>
                <a:spcPct val="75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 communicate with server</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be intermittently connected</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have dynamic IP addresses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communicate directly with each other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1" name="Slide Number Placeholder 2">
            <a:extLst>
              <a:ext uri="{FF2B5EF4-FFF2-40B4-BE49-F238E27FC236}">
                <a16:creationId xmlns:a16="http://schemas.microsoft.com/office/drawing/2014/main" id="{96ECE80E-E07E-F54F-B7D9-AC2C33DC5BD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2" end="2"/>
                                            </p:txEl>
                                          </p:spTgt>
                                        </p:tgtEl>
                                        <p:attrNameLst>
                                          <p:attrName>style.visibility</p:attrName>
                                        </p:attrNameLst>
                                      </p:cBhvr>
                                      <p:to>
                                        <p:strVal val="visible"/>
                                      </p:to>
                                    </p:set>
                                    <p:animEffect transition="in" filter="dissolve">
                                      <p:cBhvr>
                                        <p:cTn id="10" dur="500"/>
                                        <p:tgtEl>
                                          <p:spTgt spid="6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56">
                                            <p:txEl>
                                              <p:pRg st="3" end="3"/>
                                            </p:txEl>
                                          </p:spTgt>
                                        </p:tgtEl>
                                        <p:attrNameLst>
                                          <p:attrName>style.visibility</p:attrName>
                                        </p:attrNameLst>
                                      </p:cBhvr>
                                      <p:to>
                                        <p:strVal val="visible"/>
                                      </p:to>
                                    </p:set>
                                    <p:animEffect transition="in" filter="dissolve">
                                      <p:cBhvr>
                                        <p:cTn id="13" dur="500"/>
                                        <p:tgtEl>
                                          <p:spTgt spid="65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56">
                                            <p:txEl>
                                              <p:pRg st="5" end="5"/>
                                            </p:txEl>
                                          </p:spTgt>
                                        </p:tgtEl>
                                        <p:attrNameLst>
                                          <p:attrName>style.visibility</p:attrName>
                                        </p:attrNameLst>
                                      </p:cBhvr>
                                      <p:to>
                                        <p:strVal val="visible"/>
                                      </p:to>
                                    </p:set>
                                    <p:animEffect transition="in" filter="dissolve">
                                      <p:cBhvr>
                                        <p:cTn id="18" dur="500"/>
                                        <p:tgtEl>
                                          <p:spTgt spid="65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56">
                                            <p:txEl>
                                              <p:pRg st="6" end="6"/>
                                            </p:txEl>
                                          </p:spTgt>
                                        </p:tgtEl>
                                        <p:attrNameLst>
                                          <p:attrName>style.visibility</p:attrName>
                                        </p:attrNameLst>
                                      </p:cBhvr>
                                      <p:to>
                                        <p:strVal val="visible"/>
                                      </p:to>
                                    </p:set>
                                    <p:animEffect transition="in" filter="dissolve">
                                      <p:cBhvr>
                                        <p:cTn id="21" dur="500"/>
                                        <p:tgtEl>
                                          <p:spTgt spid="656">
                                            <p:txEl>
                                              <p:pRg st="6" end="6"/>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656">
                                            <p:txEl>
                                              <p:pRg st="7" end="7"/>
                                            </p:txEl>
                                          </p:spTgt>
                                        </p:tgtEl>
                                        <p:attrNameLst>
                                          <p:attrName>style.visibility</p:attrName>
                                        </p:attrNameLst>
                                      </p:cBhvr>
                                      <p:to>
                                        <p:strVal val="visible"/>
                                      </p:to>
                                    </p:set>
                                    <p:animEffect transition="in" filter="dissolve">
                                      <p:cBhvr>
                                        <p:cTn id="24" dur="500"/>
                                        <p:tgtEl>
                                          <p:spTgt spid="656">
                                            <p:txEl>
                                              <p:pRg st="7" end="7"/>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656">
                                            <p:txEl>
                                              <p:pRg st="8" end="8"/>
                                            </p:txEl>
                                          </p:spTgt>
                                        </p:tgtEl>
                                        <p:attrNameLst>
                                          <p:attrName>style.visibility</p:attrName>
                                        </p:attrNameLst>
                                      </p:cBhvr>
                                      <p:to>
                                        <p:strVal val="visible"/>
                                      </p:to>
                                    </p:set>
                                    <p:animEffect transition="in" filter="dissolve">
                                      <p:cBhvr>
                                        <p:cTn id="27" dur="500"/>
                                        <p:tgtEl>
                                          <p:spTgt spid="656">
                                            <p:txEl>
                                              <p:pRg st="8" end="8"/>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56">
                                            <p:txEl>
                                              <p:pRg st="9" end="9"/>
                                            </p:txEl>
                                          </p:spTgt>
                                        </p:tgtEl>
                                        <p:attrNameLst>
                                          <p:attrName>style.visibility</p:attrName>
                                        </p:attrNameLst>
                                      </p:cBhvr>
                                      <p:to>
                                        <p:strVal val="visible"/>
                                      </p:to>
                                    </p:set>
                                    <p:animEffect transition="in" filter="dissolve">
                                      <p:cBhvr>
                                        <p:cTn id="30"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 mail servers</a:t>
            </a:r>
            <a:endParaRPr lang="en-US" sz="4400" dirty="0"/>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926119" y="5308075"/>
            <a:ext cx="1736725" cy="973138"/>
            <a:chOff x="4458" y="3335"/>
            <a:chExt cx="1094" cy="61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036667" y="801562"/>
            <a:ext cx="4278313" cy="5118100"/>
            <a:chOff x="2962" y="886"/>
            <a:chExt cx="2695"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62" y="2151"/>
              <a:ext cx="641" cy="330"/>
              <a:chOff x="3770" y="2495"/>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660265" y="1387147"/>
            <a:ext cx="567403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mail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mailbox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contains incoming messages for user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message queue</a:t>
            </a: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 outgoing (to be sent) mail messages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 protocol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between mail servers to send email messages</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client: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mail server</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ja-JP"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receiving mail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35D9358-DFF3-6B4F-B793-C73142424C20}"/>
              </a:ext>
            </a:extLst>
          </p:cNvPr>
          <p:cNvGrpSpPr/>
          <p:nvPr/>
        </p:nvGrpSpPr>
        <p:grpSpPr>
          <a:xfrm>
            <a:off x="7171111" y="1995054"/>
            <a:ext cx="3710247" cy="3732412"/>
            <a:chOff x="7171111" y="1995054"/>
            <a:chExt cx="3710247" cy="3732412"/>
          </a:xfrm>
        </p:grpSpPr>
        <p:sp>
          <p:nvSpPr>
            <p:cNvPr id="4" name="Oval 3">
              <a:extLst>
                <a:ext uri="{FF2B5EF4-FFF2-40B4-BE49-F238E27FC236}">
                  <a16:creationId xmlns:a16="http://schemas.microsoft.com/office/drawing/2014/main" id="{BBE430A9-6EC8-E04E-AC1F-E5B6080D4994}"/>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8" name="Oval 217">
              <a:extLst>
                <a:ext uri="{FF2B5EF4-FFF2-40B4-BE49-F238E27FC236}">
                  <a16:creationId xmlns:a16="http://schemas.microsoft.com/office/drawing/2014/main" id="{7240D5A6-234E-E146-AB2C-E5F301108500}"/>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Oval 218">
              <a:extLst>
                <a:ext uri="{FF2B5EF4-FFF2-40B4-BE49-F238E27FC236}">
                  <a16:creationId xmlns:a16="http://schemas.microsoft.com/office/drawing/2014/main" id="{BD61EF7B-A2A1-9B4E-A736-BF8BBEA6BDD9}"/>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Oval 219">
              <a:extLst>
                <a:ext uri="{FF2B5EF4-FFF2-40B4-BE49-F238E27FC236}">
                  <a16:creationId xmlns:a16="http://schemas.microsoft.com/office/drawing/2014/main" id="{8259EEA6-9689-C04D-BD3F-CF04D4B88165}"/>
                </a:ext>
              </a:extLst>
            </p:cNvPr>
            <p:cNvSpPr/>
            <p:nvPr/>
          </p:nvSpPr>
          <p:spPr>
            <a:xfrm>
              <a:off x="9651074" y="529520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22" name="Group 221">
            <a:extLst>
              <a:ext uri="{FF2B5EF4-FFF2-40B4-BE49-F238E27FC236}">
                <a16:creationId xmlns:a16="http://schemas.microsoft.com/office/drawing/2014/main" id="{F01800ED-B4E3-D244-99D3-D843C53AC930}"/>
              </a:ext>
            </a:extLst>
          </p:cNvPr>
          <p:cNvGrpSpPr/>
          <p:nvPr/>
        </p:nvGrpSpPr>
        <p:grpSpPr>
          <a:xfrm>
            <a:off x="7223758" y="2263832"/>
            <a:ext cx="3272445" cy="4031670"/>
            <a:chOff x="7171111" y="1995054"/>
            <a:chExt cx="3272445" cy="4031670"/>
          </a:xfrm>
        </p:grpSpPr>
        <p:sp>
          <p:nvSpPr>
            <p:cNvPr id="433" name="Oval 432">
              <a:extLst>
                <a:ext uri="{FF2B5EF4-FFF2-40B4-BE49-F238E27FC236}">
                  <a16:creationId xmlns:a16="http://schemas.microsoft.com/office/drawing/2014/main" id="{1AE66534-1742-4D4D-A771-2684958A7DEB}"/>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4" name="Oval 433">
              <a:extLst>
                <a:ext uri="{FF2B5EF4-FFF2-40B4-BE49-F238E27FC236}">
                  <a16:creationId xmlns:a16="http://schemas.microsoft.com/office/drawing/2014/main" id="{89210E69-0F0D-A54E-BE3D-5898333A054A}"/>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5" name="Oval 434">
              <a:extLst>
                <a:ext uri="{FF2B5EF4-FFF2-40B4-BE49-F238E27FC236}">
                  <a16:creationId xmlns:a16="http://schemas.microsoft.com/office/drawing/2014/main" id="{D90FA906-1714-D741-9807-A174108A555D}"/>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6" name="Oval 435">
              <a:extLst>
                <a:ext uri="{FF2B5EF4-FFF2-40B4-BE49-F238E27FC236}">
                  <a16:creationId xmlns:a16="http://schemas.microsoft.com/office/drawing/2014/main" id="{FC5F6C4F-12A6-3249-823E-31B999516BF6}"/>
                </a:ext>
              </a:extLst>
            </p:cNvPr>
            <p:cNvSpPr/>
            <p:nvPr/>
          </p:nvSpPr>
          <p:spPr>
            <a:xfrm>
              <a:off x="9590116" y="5594462"/>
              <a:ext cx="759227"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2E7737B7-4792-4C4D-ADC2-1233AEC89C9C}"/>
              </a:ext>
            </a:extLst>
          </p:cNvPr>
          <p:cNvGrpSpPr/>
          <p:nvPr/>
        </p:nvGrpSpPr>
        <p:grpSpPr>
          <a:xfrm>
            <a:off x="6988233" y="2128058"/>
            <a:ext cx="2391295" cy="1864822"/>
            <a:chOff x="6988233" y="2128058"/>
            <a:chExt cx="2391295" cy="1864822"/>
          </a:xfrm>
        </p:grpSpPr>
        <p:sp>
          <p:nvSpPr>
            <p:cNvPr id="6" name="Oval 5">
              <a:extLst>
                <a:ext uri="{FF2B5EF4-FFF2-40B4-BE49-F238E27FC236}">
                  <a16:creationId xmlns:a16="http://schemas.microsoft.com/office/drawing/2014/main" id="{59B212E0-3D25-5C48-91EF-9330F70E0B9C}"/>
                </a:ext>
              </a:extLst>
            </p:cNvPr>
            <p:cNvSpPr/>
            <p:nvPr/>
          </p:nvSpPr>
          <p:spPr>
            <a:xfrm>
              <a:off x="8262851" y="212805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7" name="Oval 436">
              <a:extLst>
                <a:ext uri="{FF2B5EF4-FFF2-40B4-BE49-F238E27FC236}">
                  <a16:creationId xmlns:a16="http://schemas.microsoft.com/office/drawing/2014/main" id="{E403B798-6196-3C4A-B374-5D484B4CC8E5}"/>
                </a:ext>
              </a:extLst>
            </p:cNvPr>
            <p:cNvSpPr/>
            <p:nvPr/>
          </p:nvSpPr>
          <p:spPr>
            <a:xfrm>
              <a:off x="8298873" y="337773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8" name="Oval 437">
              <a:extLst>
                <a:ext uri="{FF2B5EF4-FFF2-40B4-BE49-F238E27FC236}">
                  <a16:creationId xmlns:a16="http://schemas.microsoft.com/office/drawing/2014/main" id="{C60CAC5E-6F7C-8B4C-90CB-74107EEAC9E4}"/>
                </a:ext>
              </a:extLst>
            </p:cNvPr>
            <p:cNvSpPr/>
            <p:nvPr/>
          </p:nvSpPr>
          <p:spPr>
            <a:xfrm>
              <a:off x="6988233" y="2781993"/>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39" name="Slide Number Placeholder 2">
            <a:extLst>
              <a:ext uri="{FF2B5EF4-FFF2-40B4-BE49-F238E27FC236}">
                <a16:creationId xmlns:a16="http://schemas.microsoft.com/office/drawing/2014/main" id="{01EA6896-ADAC-0A4A-9F59-CC5D8AE3655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60</a:t>
            </a:fld>
            <a:endParaRPr lang="en-US" dirty="0"/>
          </a:p>
        </p:txBody>
      </p:sp>
    </p:spTree>
    <p:extLst>
      <p:ext uri="{BB962C8B-B14F-4D97-AF65-F5344CB8AC3E}">
        <p14:creationId xmlns:p14="http://schemas.microsoft.com/office/powerpoint/2010/main" val="23550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6">
                                            <p:txEl>
                                              <p:pRg st="1" end="1"/>
                                            </p:txEl>
                                          </p:spTgt>
                                        </p:tgtEl>
                                        <p:attrNameLst>
                                          <p:attrName>style.visibility</p:attrName>
                                        </p:attrNameLst>
                                      </p:cBhvr>
                                      <p:to>
                                        <p:strVal val="visible"/>
                                      </p:to>
                                    </p:set>
                                    <p:animEffect transition="in" filter="dissolve">
                                      <p:cBhvr>
                                        <p:cTn id="7" dur="500"/>
                                        <p:tgtEl>
                                          <p:spTgt spid="21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dissolve">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16">
                                            <p:txEl>
                                              <p:pRg st="2" end="2"/>
                                            </p:txEl>
                                          </p:spTgt>
                                        </p:tgtEl>
                                        <p:attrNameLst>
                                          <p:attrName>style.visibility</p:attrName>
                                        </p:attrNameLst>
                                      </p:cBhvr>
                                      <p:to>
                                        <p:strVal val="visible"/>
                                      </p:to>
                                    </p:set>
                                    <p:animEffect transition="in" filter="dissolve">
                                      <p:cBhvr>
                                        <p:cTn id="15" dur="500"/>
                                        <p:tgtEl>
                                          <p:spTgt spid="216">
                                            <p:txEl>
                                              <p:pRg st="2" end="2"/>
                                            </p:txEl>
                                          </p:spTgt>
                                        </p:tgtEl>
                                      </p:cBhvr>
                                    </p:animEffect>
                                  </p:childTnLst>
                                </p:cTn>
                              </p:par>
                              <p:par>
                                <p:cTn id="16" presetID="9" presetClass="exit" presetSubtype="0" fill="hold" nodeType="withEffect">
                                  <p:stCondLst>
                                    <p:cond delay="0"/>
                                  </p:stCondLst>
                                  <p:childTnLst>
                                    <p:animEffect transition="out" filter="dissolve">
                                      <p:cBhvr>
                                        <p:cTn id="17" dur="500"/>
                                        <p:tgtEl>
                                          <p:spTgt spid="222"/>
                                        </p:tgtEl>
                                      </p:cBhvr>
                                    </p:animEffect>
                                    <p:set>
                                      <p:cBhvr>
                                        <p:cTn id="18" dur="1" fill="hold">
                                          <p:stCondLst>
                                            <p:cond delay="499"/>
                                          </p:stCondLst>
                                        </p:cTn>
                                        <p:tgtEl>
                                          <p:spTgt spid="222"/>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16">
                                            <p:txEl>
                                              <p:pRg st="3" end="3"/>
                                            </p:txEl>
                                          </p:spTgt>
                                        </p:tgtEl>
                                        <p:attrNameLst>
                                          <p:attrName>style.visibility</p:attrName>
                                        </p:attrNameLst>
                                      </p:cBhvr>
                                      <p:to>
                                        <p:strVal val="visible"/>
                                      </p:to>
                                    </p:set>
                                    <p:animEffect transition="in" filter="dissolve">
                                      <p:cBhvr>
                                        <p:cTn id="26" dur="500"/>
                                        <p:tgtEl>
                                          <p:spTgt spid="216">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16">
                                            <p:txEl>
                                              <p:pRg st="4" end="4"/>
                                            </p:txEl>
                                          </p:spTgt>
                                        </p:tgtEl>
                                        <p:attrNameLst>
                                          <p:attrName>style.visibility</p:attrName>
                                        </p:attrNameLst>
                                      </p:cBhvr>
                                      <p:to>
                                        <p:strVal val="visible"/>
                                      </p:to>
                                    </p:set>
                                    <p:animEffect transition="in" filter="dissolve">
                                      <p:cBhvr>
                                        <p:cTn id="29" dur="500"/>
                                        <p:tgtEl>
                                          <p:spTgt spid="216">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216">
                                            <p:txEl>
                                              <p:pRg st="5" end="5"/>
                                            </p:txEl>
                                          </p:spTgt>
                                        </p:tgtEl>
                                        <p:attrNameLst>
                                          <p:attrName>style.visibility</p:attrName>
                                        </p:attrNameLst>
                                      </p:cBhvr>
                                      <p:to>
                                        <p:strVal val="visible"/>
                                      </p:to>
                                    </p:set>
                                    <p:animEffect transition="in" filter="dissolve">
                                      <p:cBhvr>
                                        <p:cTn id="32" dur="500"/>
                                        <p:tgtEl>
                                          <p:spTgt spid="216">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par>
                                <p:cTn id="36" presetID="9" presetClass="exit" presetSubtype="0" fill="hold" nodeType="withEffect">
                                  <p:stCondLst>
                                    <p:cond delay="0"/>
                                  </p:stCondLst>
                                  <p:childTnLst>
                                    <p:animEffect transition="out" filter="dissolve">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SMTP RFC </a:t>
            </a:r>
            <a:r>
              <a:rPr lang="en-US" altLang="en-US" sz="3200" dirty="0">
                <a:cs typeface="Calibri" panose="020F0502020204030204" pitchFamily="34" charset="0"/>
              </a:rPr>
              <a:t>(5321)</a:t>
            </a:r>
            <a:endParaRPr lang="en-US" sz="4400"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693827" y="1364343"/>
            <a:ext cx="688738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uses TCP to reliably transfer email message from client (mail server initiating connection) to server, port 25</a:t>
            </a:r>
          </a:p>
          <a:p>
            <a:pPr marL="695325" marR="0" lvl="1"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direct transfer: sending server (acting like client) to receiving server</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three phases of transfer</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 (greeting)</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 of messages</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closure</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command/response interaction (like HTTP)</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commands: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ASCII text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response: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9759590" y="1806759"/>
            <a:ext cx="0" cy="4494287"/>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11450277" y="1800409"/>
            <a:ext cx="0" cy="445076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9773877" y="2038535"/>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9776216" y="2443434"/>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9784153" y="295143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9369065" y="2013135"/>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8029576" y="1681861"/>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 TCP</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9504002" y="2063935"/>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9038028" y="2241821"/>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9434903" y="2884759"/>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9733670" y="5983183"/>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11321502" y="1113906"/>
            <a:ext cx="302736" cy="620580"/>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9628476" y="1133303"/>
            <a:ext cx="302736" cy="620580"/>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7963592" y="3346866"/>
            <a:ext cx="3507671" cy="1391389"/>
            <a:chOff x="7963592" y="3346866"/>
            <a:chExt cx="3507671" cy="1391389"/>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9"/>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7699837" y="2515905"/>
            <a:ext cx="2192308"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TCP connection</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8589284" y="482929"/>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10344050" y="485700"/>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7966363" y="4829303"/>
            <a:ext cx="1745242" cy="1391389"/>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61</a:t>
            </a:fld>
            <a:endParaRPr lang="en-US" dirty="0"/>
          </a:p>
        </p:txBody>
      </p:sp>
    </p:spTree>
    <p:extLst>
      <p:ext uri="{BB962C8B-B14F-4D97-AF65-F5344CB8AC3E}">
        <p14:creationId xmlns:p14="http://schemas.microsoft.com/office/powerpoint/2010/main" val="27986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Scenario: Alice sends e-mail to Bob</a:t>
            </a:r>
            <a:endParaRPr lang="en-US" sz="4400"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707567" y="1371600"/>
            <a:ext cx="5071156" cy="115388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 Alice uses UA to compose e-mail message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bob@someschool.edu</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6638017" y="1329168"/>
            <a:ext cx="5071155" cy="94639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4) SMTP client sends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message over the TCP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connection</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2304142" y="4981175"/>
            <a:ext cx="912813" cy="1054100"/>
            <a:chOff x="3574" y="550"/>
            <a:chExt cx="57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6014130" y="4712887"/>
            <a:ext cx="511175" cy="693738"/>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3836080" y="4768450"/>
            <a:ext cx="511175" cy="693737"/>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3969430" y="5055787"/>
            <a:ext cx="809625" cy="1049338"/>
            <a:chOff x="4296" y="2627"/>
            <a:chExt cx="510"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6160180" y="5001812"/>
            <a:ext cx="809625" cy="1049338"/>
            <a:chOff x="4296" y="2627"/>
            <a:chExt cx="510"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3089955" y="5593950"/>
            <a:ext cx="892175" cy="146050"/>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4775880" y="5728887"/>
            <a:ext cx="1379537" cy="219075"/>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7006317" y="5508225"/>
            <a:ext cx="1027113" cy="427037"/>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2220005" y="50430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3329667" y="55383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4201205" y="56177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5312455" y="57034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6417355" y="6035275"/>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7339692" y="56050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3485242" y="6168625"/>
            <a:ext cx="1819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Alice</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5760130" y="6232125"/>
            <a:ext cx="1741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Bob</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7833405" y="4908150"/>
            <a:ext cx="912812" cy="1054100"/>
            <a:chOff x="3574" y="550"/>
            <a:chExt cx="57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728885" y="2279968"/>
            <a:ext cx="5071156" cy="110336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UA sends message to her mail server using SMTP;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739565" y="3432318"/>
            <a:ext cx="5448733" cy="108917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3) client side of SMTP at mail server opens TCP connection with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6633422" y="2275557"/>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 places the message in Bob’s mailbox</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6630762" y="3460095"/>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6) Bob invokes his user agent to read message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2" name="Slide Number Placeholder 2">
            <a:extLst>
              <a:ext uri="{FF2B5EF4-FFF2-40B4-BE49-F238E27FC236}">
                <a16:creationId xmlns:a16="http://schemas.microsoft.com/office/drawing/2014/main" id="{FB96421F-FAF9-4A47-A990-FB1764E1CE1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62</a:t>
            </a:fld>
            <a:endParaRPr lang="en-US" dirty="0"/>
          </a:p>
        </p:txBody>
      </p:sp>
      <p:pic>
        <p:nvPicPr>
          <p:cNvPr id="2" name="Picture 1" descr="Cartoon child with pigtails and purple bows&#10;&#10;Description automatically generated">
            <a:extLst>
              <a:ext uri="{FF2B5EF4-FFF2-40B4-BE49-F238E27FC236}">
                <a16:creationId xmlns:a16="http://schemas.microsoft.com/office/drawing/2014/main" id="{0F4809C8-C2BF-15DD-A423-439213090932}"/>
              </a:ext>
            </a:extLst>
          </p:cNvPr>
          <p:cNvPicPr>
            <a:picLocks noChangeAspect="1"/>
          </p:cNvPicPr>
          <p:nvPr/>
        </p:nvPicPr>
        <p:blipFill>
          <a:blip r:embed="rId4"/>
          <a:stretch>
            <a:fillRect/>
          </a:stretch>
        </p:blipFill>
        <p:spPr>
          <a:xfrm>
            <a:off x="1279735" y="5081182"/>
            <a:ext cx="935365" cy="782151"/>
          </a:xfrm>
          <a:prstGeom prst="rect">
            <a:avLst/>
          </a:prstGeom>
        </p:spPr>
      </p:pic>
      <p:pic>
        <p:nvPicPr>
          <p:cNvPr id="3" name="Picture 2" descr="A cartoon of a person with a green bow tie&#10;&#10;Description automatically generated">
            <a:extLst>
              <a:ext uri="{FF2B5EF4-FFF2-40B4-BE49-F238E27FC236}">
                <a16:creationId xmlns:a16="http://schemas.microsoft.com/office/drawing/2014/main" id="{C7D0FE14-C2F8-1269-7026-FDA9051829AA}"/>
              </a:ext>
            </a:extLst>
          </p:cNvPr>
          <p:cNvPicPr>
            <a:picLocks noChangeAspect="1"/>
          </p:cNvPicPr>
          <p:nvPr/>
        </p:nvPicPr>
        <p:blipFill>
          <a:blip r:embed="rId5"/>
          <a:stretch>
            <a:fillRect/>
          </a:stretch>
        </p:blipFill>
        <p:spPr>
          <a:xfrm>
            <a:off x="8768442" y="5061401"/>
            <a:ext cx="1020860" cy="850702"/>
          </a:xfrm>
          <a:prstGeom prst="rect">
            <a:avLst/>
          </a:prstGeom>
        </p:spPr>
      </p:pic>
    </p:spTree>
    <p:extLst>
      <p:ext uri="{BB962C8B-B14F-4D97-AF65-F5344CB8AC3E}">
        <p14:creationId xmlns:p14="http://schemas.microsoft.com/office/powerpoint/2010/main" val="2040540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Sample SMTP interaction</a:t>
            </a:r>
            <a:endParaRPr lang="en-US" sz="4400"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220 hamburger.edu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HELO crepes.fr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Hello crepes.fr, pleased to meet you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MAIL FROM: &lt;alice@crepes.fr&gt;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alice@crepes.fr... Sender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RCPT TO: &lt;bob@hamburger.edu&gt;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bob@hamburger.edu ... Recipient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DATA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354 Enter mail, end with "." on a line by itself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Do you like ketchup?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How about pickles?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Message accepted for delivery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QUIT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221 hamburger.edu closing connection</a:t>
            </a:r>
            <a:endParaRPr kumimoji="0" lang="en-US" altLang="en-US" sz="22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CD537EC8-F0B4-B942-8A93-7FB748DF2F45}"/>
              </a:ext>
            </a:extLst>
          </p:cNvPr>
          <p:cNvSpPr/>
          <p:nvPr/>
        </p:nvSpPr>
        <p:spPr>
          <a:xfrm>
            <a:off x="1978429" y="1587732"/>
            <a:ext cx="8994370" cy="723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F0194776-169D-9F43-BA8B-FB29B42EC638}"/>
              </a:ext>
            </a:extLst>
          </p:cNvPr>
          <p:cNvSpPr/>
          <p:nvPr/>
        </p:nvSpPr>
        <p:spPr>
          <a:xfrm>
            <a:off x="1981200" y="2213956"/>
            <a:ext cx="8994370" cy="761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B7064521-6B03-5B46-A46A-56B82F1B8EC5}"/>
              </a:ext>
            </a:extLst>
          </p:cNvPr>
          <p:cNvSpPr/>
          <p:nvPr/>
        </p:nvSpPr>
        <p:spPr>
          <a:xfrm>
            <a:off x="2000594" y="2931622"/>
            <a:ext cx="8994370" cy="6483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E38ED0F-A82C-EF4D-B01A-1798192BFFB8}"/>
              </a:ext>
            </a:extLst>
          </p:cNvPr>
          <p:cNvSpPr/>
          <p:nvPr/>
        </p:nvSpPr>
        <p:spPr>
          <a:xfrm>
            <a:off x="2019991" y="3566160"/>
            <a:ext cx="8994370" cy="7564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6C87EB37-81D8-C644-9E7C-178AB0D0876D}"/>
              </a:ext>
            </a:extLst>
          </p:cNvPr>
          <p:cNvSpPr/>
          <p:nvPr/>
        </p:nvSpPr>
        <p:spPr>
          <a:xfrm>
            <a:off x="1956261" y="4283824"/>
            <a:ext cx="8994370" cy="1269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E22AB7A7-0B80-B04C-8B1E-5378A69CED06}"/>
              </a:ext>
            </a:extLst>
          </p:cNvPr>
          <p:cNvSpPr/>
          <p:nvPr/>
        </p:nvSpPr>
        <p:spPr>
          <a:xfrm>
            <a:off x="1856507" y="5469775"/>
            <a:ext cx="8994370" cy="775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Slide Number Placeholder 2">
            <a:extLst>
              <a:ext uri="{FF2B5EF4-FFF2-40B4-BE49-F238E27FC236}">
                <a16:creationId xmlns:a16="http://schemas.microsoft.com/office/drawing/2014/main" id="{01A32920-24D5-DF48-A91B-0520F9191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63</a:t>
            </a:fld>
            <a:endParaRPr lang="en-US" dirty="0"/>
          </a:p>
        </p:txBody>
      </p:sp>
    </p:spTree>
    <p:extLst>
      <p:ext uri="{BB962C8B-B14F-4D97-AF65-F5344CB8AC3E}">
        <p14:creationId xmlns:p14="http://schemas.microsoft.com/office/powerpoint/2010/main" val="4172446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0" nodeType="clickEffect">
                                  <p:stCondLst>
                                    <p:cond delay="0"/>
                                  </p:stCondLst>
                                  <p:childTnLst>
                                    <p:animEffect transition="out" filter="dissolve">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0" nodeType="click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8" grpId="0" animBg="1"/>
      <p:bldP spid="10" grpId="0" animBg="1"/>
      <p:bldP spid="1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SMTP: observations</a:t>
            </a:r>
            <a:endParaRPr lang="en-US" sz="4400" dirty="0">
              <a:cs typeface="Calibri" panose="020F0502020204030204" pitchFamily="34" charset="0"/>
            </a:endParaRPr>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7119664" y="1518446"/>
            <a:ext cx="419462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uses persistent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requires message (header &amp; body) to be in 7-bit ASCII</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651330" y="1460390"/>
            <a:ext cx="618308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comparison with HTTP:</a:t>
            </a:r>
          </a:p>
          <a:p>
            <a:pPr marL="576263" marR="0" lvl="0" indent="-317500" algn="l" defTabSz="914400" rtl="0" eaLnBrk="1" fontAlgn="auto" latinLnBrk="0" hangingPunct="1">
              <a:lnSpc>
                <a:spcPct val="90000"/>
              </a:lnSpc>
              <a:spcBef>
                <a:spcPct val="50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client pull</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client push</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both have ASCII command/response interaction, status codes</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each object encapsulated in its own response message</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multiple objects sent in multipart message</a:t>
            </a:r>
          </a:p>
        </p:txBody>
      </p:sp>
      <p:sp>
        <p:nvSpPr>
          <p:cNvPr id="5" name="Slide Number Placeholder 2">
            <a:extLst>
              <a:ext uri="{FF2B5EF4-FFF2-40B4-BE49-F238E27FC236}">
                <a16:creationId xmlns:a16="http://schemas.microsoft.com/office/drawing/2014/main" id="{80E309B1-D180-4349-82CA-F509C53B0F7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64</a:t>
            </a:fld>
            <a:endParaRPr lang="en-US" dirty="0"/>
          </a:p>
        </p:txBody>
      </p:sp>
    </p:spTree>
    <p:extLst>
      <p:ext uri="{BB962C8B-B14F-4D97-AF65-F5344CB8AC3E}">
        <p14:creationId xmlns:p14="http://schemas.microsoft.com/office/powerpoint/2010/main" val="161754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Effect transition="in" filter="dissolve">
                                      <p:cBhvr>
                                        <p:cTn id="7" dur="500"/>
                                        <p:tgtEl>
                                          <p:spTgt spid="10">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dissolve">
                                      <p:cBhvr>
                                        <p:cTn id="12" dur="500"/>
                                        <p:tgtEl>
                                          <p:spTgt spid="10">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0">
                                            <p:txEl>
                                              <p:pRg st="5" end="5"/>
                                            </p:txEl>
                                          </p:spTgt>
                                        </p:tgtEl>
                                        <p:attrNameLst>
                                          <p:attrName>style.visibility</p:attrName>
                                        </p:attrNameLst>
                                      </p:cBhvr>
                                      <p:to>
                                        <p:strVal val="visible"/>
                                      </p:to>
                                    </p:set>
                                    <p:animEffect transition="in" filter="dissolve">
                                      <p:cBhvr>
                                        <p:cTn id="15" dur="500"/>
                                        <p:tgtEl>
                                          <p:spTgt spid="10">
                                            <p:txEl>
                                              <p:pRg st="5" end="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dissolve">
                                      <p:cBhvr>
                                        <p:cTn id="20" dur="500"/>
                                        <p:tgtEl>
                                          <p:spTgt spid="8">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Effect transition="in" filter="dissolve">
                                      <p:cBhvr>
                                        <p:cTn id="23" dur="500"/>
                                        <p:tgtEl>
                                          <p:spTgt spid="8">
                                            <p:txEl>
                                              <p:pRg st="1" end="1"/>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8">
                                            <p:txEl>
                                              <p:pRg st="2" end="2"/>
                                            </p:txEl>
                                          </p:spTgt>
                                        </p:tgtEl>
                                        <p:attrNameLst>
                                          <p:attrName>style.visibility</p:attrName>
                                        </p:attrNameLst>
                                      </p:cBhvr>
                                      <p:to>
                                        <p:strVal val="visible"/>
                                      </p:to>
                                    </p:set>
                                    <p:animEffect transition="in" filter="dissolve">
                                      <p:cBhvr>
                                        <p:cTn id="26"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Mail message format</a:t>
            </a:r>
            <a:endParaRPr lang="en-US" sz="4400" dirty="0">
              <a:cs typeface="Calibri" panose="020F0502020204030204" pitchFamily="34" charset="0"/>
            </a:endParaRPr>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819954" y="1518446"/>
            <a:ext cx="10701485" cy="185652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protocol for exchanging e-mail messages, defined in RFC 5321 (like RFC 7231 defines HTTP)</a:t>
            </a:r>
          </a:p>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RFC 2822 defines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syntax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e-mail message itself (like HTML defines syntax for web documents)</a:t>
            </a: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8111539" y="3317071"/>
            <a:ext cx="2832100" cy="43180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8111539" y="4129871"/>
            <a:ext cx="2832100" cy="1739900"/>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7908339" y="3202771"/>
            <a:ext cx="3238500" cy="30734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567314" y="5094521"/>
            <a:ext cx="6544225" cy="812792"/>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11272252" y="3537734"/>
            <a:ext cx="7921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blank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10384839" y="3977471"/>
            <a:ext cx="9652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3614057" y="3531161"/>
            <a:ext cx="4424912"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3">
            <a:extLst>
              <a:ext uri="{FF2B5EF4-FFF2-40B4-BE49-F238E27FC236}">
                <a16:creationId xmlns:a16="http://schemas.microsoft.com/office/drawing/2014/main" id="{70542D48-C74E-9945-A7DE-1939CC0DD67B}"/>
              </a:ext>
            </a:extLst>
          </p:cNvPr>
          <p:cNvSpPr txBox="1">
            <a:spLocks noChangeArrowheads="1"/>
          </p:cNvSpPr>
          <p:nvPr/>
        </p:nvSpPr>
        <p:spPr>
          <a:xfrm>
            <a:off x="889227" y="3300140"/>
            <a:ext cx="6379126" cy="303415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header lines, e.g.,</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Subject:</a:t>
            </a:r>
          </a:p>
          <a:p>
            <a:pPr marL="403225" marR="0" lvl="1" indent="0"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these lines, within the body of the email message area different from </a:t>
            </a:r>
            <a:r>
              <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MAIL FROM:, RCPT TO: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commands!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Body: the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ASCII characters only</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Slide Number Placeholder 2">
            <a:extLst>
              <a:ext uri="{FF2B5EF4-FFF2-40B4-BE49-F238E27FC236}">
                <a16:creationId xmlns:a16="http://schemas.microsoft.com/office/drawing/2014/main" id="{ED161916-043B-2B40-A2CD-1EB81D81795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65</a:t>
            </a:fld>
            <a:endParaRPr lang="en-US" dirty="0"/>
          </a:p>
        </p:txBody>
      </p:sp>
    </p:spTree>
    <p:extLst>
      <p:ext uri="{BB962C8B-B14F-4D97-AF65-F5344CB8AC3E}">
        <p14:creationId xmlns:p14="http://schemas.microsoft.com/office/powerpoint/2010/main" val="827701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animEffect transition="in" filter="dissolve">
                                      <p:cBhvr>
                                        <p:cTn id="15" dur="500"/>
                                        <p:tgtEl>
                                          <p:spTgt spid="12">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Effect transition="in" filter="dissolve">
                                      <p:cBhvr>
                                        <p:cTn id="18" dur="500"/>
                                        <p:tgtEl>
                                          <p:spTgt spid="12">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dissolve">
                                      <p:cBhvr>
                                        <p:cTn id="21" dur="500"/>
                                        <p:tgtEl>
                                          <p:spTgt spid="12">
                                            <p:txEl>
                                              <p:pRg st="3" end="3"/>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4" end="4"/>
                                            </p:txEl>
                                          </p:spTgt>
                                        </p:tgtEl>
                                        <p:attrNameLst>
                                          <p:attrName>style.visibility</p:attrName>
                                        </p:attrNameLst>
                                      </p:cBhvr>
                                      <p:to>
                                        <p:strVal val="visible"/>
                                      </p:to>
                                    </p:set>
                                    <p:animEffect transition="in" filter="dissolve">
                                      <p:cBhvr>
                                        <p:cTn id="24" dur="500"/>
                                        <p:tgtEl>
                                          <p:spTgt spid="12">
                                            <p:txEl>
                                              <p:pRg st="4" end="4"/>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dissolve">
                                      <p:cBhvr>
                                        <p:cTn id="30" dur="500"/>
                                        <p:tgtEl>
                                          <p:spTgt spid="19"/>
                                        </p:tgtEl>
                                      </p:cBhvr>
                                    </p:animEffect>
                                  </p:childTnLst>
                                </p:cTn>
                              </p:par>
                              <p:par>
                                <p:cTn id="31" presetID="9"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ssolv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dissolve">
                                      <p:cBhvr>
                                        <p:cTn id="38" dur="500"/>
                                        <p:tgtEl>
                                          <p:spTgt spid="2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dissolv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2">
                                            <p:txEl>
                                              <p:pRg st="5" end="5"/>
                                            </p:txEl>
                                          </p:spTgt>
                                        </p:tgtEl>
                                        <p:attrNameLst>
                                          <p:attrName>style.visibility</p:attrName>
                                        </p:attrNameLst>
                                      </p:cBhvr>
                                      <p:to>
                                        <p:strVal val="visible"/>
                                      </p:to>
                                    </p:set>
                                    <p:animEffect transition="in" filter="dissolve">
                                      <p:cBhvr>
                                        <p:cTn id="46" dur="500"/>
                                        <p:tgtEl>
                                          <p:spTgt spid="12">
                                            <p:txEl>
                                              <p:pRg st="5" end="5"/>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dissolve">
                                      <p:cBhvr>
                                        <p:cTn id="49" dur="500"/>
                                        <p:tgtEl>
                                          <p:spTgt spid="18"/>
                                        </p:tgtEl>
                                      </p:cBhvr>
                                    </p:animEffect>
                                  </p:childTnLst>
                                </p:cTn>
                              </p:par>
                              <p:par>
                                <p:cTn id="50" presetID="9" presetClass="entr" presetSubtype="0" fill="hold" grpId="1"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dissolve">
                                      <p:cBhvr>
                                        <p:cTn id="52" dur="500"/>
                                        <p:tgtEl>
                                          <p:spTgt spid="23"/>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dissolv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1" grpId="0" animBg="1"/>
      <p:bldP spid="22" grpId="0"/>
      <p:bldP spid="23" grpId="0" animBg="1"/>
      <p:bldP spid="23" grpId="1"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Retrieving email: mail access protocols</a:t>
            </a:r>
            <a:endParaRPr lang="en-US" sz="4400" dirty="0">
              <a:cs typeface="Calibri" panose="020F0502020204030204" pitchFamily="34" charset="0"/>
            </a:endParaRPr>
          </a:p>
        </p:txBody>
      </p:sp>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4451528" y="1694089"/>
            <a:ext cx="511175" cy="693738"/>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6137453" y="1703614"/>
            <a:ext cx="511175" cy="693738"/>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4159429" y="2103665"/>
            <a:ext cx="1689101" cy="1133476"/>
            <a:chOff x="1716" y="1206"/>
            <a:chExt cx="1064" cy="71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716" y="1583"/>
              <a:ext cx="1064"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3510141" y="1582964"/>
            <a:ext cx="89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5270678" y="1573439"/>
            <a:ext cx="857250" cy="304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5111928" y="1594077"/>
            <a:ext cx="890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5734133" y="2714852"/>
            <a:ext cx="179247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6289853" y="2116364"/>
            <a:ext cx="809625" cy="561975"/>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3492678" y="2021114"/>
            <a:ext cx="903288"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5123041" y="2017939"/>
            <a:ext cx="903287"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B91F516F-20AF-DB4E-A31F-6C9548243DF2}"/>
              </a:ext>
            </a:extLst>
          </p:cNvPr>
          <p:cNvGrpSpPr/>
          <p:nvPr/>
        </p:nvGrpSpPr>
        <p:grpSpPr>
          <a:xfrm>
            <a:off x="6699252" y="1424214"/>
            <a:ext cx="1816276" cy="1182356"/>
            <a:chOff x="6699252" y="1424214"/>
            <a:chExt cx="1816276" cy="1182356"/>
          </a:xfrm>
        </p:grpSpPr>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6699252" y="1424214"/>
              <a:ext cx="1786114"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e-mail access</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protocol</a:t>
              </a:r>
              <a:endPar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6742291" y="2014764"/>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7064731" y="2043339"/>
              <a:ext cx="1450797"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(e.g.,</a:t>
              </a: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IMAP, HTTP</a:t>
              </a: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t>
              </a:r>
            </a:p>
          </p:txBody>
        </p:sp>
      </p:gr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2556053" y="1535339"/>
            <a:ext cx="912813" cy="1054100"/>
            <a:chOff x="3574" y="550"/>
            <a:chExt cx="57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8456791" y="1538514"/>
            <a:ext cx="912812" cy="1054100"/>
            <a:chOff x="3574" y="550"/>
            <a:chExt cx="57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478971" y="3418624"/>
            <a:ext cx="11248571" cy="31500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delivery/storage of e-mail messages to receiver’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server</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access protocol: retrieval from server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IMAP:</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Internet Mail Access Protocol [RFC 3501]: messages stored on server, IMAP provides retrieval, deletion, folders of stored messages on server</a:t>
            </a:r>
          </a:p>
          <a:p>
            <a:pPr marL="346075" marR="0" lvl="0" indent="-28892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HTTP: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gmail, Hotmail, Yahoo!Mail, etc. provides web-based interface on top of STMP (to send), IMAP (or POP) to retrieve e-mail messages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6" name="Slide Number Placeholder 2">
            <a:extLst>
              <a:ext uri="{FF2B5EF4-FFF2-40B4-BE49-F238E27FC236}">
                <a16:creationId xmlns:a16="http://schemas.microsoft.com/office/drawing/2014/main" id="{741D895B-EE03-5544-883F-BDFD215AF98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66</a:t>
            </a:fld>
            <a:endParaRPr lang="en-US" dirty="0"/>
          </a:p>
        </p:txBody>
      </p:sp>
      <p:pic>
        <p:nvPicPr>
          <p:cNvPr id="3" name="Picture 2" descr="Cartoon child with pigtails and purple bows&#10;&#10;Description automatically generated">
            <a:extLst>
              <a:ext uri="{FF2B5EF4-FFF2-40B4-BE49-F238E27FC236}">
                <a16:creationId xmlns:a16="http://schemas.microsoft.com/office/drawing/2014/main" id="{29762C02-5326-6038-2AB2-489CED6858A9}"/>
              </a:ext>
            </a:extLst>
          </p:cNvPr>
          <p:cNvPicPr>
            <a:picLocks noChangeAspect="1"/>
          </p:cNvPicPr>
          <p:nvPr/>
        </p:nvPicPr>
        <p:blipFill>
          <a:blip r:embed="rId4"/>
          <a:stretch>
            <a:fillRect/>
          </a:stretch>
        </p:blipFill>
        <p:spPr>
          <a:xfrm>
            <a:off x="1638307" y="1580166"/>
            <a:ext cx="935365" cy="782151"/>
          </a:xfrm>
          <a:prstGeom prst="rect">
            <a:avLst/>
          </a:prstGeom>
        </p:spPr>
      </p:pic>
      <p:pic>
        <p:nvPicPr>
          <p:cNvPr id="4" name="Picture 3" descr="A cartoon of a person with a green bow tie&#10;&#10;Description automatically generated">
            <a:extLst>
              <a:ext uri="{FF2B5EF4-FFF2-40B4-BE49-F238E27FC236}">
                <a16:creationId xmlns:a16="http://schemas.microsoft.com/office/drawing/2014/main" id="{D2758BD8-647B-A13A-A407-6EA8F9A29AAC}"/>
              </a:ext>
            </a:extLst>
          </p:cNvPr>
          <p:cNvPicPr>
            <a:picLocks noChangeAspect="1"/>
          </p:cNvPicPr>
          <p:nvPr/>
        </p:nvPicPr>
        <p:blipFill>
          <a:blip r:embed="rId5"/>
          <a:stretch>
            <a:fillRect/>
          </a:stretch>
        </p:blipFill>
        <p:spPr>
          <a:xfrm>
            <a:off x="9453881" y="1669222"/>
            <a:ext cx="1020860" cy="850702"/>
          </a:xfrm>
          <a:prstGeom prst="rect">
            <a:avLst/>
          </a:prstGeom>
        </p:spPr>
      </p:pic>
    </p:spTree>
    <p:extLst>
      <p:ext uri="{BB962C8B-B14F-4D97-AF65-F5344CB8AC3E}">
        <p14:creationId xmlns:p14="http://schemas.microsoft.com/office/powerpoint/2010/main" val="2858908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84">
                                            <p:txEl>
                                              <p:pRg st="1" end="1"/>
                                            </p:txEl>
                                          </p:spTgt>
                                        </p:tgtEl>
                                        <p:attrNameLst>
                                          <p:attrName>style.visibility</p:attrName>
                                        </p:attrNameLst>
                                      </p:cBhvr>
                                      <p:to>
                                        <p:strVal val="visible"/>
                                      </p:to>
                                    </p:set>
                                    <p:animEffect transition="in" filter="dissolve">
                                      <p:cBhvr>
                                        <p:cTn id="10" dur="500"/>
                                        <p:tgtEl>
                                          <p:spTgt spid="384">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84">
                                            <p:txEl>
                                              <p:pRg st="2" end="2"/>
                                            </p:txEl>
                                          </p:spTgt>
                                        </p:tgtEl>
                                        <p:attrNameLst>
                                          <p:attrName>style.visibility</p:attrName>
                                        </p:attrNameLst>
                                      </p:cBhvr>
                                      <p:to>
                                        <p:strVal val="visible"/>
                                      </p:to>
                                    </p:set>
                                    <p:animEffect transition="in" filter="dissolve">
                                      <p:cBhvr>
                                        <p:cTn id="13" dur="500"/>
                                        <p:tgtEl>
                                          <p:spTgt spid="38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84">
                                            <p:txEl>
                                              <p:pRg st="3" end="3"/>
                                            </p:txEl>
                                          </p:spTgt>
                                        </p:tgtEl>
                                        <p:attrNameLst>
                                          <p:attrName>style.visibility</p:attrName>
                                        </p:attrNameLst>
                                      </p:cBhvr>
                                      <p:to>
                                        <p:strVal val="visible"/>
                                      </p:to>
                                    </p:set>
                                    <p:animEffect transition="in" filter="dissolve">
                                      <p:cBhvr>
                                        <p:cTn id="18" dur="500"/>
                                        <p:tgtEl>
                                          <p:spTgt spid="3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rgbClr val="0000A8"/>
              </a:buClr>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67</a:t>
            </a:fld>
            <a:endParaRPr lang="en-US" dirty="0"/>
          </a:p>
        </p:txBody>
      </p:sp>
      <p:grpSp>
        <p:nvGrpSpPr>
          <p:cNvPr id="2" name="Group 1">
            <a:extLst>
              <a:ext uri="{FF2B5EF4-FFF2-40B4-BE49-F238E27FC236}">
                <a16:creationId xmlns:a16="http://schemas.microsoft.com/office/drawing/2014/main" id="{CD541EC0-5B2C-A77B-F3AC-CA0375AFA58B}"/>
              </a:ext>
            </a:extLst>
          </p:cNvPr>
          <p:cNvGrpSpPr/>
          <p:nvPr/>
        </p:nvGrpSpPr>
        <p:grpSpPr>
          <a:xfrm>
            <a:off x="7021162" y="4181144"/>
            <a:ext cx="3127180" cy="1964824"/>
            <a:chOff x="1055076" y="3732975"/>
            <a:chExt cx="3313139" cy="2488926"/>
          </a:xfrm>
        </p:grpSpPr>
        <p:pic>
          <p:nvPicPr>
            <p:cNvPr id="4" name="Picture 3">
              <a:extLst>
                <a:ext uri="{FF2B5EF4-FFF2-40B4-BE49-F238E27FC236}">
                  <a16:creationId xmlns:a16="http://schemas.microsoft.com/office/drawing/2014/main" id="{6BF2C2A9-FA94-A43C-2AA1-163E4224BD87}"/>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A004417E-C69E-5294-CC26-411492DA54B2}"/>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31564807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Domain Name System</a:t>
            </a:r>
            <a:endParaRPr lang="en-US" sz="4400" dirty="0">
              <a:cs typeface="Calibri" panose="020F0502020204030204" pitchFamily="34" charset="0"/>
            </a:endParaRPr>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753721" y="1340962"/>
            <a:ext cx="490197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people: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many identifiers: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SSN, name, passport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Internet hosts,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address (32 bit) - used for addressing datagrams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e.g., cs.umass.edu - used by humans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5592033" y="1281002"/>
            <a:ext cx="6088112" cy="50069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implemented in hierarchy of many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name servers</a:t>
            </a:r>
            <a:endPar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application-layer protocol: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hosts, DNS servers communicate to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resolve</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names (address/name translation)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core Internet function,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implemented as application-layer protocol</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complexity at 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“edge”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49189B4D-1C2B-F245-A96D-9F110BA47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8561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xEl>
                                              <p:pRg st="2" end="2"/>
                                            </p:txEl>
                                          </p:spTgt>
                                        </p:tgtEl>
                                        <p:attrNameLst>
                                          <p:attrName>style.visibility</p:attrName>
                                        </p:attrNameLst>
                                      </p:cBhvr>
                                      <p:to>
                                        <p:strVal val="visible"/>
                                      </p:to>
                                    </p:set>
                                    <p:animEffect transition="in" filter="dissolve">
                                      <p:cBhvr>
                                        <p:cTn id="7" dur="500"/>
                                        <p:tgtEl>
                                          <p:spTgt spid="12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7">
                                            <p:txEl>
                                              <p:pRg st="3" end="3"/>
                                            </p:txEl>
                                          </p:spTgt>
                                        </p:tgtEl>
                                        <p:attrNameLst>
                                          <p:attrName>style.visibility</p:attrName>
                                        </p:attrNameLst>
                                      </p:cBhvr>
                                      <p:to>
                                        <p:strVal val="visible"/>
                                      </p:to>
                                    </p:set>
                                    <p:animEffect transition="in" filter="dissolve">
                                      <p:cBhvr>
                                        <p:cTn id="10" dur="500"/>
                                        <p:tgtEl>
                                          <p:spTgt spid="12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7">
                                            <p:txEl>
                                              <p:pRg st="4" end="4"/>
                                            </p:txEl>
                                          </p:spTgt>
                                        </p:tgtEl>
                                        <p:attrNameLst>
                                          <p:attrName>style.visibility</p:attrName>
                                        </p:attrNameLst>
                                      </p:cBhvr>
                                      <p:to>
                                        <p:strVal val="visible"/>
                                      </p:to>
                                    </p:set>
                                    <p:animEffect transition="in" filter="dissolve">
                                      <p:cBhvr>
                                        <p:cTn id="13" dur="500"/>
                                        <p:tgtEl>
                                          <p:spTgt spid="127">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7">
                                            <p:txEl>
                                              <p:pRg st="5" end="5"/>
                                            </p:txEl>
                                          </p:spTgt>
                                        </p:tgtEl>
                                        <p:attrNameLst>
                                          <p:attrName>style.visibility</p:attrName>
                                        </p:attrNameLst>
                                      </p:cBhvr>
                                      <p:to>
                                        <p:strVal val="visible"/>
                                      </p:to>
                                    </p:set>
                                    <p:animEffect transition="in" filter="dissolve">
                                      <p:cBhvr>
                                        <p:cTn id="18" dur="500"/>
                                        <p:tgtEl>
                                          <p:spTgt spid="12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28">
                                            <p:txEl>
                                              <p:pRg st="0" end="0"/>
                                            </p:txEl>
                                          </p:spTgt>
                                        </p:tgtEl>
                                        <p:attrNameLst>
                                          <p:attrName>style.visibility</p:attrName>
                                        </p:attrNameLst>
                                      </p:cBhvr>
                                      <p:to>
                                        <p:strVal val="visible"/>
                                      </p:to>
                                    </p:set>
                                    <p:animEffect transition="in" filter="dissolve">
                                      <p:cBhvr>
                                        <p:cTn id="23" dur="500"/>
                                        <p:tgtEl>
                                          <p:spTgt spid="1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28">
                                            <p:txEl>
                                              <p:pRg st="1" end="1"/>
                                            </p:txEl>
                                          </p:spTgt>
                                        </p:tgtEl>
                                        <p:attrNameLst>
                                          <p:attrName>style.visibility</p:attrName>
                                        </p:attrNameLst>
                                      </p:cBhvr>
                                      <p:to>
                                        <p:strVal val="visible"/>
                                      </p:to>
                                    </p:set>
                                    <p:animEffect transition="in" filter="dissolve">
                                      <p:cBhvr>
                                        <p:cTn id="28" dur="500"/>
                                        <p:tgtEl>
                                          <p:spTgt spid="1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28">
                                            <p:txEl>
                                              <p:pRg st="2" end="2"/>
                                            </p:txEl>
                                          </p:spTgt>
                                        </p:tgtEl>
                                        <p:attrNameLst>
                                          <p:attrName>style.visibility</p:attrName>
                                        </p:attrNameLst>
                                      </p:cBhvr>
                                      <p:to>
                                        <p:strVal val="visible"/>
                                      </p:to>
                                    </p:set>
                                    <p:animEffect transition="in" filter="dissolve">
                                      <p:cBhvr>
                                        <p:cTn id="33" dur="500"/>
                                        <p:tgtEl>
                                          <p:spTgt spid="128">
                                            <p:txEl>
                                              <p:pRg st="2" end="2"/>
                                            </p:txEl>
                                          </p:spTgt>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28">
                                            <p:txEl>
                                              <p:pRg st="3" end="3"/>
                                            </p:txEl>
                                          </p:spTgt>
                                        </p:tgtEl>
                                        <p:attrNameLst>
                                          <p:attrName>style.visibility</p:attrName>
                                        </p:attrNameLst>
                                      </p:cBhvr>
                                      <p:to>
                                        <p:strVal val="visible"/>
                                      </p:to>
                                    </p:set>
                                    <p:animEffect transition="in" filter="dissolve">
                                      <p:cBhvr>
                                        <p:cTn id="36" dur="500"/>
                                        <p:tgtEl>
                                          <p:spTgt spid="128">
                                            <p:txEl>
                                              <p:pRg st="3" end="3"/>
                                            </p:txEl>
                                          </p:spTgt>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128">
                                            <p:txEl>
                                              <p:pRg st="4" end="4"/>
                                            </p:txEl>
                                          </p:spTgt>
                                        </p:tgtEl>
                                        <p:attrNameLst>
                                          <p:attrName>style.visibility</p:attrName>
                                        </p:attrNameLst>
                                      </p:cBhvr>
                                      <p:to>
                                        <p:strVal val="visible"/>
                                      </p:to>
                                    </p:set>
                                    <p:animEffect transition="in" filter="dissolve">
                                      <p:cBhvr>
                                        <p:cTn id="39" dur="500"/>
                                        <p:tgtEl>
                                          <p:spTgt spid="1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services, structure</a:t>
            </a:r>
            <a:endParaRPr lang="en-US" sz="4400" dirty="0">
              <a:cs typeface="Calibri" panose="020F0502020204030204" pitchFamily="34" charset="0"/>
            </a:endParaRPr>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6618515" y="1271135"/>
            <a:ext cx="4978400" cy="2263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traffic volume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maintenance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580866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services:</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hostname-to-IP-address translation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aliasing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alias names</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aliasing</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load distribution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replicated Web servers: many IP addresses correspond to one name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6777862" y="3709428"/>
            <a:ext cx="4956937"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6075" marR="0" lvl="0" indent="-331788"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 </a:t>
            </a: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doesn‘t</a:t>
            </a:r>
            <a:r>
              <a:rPr kumimoji="0" lang="en-US" altLang="ja-JP"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scale!</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Comcast DNS servers alone: 600B DNS queries/day</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Akamai DNS servers alone: 2.2T DNS queries/day</a:t>
            </a:r>
          </a:p>
        </p:txBody>
      </p:sp>
      <p:sp>
        <p:nvSpPr>
          <p:cNvPr id="10" name="Slide Number Placeholder 2">
            <a:extLst>
              <a:ext uri="{FF2B5EF4-FFF2-40B4-BE49-F238E27FC236}">
                <a16:creationId xmlns:a16="http://schemas.microsoft.com/office/drawing/2014/main" id="{8C5D9A65-B07F-4447-BD43-21050C29FFD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023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7">
                                            <p:txEl>
                                              <p:pRg st="5" end="5"/>
                                            </p:txEl>
                                          </p:spTgt>
                                        </p:tgtEl>
                                        <p:attrNameLst>
                                          <p:attrName>style.visibility</p:attrName>
                                        </p:attrNameLst>
                                      </p:cBhvr>
                                      <p:to>
                                        <p:strVal val="visible"/>
                                      </p:to>
                                    </p:set>
                                    <p:animEffect transition="in" filter="dissolve">
                                      <p:cBhvr>
                                        <p:cTn id="20" dur="500"/>
                                        <p:tgtEl>
                                          <p:spTgt spid="7">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dissolve">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dissolv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Peer-peer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always-on server</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arbitrary end systems directly communicate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request service from other peers, provide service in return to other peers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self scalability</a:t>
            </a: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 new peers bring new service capacity, as well as new service demands</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are intermittently connected and change IP addresses</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 management</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P2P file sharing [BitTorrent]</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1" name="Slide Number Placeholder 2">
            <a:extLst>
              <a:ext uri="{FF2B5EF4-FFF2-40B4-BE49-F238E27FC236}">
                <a16:creationId xmlns:a16="http://schemas.microsoft.com/office/drawing/2014/main" id="{BF49A24D-3811-4749-86AF-DF0821A5234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656">
                                            <p:txEl>
                                              <p:pRg st="2" end="2"/>
                                            </p:txEl>
                                          </p:spTgt>
                                        </p:tgtEl>
                                        <p:attrNameLst>
                                          <p:attrName>style.visibility</p:attrName>
                                        </p:attrNameLst>
                                      </p:cBhvr>
                                      <p:to>
                                        <p:strVal val="visible"/>
                                      </p:to>
                                    </p:set>
                                    <p:animEffect transition="in" filter="dissolve">
                                      <p:cBhvr>
                                        <p:cTn id="15" dur="500"/>
                                        <p:tgtEl>
                                          <p:spTgt spid="65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56">
                                            <p:txEl>
                                              <p:pRg st="3" end="3"/>
                                            </p:txEl>
                                          </p:spTgt>
                                        </p:tgtEl>
                                        <p:attrNameLst>
                                          <p:attrName>style.visibility</p:attrName>
                                        </p:attrNameLst>
                                      </p:cBhvr>
                                      <p:to>
                                        <p:strVal val="visible"/>
                                      </p:to>
                                    </p:set>
                                    <p:animEffect transition="in" filter="dissolve">
                                      <p:cBhvr>
                                        <p:cTn id="18" dur="500"/>
                                        <p:tgtEl>
                                          <p:spTgt spid="65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56">
                                            <p:txEl>
                                              <p:pRg st="4" end="4"/>
                                            </p:txEl>
                                          </p:spTgt>
                                        </p:tgtEl>
                                        <p:attrNameLst>
                                          <p:attrName>style.visibility</p:attrName>
                                        </p:attrNameLst>
                                      </p:cBhvr>
                                      <p:to>
                                        <p:strVal val="visible"/>
                                      </p:to>
                                    </p:set>
                                    <p:animEffect transition="in" filter="dissolve">
                                      <p:cBhvr>
                                        <p:cTn id="23" dur="500"/>
                                        <p:tgtEl>
                                          <p:spTgt spid="656">
                                            <p:txEl>
                                              <p:pRg st="4" end="4"/>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656">
                                            <p:txEl>
                                              <p:pRg st="5" end="5"/>
                                            </p:txEl>
                                          </p:spTgt>
                                        </p:tgtEl>
                                        <p:attrNameLst>
                                          <p:attrName>style.visibility</p:attrName>
                                        </p:attrNameLst>
                                      </p:cBhvr>
                                      <p:to>
                                        <p:strVal val="visible"/>
                                      </p:to>
                                    </p:set>
                                    <p:animEffect transition="in" filter="dissolve">
                                      <p:cBhvr>
                                        <p:cTn id="26" dur="500"/>
                                        <p:tgtEl>
                                          <p:spTgt spid="65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6">
                                            <p:txEl>
                                              <p:pRg st="6" end="6"/>
                                            </p:txEl>
                                          </p:spTgt>
                                        </p:tgtEl>
                                        <p:attrNameLst>
                                          <p:attrName>style.visibility</p:attrName>
                                        </p:attrNameLst>
                                      </p:cBhvr>
                                      <p:to>
                                        <p:strVal val="visible"/>
                                      </p:to>
                                    </p:set>
                                    <p:animEffect transition="in" filter="dissolve">
                                      <p:cBhvr>
                                        <p:cTn id="31"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97091" y="306258"/>
            <a:ext cx="10515600" cy="894622"/>
          </a:xfrm>
        </p:spPr>
        <p:txBody>
          <a:bodyPr>
            <a:normAutofit/>
          </a:bodyPr>
          <a:lstStyle/>
          <a:p>
            <a:r>
              <a:rPr lang="en-US" dirty="0">
                <a:ea typeface="ＭＳ Ｐゴシック" panose="020B0600070205080204" pitchFamily="34" charset="-128"/>
                <a:cs typeface="Calibri" panose="020F0502020204030204" pitchFamily="34" charset="0"/>
              </a:rPr>
              <a:t>Thinking about the DNS</a:t>
            </a:r>
            <a:endParaRPr lang="en-US" sz="4400" dirty="0">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6338434" cy="105357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humongous 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350838" marR="0" lvl="0" indent="-234950" algn="l" defTabSz="914400" rtl="0" eaLnBrk="1" fontAlgn="auto" latinLnBrk="0" hangingPunct="1">
              <a:lnSpc>
                <a:spcPct val="90000"/>
              </a:lnSpc>
              <a:spcBef>
                <a:spcPts val="400"/>
              </a:spcBef>
              <a:spcAft>
                <a:spcPts val="0"/>
              </a:spcAft>
              <a:buClr>
                <a:srgbClr val="0000A3"/>
              </a:buClr>
              <a:buSzTx/>
              <a:buFont typeface="Wingdings" pitchFamily="2" charset="2"/>
              <a:buChar char="§"/>
              <a:tabLst>
                <a:tab pos="49213" algn="l"/>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billion records, each simple</a:t>
            </a:r>
          </a:p>
        </p:txBody>
      </p:sp>
      <p:sp>
        <p:nvSpPr>
          <p:cNvPr id="10" name="Rectangle 5">
            <a:extLst>
              <a:ext uri="{FF2B5EF4-FFF2-40B4-BE49-F238E27FC236}">
                <a16:creationId xmlns:a16="http://schemas.microsoft.com/office/drawing/2014/main" id="{D59926F4-E2F6-1848-9764-95A9708A0595}"/>
              </a:ext>
            </a:extLst>
          </p:cNvPr>
          <p:cNvSpPr txBox="1">
            <a:spLocks noChangeArrowheads="1"/>
          </p:cNvSpPr>
          <p:nvPr/>
        </p:nvSpPr>
        <p:spPr>
          <a:xfrm>
            <a:off x="716718" y="2281087"/>
            <a:ext cx="5971949" cy="230784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handles many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trillions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of queries/day:</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reads than writes</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performance matters: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almost every Internet transaction interacts with DNS - msecs count!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E3BA487B-2F58-E448-B437-CA4351F78A23}"/>
              </a:ext>
            </a:extLst>
          </p:cNvPr>
          <p:cNvSpPr txBox="1">
            <a:spLocks noChangeArrowheads="1"/>
          </p:cNvSpPr>
          <p:nvPr/>
        </p:nvSpPr>
        <p:spPr>
          <a:xfrm>
            <a:off x="716717" y="4432300"/>
            <a:ext cx="7038749" cy="135890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organizationally, physically decentralized:</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millions of different organizations responsible for their records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E516052B-584F-8049-894E-365DF65A8B5A}"/>
              </a:ext>
            </a:extLst>
          </p:cNvPr>
          <p:cNvSpPr txBox="1">
            <a:spLocks noChangeArrowheads="1"/>
          </p:cNvSpPr>
          <p:nvPr/>
        </p:nvSpPr>
        <p:spPr>
          <a:xfrm>
            <a:off x="750584" y="5871634"/>
            <a:ext cx="7038749" cy="5630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“bulletproof”: reliability, security</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pic>
        <p:nvPicPr>
          <p:cNvPr id="1026" name="Picture 2" descr="SEC Says That It's Not Easy Determining Whether Teva Whistleblowers Are  Deserving Of A Bounty - FCPA Professor">
            <a:extLst>
              <a:ext uri="{FF2B5EF4-FFF2-40B4-BE49-F238E27FC236}">
                <a16:creationId xmlns:a16="http://schemas.microsoft.com/office/drawing/2014/main" id="{C4E09384-BA5E-E74E-8F77-28797AFC91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7866" y="4143022"/>
            <a:ext cx="2937933" cy="2448278"/>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2">
            <a:extLst>
              <a:ext uri="{FF2B5EF4-FFF2-40B4-BE49-F238E27FC236}">
                <a16:creationId xmlns:a16="http://schemas.microsoft.com/office/drawing/2014/main" id="{0A6AE1E9-B3D7-7642-9CCD-3E2A0C33B40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0571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dissolv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dissolv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Effect transition="in" filter="dissolve">
                                      <p:cBhvr>
                                        <p:cTn id="2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2" grpId="0"/>
      <p:bldP spid="1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a distributed, hierarchical </a:t>
            </a:r>
            <a:r>
              <a:rPr lang="en-US" altLang="en-US" dirty="0">
                <a:ea typeface="ＭＳ Ｐゴシック" panose="020B0600070205080204" pitchFamily="34" charset="-128"/>
                <a:cs typeface="Calibri" panose="020F0502020204030204" pitchFamily="34" charset="0"/>
              </a:rPr>
              <a:t>d</a:t>
            </a:r>
            <a:r>
              <a:rPr lang="en-US" altLang="en-US" sz="4400" dirty="0">
                <a:ea typeface="ＭＳ Ｐゴシック" panose="020B0600070205080204" pitchFamily="34" charset="-128"/>
                <a:cs typeface="Calibri" panose="020F0502020204030204" pitchFamily="34" charset="0"/>
              </a:rPr>
              <a:t>atabase</a:t>
            </a:r>
            <a:endParaRPr lang="en-US" sz="4400" dirty="0">
              <a:cs typeface="Calibri" panose="020F0502020204030204" pitchFamily="34" charset="0"/>
            </a:endParaRP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478971" y="4398565"/>
            <a:ext cx="11713029" cy="2133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Client wants IP address for </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www.amazon.com</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1</a:t>
            </a:r>
            <a:r>
              <a:rPr kumimoji="0" lang="en-US" altLang="en-US" sz="2800" b="0" i="0" u="none" strike="noStrike" kern="1200" cap="none" spc="0" normalizeH="0" baseline="30000" noProof="0" dirty="0">
                <a:ln>
                  <a:noFill/>
                </a:ln>
                <a:solidFill>
                  <a:srgbClr val="000099"/>
                </a:solidFill>
                <a:effectLst/>
                <a:uLnTx/>
                <a:uFillTx/>
                <a:latin typeface="Calibri" panose="020F0502020204030204"/>
                <a:ea typeface="ＭＳ Ｐゴシック" panose="020B0600070205080204" pitchFamily="34" charset="-128"/>
                <a:cs typeface="+mn-cs"/>
              </a:rPr>
              <a:t>st</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approximation: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root server to find .com 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.com DNS server to get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amazon.com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amazon.com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 to get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www.amazon.com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86A00663-77DA-9B4C-A51A-04EBC6FBCCA0}"/>
              </a:ext>
            </a:extLst>
          </p:cNvPr>
          <p:cNvGrpSpPr/>
          <p:nvPr/>
        </p:nvGrpSpPr>
        <p:grpSpPr>
          <a:xfrm>
            <a:off x="1321991" y="1815164"/>
            <a:ext cx="10791292" cy="1046691"/>
            <a:chOff x="1321991" y="1815164"/>
            <a:chExt cx="10791292" cy="1046691"/>
          </a:xfrm>
        </p:grpSpPr>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1321991" y="2431570"/>
              <a:ext cx="205741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3969789" y="2432961"/>
              <a:ext cx="195454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6546026" y="2432961"/>
              <a:ext cx="200523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.edu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2538547" y="1831861"/>
              <a:ext cx="2075302" cy="601100"/>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4901588" y="1815164"/>
              <a:ext cx="0" cy="6164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5257908" y="1831861"/>
              <a:ext cx="2146864" cy="6011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3889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Top Level Domain</a:t>
              </a:r>
            </a:p>
          </p:txBody>
        </p:sp>
      </p:grpSp>
      <p:grpSp>
        <p:nvGrpSpPr>
          <p:cNvPr id="4" name="Group 3">
            <a:extLst>
              <a:ext uri="{FF2B5EF4-FFF2-40B4-BE49-F238E27FC236}">
                <a16:creationId xmlns:a16="http://schemas.microsoft.com/office/drawing/2014/main" id="{2A62B1BD-DD42-D845-9BBE-BE085C24631D}"/>
              </a:ext>
            </a:extLst>
          </p:cNvPr>
          <p:cNvGrpSpPr/>
          <p:nvPr/>
        </p:nvGrpSpPr>
        <p:grpSpPr>
          <a:xfrm>
            <a:off x="3874373" y="1407648"/>
            <a:ext cx="7294880" cy="461665"/>
            <a:chOff x="3874373" y="1407648"/>
            <a:chExt cx="7294880" cy="461665"/>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3874373" y="1432519"/>
              <a:ext cx="2064866" cy="367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Root DNS Servers</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77149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Root</a:t>
              </a:r>
            </a:p>
          </p:txBody>
        </p:sp>
      </p:grpSp>
      <p:grpSp>
        <p:nvGrpSpPr>
          <p:cNvPr id="7" name="Group 6">
            <a:extLst>
              <a:ext uri="{FF2B5EF4-FFF2-40B4-BE49-F238E27FC236}">
                <a16:creationId xmlns:a16="http://schemas.microsoft.com/office/drawing/2014/main" id="{CC7CCAC6-2E30-B94C-ABE6-16301CFD8E18}"/>
              </a:ext>
            </a:extLst>
          </p:cNvPr>
          <p:cNvGrpSpPr/>
          <p:nvPr/>
        </p:nvGrpSpPr>
        <p:grpSpPr>
          <a:xfrm>
            <a:off x="877709" y="2766905"/>
            <a:ext cx="10877911" cy="1053317"/>
            <a:chOff x="877709" y="2766905"/>
            <a:chExt cx="10877911" cy="1053317"/>
          </a:xfrm>
        </p:grpSpPr>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6241887"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nyu.edu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7813272"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umass.edu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6774130" y="2766905"/>
              <a:ext cx="559079"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7762582" y="2766905"/>
              <a:ext cx="500935"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877709" y="3173205"/>
              <a:ext cx="1505787" cy="647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yahoo.com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2484875" y="3150942"/>
              <a:ext cx="1492369"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amazon.com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1666383" y="2773863"/>
              <a:ext cx="369738" cy="41325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2538547" y="2773863"/>
              <a:ext cx="429373" cy="42577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4312691" y="3132853"/>
              <a:ext cx="1480442"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pbs.org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4904570" y="2766905"/>
              <a:ext cx="0" cy="41743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2"/>
              <a:ext cx="18356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37" name="Slide Number Placeholder 2">
            <a:extLst>
              <a:ext uri="{FF2B5EF4-FFF2-40B4-BE49-F238E27FC236}">
                <a16:creationId xmlns:a16="http://schemas.microsoft.com/office/drawing/2014/main" id="{E1EB010C-42C7-6E42-AA6D-C225E874AD4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6934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dissolve">
                                      <p:cBhvr>
                                        <p:cTn id="17" dur="500"/>
                                        <p:tgtEl>
                                          <p:spTgt spid="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0">
                                            <p:txEl>
                                              <p:pRg st="1" end="1"/>
                                            </p:txEl>
                                          </p:spTgt>
                                        </p:tgtEl>
                                        <p:attrNameLst>
                                          <p:attrName>style.visibility</p:attrName>
                                        </p:attrNameLst>
                                      </p:cBhvr>
                                      <p:to>
                                        <p:strVal val="visible"/>
                                      </p:to>
                                    </p:set>
                                    <p:animEffect transition="in" filter="dissolve">
                                      <p:cBhvr>
                                        <p:cTn id="22" dur="500"/>
                                        <p:tgtEl>
                                          <p:spTgt spid="30">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0">
                                            <p:txEl>
                                              <p:pRg st="2" end="2"/>
                                            </p:txEl>
                                          </p:spTgt>
                                        </p:tgtEl>
                                        <p:attrNameLst>
                                          <p:attrName>style.visibility</p:attrName>
                                        </p:attrNameLst>
                                      </p:cBhvr>
                                      <p:to>
                                        <p:strVal val="visible"/>
                                      </p:to>
                                    </p:set>
                                    <p:animEffect transition="in" filter="dissolve">
                                      <p:cBhvr>
                                        <p:cTn id="27" dur="500"/>
                                        <p:tgtEl>
                                          <p:spTgt spid="30">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0">
                                            <p:txEl>
                                              <p:pRg st="3" end="3"/>
                                            </p:txEl>
                                          </p:spTgt>
                                        </p:tgtEl>
                                        <p:attrNameLst>
                                          <p:attrName>style.visibility</p:attrName>
                                        </p:attrNameLst>
                                      </p:cBhvr>
                                      <p:to>
                                        <p:strVal val="visible"/>
                                      </p:to>
                                    </p:set>
                                    <p:animEffect transition="in" filter="dissolve">
                                      <p:cBhvr>
                                        <p:cTn id="32" dur="500"/>
                                        <p:tgtEl>
                                          <p:spTgt spid="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C02A27-60D0-5B4D-BD6E-00C279F7F4B7}"/>
              </a:ext>
            </a:extLst>
          </p:cNvPr>
          <p:cNvPicPr>
            <a:picLocks noChangeAspect="1"/>
          </p:cNvPicPr>
          <p:nvPr/>
        </p:nvPicPr>
        <p:blipFill>
          <a:blip r:embed="rId3"/>
          <a:stretch>
            <a:fillRect/>
          </a:stretch>
        </p:blipFill>
        <p:spPr>
          <a:xfrm>
            <a:off x="4886464" y="1529543"/>
            <a:ext cx="7122656" cy="2152001"/>
          </a:xfrm>
          <a:prstGeom prst="rect">
            <a:avLst/>
          </a:prstGeom>
        </p:spPr>
      </p:pic>
      <p:sp>
        <p:nvSpPr>
          <p:cNvPr id="10" name="Rectangle 9">
            <a:extLst>
              <a:ext uri="{FF2B5EF4-FFF2-40B4-BE49-F238E27FC236}">
                <a16:creationId xmlns:a16="http://schemas.microsoft.com/office/drawing/2014/main" id="{462E018F-A8B8-D04F-AA86-E98C6072C4D6}"/>
              </a:ext>
            </a:extLst>
          </p:cNvPr>
          <p:cNvSpPr/>
          <p:nvPr/>
        </p:nvSpPr>
        <p:spPr>
          <a:xfrm>
            <a:off x="6940647" y="1546167"/>
            <a:ext cx="2646699" cy="379307"/>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p:txBody>
      </p:sp>
      <p:sp>
        <p:nvSpPr>
          <p:cNvPr id="6" name="Slide Number Placeholder 2">
            <a:extLst>
              <a:ext uri="{FF2B5EF4-FFF2-40B4-BE49-F238E27FC236}">
                <a16:creationId xmlns:a16="http://schemas.microsoft.com/office/drawing/2014/main" id="{AE8EED64-A600-EB43-865F-526592344FF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75834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05963" y="1180296"/>
            <a:ext cx="6156745"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incredibly important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function</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couldn’t function without it!</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DNSSEC – provides security (authentication, message integrity)</a:t>
            </a:r>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7334007" y="5609479"/>
            <a:ext cx="4118478" cy="11987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rtl="0" eaLnBrk="1" fontAlgn="auto" latinLnBrk="0" hangingPunct="1">
              <a:lnSpc>
                <a:spcPct val="90000"/>
              </a:lnSpc>
              <a:spcBef>
                <a:spcPts val="0"/>
              </a:spcBef>
              <a:spcAft>
                <a:spcPts val="0"/>
              </a:spcAft>
              <a:buClrTx/>
              <a:buSzTx/>
              <a:buFontTx/>
              <a:buNone/>
              <a:tabLst/>
              <a:defRPr/>
            </a:pPr>
            <a:r>
              <a:rPr kumimoji="0" lang="en-US" altLang="en-US" b="0" i="1" u="none" strike="noStrike" kern="1200" cap="none" spc="0" normalizeH="0" baseline="0" noProof="0" dirty="0">
                <a:ln>
                  <a:noFill/>
                </a:ln>
                <a:solidFill>
                  <a:schemeClr val="tx1">
                    <a:lumMod val="65000"/>
                    <a:lumOff val="35000"/>
                  </a:schemeClr>
                </a:solidFill>
                <a:effectLst/>
                <a:uLnTx/>
                <a:uFillTx/>
                <a:latin typeface="Calibri" panose="020F0502020204030204"/>
                <a:ea typeface="ＭＳ Ｐゴシック" panose="020B0600070205080204" pitchFamily="34" charset="-128"/>
                <a:cs typeface="+mn-cs"/>
              </a:rPr>
              <a:t>13 logical root name “</a:t>
            </a:r>
            <a:r>
              <a:rPr kumimoji="0" lang="en-US" altLang="ja-JP" b="0" i="1" u="none" strike="noStrike" kern="1200" cap="none" spc="0" normalizeH="0" baseline="0" noProof="0" dirty="0">
                <a:ln>
                  <a:noFill/>
                </a:ln>
                <a:solidFill>
                  <a:schemeClr val="tx1">
                    <a:lumMod val="65000"/>
                    <a:lumOff val="35000"/>
                  </a:schemeClr>
                </a:solidFill>
                <a:effectLst/>
                <a:uLnTx/>
                <a:uFillTx/>
                <a:latin typeface="Calibri" panose="020F0502020204030204"/>
                <a:ea typeface="ＭＳ Ｐゴシック" panose="020B0600070205080204" pitchFamily="34" charset="-128"/>
                <a:cs typeface="+mn-cs"/>
              </a:rPr>
              <a:t>servers” worldwide;  each “server,” replicated many times</a:t>
            </a:r>
            <a:endParaRPr kumimoji="0" lang="en-US" altLang="ja-JP" sz="1800" b="0" i="1" u="none" strike="noStrike" kern="1200" cap="none" spc="0" normalizeH="0" baseline="0" noProof="0" dirty="0">
              <a:ln>
                <a:noFill/>
              </a:ln>
              <a:solidFill>
                <a:schemeClr val="tx1">
                  <a:lumMod val="65000"/>
                  <a:lumOff val="35000"/>
                </a:schemeClr>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1527D7C4-251C-EC46-94F4-43E46D28257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EA66C62D-6941-0B64-EFFD-AEF5C75DF639}"/>
              </a:ext>
            </a:extLst>
          </p:cNvPr>
          <p:cNvPicPr>
            <a:picLocks noChangeAspect="1"/>
          </p:cNvPicPr>
          <p:nvPr/>
        </p:nvPicPr>
        <p:blipFill>
          <a:blip r:embed="rId3"/>
          <a:stretch>
            <a:fillRect/>
          </a:stretch>
        </p:blipFill>
        <p:spPr>
          <a:xfrm>
            <a:off x="890657" y="3761628"/>
            <a:ext cx="6289632" cy="2807047"/>
          </a:xfrm>
          <a:prstGeom prst="rect">
            <a:avLst/>
          </a:prstGeom>
        </p:spPr>
      </p:pic>
      <p:sp>
        <p:nvSpPr>
          <p:cNvPr id="4" name="Rectangle 3">
            <a:extLst>
              <a:ext uri="{FF2B5EF4-FFF2-40B4-BE49-F238E27FC236}">
                <a16:creationId xmlns:a16="http://schemas.microsoft.com/office/drawing/2014/main" id="{E99CF6E7-9C3C-00A8-8BCC-10E139488B96}"/>
              </a:ext>
            </a:extLst>
          </p:cNvPr>
          <p:cNvSpPr txBox="1">
            <a:spLocks noChangeArrowheads="1"/>
          </p:cNvSpPr>
          <p:nvPr/>
        </p:nvSpPr>
        <p:spPr>
          <a:xfrm>
            <a:off x="6882627" y="1165583"/>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88925">
              <a:defRPr/>
            </a:pPr>
            <a:r>
              <a:rPr lang="en-US" dirty="0">
                <a:solidFill>
                  <a:prstClr val="black"/>
                </a:solidFill>
              </a:rPr>
              <a:t>ICANN (Internet Corporation for Assigned Names and Numbers)</a:t>
            </a:r>
            <a:r>
              <a:rPr lang="en-US" dirty="0">
                <a:solidFill>
                  <a:prstClr val="black"/>
                </a:solidFill>
                <a:ea typeface="ＭＳ Ｐゴシック" panose="020B0600070205080204" pitchFamily="34" charset="-128"/>
              </a:rPr>
              <a:t> manages root DNS domain</a:t>
            </a:r>
            <a:endParaRPr lang="en-US" dirty="0">
              <a:solidFill>
                <a:prstClr val="black"/>
              </a:solidFill>
            </a:endParaRP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(Internet Corporation for Assigned Names and Numbers)</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manages root DNS domain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400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Effect transition="in" filter="dissolve">
                                      <p:cBhvr>
                                        <p:cTn id="7" dur="500"/>
                                        <p:tgtEl>
                                          <p:spTgt spid="3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
                                            <p:txEl>
                                              <p:pRg st="2" end="2"/>
                                            </p:txEl>
                                          </p:spTgt>
                                        </p:tgtEl>
                                        <p:attrNameLst>
                                          <p:attrName>style.visibility</p:attrName>
                                        </p:attrNameLst>
                                      </p:cBhvr>
                                      <p:to>
                                        <p:strVal val="visible"/>
                                      </p:to>
                                    </p:set>
                                    <p:animEffect transition="in" filter="dissolve">
                                      <p:cBhvr>
                                        <p:cTn id="10" dur="500"/>
                                        <p:tgtEl>
                                          <p:spTgt spid="31">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
                                            <p:txEl>
                                              <p:pRg st="3" end="3"/>
                                            </p:txEl>
                                          </p:spTgt>
                                        </p:tgtEl>
                                        <p:attrNameLst>
                                          <p:attrName>style.visibility</p:attrName>
                                        </p:attrNameLst>
                                      </p:cBhvr>
                                      <p:to>
                                        <p:strVal val="visible"/>
                                      </p:to>
                                    </p:set>
                                    <p:animEffect transition="in" filter="dissolve">
                                      <p:cBhvr>
                                        <p:cTn id="13" dur="500"/>
                                        <p:tgtEl>
                                          <p:spTgt spid="31">
                                            <p:txEl>
                                              <p:pRg st="3" end="3"/>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dissolve">
                                      <p:cBhvr>
                                        <p:cTn id="16" dur="500"/>
                                        <p:tgtEl>
                                          <p:spTgt spid="3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animEffect transition="in" filter="dissolve">
                                      <p:cBhvr>
                                        <p:cTn id="21" dur="500"/>
                                        <p:tgtEl>
                                          <p:spTgt spid="4">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
                                            <p:txEl>
                                              <p:pRg st="1" end="1"/>
                                            </p:txEl>
                                          </p:spTgt>
                                        </p:tgtEl>
                                        <p:attrNameLst>
                                          <p:attrName>style.visibility</p:attrName>
                                        </p:attrNameLst>
                                      </p:cBhvr>
                                      <p:to>
                                        <p:strVal val="visible"/>
                                      </p:to>
                                    </p:set>
                                    <p:animEffect transition="in" filter="dissolve">
                                      <p:cBhvr>
                                        <p:cTn id="26"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32" grpId="0"/>
      <p:bldP spid="4" grpId="0" uiExpand="1"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Top-Level Domain, and </a:t>
            </a:r>
            <a:r>
              <a:rPr lang="en-US" altLang="en-US" dirty="0">
                <a:ea typeface="ＭＳ Ｐゴシック" panose="020B0600070205080204" pitchFamily="34" charset="-128"/>
                <a:cs typeface="Calibri" panose="020F0502020204030204" pitchFamily="34" charset="0"/>
              </a:rPr>
              <a:t>a</a:t>
            </a:r>
            <a:r>
              <a:rPr lang="en-US" altLang="en-US" sz="4400" dirty="0">
                <a:ea typeface="ＭＳ Ｐゴシック" panose="020B0600070205080204" pitchFamily="34" charset="-128"/>
                <a:cs typeface="Calibri" panose="020F0502020204030204" pitchFamily="34" charset="0"/>
              </a:rPr>
              <a:t>uthoritative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832558" y="1286218"/>
            <a:ext cx="10868375" cy="20327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Top-Level Domain (TLD) servers:</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responsible for .com, .org, .net, .edu, .aero, .jobs, .museums, and all top-level country domains, e.g.: .cn, .uk, .fr, .ca, .jp</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Solutions: authoritative registry for .com, .net TLD</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Educause: .edu TLD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ED24547E-6033-E341-B415-9EEF0C28B3B1}"/>
              </a:ext>
            </a:extLst>
          </p:cNvPr>
          <p:cNvSpPr txBox="1">
            <a:spLocks noChangeArrowheads="1"/>
          </p:cNvSpPr>
          <p:nvPr/>
        </p:nvSpPr>
        <p:spPr>
          <a:xfrm>
            <a:off x="714024" y="4503552"/>
            <a:ext cx="10868375" cy="18295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authoritative DNS servers: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organization’</a:t>
            </a:r>
            <a:r>
              <a:rPr kumimoji="0" lang="en-US" altLang="ja-JP"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 name="Picture 1">
            <a:extLst>
              <a:ext uri="{FF2B5EF4-FFF2-40B4-BE49-F238E27FC236}">
                <a16:creationId xmlns:a16="http://schemas.microsoft.com/office/drawing/2014/main" id="{0326F0AB-9C7D-C946-94B2-B58E3B0956D7}"/>
              </a:ext>
            </a:extLst>
          </p:cNvPr>
          <p:cNvPicPr>
            <a:picLocks noChangeAspect="1"/>
          </p:cNvPicPr>
          <p:nvPr/>
        </p:nvPicPr>
        <p:blipFill>
          <a:blip r:embed="rId3"/>
          <a:stretch>
            <a:fillRect/>
          </a:stretch>
        </p:blipFill>
        <p:spPr>
          <a:xfrm>
            <a:off x="6265332" y="3122476"/>
            <a:ext cx="5317067" cy="1606470"/>
          </a:xfrm>
          <a:prstGeom prst="rect">
            <a:avLst/>
          </a:prstGeom>
        </p:spPr>
      </p:pic>
      <p:grpSp>
        <p:nvGrpSpPr>
          <p:cNvPr id="12" name="Group 11">
            <a:extLst>
              <a:ext uri="{FF2B5EF4-FFF2-40B4-BE49-F238E27FC236}">
                <a16:creationId xmlns:a16="http://schemas.microsoft.com/office/drawing/2014/main" id="{16353F64-060B-1F4E-AD0A-5FBB20E02BE4}"/>
              </a:ext>
            </a:extLst>
          </p:cNvPr>
          <p:cNvGrpSpPr/>
          <p:nvPr/>
        </p:nvGrpSpPr>
        <p:grpSpPr>
          <a:xfrm>
            <a:off x="4419600" y="1744133"/>
            <a:ext cx="6959600" cy="2235200"/>
            <a:chOff x="4419600" y="1744133"/>
            <a:chExt cx="6959600" cy="2235200"/>
          </a:xfrm>
        </p:grpSpPr>
        <p:sp>
          <p:nvSpPr>
            <p:cNvPr id="4" name="Rectangle 3">
              <a:extLst>
                <a:ext uri="{FF2B5EF4-FFF2-40B4-BE49-F238E27FC236}">
                  <a16:creationId xmlns:a16="http://schemas.microsoft.com/office/drawing/2014/main" id="{6C93592B-610F-B041-9201-B6C557DB96B0}"/>
                </a:ext>
              </a:extLst>
            </p:cNvPr>
            <p:cNvSpPr/>
            <p:nvPr/>
          </p:nvSpPr>
          <p:spPr>
            <a:xfrm>
              <a:off x="6366933" y="3742267"/>
              <a:ext cx="5012267" cy="237066"/>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0259AE09-DC39-F54E-8B9C-A94C202C2543}"/>
                </a:ext>
              </a:extLst>
            </p:cNvPr>
            <p:cNvCxnSpPr/>
            <p:nvPr/>
          </p:nvCxnSpPr>
          <p:spPr>
            <a:xfrm>
              <a:off x="4419600" y="1744133"/>
              <a:ext cx="1998133" cy="1998133"/>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01D7C10-72B2-BE47-9B8C-600F740CAFCE}"/>
              </a:ext>
            </a:extLst>
          </p:cNvPr>
          <p:cNvGrpSpPr/>
          <p:nvPr/>
        </p:nvGrpSpPr>
        <p:grpSpPr>
          <a:xfrm>
            <a:off x="5249333" y="4233333"/>
            <a:ext cx="6265334" cy="575734"/>
            <a:chOff x="5249333" y="4233333"/>
            <a:chExt cx="6265334" cy="575734"/>
          </a:xfrm>
        </p:grpSpPr>
        <p:sp>
          <p:nvSpPr>
            <p:cNvPr id="8" name="Rectangle 7">
              <a:extLst>
                <a:ext uri="{FF2B5EF4-FFF2-40B4-BE49-F238E27FC236}">
                  <a16:creationId xmlns:a16="http://schemas.microsoft.com/office/drawing/2014/main" id="{5B251AA5-C4FF-7E4A-BCEA-7D8B252E12F3}"/>
                </a:ext>
              </a:extLst>
            </p:cNvPr>
            <p:cNvSpPr/>
            <p:nvPr/>
          </p:nvSpPr>
          <p:spPr>
            <a:xfrm>
              <a:off x="6248400" y="4233333"/>
              <a:ext cx="5266267" cy="372534"/>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491835C5-DBDE-9A48-8554-EF6EB2FAD701}"/>
                </a:ext>
              </a:extLst>
            </p:cNvPr>
            <p:cNvCxnSpPr>
              <a:cxnSpLocks/>
            </p:cNvCxnSpPr>
            <p:nvPr/>
          </p:nvCxnSpPr>
          <p:spPr>
            <a:xfrm flipV="1">
              <a:off x="5249333" y="4267199"/>
              <a:ext cx="999068" cy="541868"/>
            </a:xfrm>
            <a:prstGeom prst="line">
              <a:avLst/>
            </a:prstGeom>
            <a:ln w="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3" name="Slide Number Placeholder 2">
            <a:extLst>
              <a:ext uri="{FF2B5EF4-FFF2-40B4-BE49-F238E27FC236}">
                <a16:creationId xmlns:a16="http://schemas.microsoft.com/office/drawing/2014/main" id="{363187FC-BBBC-984E-BB71-64F11F5AB9A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917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dissolve">
                                      <p:cBhvr>
                                        <p:cTn id="10" dur="500"/>
                                        <p:tgtEl>
                                          <p:spTgt spid="5">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dissolve">
                                      <p:cBhvr>
                                        <p:cTn id="13" dur="500"/>
                                        <p:tgtEl>
                                          <p:spTgt spid="5">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dissolve">
                                      <p:cBhvr>
                                        <p:cTn id="16" dur="500"/>
                                        <p:tgtEl>
                                          <p:spTgt spid="5">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798691" y="1489418"/>
            <a:ext cx="109835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host makes DNS query, it is sent to its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DNS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returns reply, answering:</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 its local cache of recent name-to-address translation pairs (possibly out of date!)</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forwarding request into DNS hierarchy for resolution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ISP has local DNS name server; to find yours: </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MacOS: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scutil --dns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Windows: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&gt;ipconfig /all</a:t>
            </a:r>
          </a:p>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doesn’t strictly belong to hierarchy</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667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iterated query</a:t>
            </a:r>
            <a:endParaRPr lang="en-US" sz="4400" dirty="0">
              <a:cs typeface="Calibri" panose="020F0502020204030204" pitchFamily="34" charset="0"/>
            </a:endParaRPr>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engineering.nyu.edu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858433" y="2824122"/>
            <a:ext cx="4093780"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Iterated query:</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contacted server replies with name of server to contact</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 don’t know this name, but ask this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953226" y="3848735"/>
            <a:ext cx="18549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182058" y="423778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8172896"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489235"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968785"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8254535" y="3167743"/>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8254535" y="3339193"/>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8178335" y="2234293"/>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6381511"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759111"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939499"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8108485"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546635" y="24613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8860960" y="28708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8891123" y="335824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9488023" y="439805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921285"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860960" y="442821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940022"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8187860" y="3499530"/>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8148173" y="3624943"/>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8974583" y="2608490"/>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659797" y="4619665"/>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483417"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794410"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790985"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945098"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761073"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7" name="Slide Number Placeholder 2">
            <a:extLst>
              <a:ext uri="{FF2B5EF4-FFF2-40B4-BE49-F238E27FC236}">
                <a16:creationId xmlns:a16="http://schemas.microsoft.com/office/drawing/2014/main" id="{0480BCEF-F94C-E34B-B55C-97CE664B5D9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072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83" grpId="0"/>
      <p:bldP spid="184" grpId="0"/>
      <p:bldP spid="185" grpId="0"/>
      <p:bldP spid="186" grpId="0"/>
      <p:bldP spid="187" grpId="0"/>
      <p:bldP spid="188" grpId="0"/>
      <p:bldP spid="190" grpId="0"/>
      <p:bldP spid="19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recursive query</a:t>
            </a:r>
            <a:endParaRPr lang="en-US" sz="4400" dirty="0">
              <a:cs typeface="Calibri" panose="020F0502020204030204" pitchFamily="34" charset="0"/>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588154" y="3848735"/>
            <a:ext cx="18165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049161" y="4208147"/>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7788588"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104927"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584477"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9672062" y="3760198"/>
            <a:ext cx="2427" cy="702311"/>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9491701" y="3747010"/>
            <a:ext cx="2427" cy="73491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9038381" y="2075731"/>
            <a:ext cx="405154" cy="84121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5997203"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374803"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555191"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7724177"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785965" y="2130702"/>
            <a:ext cx="11965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9681511" y="3917024"/>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9130827" y="3968637"/>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8914934" y="268526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536977"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122727" y="2626662"/>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555714"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8981775" y="2427554"/>
            <a:ext cx="344289" cy="645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7792268" y="2275514"/>
            <a:ext cx="710991" cy="774754"/>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9662504" y="2971557"/>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526900" y="4590027"/>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099109"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410102"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406677"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560790"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376765"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810552" y="2790656"/>
            <a:ext cx="3704869" cy="3241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Recursive query:</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puts burden of name resolution on contacted name server</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heavy load at upper levels of hierarchy</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engineering.nyu.edu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9" name="Slide Number Placeholder 2">
            <a:extLst>
              <a:ext uri="{FF2B5EF4-FFF2-40B4-BE49-F238E27FC236}">
                <a16:creationId xmlns:a16="http://schemas.microsoft.com/office/drawing/2014/main" id="{A8961CBE-FE41-8D44-9128-97B15DEF4B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2406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8"/>
                                        </p:tgtEl>
                                        <p:attrNameLst>
                                          <p:attrName>style.visibility</p:attrName>
                                        </p:attrNameLst>
                                      </p:cBhvr>
                                      <p:to>
                                        <p:strVal val="visible"/>
                                      </p:to>
                                    </p:set>
                                    <p:animEffect transition="in" filter="dissolve">
                                      <p:cBhvr>
                                        <p:cTn id="7" dur="500"/>
                                        <p:tgtEl>
                                          <p:spTgt spid="16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P spid="168"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93872" y="136525"/>
            <a:ext cx="10204255" cy="937943"/>
          </a:xfrm>
        </p:spPr>
        <p:txBody>
          <a:bodyPr/>
          <a:lstStyle/>
          <a:p>
            <a:r>
              <a:rPr lang="en-US" dirty="0"/>
              <a:t>Basic Domain Name Resolution</a:t>
            </a:r>
          </a:p>
        </p:txBody>
      </p:sp>
      <p:sp>
        <p:nvSpPr>
          <p:cNvPr id="4" name="Content Placeholder 3"/>
          <p:cNvSpPr>
            <a:spLocks noGrp="1"/>
          </p:cNvSpPr>
          <p:nvPr>
            <p:ph sz="quarter" idx="1"/>
          </p:nvPr>
        </p:nvSpPr>
        <p:spPr>
          <a:xfrm>
            <a:off x="1149544" y="1433512"/>
            <a:ext cx="8991600" cy="5105400"/>
          </a:xfrm>
        </p:spPr>
        <p:txBody>
          <a:bodyPr>
            <a:normAutofit/>
          </a:bodyPr>
          <a:lstStyle/>
          <a:p>
            <a:r>
              <a:rPr lang="en-US" altLang="en-US" dirty="0"/>
              <a:t>Translates domain names into IP addresses</a:t>
            </a:r>
            <a:endParaRPr lang="en-US" dirty="0"/>
          </a:p>
          <a:p>
            <a:r>
              <a:rPr lang="en-US" dirty="0"/>
              <a:t>Every host knows a local DNS server</a:t>
            </a:r>
          </a:p>
          <a:p>
            <a:pPr lvl="1"/>
            <a:r>
              <a:rPr lang="en-US" dirty="0"/>
              <a:t>Sends all queries to the local DNS server</a:t>
            </a:r>
          </a:p>
          <a:p>
            <a:r>
              <a:rPr lang="en-US" dirty="0"/>
              <a:t>If the local DNS can answer the query, then you’re done</a:t>
            </a:r>
          </a:p>
          <a:p>
            <a:pPr marL="880110" lvl="1" indent="-514350">
              <a:buFont typeface="+mj-lt"/>
              <a:buAutoNum type="arabicPeriod"/>
            </a:pPr>
            <a:r>
              <a:rPr lang="en-US" dirty="0"/>
              <a:t>Local server is also the authoritative server for that name</a:t>
            </a:r>
          </a:p>
          <a:p>
            <a:pPr marL="880110" lvl="1" indent="-514350">
              <a:buFont typeface="+mj-lt"/>
              <a:buAutoNum type="arabicPeriod"/>
            </a:pPr>
            <a:r>
              <a:rPr lang="en-US" dirty="0"/>
              <a:t>Local server has cached the record for that name</a:t>
            </a:r>
          </a:p>
          <a:p>
            <a:r>
              <a:rPr lang="en-US" dirty="0"/>
              <a:t>Otherwise, go down the hierarchy and search for the authoritative name server (root)</a:t>
            </a:r>
          </a:p>
          <a:p>
            <a:pPr lvl="1"/>
            <a:r>
              <a:rPr lang="en-US" dirty="0"/>
              <a:t>Every local DNS server knows the root servers</a:t>
            </a:r>
          </a:p>
          <a:p>
            <a:pPr lvl="1"/>
            <a:r>
              <a:rPr lang="en-US" dirty="0"/>
              <a:t>Use cache to skip steps if possible</a:t>
            </a:r>
          </a:p>
          <a:p>
            <a:pPr lvl="2"/>
            <a:r>
              <a:rPr lang="en-US" dirty="0"/>
              <a:t>e.g. skip the root and go directly to .</a:t>
            </a:r>
            <a:r>
              <a:rPr lang="en-US" dirty="0" err="1"/>
              <a:t>edu</a:t>
            </a:r>
            <a:r>
              <a:rPr lang="en-US" dirty="0"/>
              <a:t> if the root file is cached </a:t>
            </a:r>
          </a:p>
        </p:txBody>
      </p:sp>
    </p:spTree>
    <p:extLst>
      <p:ext uri="{BB962C8B-B14F-4D97-AF65-F5344CB8AC3E}">
        <p14:creationId xmlns:p14="http://schemas.microsoft.com/office/powerpoint/2010/main" val="40735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animEffect transition="in" filter="fade">
                                      <p:cBhvr>
                                        <p:cTn id="7" dur="500"/>
                                        <p:tgtEl>
                                          <p:spTgt spid="4">
                                            <p:txEl>
                                              <p:pRg st="3" end="3"/>
                                            </p:txEl>
                                          </p:spTgt>
                                        </p:tgtEl>
                                      </p:cBhvr>
                                    </p:animEffect>
                                    <p:anim calcmode="lin" valueType="num">
                                      <p:cBhvr>
                                        <p:cTn id="8"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9" dur="500" fill="hold"/>
                                        <p:tgtEl>
                                          <p:spTgt spid="4">
                                            <p:txEl>
                                              <p:pRg st="3" end="3"/>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xEl>
                                              <p:pRg st="4" end="4"/>
                                            </p:txEl>
                                          </p:spTgt>
                                        </p:tgtEl>
                                        <p:attrNameLst>
                                          <p:attrName>style.visibility</p:attrName>
                                        </p:attrNameLst>
                                      </p:cBhvr>
                                      <p:to>
                                        <p:strVal val="visible"/>
                                      </p:to>
                                    </p:set>
                                    <p:animEffect transition="in" filter="fade">
                                      <p:cBhvr>
                                        <p:cTn id="12" dur="500"/>
                                        <p:tgtEl>
                                          <p:spTgt spid="4">
                                            <p:txEl>
                                              <p:pRg st="4" end="4"/>
                                            </p:txEl>
                                          </p:spTgt>
                                        </p:tgtEl>
                                      </p:cBhvr>
                                    </p:animEffect>
                                    <p:anim calcmode="lin" valueType="num">
                                      <p:cBhvr>
                                        <p:cTn id="13"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4" end="4"/>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animEffect transition="in" filter="fade">
                                      <p:cBhvr>
                                        <p:cTn id="17" dur="500"/>
                                        <p:tgtEl>
                                          <p:spTgt spid="4">
                                            <p:txEl>
                                              <p:pRg st="5" end="5"/>
                                            </p:txEl>
                                          </p:spTgt>
                                        </p:tgtEl>
                                      </p:cBhvr>
                                    </p:animEffect>
                                    <p:anim calcmode="lin" valueType="num">
                                      <p:cBhvr>
                                        <p:cTn id="18"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19" dur="5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4">
                                            <p:txEl>
                                              <p:pRg st="6" end="6"/>
                                            </p:txEl>
                                          </p:spTgt>
                                        </p:tgtEl>
                                        <p:attrNameLst>
                                          <p:attrName>style.visibility</p:attrName>
                                        </p:attrNameLst>
                                      </p:cBhvr>
                                      <p:to>
                                        <p:strVal val="visible"/>
                                      </p:to>
                                    </p:set>
                                    <p:animEffect transition="in" filter="fade">
                                      <p:cBhvr>
                                        <p:cTn id="24" dur="500"/>
                                        <p:tgtEl>
                                          <p:spTgt spid="4">
                                            <p:txEl>
                                              <p:pRg st="6" end="6"/>
                                            </p:txEl>
                                          </p:spTgt>
                                        </p:tgtEl>
                                      </p:cBhvr>
                                    </p:animEffect>
                                    <p:anim calcmode="lin" valueType="num">
                                      <p:cBhvr>
                                        <p:cTn id="25"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26" dur="500" fill="hold"/>
                                        <p:tgtEl>
                                          <p:spTgt spid="4">
                                            <p:txEl>
                                              <p:pRg st="6" end="6"/>
                                            </p:txEl>
                                          </p:spTgt>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4">
                                            <p:txEl>
                                              <p:pRg st="7" end="7"/>
                                            </p:txEl>
                                          </p:spTgt>
                                        </p:tgtEl>
                                        <p:attrNameLst>
                                          <p:attrName>style.visibility</p:attrName>
                                        </p:attrNameLst>
                                      </p:cBhvr>
                                      <p:to>
                                        <p:strVal val="visible"/>
                                      </p:to>
                                    </p:set>
                                    <p:animEffect transition="in" filter="fade">
                                      <p:cBhvr>
                                        <p:cTn id="29" dur="500"/>
                                        <p:tgtEl>
                                          <p:spTgt spid="4">
                                            <p:txEl>
                                              <p:pRg st="7" end="7"/>
                                            </p:txEl>
                                          </p:spTgt>
                                        </p:tgtEl>
                                      </p:cBhvr>
                                    </p:animEffect>
                                    <p:anim calcmode="lin" valueType="num">
                                      <p:cBhvr>
                                        <p:cTn id="30"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p:cTn id="31" dur="500" fill="hold"/>
                                        <p:tgtEl>
                                          <p:spTgt spid="4">
                                            <p:txEl>
                                              <p:pRg st="7" end="7"/>
                                            </p:txEl>
                                          </p:spTgt>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4">
                                            <p:txEl>
                                              <p:pRg st="8" end="8"/>
                                            </p:txEl>
                                          </p:spTgt>
                                        </p:tgtEl>
                                        <p:attrNameLst>
                                          <p:attrName>style.visibility</p:attrName>
                                        </p:attrNameLst>
                                      </p:cBhvr>
                                      <p:to>
                                        <p:strVal val="visible"/>
                                      </p:to>
                                    </p:set>
                                    <p:animEffect transition="in" filter="fade">
                                      <p:cBhvr>
                                        <p:cTn id="34" dur="500"/>
                                        <p:tgtEl>
                                          <p:spTgt spid="4">
                                            <p:txEl>
                                              <p:pRg st="8" end="8"/>
                                            </p:txEl>
                                          </p:spTgt>
                                        </p:tgtEl>
                                      </p:cBhvr>
                                    </p:animEffect>
                                    <p:anim calcmode="lin" valueType="num">
                                      <p:cBhvr>
                                        <p:cTn id="35"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p:cTn id="36" dur="500" fill="hold"/>
                                        <p:tgtEl>
                                          <p:spTgt spid="4">
                                            <p:txEl>
                                              <p:pRg st="8" end="8"/>
                                            </p:txEl>
                                          </p:spTgt>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4">
                                            <p:txEl>
                                              <p:pRg st="9" end="9"/>
                                            </p:txEl>
                                          </p:spTgt>
                                        </p:tgtEl>
                                        <p:attrNameLst>
                                          <p:attrName>style.visibility</p:attrName>
                                        </p:attrNameLst>
                                      </p:cBhvr>
                                      <p:to>
                                        <p:strVal val="visible"/>
                                      </p:to>
                                    </p:set>
                                    <p:animEffect transition="in" filter="fade">
                                      <p:cBhvr>
                                        <p:cTn id="39" dur="500"/>
                                        <p:tgtEl>
                                          <p:spTgt spid="4">
                                            <p:txEl>
                                              <p:pRg st="9" end="9"/>
                                            </p:txEl>
                                          </p:spTgt>
                                        </p:tgtEl>
                                      </p:cBhvr>
                                    </p:animEffect>
                                    <p:anim calcmode="lin" valueType="num">
                                      <p:cBhvr>
                                        <p:cTn id="40"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p:cTn id="41" dur="500" fill="hold"/>
                                        <p:tgtEl>
                                          <p:spTgt spid="4">
                                            <p:txEl>
                                              <p:pRg st="9" end="9"/>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64" name="Rectangle 40">
            <a:extLst>
              <a:ext uri="{FF2B5EF4-FFF2-40B4-BE49-F238E27FC236}">
                <a16:creationId xmlns:a16="http://schemas.microsoft.com/office/drawing/2014/main" id="{8C43C078-DC19-4048-AEB2-706FF1691D32}"/>
              </a:ext>
            </a:extLst>
          </p:cNvPr>
          <p:cNvSpPr>
            <a:spLocks noGrp="1" noChangeArrowheads="1"/>
          </p:cNvSpPr>
          <p:nvPr>
            <p:ph type="title"/>
          </p:nvPr>
        </p:nvSpPr>
        <p:spPr/>
        <p:txBody>
          <a:bodyPr/>
          <a:lstStyle/>
          <a:p>
            <a:r>
              <a:rPr lang="en-US" altLang="en-US" dirty="0"/>
              <a:t>DNS </a:t>
            </a:r>
            <a:r>
              <a:rPr lang="en-US" dirty="0"/>
              <a:t>Resolution</a:t>
            </a:r>
            <a:endParaRPr lang="en-US" altLang="en-US" dirty="0"/>
          </a:p>
        </p:txBody>
      </p:sp>
      <p:pic>
        <p:nvPicPr>
          <p:cNvPr id="25" name="Picture 12">
            <a:extLst>
              <a:ext uri="{FF2B5EF4-FFF2-40B4-BE49-F238E27FC236}">
                <a16:creationId xmlns:a16="http://schemas.microsoft.com/office/drawing/2014/main" id="{9FE0B011-5673-EE48-B195-196B5245060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9856" y="2613964"/>
            <a:ext cx="6662058" cy="1596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Picture 14">
            <a:extLst>
              <a:ext uri="{FF2B5EF4-FFF2-40B4-BE49-F238E27FC236}">
                <a16:creationId xmlns:a16="http://schemas.microsoft.com/office/drawing/2014/main" id="{0B2610AE-80D8-4D42-B5C8-1E73A6F42A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19511" y="1733550"/>
            <a:ext cx="608883" cy="1159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 name="Picture 16">
            <a:extLst>
              <a:ext uri="{FF2B5EF4-FFF2-40B4-BE49-F238E27FC236}">
                <a16:creationId xmlns:a16="http://schemas.microsoft.com/office/drawing/2014/main" id="{FD141A20-DB71-1641-92F2-05E925D852E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4997" y="2746172"/>
            <a:ext cx="730397" cy="4954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 name="Picture 17">
            <a:extLst>
              <a:ext uri="{FF2B5EF4-FFF2-40B4-BE49-F238E27FC236}">
                <a16:creationId xmlns:a16="http://schemas.microsoft.com/office/drawing/2014/main" id="{CA56194F-EC6D-764B-A589-80839A4AA25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39557" y="3986887"/>
            <a:ext cx="2973096" cy="579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 name="Picture 18">
            <a:extLst>
              <a:ext uri="{FF2B5EF4-FFF2-40B4-BE49-F238E27FC236}">
                <a16:creationId xmlns:a16="http://schemas.microsoft.com/office/drawing/2014/main" id="{3BD71FC9-780A-4A46-9712-830ED33BF55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5771" y="3869208"/>
            <a:ext cx="3916139" cy="10445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19">
            <a:extLst>
              <a:ext uri="{FF2B5EF4-FFF2-40B4-BE49-F238E27FC236}">
                <a16:creationId xmlns:a16="http://schemas.microsoft.com/office/drawing/2014/main" id="{863D657D-0B38-3043-B84A-F2D46A6F1E2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59714" y="3660002"/>
            <a:ext cx="829455" cy="576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20">
            <a:extLst>
              <a:ext uri="{FF2B5EF4-FFF2-40B4-BE49-F238E27FC236}">
                <a16:creationId xmlns:a16="http://schemas.microsoft.com/office/drawing/2014/main" id="{01BD2823-CB40-FC4B-9417-C3FC08F0E70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377426" y="3969456"/>
            <a:ext cx="1201918" cy="1154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10">
            <a:extLst>
              <a:ext uri="{FF2B5EF4-FFF2-40B4-BE49-F238E27FC236}">
                <a16:creationId xmlns:a16="http://schemas.microsoft.com/office/drawing/2014/main" id="{E56090A9-5196-3A45-9E7F-CD7DC2DC05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277100" y="1577813"/>
            <a:ext cx="4914900" cy="37023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6" name="Elbow Connector 5">
            <a:extLst>
              <a:ext uri="{FF2B5EF4-FFF2-40B4-BE49-F238E27FC236}">
                <a16:creationId xmlns:a16="http://schemas.microsoft.com/office/drawing/2014/main" id="{C18F47EB-1755-2A45-9618-7D575C2A0148}"/>
              </a:ext>
            </a:extLst>
          </p:cNvPr>
          <p:cNvCxnSpPr>
            <a:cxnSpLocks/>
          </p:cNvCxnSpPr>
          <p:nvPr/>
        </p:nvCxnSpPr>
        <p:spPr>
          <a:xfrm flipV="1">
            <a:off x="6760029" y="1877786"/>
            <a:ext cx="2579914" cy="1015123"/>
          </a:xfrm>
          <a:prstGeom prst="bentConnector3">
            <a:avLst>
              <a:gd name="adj1" fmla="val 6329"/>
            </a:avLst>
          </a:prstGeom>
          <a:ln>
            <a:tailEnd type="triangle"/>
          </a:ln>
        </p:spPr>
        <p:style>
          <a:lnRef idx="3">
            <a:schemeClr val="accent2"/>
          </a:lnRef>
          <a:fillRef idx="0">
            <a:schemeClr val="accent2"/>
          </a:fillRef>
          <a:effectRef idx="2">
            <a:schemeClr val="accent2"/>
          </a:effectRef>
          <a:fontRef idx="minor">
            <a:schemeClr val="tx1"/>
          </a:fontRef>
        </p:style>
      </p:cxnSp>
      <p:sp>
        <p:nvSpPr>
          <p:cNvPr id="12" name="TextBox 11">
            <a:extLst>
              <a:ext uri="{FF2B5EF4-FFF2-40B4-BE49-F238E27FC236}">
                <a16:creationId xmlns:a16="http://schemas.microsoft.com/office/drawing/2014/main" id="{69F7F2B7-D5FE-9B4C-9D03-C31C5FEE80A0}"/>
              </a:ext>
            </a:extLst>
          </p:cNvPr>
          <p:cNvSpPr txBox="1"/>
          <p:nvPr/>
        </p:nvSpPr>
        <p:spPr>
          <a:xfrm>
            <a:off x="3837215" y="4753253"/>
            <a:ext cx="1293944" cy="369332"/>
          </a:xfrm>
          <a:prstGeom prst="rect">
            <a:avLst/>
          </a:prstGeom>
          <a:noFill/>
        </p:spPr>
        <p:txBody>
          <a:bodyPr wrap="none" rtlCol="0">
            <a:spAutoFit/>
          </a:bodyPr>
          <a:lstStyle/>
          <a:p>
            <a:r>
              <a:rPr lang="en-US" dirty="0"/>
              <a:t>242.66.45.4</a:t>
            </a:r>
          </a:p>
        </p:txBody>
      </p:sp>
    </p:spTree>
    <p:extLst>
      <p:ext uri="{BB962C8B-B14F-4D97-AF65-F5344CB8AC3E}">
        <p14:creationId xmlns:p14="http://schemas.microsoft.com/office/powerpoint/2010/main" val="646720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2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Processes communicating</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06042" y="1565977"/>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process:</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 running within a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within same host, two processes communicate using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inter-process communication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by OS)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in different hosts communicate by exchanging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8F7AD000-A388-6C4C-8C9C-158A86A0C51E}"/>
              </a:ext>
            </a:extLst>
          </p:cNvPr>
          <p:cNvSpPr>
            <a:spLocks noChangeArrowheads="1"/>
          </p:cNvSpPr>
          <p:nvPr/>
        </p:nvSpPr>
        <p:spPr bwMode="auto">
          <a:xfrm>
            <a:off x="6915273" y="4263451"/>
            <a:ext cx="3989387" cy="183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applications with P2P architectures have client processes &amp; server processes</a:t>
            </a:r>
          </a:p>
        </p:txBody>
      </p:sp>
      <p:grpSp>
        <p:nvGrpSpPr>
          <p:cNvPr id="2" name="Group 1">
            <a:extLst>
              <a:ext uri="{FF2B5EF4-FFF2-40B4-BE49-F238E27FC236}">
                <a16:creationId xmlns:a16="http://schemas.microsoft.com/office/drawing/2014/main" id="{6E7D9C5A-4A0F-3E45-B3EB-48F963F34B69}"/>
              </a:ext>
            </a:extLst>
          </p:cNvPr>
          <p:cNvGrpSpPr/>
          <p:nvPr/>
        </p:nvGrpSpPr>
        <p:grpSpPr>
          <a:xfrm>
            <a:off x="6974010" y="1488501"/>
            <a:ext cx="4092575" cy="2567781"/>
            <a:chOff x="6974010" y="1488501"/>
            <a:chExt cx="4092575" cy="2567781"/>
          </a:xfrm>
        </p:grpSpPr>
        <p:sp>
          <p:nvSpPr>
            <p:cNvPr id="8" name="Rectangle 4">
              <a:extLst>
                <a:ext uri="{FF2B5EF4-FFF2-40B4-BE49-F238E27FC236}">
                  <a16:creationId xmlns:a16="http://schemas.microsoft.com/office/drawing/2014/main" id="{96562BEA-C84E-254B-BD55-56C2EB6C5088}"/>
                </a:ext>
              </a:extLst>
            </p:cNvPr>
            <p:cNvSpPr txBox="1">
              <a:spLocks noChangeArrowheads="1"/>
            </p:cNvSpPr>
            <p:nvPr/>
          </p:nvSpPr>
          <p:spPr>
            <a:xfrm>
              <a:off x="7025603" y="2022695"/>
              <a:ext cx="3989387" cy="2033587"/>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initiates communication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waits to be contacted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13">
              <a:extLst>
                <a:ext uri="{FF2B5EF4-FFF2-40B4-BE49-F238E27FC236}">
                  <a16:creationId xmlns:a16="http://schemas.microsoft.com/office/drawing/2014/main" id="{0414D3D5-1BB8-5844-8D2A-3C8E3E5DCA6A}"/>
                </a:ext>
              </a:extLst>
            </p:cNvPr>
            <p:cNvSpPr>
              <a:spLocks noChangeArrowheads="1"/>
            </p:cNvSpPr>
            <p:nvPr/>
          </p:nvSpPr>
          <p:spPr bwMode="auto">
            <a:xfrm>
              <a:off x="6974010" y="1786951"/>
              <a:ext cx="4092575" cy="2062163"/>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Text Box 14">
              <a:extLst>
                <a:ext uri="{FF2B5EF4-FFF2-40B4-BE49-F238E27FC236}">
                  <a16:creationId xmlns:a16="http://schemas.microsoft.com/office/drawing/2014/main" id="{FAA5D4F0-1DCB-7C49-A07F-4729B9F9DCA6}"/>
                </a:ext>
              </a:extLst>
            </p:cNvPr>
            <p:cNvSpPr txBox="1">
              <a:spLocks noChangeArrowheads="1"/>
            </p:cNvSpPr>
            <p:nvPr/>
          </p:nvSpPr>
          <p:spPr bwMode="auto">
            <a:xfrm>
              <a:off x="7094660" y="1488501"/>
              <a:ext cx="2325688" cy="519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clients, servers</a:t>
              </a:r>
            </a:p>
          </p:txBody>
        </p:sp>
      </p:grpSp>
      <p:sp>
        <p:nvSpPr>
          <p:cNvPr id="14" name="Slide Number Placeholder 2">
            <a:extLst>
              <a:ext uri="{FF2B5EF4-FFF2-40B4-BE49-F238E27FC236}">
                <a16:creationId xmlns:a16="http://schemas.microsoft.com/office/drawing/2014/main" id="{126C885E-4769-8644-8E59-814749DC523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73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dissolve">
                                      <p:cBhvr>
                                        <p:cTn id="7" dur="500"/>
                                        <p:tgtEl>
                                          <p:spTgt spid="1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2" end="2"/>
                                            </p:txEl>
                                          </p:spTgt>
                                        </p:tgtEl>
                                        <p:attrNameLst>
                                          <p:attrName>style.visibility</p:attrName>
                                        </p:attrNameLst>
                                      </p:cBhvr>
                                      <p:to>
                                        <p:strVal val="visible"/>
                                      </p:to>
                                    </p:set>
                                    <p:animEffect transition="in" filter="dissolve">
                                      <p:cBhvr>
                                        <p:cTn id="12" dur="500"/>
                                        <p:tgtEl>
                                          <p:spTgt spid="1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loud 4"/>
          <p:cNvSpPr/>
          <p:nvPr/>
        </p:nvSpPr>
        <p:spPr>
          <a:xfrm>
            <a:off x="3505200" y="1915892"/>
            <a:ext cx="4821466" cy="2111148"/>
          </a:xfrm>
          <a:prstGeom prst="clou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Northeastern</a:t>
            </a:r>
          </a:p>
        </p:txBody>
      </p:sp>
      <p:sp>
        <p:nvSpPr>
          <p:cNvPr id="2" name="Title 1"/>
          <p:cNvSpPr>
            <a:spLocks noGrp="1"/>
          </p:cNvSpPr>
          <p:nvPr>
            <p:ph type="title"/>
          </p:nvPr>
        </p:nvSpPr>
        <p:spPr/>
        <p:txBody>
          <a:bodyPr/>
          <a:lstStyle/>
          <a:p>
            <a:r>
              <a:rPr lang="en-US" dirty="0"/>
              <a:t>Local Name Servers</a:t>
            </a:r>
          </a:p>
        </p:txBody>
      </p:sp>
      <p:sp>
        <p:nvSpPr>
          <p:cNvPr id="3" name="Slide Number Placeholder 2"/>
          <p:cNvSpPr>
            <a:spLocks noGrp="1"/>
          </p:cNvSpPr>
          <p:nvPr>
            <p:ph type="sldNum" sz="quarter" idx="12"/>
          </p:nvPr>
        </p:nvSpPr>
        <p:spPr>
          <a:xfrm>
            <a:off x="8610600" y="6356350"/>
            <a:ext cx="2743200" cy="365125"/>
          </a:xfrm>
          <a:prstGeom prst="rect">
            <a:avLst/>
          </a:prstGeom>
        </p:spPr>
        <p:txBody>
          <a:bodyPr vert="horz" lIns="91440" tIns="45720" rIns="91440" bIns="45720" rtlCol="0" anchor="ctr">
            <a:normAutofit/>
          </a:bodyP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4FAB73BC-B049-4115-A692-8D63A059BFB8}" type="slidenum">
              <a:rPr lang="en-US" smtClean="0"/>
              <a:pPr/>
              <a:t>80</a:t>
            </a:fld>
            <a:endParaRPr lang="en-US" dirty="0"/>
          </a:p>
        </p:txBody>
      </p:sp>
      <p:sp>
        <p:nvSpPr>
          <p:cNvPr id="4" name="Content Placeholder 3"/>
          <p:cNvSpPr>
            <a:spLocks noGrp="1"/>
          </p:cNvSpPr>
          <p:nvPr>
            <p:ph sz="quarter" idx="1"/>
          </p:nvPr>
        </p:nvSpPr>
        <p:spPr>
          <a:xfrm>
            <a:off x="1611084" y="4103241"/>
            <a:ext cx="8991600" cy="2754763"/>
          </a:xfrm>
        </p:spPr>
        <p:txBody>
          <a:bodyPr>
            <a:normAutofit/>
          </a:bodyPr>
          <a:lstStyle/>
          <a:p>
            <a:r>
              <a:rPr lang="en-US" dirty="0"/>
              <a:t>Each ISP/company has a local, default name server</a:t>
            </a:r>
          </a:p>
          <a:p>
            <a:r>
              <a:rPr lang="en-US" dirty="0"/>
              <a:t>Often configured via DHCP</a:t>
            </a:r>
          </a:p>
          <a:p>
            <a:r>
              <a:rPr lang="en-US" dirty="0"/>
              <a:t>Hosts begin DNS queries by contacting the local name server</a:t>
            </a:r>
          </a:p>
          <a:p>
            <a:r>
              <a:rPr lang="en-US" dirty="0"/>
              <a:t>Frequently cache query results</a:t>
            </a:r>
          </a:p>
        </p:txBody>
      </p:sp>
      <p:pic>
        <p:nvPicPr>
          <p:cNvPr id="1026" name="Picture 2" descr="D:\Pictures\Server_icons_lnx\Icons\128X128\black_server.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70798" y="1915893"/>
            <a:ext cx="826861" cy="826861"/>
          </a:xfrm>
          <a:prstGeom prst="rect">
            <a:avLst/>
          </a:prstGeom>
          <a:noFill/>
          <a:extLst>
            <a:ext uri="{909E8E84-426E-40dd-AFC4-6F175D3DCCD1}">
              <a14:hiddenFill xmlns="" xmlns:a14="http://schemas.microsoft.com/office/drawing/2010/main">
                <a:solidFill>
                  <a:srgbClr val="FFFFFF"/>
                </a:solidFill>
              </a14:hiddenFill>
            </a:ext>
          </a:extLst>
        </p:spPr>
      </p:pic>
      <p:pic>
        <p:nvPicPr>
          <p:cNvPr id="6" name="Picture 2" descr="D:\Pictures\Server_icons_lnx\Icons\128X128\black_server.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43937" y="2405977"/>
            <a:ext cx="826861" cy="826861"/>
          </a:xfrm>
          <a:prstGeom prst="rect">
            <a:avLst/>
          </a:prstGeom>
          <a:noFill/>
          <a:extLst>
            <a:ext uri="{909E8E84-426E-40dd-AFC4-6F175D3DCCD1}">
              <a14:hiddenFill xmlns="" xmlns:a14="http://schemas.microsoft.com/office/drawing/2010/main">
                <a:solidFill>
                  <a:srgbClr val="FFFFFF"/>
                </a:solidFill>
              </a14:hiddenFill>
            </a:ext>
          </a:extLst>
        </p:spPr>
      </p:pic>
      <p:pic>
        <p:nvPicPr>
          <p:cNvPr id="7" name="Picture 2" descr="D:\Pictures\Server_icons_lnx\Icons\128X128\black_server.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70798" y="3200180"/>
            <a:ext cx="826861" cy="826861"/>
          </a:xfrm>
          <a:prstGeom prst="rect">
            <a:avLst/>
          </a:prstGeom>
          <a:noFill/>
          <a:extLst>
            <a:ext uri="{909E8E84-426E-40dd-AFC4-6F175D3DCCD1}">
              <a14:hiddenFill xmlns="" xmlns:a14="http://schemas.microsoft.com/office/drawing/2010/main">
                <a:solidFill>
                  <a:srgbClr val="FFFFFF"/>
                </a:solidFill>
              </a14:hiddenFill>
            </a:ext>
          </a:extLst>
        </p:spPr>
      </p:pic>
      <p:pic>
        <p:nvPicPr>
          <p:cNvPr id="1027" name="Picture 3" descr="D:\Pictures\Server_icons_lnx\Icons\128X128\data_server.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34642" y="2275122"/>
            <a:ext cx="1219200" cy="1219200"/>
          </a:xfrm>
          <a:prstGeom prst="rect">
            <a:avLst/>
          </a:prstGeom>
          <a:noFill/>
          <a:extLst>
            <a:ext uri="{909E8E84-426E-40dd-AFC4-6F175D3DCCD1}">
              <a14:hiddenFill xmlns="" xmlns:a14="http://schemas.microsoft.com/office/drawing/2010/main">
                <a:solidFill>
                  <a:srgbClr val="FFFFFF"/>
                </a:solidFill>
              </a14:hiddenFill>
            </a:ext>
          </a:extLst>
        </p:spPr>
      </p:pic>
      <p:sp>
        <p:nvSpPr>
          <p:cNvPr id="10" name="Up Arrow 9"/>
          <p:cNvSpPr/>
          <p:nvPr/>
        </p:nvSpPr>
        <p:spPr>
          <a:xfrm rot="4760621">
            <a:off x="5629371" y="2588361"/>
            <a:ext cx="553978" cy="1861157"/>
          </a:xfrm>
          <a:prstGeom prst="upArrow">
            <a:avLst/>
          </a:prstGeom>
          <a:solidFill>
            <a:schemeClr val="accent2"/>
          </a:solidFill>
          <a:ln w="38100">
            <a:solidFill>
              <a:schemeClr val="accent2">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1" name="Group 10"/>
          <p:cNvGrpSpPr/>
          <p:nvPr/>
        </p:nvGrpSpPr>
        <p:grpSpPr>
          <a:xfrm flipH="1">
            <a:off x="5483449" y="1067101"/>
            <a:ext cx="2410731" cy="1005472"/>
            <a:chOff x="1219200" y="4876799"/>
            <a:chExt cx="5181605" cy="1384995"/>
          </a:xfrm>
        </p:grpSpPr>
        <p:sp>
          <p:nvSpPr>
            <p:cNvPr id="12" name="Rectangular Callout 11"/>
            <p:cNvSpPr/>
            <p:nvPr/>
          </p:nvSpPr>
          <p:spPr>
            <a:xfrm>
              <a:off x="1219200" y="4876799"/>
              <a:ext cx="5181603" cy="1384995"/>
            </a:xfrm>
            <a:prstGeom prst="wedgeRectCallout">
              <a:avLst>
                <a:gd name="adj1" fmla="val 25142"/>
                <a:gd name="adj2" fmla="val 159567"/>
              </a:avLst>
            </a:prstGeom>
            <a:solidFill>
              <a:srgbClr val="DA1F28"/>
            </a:solidFill>
            <a:ln w="38100" cap="flat" cmpd="sng" algn="ctr">
              <a:solidFill>
                <a:srgbClr val="DA1F28">
                  <a:lumMod val="50000"/>
                </a:srgbClr>
              </a:solidFill>
              <a:prstDash val="solid"/>
            </a:ln>
            <a:effectLst/>
          </p:spPr>
          <p:txBody>
            <a:bodyPr rtlCol="0" anchor="ctr"/>
            <a:lstStyle/>
            <a:p>
              <a:pPr algn="ctr" defTabSz="914400">
                <a:defRPr/>
              </a:pPr>
              <a:endParaRPr lang="en-US" kern="0">
                <a:solidFill>
                  <a:sysClr val="window" lastClr="FFFFFF"/>
                </a:solidFill>
                <a:latin typeface="Tw Cen MT"/>
              </a:endParaRPr>
            </a:p>
          </p:txBody>
        </p:sp>
        <p:sp>
          <p:nvSpPr>
            <p:cNvPr id="13" name="TextBox 12"/>
            <p:cNvSpPr txBox="1"/>
            <p:nvPr/>
          </p:nvSpPr>
          <p:spPr>
            <a:xfrm>
              <a:off x="1219203" y="4876799"/>
              <a:ext cx="5181602" cy="1314242"/>
            </a:xfrm>
            <a:prstGeom prst="rect">
              <a:avLst/>
            </a:prstGeom>
            <a:noFill/>
          </p:spPr>
          <p:txBody>
            <a:bodyPr wrap="square" rtlCol="0">
              <a:spAutoFit/>
            </a:bodyPr>
            <a:lstStyle/>
            <a:p>
              <a:pPr algn="ctr" defTabSz="914400">
                <a:defRPr/>
              </a:pPr>
              <a:r>
                <a:rPr lang="en-US" sz="2800" kern="0" dirty="0">
                  <a:solidFill>
                    <a:sysClr val="window" lastClr="FFFFFF"/>
                  </a:solidFill>
                </a:rPr>
                <a:t>Where is google.com?</a:t>
              </a:r>
            </a:p>
          </p:txBody>
        </p:sp>
      </p:grpSp>
      <p:sp>
        <p:nvSpPr>
          <p:cNvPr id="14" name="Up Arrow 13"/>
          <p:cNvSpPr/>
          <p:nvPr/>
        </p:nvSpPr>
        <p:spPr>
          <a:xfrm rot="5400000">
            <a:off x="8729450" y="2087271"/>
            <a:ext cx="553978" cy="1594902"/>
          </a:xfrm>
          <a:prstGeom prst="upArrow">
            <a:avLst/>
          </a:prstGeom>
          <a:solidFill>
            <a:schemeClr val="accent2"/>
          </a:solidFill>
          <a:ln w="38100">
            <a:solidFill>
              <a:schemeClr val="accent2">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48620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anim calcmode="lin" valueType="num">
                                      <p:cBhvr>
                                        <p:cTn id="12" dur="500" fill="hold"/>
                                        <p:tgtEl>
                                          <p:spTgt spid="11"/>
                                        </p:tgtEl>
                                        <p:attrNameLst>
                                          <p:attrName>ppt_x</p:attrName>
                                        </p:attrNameLst>
                                      </p:cBhvr>
                                      <p:tavLst>
                                        <p:tav tm="0">
                                          <p:val>
                                            <p:strVal val="#ppt_x"/>
                                          </p:val>
                                        </p:tav>
                                        <p:tav tm="100000">
                                          <p:val>
                                            <p:strVal val="#ppt_x"/>
                                          </p:val>
                                        </p:tav>
                                      </p:tavLst>
                                    </p:anim>
                                    <p:anim calcmode="lin" valueType="num">
                                      <p:cBhvr>
                                        <p:cTn id="13" dur="5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wipe(left)">
                                      <p:cBhvr>
                                        <p:cTn id="1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85913" y="56893"/>
            <a:ext cx="10204255" cy="937943"/>
          </a:xfrm>
        </p:spPr>
        <p:txBody>
          <a:bodyPr/>
          <a:lstStyle/>
          <a:p>
            <a:r>
              <a:rPr lang="en-US" dirty="0"/>
              <a:t>Authoritative Name Servers</a:t>
            </a:r>
          </a:p>
        </p:txBody>
      </p:sp>
      <p:sp>
        <p:nvSpPr>
          <p:cNvPr id="4" name="Content Placeholder 3"/>
          <p:cNvSpPr>
            <a:spLocks noGrp="1"/>
          </p:cNvSpPr>
          <p:nvPr>
            <p:ph sz="quarter" idx="1"/>
          </p:nvPr>
        </p:nvSpPr>
        <p:spPr>
          <a:xfrm>
            <a:off x="1676400" y="5900059"/>
            <a:ext cx="8839200" cy="859971"/>
          </a:xfrm>
        </p:spPr>
        <p:txBody>
          <a:bodyPr/>
          <a:lstStyle/>
          <a:p>
            <a:r>
              <a:rPr lang="en-US" dirty="0"/>
              <a:t>Stores the </a:t>
            </a:r>
            <a:r>
              <a:rPr lang="en-US" dirty="0" err="1"/>
              <a:t>name</a:t>
            </a:r>
            <a:r>
              <a:rPr lang="en-US" dirty="0" err="1">
                <a:sym typeface="Wingdings" pitchFamily="2" charset="2"/>
              </a:rPr>
              <a:t>IP</a:t>
            </a:r>
            <a:r>
              <a:rPr lang="en-US" dirty="0">
                <a:sym typeface="Wingdings" pitchFamily="2" charset="2"/>
              </a:rPr>
              <a:t> mapping for a given host</a:t>
            </a:r>
            <a:endParaRPr lang="en-US" dirty="0"/>
          </a:p>
        </p:txBody>
      </p:sp>
      <p:sp>
        <p:nvSpPr>
          <p:cNvPr id="5" name="Cloud 4"/>
          <p:cNvSpPr/>
          <p:nvPr/>
        </p:nvSpPr>
        <p:spPr>
          <a:xfrm>
            <a:off x="7241031" y="2703386"/>
            <a:ext cx="3119218" cy="2111148"/>
          </a:xfrm>
          <a:prstGeom prst="clou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Northeastern</a:t>
            </a:r>
          </a:p>
        </p:txBody>
      </p:sp>
      <p:pic>
        <p:nvPicPr>
          <p:cNvPr id="6" name="Picture 2" descr="D:\Pictures\Server_icons_lnx\Icons\128X128\black_server.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533389" y="2436951"/>
            <a:ext cx="826861" cy="826861"/>
          </a:xfrm>
          <a:prstGeom prst="rect">
            <a:avLst/>
          </a:prstGeom>
          <a:noFill/>
          <a:extLst>
            <a:ext uri="{909E8E84-426E-40dd-AFC4-6F175D3DCCD1}">
              <a14:hiddenFill xmlns="" xmlns:a14="http://schemas.microsoft.com/office/drawing/2010/main">
                <a:solidFill>
                  <a:srgbClr val="FFFFFF"/>
                </a:solidFill>
              </a14:hiddenFill>
            </a:ext>
          </a:extLst>
        </p:spPr>
      </p:pic>
      <p:pic>
        <p:nvPicPr>
          <p:cNvPr id="7" name="Picture 3" descr="D:\Pictures\Server_icons_lnx\Icons\128X128\data_server.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93323" y="3073420"/>
            <a:ext cx="838208" cy="838208"/>
          </a:xfrm>
          <a:prstGeom prst="rect">
            <a:avLst/>
          </a:prstGeom>
          <a:noFill/>
          <a:extLst>
            <a:ext uri="{909E8E84-426E-40dd-AFC4-6F175D3DCCD1}">
              <a14:hiddenFill xmlns="" xmlns:a14="http://schemas.microsoft.com/office/drawing/2010/main">
                <a:solidFill>
                  <a:srgbClr val="FFFFFF"/>
                </a:solidFill>
              </a14:hiddenFill>
            </a:ext>
          </a:extLst>
        </p:spPr>
      </p:pic>
      <p:grpSp>
        <p:nvGrpSpPr>
          <p:cNvPr id="8" name="Group 7"/>
          <p:cNvGrpSpPr/>
          <p:nvPr/>
        </p:nvGrpSpPr>
        <p:grpSpPr>
          <a:xfrm flipH="1">
            <a:off x="1776162" y="1839990"/>
            <a:ext cx="2632552" cy="1005472"/>
            <a:chOff x="1219200" y="4876799"/>
            <a:chExt cx="5181605" cy="1384995"/>
          </a:xfrm>
        </p:grpSpPr>
        <p:sp>
          <p:nvSpPr>
            <p:cNvPr id="9" name="Rectangular Callout 8"/>
            <p:cNvSpPr/>
            <p:nvPr/>
          </p:nvSpPr>
          <p:spPr>
            <a:xfrm>
              <a:off x="1219200" y="4876799"/>
              <a:ext cx="5181603" cy="1384995"/>
            </a:xfrm>
            <a:prstGeom prst="wedgeRectCallout">
              <a:avLst>
                <a:gd name="adj1" fmla="val 33826"/>
                <a:gd name="adj2" fmla="val 85947"/>
              </a:avLst>
            </a:prstGeom>
            <a:solidFill>
              <a:srgbClr val="DA1F28"/>
            </a:solidFill>
            <a:ln w="38100" cap="flat" cmpd="sng" algn="ctr">
              <a:solidFill>
                <a:srgbClr val="DA1F28">
                  <a:lumMod val="50000"/>
                </a:srgbClr>
              </a:solidFill>
              <a:prstDash val="solid"/>
            </a:ln>
            <a:effectLst/>
          </p:spPr>
          <p:txBody>
            <a:bodyPr rtlCol="0" anchor="ctr"/>
            <a:lstStyle/>
            <a:p>
              <a:pPr algn="ctr" defTabSz="914400">
                <a:defRPr/>
              </a:pPr>
              <a:endParaRPr lang="en-US" kern="0">
                <a:solidFill>
                  <a:sysClr val="window" lastClr="FFFFFF"/>
                </a:solidFill>
                <a:latin typeface="Tw Cen MT"/>
              </a:endParaRPr>
            </a:p>
          </p:txBody>
        </p:sp>
        <p:sp>
          <p:nvSpPr>
            <p:cNvPr id="10" name="TextBox 9"/>
            <p:cNvSpPr txBox="1"/>
            <p:nvPr/>
          </p:nvSpPr>
          <p:spPr>
            <a:xfrm>
              <a:off x="1219202" y="4876799"/>
              <a:ext cx="5181603" cy="1314242"/>
            </a:xfrm>
            <a:prstGeom prst="rect">
              <a:avLst/>
            </a:prstGeom>
            <a:noFill/>
          </p:spPr>
          <p:txBody>
            <a:bodyPr wrap="square" rtlCol="0">
              <a:spAutoFit/>
            </a:bodyPr>
            <a:lstStyle/>
            <a:p>
              <a:pPr algn="ctr" defTabSz="914400">
                <a:defRPr/>
              </a:pPr>
              <a:r>
                <a:rPr lang="en-US" sz="2800" kern="0" dirty="0">
                  <a:solidFill>
                    <a:sysClr val="window" lastClr="FFFFFF"/>
                  </a:solidFill>
                </a:rPr>
                <a:t>Where is www.neu.edu?</a:t>
              </a:r>
            </a:p>
          </p:txBody>
        </p:sp>
      </p:grpSp>
      <p:sp>
        <p:nvSpPr>
          <p:cNvPr id="11" name="Up Arrow 10"/>
          <p:cNvSpPr/>
          <p:nvPr/>
        </p:nvSpPr>
        <p:spPr>
          <a:xfrm rot="5400000">
            <a:off x="2157825" y="3059986"/>
            <a:ext cx="553978" cy="843971"/>
          </a:xfrm>
          <a:prstGeom prst="upArrow">
            <a:avLst/>
          </a:prstGeom>
          <a:solidFill>
            <a:schemeClr val="accent2"/>
          </a:solidFill>
          <a:ln w="38100">
            <a:solidFill>
              <a:schemeClr val="accent2">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2" name="Picture 3" descr="D:\Pictures\Server_icons_lnx\Icons\128X128\data_server.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81528" y="3062867"/>
            <a:ext cx="838208" cy="838208"/>
          </a:xfrm>
          <a:prstGeom prst="rect">
            <a:avLst/>
          </a:prstGeom>
          <a:noFill/>
          <a:extLst>
            <a:ext uri="{909E8E84-426E-40dd-AFC4-6F175D3DCCD1}">
              <a14:hiddenFill xmlns="" xmlns:a14="http://schemas.microsoft.com/office/drawing/2010/main">
                <a:solidFill>
                  <a:srgbClr val="FFFFFF"/>
                </a:solidFill>
              </a14:hiddenFill>
            </a:ext>
          </a:extLst>
        </p:spPr>
      </p:pic>
      <p:pic>
        <p:nvPicPr>
          <p:cNvPr id="13" name="Picture 3" descr="D:\Pictures\Server_icons_lnx\Icons\128X128\data_server.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49421" y="3073420"/>
            <a:ext cx="838208" cy="838208"/>
          </a:xfrm>
          <a:prstGeom prst="rect">
            <a:avLst/>
          </a:prstGeom>
          <a:noFill/>
          <a:extLst>
            <a:ext uri="{909E8E84-426E-40dd-AFC4-6F175D3DCCD1}">
              <a14:hiddenFill xmlns="" xmlns:a14="http://schemas.microsoft.com/office/drawing/2010/main">
                <a:solidFill>
                  <a:srgbClr val="FFFFFF"/>
                </a:solidFill>
              </a14:hiddenFill>
            </a:ext>
          </a:extLst>
        </p:spPr>
      </p:pic>
      <p:sp>
        <p:nvSpPr>
          <p:cNvPr id="14" name="Up Arrow 13"/>
          <p:cNvSpPr/>
          <p:nvPr/>
        </p:nvSpPr>
        <p:spPr>
          <a:xfrm rot="5400000">
            <a:off x="4028675" y="3070540"/>
            <a:ext cx="553978" cy="843971"/>
          </a:xfrm>
          <a:prstGeom prst="upArrow">
            <a:avLst/>
          </a:prstGeom>
          <a:solidFill>
            <a:schemeClr val="accent2"/>
          </a:solidFill>
          <a:ln w="38100">
            <a:solidFill>
              <a:schemeClr val="accent2">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Up Arrow 14"/>
          <p:cNvSpPr/>
          <p:nvPr/>
        </p:nvSpPr>
        <p:spPr>
          <a:xfrm rot="5400000">
            <a:off x="5894348" y="3059986"/>
            <a:ext cx="553978" cy="843971"/>
          </a:xfrm>
          <a:prstGeom prst="upArrow">
            <a:avLst/>
          </a:prstGeom>
          <a:solidFill>
            <a:schemeClr val="accent2"/>
          </a:solidFill>
          <a:ln w="38100">
            <a:solidFill>
              <a:schemeClr val="accent2">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extBox 15"/>
          <p:cNvSpPr txBox="1"/>
          <p:nvPr/>
        </p:nvSpPr>
        <p:spPr>
          <a:xfrm>
            <a:off x="3014886" y="3989528"/>
            <a:ext cx="771493" cy="461665"/>
          </a:xfrm>
          <a:prstGeom prst="rect">
            <a:avLst/>
          </a:prstGeom>
          <a:noFill/>
        </p:spPr>
        <p:txBody>
          <a:bodyPr wrap="none" rtlCol="0">
            <a:spAutoFit/>
          </a:bodyPr>
          <a:lstStyle/>
          <a:p>
            <a:pPr algn="ctr"/>
            <a:r>
              <a:rPr lang="en-US" sz="2400" dirty="0"/>
              <a:t>Root</a:t>
            </a:r>
          </a:p>
        </p:txBody>
      </p:sp>
      <p:sp>
        <p:nvSpPr>
          <p:cNvPr id="17" name="TextBox 16"/>
          <p:cNvSpPr txBox="1"/>
          <p:nvPr/>
        </p:nvSpPr>
        <p:spPr>
          <a:xfrm>
            <a:off x="4906834" y="3989528"/>
            <a:ext cx="662361" cy="461665"/>
          </a:xfrm>
          <a:prstGeom prst="rect">
            <a:avLst/>
          </a:prstGeom>
          <a:noFill/>
        </p:spPr>
        <p:txBody>
          <a:bodyPr wrap="none" rtlCol="0">
            <a:spAutoFit/>
          </a:bodyPr>
          <a:lstStyle/>
          <a:p>
            <a:pPr algn="ctr"/>
            <a:r>
              <a:rPr lang="en-US" sz="2400" dirty="0" err="1"/>
              <a:t>edu</a:t>
            </a:r>
            <a:endParaRPr lang="en-US" sz="2400" dirty="0"/>
          </a:p>
        </p:txBody>
      </p:sp>
      <p:sp>
        <p:nvSpPr>
          <p:cNvPr id="18" name="TextBox 17"/>
          <p:cNvSpPr txBox="1"/>
          <p:nvPr/>
        </p:nvSpPr>
        <p:spPr>
          <a:xfrm>
            <a:off x="6681247" y="3989528"/>
            <a:ext cx="662361" cy="461665"/>
          </a:xfrm>
          <a:prstGeom prst="rect">
            <a:avLst/>
          </a:prstGeom>
          <a:noFill/>
        </p:spPr>
        <p:txBody>
          <a:bodyPr wrap="none" rtlCol="0">
            <a:spAutoFit/>
          </a:bodyPr>
          <a:lstStyle/>
          <a:p>
            <a:pPr algn="ctr"/>
            <a:r>
              <a:rPr lang="en-US" sz="2400" dirty="0" err="1"/>
              <a:t>neu</a:t>
            </a:r>
            <a:endParaRPr lang="en-US" sz="2400" dirty="0"/>
          </a:p>
        </p:txBody>
      </p:sp>
      <p:sp>
        <p:nvSpPr>
          <p:cNvPr id="19" name="TextBox 18"/>
          <p:cNvSpPr txBox="1"/>
          <p:nvPr/>
        </p:nvSpPr>
        <p:spPr>
          <a:xfrm>
            <a:off x="8565623" y="1975286"/>
            <a:ext cx="1935530" cy="461665"/>
          </a:xfrm>
          <a:prstGeom prst="rect">
            <a:avLst/>
          </a:prstGeom>
          <a:noFill/>
        </p:spPr>
        <p:txBody>
          <a:bodyPr wrap="none" rtlCol="0">
            <a:spAutoFit/>
          </a:bodyPr>
          <a:lstStyle/>
          <a:p>
            <a:pPr algn="ctr"/>
            <a:r>
              <a:rPr lang="en-US" sz="2400" dirty="0"/>
              <a:t>www.neu.edu</a:t>
            </a:r>
          </a:p>
        </p:txBody>
      </p:sp>
      <p:cxnSp>
        <p:nvCxnSpPr>
          <p:cNvPr id="22" name="Straight Connector 21"/>
          <p:cNvCxnSpPr/>
          <p:nvPr/>
        </p:nvCxnSpPr>
        <p:spPr>
          <a:xfrm flipV="1">
            <a:off x="7543800" y="2850381"/>
            <a:ext cx="1894114" cy="631590"/>
          </a:xfrm>
          <a:prstGeom prst="line">
            <a:avLst/>
          </a:prstGeom>
          <a:ln w="762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6" name="Up Arrow Callout 25"/>
          <p:cNvSpPr/>
          <p:nvPr/>
        </p:nvSpPr>
        <p:spPr>
          <a:xfrm>
            <a:off x="6204853" y="4440306"/>
            <a:ext cx="1905000" cy="1296469"/>
          </a:xfrm>
          <a:prstGeom prst="upArrow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Authority for ‘neu.edu’</a:t>
            </a:r>
          </a:p>
        </p:txBody>
      </p:sp>
      <p:grpSp>
        <p:nvGrpSpPr>
          <p:cNvPr id="27" name="Group 26"/>
          <p:cNvGrpSpPr/>
          <p:nvPr/>
        </p:nvGrpSpPr>
        <p:grpSpPr>
          <a:xfrm flipH="1">
            <a:off x="4943905" y="1611390"/>
            <a:ext cx="2632552" cy="1005472"/>
            <a:chOff x="1219200" y="4876799"/>
            <a:chExt cx="5181605" cy="1384995"/>
          </a:xfrm>
        </p:grpSpPr>
        <p:sp>
          <p:nvSpPr>
            <p:cNvPr id="28" name="Rectangular Callout 27"/>
            <p:cNvSpPr/>
            <p:nvPr/>
          </p:nvSpPr>
          <p:spPr>
            <a:xfrm>
              <a:off x="1219200" y="4876799"/>
              <a:ext cx="5181603" cy="1384995"/>
            </a:xfrm>
            <a:prstGeom prst="wedgeRectCallout">
              <a:avLst>
                <a:gd name="adj1" fmla="val -32748"/>
                <a:gd name="adj2" fmla="val 93526"/>
              </a:avLst>
            </a:prstGeom>
            <a:solidFill>
              <a:srgbClr val="DA1F28"/>
            </a:solidFill>
            <a:ln w="38100" cap="flat" cmpd="sng" algn="ctr">
              <a:solidFill>
                <a:srgbClr val="DA1F28">
                  <a:lumMod val="50000"/>
                </a:srgbClr>
              </a:solidFill>
              <a:prstDash val="solid"/>
            </a:ln>
            <a:effectLst/>
          </p:spPr>
          <p:txBody>
            <a:bodyPr rtlCol="0" anchor="ctr"/>
            <a:lstStyle/>
            <a:p>
              <a:pPr algn="ctr" defTabSz="914400">
                <a:defRPr/>
              </a:pPr>
              <a:endParaRPr lang="en-US" kern="0">
                <a:solidFill>
                  <a:sysClr val="window" lastClr="FFFFFF"/>
                </a:solidFill>
                <a:latin typeface="Tw Cen MT"/>
              </a:endParaRPr>
            </a:p>
          </p:txBody>
        </p:sp>
        <p:sp>
          <p:nvSpPr>
            <p:cNvPr id="29" name="TextBox 28"/>
            <p:cNvSpPr txBox="1"/>
            <p:nvPr/>
          </p:nvSpPr>
          <p:spPr>
            <a:xfrm>
              <a:off x="1219202" y="4876799"/>
              <a:ext cx="5181603" cy="1314242"/>
            </a:xfrm>
            <a:prstGeom prst="rect">
              <a:avLst/>
            </a:prstGeom>
            <a:noFill/>
          </p:spPr>
          <p:txBody>
            <a:bodyPr wrap="square" rtlCol="0">
              <a:spAutoFit/>
            </a:bodyPr>
            <a:lstStyle/>
            <a:p>
              <a:pPr algn="ctr" defTabSz="914400">
                <a:defRPr/>
              </a:pPr>
              <a:r>
                <a:rPr lang="en-US" sz="2800" kern="0" dirty="0">
                  <a:solidFill>
                    <a:sysClr val="window" lastClr="FFFFFF"/>
                  </a:solidFill>
                </a:rPr>
                <a:t>www.neu.edu = 155.33.17.68</a:t>
              </a:r>
            </a:p>
          </p:txBody>
        </p:sp>
      </p:grpSp>
      <p:sp>
        <p:nvSpPr>
          <p:cNvPr id="25" name="Up Arrow Callout 24"/>
          <p:cNvSpPr/>
          <p:nvPr/>
        </p:nvSpPr>
        <p:spPr>
          <a:xfrm>
            <a:off x="4452257" y="4440306"/>
            <a:ext cx="1535784" cy="1296469"/>
          </a:xfrm>
          <a:prstGeom prst="upArrow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Authority for ‘</a:t>
            </a:r>
            <a:r>
              <a:rPr lang="en-US" sz="2400" dirty="0" err="1"/>
              <a:t>edu</a:t>
            </a:r>
            <a:r>
              <a:rPr lang="en-US" sz="2400" dirty="0"/>
              <a:t>’</a:t>
            </a:r>
          </a:p>
        </p:txBody>
      </p:sp>
    </p:spTree>
    <p:extLst>
      <p:ext uri="{BB962C8B-B14F-4D97-AF65-F5344CB8AC3E}">
        <p14:creationId xmlns:p14="http://schemas.microsoft.com/office/powerpoint/2010/main" val="13927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anim calcmode="lin" valueType="num">
                                      <p:cBhvr>
                                        <p:cTn id="8" dur="500" fill="hold"/>
                                        <p:tgtEl>
                                          <p:spTgt spid="25"/>
                                        </p:tgtEl>
                                        <p:attrNameLst>
                                          <p:attrName>ppt_x</p:attrName>
                                        </p:attrNameLst>
                                      </p:cBhvr>
                                      <p:tavLst>
                                        <p:tav tm="0">
                                          <p:val>
                                            <p:strVal val="#ppt_x"/>
                                          </p:val>
                                        </p:tav>
                                        <p:tav tm="100000">
                                          <p:val>
                                            <p:strVal val="#ppt_x"/>
                                          </p:val>
                                        </p:tav>
                                      </p:tavLst>
                                    </p:anim>
                                    <p:anim calcmode="lin" valueType="num">
                                      <p:cBhvr>
                                        <p:cTn id="9" dur="500" fill="hold"/>
                                        <p:tgtEl>
                                          <p:spTgt spid="2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strVal val="#ppt_x"/>
                                          </p:val>
                                        </p:tav>
                                        <p:tav tm="100000">
                                          <p:val>
                                            <p:strVal val="#ppt_x"/>
                                          </p:val>
                                        </p:tav>
                                      </p:tavLst>
                                    </p:anim>
                                    <p:anim calcmode="lin" valueType="num">
                                      <p:cBhvr>
                                        <p:cTn id="15"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left)">
                                      <p:cBhvr>
                                        <p:cTn id="20" dur="500"/>
                                        <p:tgtEl>
                                          <p:spTgt spid="11"/>
                                        </p:tgtEl>
                                      </p:cBhvr>
                                    </p:animEffect>
                                  </p:childTnLst>
                                </p:cTn>
                              </p:par>
                            </p:childTnLst>
                          </p:cTn>
                        </p:par>
                        <p:par>
                          <p:cTn id="21" fill="hold">
                            <p:stCondLst>
                              <p:cond delay="500"/>
                            </p:stCondLst>
                            <p:childTnLst>
                              <p:par>
                                <p:cTn id="22" presetID="42" presetClass="entr" presetSubtype="0"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anim calcmode="lin" valueType="num">
                                      <p:cBhvr>
                                        <p:cTn id="25" dur="500" fill="hold"/>
                                        <p:tgtEl>
                                          <p:spTgt spid="8"/>
                                        </p:tgtEl>
                                        <p:attrNameLst>
                                          <p:attrName>ppt_x</p:attrName>
                                        </p:attrNameLst>
                                      </p:cBhvr>
                                      <p:tavLst>
                                        <p:tav tm="0">
                                          <p:val>
                                            <p:strVal val="#ppt_x"/>
                                          </p:val>
                                        </p:tav>
                                        <p:tav tm="100000">
                                          <p:val>
                                            <p:strVal val="#ppt_x"/>
                                          </p:val>
                                        </p:tav>
                                      </p:tavLst>
                                    </p:anim>
                                    <p:anim calcmode="lin" valueType="num">
                                      <p:cBhvr>
                                        <p:cTn id="2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left)">
                                      <p:cBhvr>
                                        <p:cTn id="31" dur="500"/>
                                        <p:tgtEl>
                                          <p:spTgt spid="14"/>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wipe(left)">
                                      <p:cBhvr>
                                        <p:cTn id="36" dur="500"/>
                                        <p:tgtEl>
                                          <p:spTgt spid="15"/>
                                        </p:tgtEl>
                                      </p:cBhvr>
                                    </p:animEffect>
                                  </p:childTnLst>
                                </p:cTn>
                              </p:par>
                            </p:childTnLst>
                          </p:cTn>
                        </p:par>
                        <p:par>
                          <p:cTn id="37" fill="hold">
                            <p:stCondLst>
                              <p:cond delay="500"/>
                            </p:stCondLst>
                            <p:childTnLst>
                              <p:par>
                                <p:cTn id="38" presetID="42" presetClass="entr" presetSubtype="0" fill="hold" nodeType="after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fade">
                                      <p:cBhvr>
                                        <p:cTn id="40" dur="500"/>
                                        <p:tgtEl>
                                          <p:spTgt spid="27"/>
                                        </p:tgtEl>
                                      </p:cBhvr>
                                    </p:animEffect>
                                    <p:anim calcmode="lin" valueType="num">
                                      <p:cBhvr>
                                        <p:cTn id="41" dur="500" fill="hold"/>
                                        <p:tgtEl>
                                          <p:spTgt spid="27"/>
                                        </p:tgtEl>
                                        <p:attrNameLst>
                                          <p:attrName>ppt_x</p:attrName>
                                        </p:attrNameLst>
                                      </p:cBhvr>
                                      <p:tavLst>
                                        <p:tav tm="0">
                                          <p:val>
                                            <p:strVal val="#ppt_x"/>
                                          </p:val>
                                        </p:tav>
                                        <p:tav tm="100000">
                                          <p:val>
                                            <p:strVal val="#ppt_x"/>
                                          </p:val>
                                        </p:tav>
                                      </p:tavLst>
                                    </p:anim>
                                    <p:anim calcmode="lin" valueType="num">
                                      <p:cBhvr>
                                        <p:cTn id="42" dur="5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15" grpId="0" animBg="1"/>
      <p:bldP spid="26" grpId="0" animBg="1"/>
      <p:bldP spid="25"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993872" y="32657"/>
            <a:ext cx="10204255" cy="937943"/>
          </a:xfrm>
        </p:spPr>
        <p:txBody>
          <a:bodyPr/>
          <a:lstStyle/>
          <a:p>
            <a:r>
              <a:rPr lang="en-US" dirty="0"/>
              <a:t>The Importance of DNS</a:t>
            </a:r>
          </a:p>
        </p:txBody>
      </p:sp>
      <p:sp>
        <p:nvSpPr>
          <p:cNvPr id="6" name="Content Placeholder 5"/>
          <p:cNvSpPr>
            <a:spLocks noGrp="1"/>
          </p:cNvSpPr>
          <p:nvPr>
            <p:ph sz="quarter" idx="1"/>
          </p:nvPr>
        </p:nvSpPr>
        <p:spPr>
          <a:xfrm>
            <a:off x="993872" y="1393371"/>
            <a:ext cx="8991600" cy="5105400"/>
          </a:xfrm>
        </p:spPr>
        <p:txBody>
          <a:bodyPr/>
          <a:lstStyle/>
          <a:p>
            <a:r>
              <a:rPr lang="en-US" dirty="0"/>
              <a:t>The goal of DNS is relatively simple -- in general, words are easier for people to remember than long, confusing number sequences.</a:t>
            </a:r>
          </a:p>
          <a:p>
            <a:r>
              <a:rPr lang="en-US" dirty="0"/>
              <a:t>Without DNS…</a:t>
            </a:r>
          </a:p>
          <a:p>
            <a:pPr lvl="1"/>
            <a:r>
              <a:rPr lang="en-US" dirty="0"/>
              <a:t>How could you get to any websites?</a:t>
            </a:r>
          </a:p>
          <a:p>
            <a:r>
              <a:rPr lang="en-US" dirty="0"/>
              <a:t>Your </a:t>
            </a:r>
            <a:r>
              <a:rPr lang="en-US" dirty="0" err="1"/>
              <a:t>mailserver</a:t>
            </a:r>
            <a:endParaRPr lang="en-US" dirty="0"/>
          </a:p>
          <a:p>
            <a:pPr lvl="1"/>
            <a:r>
              <a:rPr lang="en-US" dirty="0"/>
              <a:t>When you sign up for websites, you use your email address</a:t>
            </a:r>
          </a:p>
          <a:p>
            <a:pPr lvl="1"/>
            <a:r>
              <a:rPr lang="en-US" dirty="0"/>
              <a:t>What if someone hijacks the DNS for your mail server?</a:t>
            </a:r>
          </a:p>
          <a:p>
            <a:r>
              <a:rPr lang="en-US" dirty="0"/>
              <a:t>DNS is the root of trust for the web</a:t>
            </a:r>
          </a:p>
          <a:p>
            <a:pPr lvl="1"/>
            <a:r>
              <a:rPr lang="en-US" dirty="0"/>
              <a:t>When a user types </a:t>
            </a:r>
            <a:r>
              <a:rPr lang="en-US" dirty="0">
                <a:hlinkClick r:id="rId2"/>
              </a:rPr>
              <a:t>www.bankofamerica.com</a:t>
            </a:r>
            <a:r>
              <a:rPr lang="en-US" dirty="0"/>
              <a:t>, they expect to be taken to their bank’s website</a:t>
            </a:r>
          </a:p>
          <a:p>
            <a:pPr lvl="1"/>
            <a:r>
              <a:rPr lang="en-US" dirty="0"/>
              <a:t>What if the DNS record is compromised?</a:t>
            </a:r>
          </a:p>
        </p:txBody>
      </p:sp>
    </p:spTree>
    <p:extLst>
      <p:ext uri="{BB962C8B-B14F-4D97-AF65-F5344CB8AC3E}">
        <p14:creationId xmlns:p14="http://schemas.microsoft.com/office/powerpoint/2010/main" val="1971849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3" end="3"/>
                                            </p:txEl>
                                          </p:spTgt>
                                        </p:tgtEl>
                                        <p:attrNameLst>
                                          <p:attrName>style.visibility</p:attrName>
                                        </p:attrNameLst>
                                      </p:cBhvr>
                                      <p:to>
                                        <p:strVal val="visible"/>
                                      </p:to>
                                    </p:set>
                                    <p:animEffect transition="in" filter="fade">
                                      <p:cBhvr>
                                        <p:cTn id="7" dur="500"/>
                                        <p:tgtEl>
                                          <p:spTgt spid="6">
                                            <p:txEl>
                                              <p:pRg st="3" end="3"/>
                                            </p:txEl>
                                          </p:spTgt>
                                        </p:tgtEl>
                                      </p:cBhvr>
                                    </p:animEffect>
                                    <p:anim calcmode="lin" valueType="num">
                                      <p:cBhvr>
                                        <p:cTn id="8"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9" dur="500" fill="hold"/>
                                        <p:tgtEl>
                                          <p:spTgt spid="6">
                                            <p:txEl>
                                              <p:pRg st="3" end="3"/>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6">
                                            <p:txEl>
                                              <p:pRg st="4" end="4"/>
                                            </p:txEl>
                                          </p:spTgt>
                                        </p:tgtEl>
                                        <p:attrNameLst>
                                          <p:attrName>style.visibility</p:attrName>
                                        </p:attrNameLst>
                                      </p:cBhvr>
                                      <p:to>
                                        <p:strVal val="visible"/>
                                      </p:to>
                                    </p:set>
                                    <p:animEffect transition="in" filter="fade">
                                      <p:cBhvr>
                                        <p:cTn id="12" dur="500"/>
                                        <p:tgtEl>
                                          <p:spTgt spid="6">
                                            <p:txEl>
                                              <p:pRg st="4" end="4"/>
                                            </p:txEl>
                                          </p:spTgt>
                                        </p:tgtEl>
                                      </p:cBhvr>
                                    </p:animEffect>
                                    <p:anim calcmode="lin" valueType="num">
                                      <p:cBhvr>
                                        <p:cTn id="13"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14" dur="500" fill="hold"/>
                                        <p:tgtEl>
                                          <p:spTgt spid="6">
                                            <p:txEl>
                                              <p:pRg st="4" end="4"/>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animEffect transition="in" filter="fade">
                                      <p:cBhvr>
                                        <p:cTn id="17" dur="500"/>
                                        <p:tgtEl>
                                          <p:spTgt spid="6">
                                            <p:txEl>
                                              <p:pRg st="5" end="5"/>
                                            </p:txEl>
                                          </p:spTgt>
                                        </p:tgtEl>
                                      </p:cBhvr>
                                    </p:animEffect>
                                    <p:anim calcmode="lin" valueType="num">
                                      <p:cBhvr>
                                        <p:cTn id="18"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19" dur="5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6">
                                            <p:txEl>
                                              <p:pRg st="6" end="6"/>
                                            </p:txEl>
                                          </p:spTgt>
                                        </p:tgtEl>
                                        <p:attrNameLst>
                                          <p:attrName>style.visibility</p:attrName>
                                        </p:attrNameLst>
                                      </p:cBhvr>
                                      <p:to>
                                        <p:strVal val="visible"/>
                                      </p:to>
                                    </p:set>
                                    <p:animEffect transition="in" filter="fade">
                                      <p:cBhvr>
                                        <p:cTn id="24" dur="500"/>
                                        <p:tgtEl>
                                          <p:spTgt spid="6">
                                            <p:txEl>
                                              <p:pRg st="6" end="6"/>
                                            </p:txEl>
                                          </p:spTgt>
                                        </p:tgtEl>
                                      </p:cBhvr>
                                    </p:animEffect>
                                    <p:anim calcmode="lin" valueType="num">
                                      <p:cBhvr>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p:cTn id="26" dur="500" fill="hold"/>
                                        <p:tgtEl>
                                          <p:spTgt spid="6">
                                            <p:txEl>
                                              <p:pRg st="6" end="6"/>
                                            </p:txEl>
                                          </p:spTgt>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
                                            <p:txEl>
                                              <p:pRg st="7" end="7"/>
                                            </p:txEl>
                                          </p:spTgt>
                                        </p:tgtEl>
                                        <p:attrNameLst>
                                          <p:attrName>style.visibility</p:attrName>
                                        </p:attrNameLst>
                                      </p:cBhvr>
                                      <p:to>
                                        <p:strVal val="visible"/>
                                      </p:to>
                                    </p:set>
                                    <p:animEffect transition="in" filter="fade">
                                      <p:cBhvr>
                                        <p:cTn id="29" dur="500"/>
                                        <p:tgtEl>
                                          <p:spTgt spid="6">
                                            <p:txEl>
                                              <p:pRg st="7" end="7"/>
                                            </p:txEl>
                                          </p:spTgt>
                                        </p:tgtEl>
                                      </p:cBhvr>
                                    </p:animEffect>
                                    <p:anim calcmode="lin" valueType="num">
                                      <p:cBhvr>
                                        <p:cTn id="30"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p:cTn id="31" dur="500" fill="hold"/>
                                        <p:tgtEl>
                                          <p:spTgt spid="6">
                                            <p:txEl>
                                              <p:pRg st="7" end="7"/>
                                            </p:txEl>
                                          </p:spTgt>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6">
                                            <p:txEl>
                                              <p:pRg st="8" end="8"/>
                                            </p:txEl>
                                          </p:spTgt>
                                        </p:tgtEl>
                                        <p:attrNameLst>
                                          <p:attrName>style.visibility</p:attrName>
                                        </p:attrNameLst>
                                      </p:cBhvr>
                                      <p:to>
                                        <p:strVal val="visible"/>
                                      </p:to>
                                    </p:set>
                                    <p:animEffect transition="in" filter="fade">
                                      <p:cBhvr>
                                        <p:cTn id="34" dur="500"/>
                                        <p:tgtEl>
                                          <p:spTgt spid="6">
                                            <p:txEl>
                                              <p:pRg st="8" end="8"/>
                                            </p:txEl>
                                          </p:spTgt>
                                        </p:tgtEl>
                                      </p:cBhvr>
                                    </p:animEffect>
                                    <p:anim calcmode="lin" valueType="num">
                                      <p:cBhvr>
                                        <p:cTn id="35"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p:cTn id="36" dur="500" fill="hold"/>
                                        <p:tgtEl>
                                          <p:spTgt spid="6">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Caching DNS Information</a:t>
            </a:r>
            <a:endParaRPr lang="en-US" sz="4400" dirty="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952952" y="1446555"/>
            <a:ext cx="10515600" cy="47339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once (any) name server learns mapping, it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caches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mapping, and i</a:t>
            </a: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mmediately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returns a cached mapping in response to a query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caching improves response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 entries timeout (disappear) after some time (TTL)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TLD servers typically cached in local name servers</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cached entries may be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out-of-date</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named host changes IP address, may not be known Internet-wide until all TTLs expire!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best-effort name-to-address translation!</a:t>
            </a:r>
            <a:endPar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94961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records</a:t>
            </a:r>
            <a:endParaRPr lang="en-US" sz="4400" dirty="0">
              <a:cs typeface="Calibri" panose="020F0502020204030204" pitchFamily="34" charset="0"/>
            </a:endParaRPr>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1347787" y="1358900"/>
            <a:ext cx="9574213"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distributed database storing resource records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1080534" y="4388077"/>
            <a:ext cx="4547961"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type=NS</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domain (e.g., foo.com)</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hostname of authoritative name server for this domain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2659064" y="1860128"/>
            <a:ext cx="6332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 format: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value, type, ttl</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1067384" y="2774950"/>
            <a:ext cx="3810000"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75000"/>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type=A</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hostname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IP address</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6015718" y="2797175"/>
            <a:ext cx="6176282"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type=CNAME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alias name for some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(the real) name</a:t>
            </a:r>
          </a:p>
          <a:p>
            <a:pPr marL="403225" marR="0" lvl="1" indent="-317500" algn="l" defTabSz="914400" rtl="0" eaLnBrk="1" fontAlgn="auto" latinLnBrk="0" hangingPunct="1">
              <a:lnSpc>
                <a:spcPct val="100000"/>
              </a:lnSpc>
              <a:spcBef>
                <a:spcPts val="0"/>
              </a:spcBef>
              <a:spcAft>
                <a:spcPts val="0"/>
              </a:spcAft>
              <a:buClr>
                <a:srgbClr val="000099"/>
              </a:buClr>
              <a:buSzPct val="120000"/>
              <a:buFont typeface="Wingdings"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www.ibm.com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really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servereast.backup2.ibm.com</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canonical 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6015718" y="4968875"/>
            <a:ext cx="5287866"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type=MX</a:t>
            </a:r>
          </a:p>
          <a:p>
            <a:pPr marL="742950" marR="0" lvl="1" indent="-28575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name of SMTP mail server associated with </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434497C-A235-8C46-8A1B-FDC4DB9ACC31}"/>
              </a:ext>
            </a:extLst>
          </p:cNvPr>
          <p:cNvSpPr/>
          <p:nvPr/>
        </p:nvSpPr>
        <p:spPr>
          <a:xfrm>
            <a:off x="1358900" y="1270000"/>
            <a:ext cx="9690100" cy="115570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Slide Number Placeholder 2">
            <a:extLst>
              <a:ext uri="{FF2B5EF4-FFF2-40B4-BE49-F238E27FC236}">
                <a16:creationId xmlns:a16="http://schemas.microsoft.com/office/drawing/2014/main" id="{E3AF190D-9153-4849-8D73-82E2FC3A405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416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dissolv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18" grpId="0"/>
      <p:bldP spid="1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217D60-B16E-2EB0-CE1C-47D990665BA0}"/>
            </a:ext>
          </a:extLst>
        </p:cNvPr>
        <p:cNvGrpSpPr/>
        <p:nvPr/>
      </p:nvGrpSpPr>
      <p:grpSpPr>
        <a:xfrm>
          <a:off x="0" y="0"/>
          <a:ext cx="0" cy="0"/>
          <a:chOff x="0" y="0"/>
          <a:chExt cx="0" cy="0"/>
        </a:xfrm>
      </p:grpSpPr>
      <p:sp>
        <p:nvSpPr>
          <p:cNvPr id="9" name="Title 1">
            <a:extLst>
              <a:ext uri="{FF2B5EF4-FFF2-40B4-BE49-F238E27FC236}">
                <a16:creationId xmlns:a16="http://schemas.microsoft.com/office/drawing/2014/main" id="{B403128F-ADDA-176A-C128-1FC72929BADA}"/>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records</a:t>
            </a:r>
            <a:endParaRPr lang="en-US" sz="4400" dirty="0">
              <a:cs typeface="Calibri" panose="020F0502020204030204" pitchFamily="34" charset="0"/>
            </a:endParaRPr>
          </a:p>
        </p:txBody>
      </p:sp>
      <p:sp>
        <p:nvSpPr>
          <p:cNvPr id="15" name="Text Box 6">
            <a:extLst>
              <a:ext uri="{FF2B5EF4-FFF2-40B4-BE49-F238E27FC236}">
                <a16:creationId xmlns:a16="http://schemas.microsoft.com/office/drawing/2014/main" id="{180A9D05-FC13-0E7A-9C03-F24A9FEADD2B}"/>
              </a:ext>
            </a:extLst>
          </p:cNvPr>
          <p:cNvSpPr txBox="1">
            <a:spLocks noChangeArrowheads="1"/>
          </p:cNvSpPr>
          <p:nvPr/>
        </p:nvSpPr>
        <p:spPr bwMode="auto">
          <a:xfrm>
            <a:off x="2659064" y="1324630"/>
            <a:ext cx="6332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 format: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value, type, ttl</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F5145A64-9B85-5842-045E-96541A34042B}"/>
              </a:ext>
            </a:extLst>
          </p:cNvPr>
          <p:cNvSpPr/>
          <p:nvPr/>
        </p:nvSpPr>
        <p:spPr>
          <a:xfrm>
            <a:off x="1358900" y="1270000"/>
            <a:ext cx="9690100" cy="57785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Slide Number Placeholder 2">
            <a:extLst>
              <a:ext uri="{FF2B5EF4-FFF2-40B4-BE49-F238E27FC236}">
                <a16:creationId xmlns:a16="http://schemas.microsoft.com/office/drawing/2014/main" id="{538B8894-1502-339E-362A-1170D644DC0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1026" name="Picture 2">
            <a:extLst>
              <a:ext uri="{FF2B5EF4-FFF2-40B4-BE49-F238E27FC236}">
                <a16:creationId xmlns:a16="http://schemas.microsoft.com/office/drawing/2014/main" id="{33EDBE46-F817-A89D-A028-F0C5401656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0" y="2104451"/>
            <a:ext cx="8064500" cy="4521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622043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C9A6680-5220-C94B-B54B-8246CBDC5236}"/>
              </a:ext>
            </a:extLst>
          </p:cNvPr>
          <p:cNvGrpSpPr/>
          <p:nvPr/>
        </p:nvGrpSpPr>
        <p:grpSpPr>
          <a:xfrm>
            <a:off x="6272212" y="1937764"/>
            <a:ext cx="3671888" cy="4505326"/>
            <a:chOff x="6272212" y="1937764"/>
            <a:chExt cx="3671888" cy="4505326"/>
          </a:xfrm>
        </p:grpSpPr>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407887" y="2394964"/>
            <a:ext cx="4688114" cy="383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auto" latinLnBrk="0" hangingPunct="1">
              <a:lnSpc>
                <a:spcPct val="100000"/>
              </a:lnSpc>
              <a:spcBef>
                <a:spcPts val="0"/>
              </a:spcBef>
              <a:spcAft>
                <a:spcPts val="0"/>
              </a:spcAft>
              <a:buClrTx/>
              <a:buSzTx/>
              <a:buFont typeface="ZapfDingbat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message header:</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identification: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16 bit # for query, reply to query uses same #</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flags:</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query or reply</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desired </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available</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reply is authoritative</a:t>
            </a:r>
          </a:p>
        </p:txBody>
      </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3710672" y="2610864"/>
            <a:ext cx="2902854" cy="295274"/>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2352675" y="2590227"/>
            <a:ext cx="6383337" cy="1208088"/>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Slide Number Placeholder 2">
            <a:extLst>
              <a:ext uri="{FF2B5EF4-FFF2-40B4-BE49-F238E27FC236}">
                <a16:creationId xmlns:a16="http://schemas.microsoft.com/office/drawing/2014/main" id="{B83050FC-315F-2544-B90A-1FF8E08E69C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1549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dissolv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dissolve">
                                      <p:cBhvr>
                                        <p:cTn id="15" dur="500"/>
                                        <p:tgtEl>
                                          <p:spTgt spid="1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1">
                                            <p:txEl>
                                              <p:pRg st="3" end="3"/>
                                            </p:txEl>
                                          </p:spTgt>
                                        </p:tgtEl>
                                        <p:attrNameLst>
                                          <p:attrName>style.visibility</p:attrName>
                                        </p:attrNameLst>
                                      </p:cBhvr>
                                      <p:to>
                                        <p:strVal val="visible"/>
                                      </p:to>
                                    </p:set>
                                    <p:animEffect transition="in" filter="dissolve">
                                      <p:cBhvr>
                                        <p:cTn id="18" dur="500"/>
                                        <p:tgtEl>
                                          <p:spTgt spid="1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4" end="4"/>
                                            </p:txEl>
                                          </p:spTgt>
                                        </p:tgtEl>
                                        <p:attrNameLst>
                                          <p:attrName>style.visibility</p:attrName>
                                        </p:attrNameLst>
                                      </p:cBhvr>
                                      <p:to>
                                        <p:strVal val="visible"/>
                                      </p:to>
                                    </p:set>
                                    <p:animEffect transition="in" filter="dissolve">
                                      <p:cBhvr>
                                        <p:cTn id="21" dur="500"/>
                                        <p:tgtEl>
                                          <p:spTgt spid="1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5" end="5"/>
                                            </p:txEl>
                                          </p:spTgt>
                                        </p:tgtEl>
                                        <p:attrNameLst>
                                          <p:attrName>style.visibility</p:attrName>
                                        </p:attrNameLst>
                                      </p:cBhvr>
                                      <p:to>
                                        <p:strVal val="visible"/>
                                      </p:to>
                                    </p:set>
                                    <p:animEffect transition="in" filter="dissolve">
                                      <p:cBhvr>
                                        <p:cTn id="24" dur="500"/>
                                        <p:tgtEl>
                                          <p:spTgt spid="11">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animEffect transition="in" filter="dissolve">
                                      <p:cBhvr>
                                        <p:cTn id="27" dur="500"/>
                                        <p:tgtEl>
                                          <p:spTgt spid="11">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F3A966D3-2C53-7043-9726-8E5764BD36FD}"/>
              </a:ext>
            </a:extLst>
          </p:cNvPr>
          <p:cNvGrpSpPr/>
          <p:nvPr/>
        </p:nvGrpSpPr>
        <p:grpSpPr>
          <a:xfrm>
            <a:off x="6272212" y="1937764"/>
            <a:ext cx="3671888" cy="4505326"/>
            <a:chOff x="6272212" y="1937764"/>
            <a:chExt cx="3671888" cy="4505326"/>
          </a:xfrm>
        </p:grpSpPr>
        <p:sp>
          <p:nvSpPr>
            <p:cNvPr id="58" name="Rectangle 12">
              <a:extLst>
                <a:ext uri="{FF2B5EF4-FFF2-40B4-BE49-F238E27FC236}">
                  <a16:creationId xmlns:a16="http://schemas.microsoft.com/office/drawing/2014/main" id="{D3568E88-5955-424B-B8F5-A21359D5E540}"/>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 name="Line 13">
              <a:extLst>
                <a:ext uri="{FF2B5EF4-FFF2-40B4-BE49-F238E27FC236}">
                  <a16:creationId xmlns:a16="http://schemas.microsoft.com/office/drawing/2014/main" id="{F1DAA21C-2CC0-F041-B1F7-E5116088076B}"/>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14">
              <a:extLst>
                <a:ext uri="{FF2B5EF4-FFF2-40B4-BE49-F238E27FC236}">
                  <a16:creationId xmlns:a16="http://schemas.microsoft.com/office/drawing/2014/main" id="{507E3301-3AAB-0340-A7F1-6C57515086B5}"/>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15">
              <a:extLst>
                <a:ext uri="{FF2B5EF4-FFF2-40B4-BE49-F238E27FC236}">
                  <a16:creationId xmlns:a16="http://schemas.microsoft.com/office/drawing/2014/main" id="{C84DEA63-7944-AC4C-88AD-6817D39540D9}"/>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16">
              <a:extLst>
                <a:ext uri="{FF2B5EF4-FFF2-40B4-BE49-F238E27FC236}">
                  <a16:creationId xmlns:a16="http://schemas.microsoft.com/office/drawing/2014/main" id="{DC9B8E6D-9F7D-004C-98A3-75DEEEBD9AD5}"/>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17">
              <a:extLst>
                <a:ext uri="{FF2B5EF4-FFF2-40B4-BE49-F238E27FC236}">
                  <a16:creationId xmlns:a16="http://schemas.microsoft.com/office/drawing/2014/main" id="{306014BE-BC39-824E-9F78-D660CD267573}"/>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18">
              <a:extLst>
                <a:ext uri="{FF2B5EF4-FFF2-40B4-BE49-F238E27FC236}">
                  <a16:creationId xmlns:a16="http://schemas.microsoft.com/office/drawing/2014/main" id="{A42C2C1E-84BD-9743-97E0-09CF9FCFF2BD}"/>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19">
              <a:extLst>
                <a:ext uri="{FF2B5EF4-FFF2-40B4-BE49-F238E27FC236}">
                  <a16:creationId xmlns:a16="http://schemas.microsoft.com/office/drawing/2014/main" id="{A5708C43-6E7B-824A-980E-C5EB81FC2101}"/>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0">
              <a:extLst>
                <a:ext uri="{FF2B5EF4-FFF2-40B4-BE49-F238E27FC236}">
                  <a16:creationId xmlns:a16="http://schemas.microsoft.com/office/drawing/2014/main" id="{B5DFDF92-2319-2549-A363-2E65C1291108}"/>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67" name="Text Box 21">
              <a:extLst>
                <a:ext uri="{FF2B5EF4-FFF2-40B4-BE49-F238E27FC236}">
                  <a16:creationId xmlns:a16="http://schemas.microsoft.com/office/drawing/2014/main" id="{D4E993B8-AE34-384B-8C59-1B56BB128D3A}"/>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68" name="Text Box 22">
              <a:extLst>
                <a:ext uri="{FF2B5EF4-FFF2-40B4-BE49-F238E27FC236}">
                  <a16:creationId xmlns:a16="http://schemas.microsoft.com/office/drawing/2014/main" id="{B3DF818C-F6C8-E14D-A46C-FD30630746B9}"/>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69" name="Text Box 23">
              <a:extLst>
                <a:ext uri="{FF2B5EF4-FFF2-40B4-BE49-F238E27FC236}">
                  <a16:creationId xmlns:a16="http://schemas.microsoft.com/office/drawing/2014/main" id="{9A6A9AC2-926A-8B4E-81B0-9CE0DD3BB5BE}"/>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70" name="Text Box 26">
              <a:extLst>
                <a:ext uri="{FF2B5EF4-FFF2-40B4-BE49-F238E27FC236}">
                  <a16:creationId xmlns:a16="http://schemas.microsoft.com/office/drawing/2014/main" id="{C9071FBC-5A74-7341-A63F-649340BD848A}"/>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71" name="Text Box 27">
              <a:extLst>
                <a:ext uri="{FF2B5EF4-FFF2-40B4-BE49-F238E27FC236}">
                  <a16:creationId xmlns:a16="http://schemas.microsoft.com/office/drawing/2014/main" id="{9513342D-3D82-2446-A7D3-28EDD5EAEE7E}"/>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72" name="Text Box 28">
              <a:extLst>
                <a:ext uri="{FF2B5EF4-FFF2-40B4-BE49-F238E27FC236}">
                  <a16:creationId xmlns:a16="http://schemas.microsoft.com/office/drawing/2014/main" id="{83ED9871-C6FF-8644-98E4-EEE7A5BD0267}"/>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73" name="Text Box 30">
              <a:extLst>
                <a:ext uri="{FF2B5EF4-FFF2-40B4-BE49-F238E27FC236}">
                  <a16:creationId xmlns:a16="http://schemas.microsoft.com/office/drawing/2014/main" id="{646FFA4C-D2F4-804F-BB10-D2E1E711F5DF}"/>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74" name="Text Box 31">
              <a:extLst>
                <a:ext uri="{FF2B5EF4-FFF2-40B4-BE49-F238E27FC236}">
                  <a16:creationId xmlns:a16="http://schemas.microsoft.com/office/drawing/2014/main" id="{F169C7FC-D0F8-9546-93C0-00F4E6E4B0A7}"/>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75" name="Text Box 32">
              <a:extLst>
                <a:ext uri="{FF2B5EF4-FFF2-40B4-BE49-F238E27FC236}">
                  <a16:creationId xmlns:a16="http://schemas.microsoft.com/office/drawing/2014/main" id="{2A810C4D-9EF9-0B42-8366-C238D3FBAE0A}"/>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76" name="Group 60">
              <a:extLst>
                <a:ext uri="{FF2B5EF4-FFF2-40B4-BE49-F238E27FC236}">
                  <a16:creationId xmlns:a16="http://schemas.microsoft.com/office/drawing/2014/main" id="{8BF3E406-CCE3-D64E-8AB4-D91149714F06}"/>
                </a:ext>
              </a:extLst>
            </p:cNvPr>
            <p:cNvGrpSpPr>
              <a:grpSpLocks/>
            </p:cNvGrpSpPr>
            <p:nvPr/>
          </p:nvGrpSpPr>
          <p:grpSpPr bwMode="auto">
            <a:xfrm>
              <a:off x="6302375" y="1937764"/>
              <a:ext cx="1747837" cy="274638"/>
              <a:chOff x="2691" y="1194"/>
              <a:chExt cx="1101" cy="173"/>
            </a:xfrm>
          </p:grpSpPr>
          <p:sp>
            <p:nvSpPr>
              <p:cNvPr id="81" name="Text Box 57">
                <a:extLst>
                  <a:ext uri="{FF2B5EF4-FFF2-40B4-BE49-F238E27FC236}">
                    <a16:creationId xmlns:a16="http://schemas.microsoft.com/office/drawing/2014/main" id="{C33F9937-2680-5C4C-811E-5F9E3D43BD26}"/>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82" name="Line 58">
                <a:extLst>
                  <a:ext uri="{FF2B5EF4-FFF2-40B4-BE49-F238E27FC236}">
                    <a16:creationId xmlns:a16="http://schemas.microsoft.com/office/drawing/2014/main" id="{B39B871F-A818-1B4E-A225-DA01D5EDAC73}"/>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59">
                <a:extLst>
                  <a:ext uri="{FF2B5EF4-FFF2-40B4-BE49-F238E27FC236}">
                    <a16:creationId xmlns:a16="http://schemas.microsoft.com/office/drawing/2014/main" id="{3CB8F9AE-D625-1D4A-8625-28F8772B9B79}"/>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7" name="Group 61">
              <a:extLst>
                <a:ext uri="{FF2B5EF4-FFF2-40B4-BE49-F238E27FC236}">
                  <a16:creationId xmlns:a16="http://schemas.microsoft.com/office/drawing/2014/main" id="{711AFC78-9A4A-CD41-A49D-623142A48198}"/>
                </a:ext>
              </a:extLst>
            </p:cNvPr>
            <p:cNvGrpSpPr>
              <a:grpSpLocks/>
            </p:cNvGrpSpPr>
            <p:nvPr/>
          </p:nvGrpSpPr>
          <p:grpSpPr bwMode="auto">
            <a:xfrm>
              <a:off x="8077200" y="1937764"/>
              <a:ext cx="1747837" cy="274638"/>
              <a:chOff x="2691" y="1194"/>
              <a:chExt cx="1101" cy="173"/>
            </a:xfrm>
          </p:grpSpPr>
          <p:sp>
            <p:nvSpPr>
              <p:cNvPr id="78" name="Text Box 62">
                <a:extLst>
                  <a:ext uri="{FF2B5EF4-FFF2-40B4-BE49-F238E27FC236}">
                    <a16:creationId xmlns:a16="http://schemas.microsoft.com/office/drawing/2014/main" id="{D2686047-8DDE-AA4D-88A8-9F0670CBD058}"/>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79" name="Line 63">
                <a:extLst>
                  <a:ext uri="{FF2B5EF4-FFF2-40B4-BE49-F238E27FC236}">
                    <a16:creationId xmlns:a16="http://schemas.microsoft.com/office/drawing/2014/main" id="{A93491FC-3FC2-BA4A-B5FC-8BFED427087D}"/>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64">
                <a:extLst>
                  <a:ext uri="{FF2B5EF4-FFF2-40B4-BE49-F238E27FC236}">
                    <a16:creationId xmlns:a16="http://schemas.microsoft.com/office/drawing/2014/main" id="{B4EF32F5-CEE0-064C-98D1-0B2AED9C53EF}"/>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1027795" y="3882482"/>
            <a:ext cx="3970338"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type fields for a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998138" y="4604794"/>
            <a:ext cx="400317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RRs in response to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217715" y="5271771"/>
            <a:ext cx="4801281"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records for authoritative servers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399371" y="5790401"/>
            <a:ext cx="461440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additional “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helpful”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 that may be used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5070475" y="6126704"/>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5078413" y="54678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5086350" y="4809079"/>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5072063" y="40835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Title 1">
            <a:extLst>
              <a:ext uri="{FF2B5EF4-FFF2-40B4-BE49-F238E27FC236}">
                <a16:creationId xmlns:a16="http://schemas.microsoft.com/office/drawing/2014/main" id="{95E186ED-4245-C448-9822-1199EA93DC2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39" name="Slide Number Placeholder 2">
            <a:extLst>
              <a:ext uri="{FF2B5EF4-FFF2-40B4-BE49-F238E27FC236}">
                <a16:creationId xmlns:a16="http://schemas.microsoft.com/office/drawing/2014/main" id="{C19D16D8-DC06-E546-AA51-6069613B416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859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dissolve">
                                      <p:cBhvr>
                                        <p:cTn id="10" dur="5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dissolve">
                                      <p:cBhvr>
                                        <p:cTn id="18" dur="500"/>
                                        <p:tgtEl>
                                          <p:spTgt spid="5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dissolve">
                                      <p:cBhvr>
                                        <p:cTn id="23" dur="500"/>
                                        <p:tgtEl>
                                          <p:spTgt spid="5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dissolve">
                                      <p:cBhvr>
                                        <p:cTn id="26" dur="500"/>
                                        <p:tgtEl>
                                          <p:spTgt spid="51"/>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animBg="1"/>
      <p:bldP spid="53" grpId="0" animBg="1"/>
      <p:bldP spid="54" grpId="0" animBg="1"/>
      <p:bldP spid="55"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Getting your info into the DNS</a:t>
            </a:r>
            <a:endParaRPr lang="en-US" sz="4400" dirty="0">
              <a:cs typeface="Calibri" panose="020F0502020204030204" pitchFamily="34" charset="0"/>
            </a:endParaRPr>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838200" y="1404537"/>
            <a:ext cx="1025334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new startup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Utopia”</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register name networkuptopia.com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registrar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(e.g., Network Solutions)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 names, IP addresses of authoritative name server (primary and secondary)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registrar inserts NS, A RRs into .com TLD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(networkutopia.com, dns1.networkutopia.com, NS)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(dns1.networkutopia.com, 212.212.212.1, A)</a:t>
            </a:r>
            <a:endParaRPr kumimoji="0" lang="en-US" altLang="en-US" sz="2200" b="0" i="0" u="none" strike="noStrike" kern="1200" cap="none" spc="0" normalizeH="0" baseline="0" noProof="0" dirty="0">
              <a:ln>
                <a:noFill/>
              </a:ln>
              <a:solidFill>
                <a:srgbClr val="ED7D31"/>
              </a:solidFill>
              <a:effectLst/>
              <a:uLnTx/>
              <a:uFillTx/>
              <a:latin typeface="Courier" pitchFamily="2" charset="0"/>
              <a:ea typeface="ＭＳ Ｐゴシック" panose="020B0600070205080204" pitchFamily="34" charset="-128"/>
              <a:cs typeface="+mn-cs"/>
            </a:endParaRP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create authoritative server locally with IP address </a:t>
            </a:r>
            <a:r>
              <a:rPr kumimoji="0" lang="en-US" altLang="en-US" sz="20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212.212.212.1</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A record for www.networkuptopia.com</a:t>
            </a: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MX record for networkutopia.com</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7792EB6E-923E-9C45-A570-23DE9782A5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2651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xEl>
                                              <p:pRg st="1" end="1"/>
                                            </p:txEl>
                                          </p:spTgt>
                                        </p:tgtEl>
                                        <p:attrNameLst>
                                          <p:attrName>style.visibility</p:attrName>
                                        </p:attrNameLst>
                                      </p:cBhvr>
                                      <p:to>
                                        <p:strVal val="visible"/>
                                      </p:to>
                                    </p:set>
                                    <p:animEffect transition="in" filter="dissolve">
                                      <p:cBhvr>
                                        <p:cTn id="7" dur="500"/>
                                        <p:tgtEl>
                                          <p:spTgt spid="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6">
                                            <p:txEl>
                                              <p:pRg st="2" end="2"/>
                                            </p:txEl>
                                          </p:spTgt>
                                        </p:tgtEl>
                                        <p:attrNameLst>
                                          <p:attrName>style.visibility</p:attrName>
                                        </p:attrNameLst>
                                      </p:cBhvr>
                                      <p:to>
                                        <p:strVal val="visible"/>
                                      </p:to>
                                    </p:set>
                                    <p:animEffect transition="in" filter="dissolve">
                                      <p:cBhvr>
                                        <p:cTn id="10" dur="500"/>
                                        <p:tgtEl>
                                          <p:spTgt spid="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6">
                                            <p:txEl>
                                              <p:pRg st="3" end="3"/>
                                            </p:txEl>
                                          </p:spTgt>
                                        </p:tgtEl>
                                        <p:attrNameLst>
                                          <p:attrName>style.visibility</p:attrName>
                                        </p:attrNameLst>
                                      </p:cBhvr>
                                      <p:to>
                                        <p:strVal val="visible"/>
                                      </p:to>
                                    </p:set>
                                    <p:animEffect transition="in" filter="dissolve">
                                      <p:cBhvr>
                                        <p:cTn id="13" dur="500"/>
                                        <p:tgtEl>
                                          <p:spTgt spid="56">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6">
                                            <p:txEl>
                                              <p:pRg st="4" end="4"/>
                                            </p:txEl>
                                          </p:spTgt>
                                        </p:tgtEl>
                                        <p:attrNameLst>
                                          <p:attrName>style.visibility</p:attrName>
                                        </p:attrNameLst>
                                      </p:cBhvr>
                                      <p:to>
                                        <p:strVal val="visible"/>
                                      </p:to>
                                    </p:set>
                                    <p:animEffect transition="in" filter="dissolve">
                                      <p:cBhvr>
                                        <p:cTn id="16" dur="500"/>
                                        <p:tgtEl>
                                          <p:spTgt spid="56">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56">
                                            <p:txEl>
                                              <p:pRg st="5" end="5"/>
                                            </p:txEl>
                                          </p:spTgt>
                                        </p:tgtEl>
                                        <p:attrNameLst>
                                          <p:attrName>style.visibility</p:attrName>
                                        </p:attrNameLst>
                                      </p:cBhvr>
                                      <p:to>
                                        <p:strVal val="visible"/>
                                      </p:to>
                                    </p:set>
                                    <p:animEffect transition="in" filter="dissolve">
                                      <p:cBhvr>
                                        <p:cTn id="19" dur="500"/>
                                        <p:tgtEl>
                                          <p:spTgt spid="56">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56">
                                            <p:txEl>
                                              <p:pRg st="6" end="6"/>
                                            </p:txEl>
                                          </p:spTgt>
                                        </p:tgtEl>
                                        <p:attrNameLst>
                                          <p:attrName>style.visibility</p:attrName>
                                        </p:attrNameLst>
                                      </p:cBhvr>
                                      <p:to>
                                        <p:strVal val="visible"/>
                                      </p:to>
                                    </p:set>
                                    <p:animEffect transition="in" filter="dissolve">
                                      <p:cBhvr>
                                        <p:cTn id="24" dur="500"/>
                                        <p:tgtEl>
                                          <p:spTgt spid="56">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6">
                                            <p:txEl>
                                              <p:pRg st="7" end="7"/>
                                            </p:txEl>
                                          </p:spTgt>
                                        </p:tgtEl>
                                        <p:attrNameLst>
                                          <p:attrName>style.visibility</p:attrName>
                                        </p:attrNameLst>
                                      </p:cBhvr>
                                      <p:to>
                                        <p:strVal val="visible"/>
                                      </p:to>
                                    </p:set>
                                    <p:animEffect transition="in" filter="dissolve">
                                      <p:cBhvr>
                                        <p:cTn id="27" dur="500"/>
                                        <p:tgtEl>
                                          <p:spTgt spid="56">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6">
                                            <p:txEl>
                                              <p:pRg st="8" end="8"/>
                                            </p:txEl>
                                          </p:spTgt>
                                        </p:tgtEl>
                                        <p:attrNameLst>
                                          <p:attrName>style.visibility</p:attrName>
                                        </p:attrNameLst>
                                      </p:cBhvr>
                                      <p:to>
                                        <p:strVal val="visible"/>
                                      </p:to>
                                    </p:set>
                                    <p:animEffect transition="in" filter="dissolve">
                                      <p:cBhvr>
                                        <p:cTn id="30" dur="500"/>
                                        <p:tgtEl>
                                          <p:spTgt spid="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security</a:t>
            </a:r>
            <a:endParaRPr lang="en-US" sz="4400" dirty="0">
              <a:cs typeface="Calibri" panose="020F0502020204030204" pitchFamily="34" charset="0"/>
            </a:endParaRPr>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838200" y="1526094"/>
            <a:ext cx="502557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DDoS attacks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root servers with traffic</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successful to date</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traffic filtering</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servers cache IPs of TLD servers, allowing root server bypass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TLD servers</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potentially more dangerous</a:t>
            </a:r>
          </a:p>
          <a:p>
            <a:pPr marL="352425" marR="0" lvl="0" indent="-222250" algn="l" defTabSz="914400" rtl="0" eaLnBrk="1" fontAlgn="auto" latinLnBrk="0" hangingPunct="1">
              <a:lnSpc>
                <a:spcPct val="90000"/>
              </a:lnSpc>
              <a:spcBef>
                <a:spcPts val="1000"/>
              </a:spcBef>
              <a:spcAft>
                <a:spcPts val="0"/>
              </a:spcAft>
              <a:buClr>
                <a:srgbClr val="0000A3"/>
              </a:buClr>
              <a:buSzTx/>
              <a:buFont typeface="Comic Sans MS" panose="030F0902030302020204" pitchFamily="66" charset="0"/>
              <a:buAutoNum type="arabicPeriod"/>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6096000" y="1526094"/>
            <a:ext cx="4760686"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3200" b="0" i="0" u="none" strike="noStrike" kern="0" cap="none" spc="0" normalizeH="0" baseline="0" noProof="0" dirty="0">
                <a:ln>
                  <a:noFill/>
                </a:ln>
                <a:solidFill>
                  <a:srgbClr val="2D2DB9">
                    <a:lumMod val="75000"/>
                  </a:srgbClr>
                </a:solidFill>
                <a:effectLst/>
                <a:uLnTx/>
                <a:uFillTx/>
                <a:latin typeface="Calibri" panose="020F0502020204030204"/>
                <a:ea typeface="ＭＳ Ｐゴシック" charset="0"/>
              </a:rPr>
              <a:t>Spoofing  attacks</a:t>
            </a:r>
          </a:p>
          <a:p>
            <a:pPr marL="342900" marR="0" lvl="0" indent="-342900" algn="l" defTabSz="914400" rtl="0" eaLnBrk="0" fontAlgn="base" latinLnBrk="0" hangingPunct="0">
              <a:lnSpc>
                <a:spcPct val="85000"/>
              </a:lnSpc>
              <a:spcBef>
                <a:spcPct val="20000"/>
              </a:spcBef>
              <a:spcAft>
                <a:spcPct val="0"/>
              </a:spcAft>
              <a:buClr>
                <a:srgbClr val="000099"/>
              </a:buClr>
              <a:buSzTx/>
              <a:buFont typeface="Wingdings" pitchFamily="2"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intercept DNS queries, returning bogus replies</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DNS cache poisoning</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RFC 4033: DNSSEC authentication services</a:t>
            </a:r>
          </a:p>
        </p:txBody>
      </p:sp>
      <p:sp>
        <p:nvSpPr>
          <p:cNvPr id="6" name="Slide Number Placeholder 2">
            <a:extLst>
              <a:ext uri="{FF2B5EF4-FFF2-40B4-BE49-F238E27FC236}">
                <a16:creationId xmlns:a16="http://schemas.microsoft.com/office/drawing/2014/main" id="{CEE8551A-CF21-2D4C-B81F-11CF85B7E4F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7063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Sockets</a:t>
            </a:r>
            <a:endParaRPr lang="en-US" sz="4400" dirty="0"/>
          </a:p>
        </p:txBody>
      </p:sp>
      <p:sp>
        <p:nvSpPr>
          <p:cNvPr id="68" name="Rectangle 3">
            <a:extLst>
              <a:ext uri="{FF2B5EF4-FFF2-40B4-BE49-F238E27FC236}">
                <a16:creationId xmlns:a16="http://schemas.microsoft.com/office/drawing/2014/main" id="{AE0F6699-BC13-C349-9AC1-8B36945FEAA0}"/>
              </a:ext>
            </a:extLst>
          </p:cNvPr>
          <p:cNvSpPr txBox="1">
            <a:spLocks noChangeArrowheads="1"/>
          </p:cNvSpPr>
          <p:nvPr/>
        </p:nvSpPr>
        <p:spPr bwMode="auto">
          <a:xfrm>
            <a:off x="798691" y="1183986"/>
            <a:ext cx="10965041" cy="232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process sends/receives messages to/from its </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socket analogous to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shoves message out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relies on transport infrastructure on other side of door to deliver message to socket at receiving process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sockets involved: one on each side</a:t>
            </a:r>
          </a:p>
        </p:txBody>
      </p:sp>
      <p:sp>
        <p:nvSpPr>
          <p:cNvPr id="69" name="Freeform 66">
            <a:extLst>
              <a:ext uri="{FF2B5EF4-FFF2-40B4-BE49-F238E27FC236}">
                <a16:creationId xmlns:a16="http://schemas.microsoft.com/office/drawing/2014/main" id="{C55660F8-73B5-034B-A597-DD5D87ECF66A}"/>
              </a:ext>
            </a:extLst>
          </p:cNvPr>
          <p:cNvSpPr>
            <a:spLocks/>
          </p:cNvSpPr>
          <p:nvPr/>
        </p:nvSpPr>
        <p:spPr bwMode="auto">
          <a:xfrm>
            <a:off x="8482481" y="409835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7">
            <a:extLst>
              <a:ext uri="{FF2B5EF4-FFF2-40B4-BE49-F238E27FC236}">
                <a16:creationId xmlns:a16="http://schemas.microsoft.com/office/drawing/2014/main" id="{ABAB43B4-03FC-2A42-98B9-913DD8EC77B7}"/>
              </a:ext>
            </a:extLst>
          </p:cNvPr>
          <p:cNvSpPr>
            <a:spLocks/>
          </p:cNvSpPr>
          <p:nvPr/>
        </p:nvSpPr>
        <p:spPr bwMode="auto">
          <a:xfrm>
            <a:off x="5167781" y="539533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Text Box 51">
            <a:extLst>
              <a:ext uri="{FF2B5EF4-FFF2-40B4-BE49-F238E27FC236}">
                <a16:creationId xmlns:a16="http://schemas.microsoft.com/office/drawing/2014/main" id="{66AD3E16-6743-CC4C-9091-25C6B0A95F7F}"/>
              </a:ext>
            </a:extLst>
          </p:cNvPr>
          <p:cNvSpPr txBox="1">
            <a:spLocks noChangeArrowheads="1"/>
          </p:cNvSpPr>
          <p:nvPr/>
        </p:nvSpPr>
        <p:spPr bwMode="auto">
          <a:xfrm>
            <a:off x="5605931" y="552710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72" name="Line 52">
            <a:extLst>
              <a:ext uri="{FF2B5EF4-FFF2-40B4-BE49-F238E27FC236}">
                <a16:creationId xmlns:a16="http://schemas.microsoft.com/office/drawing/2014/main" id="{2374F19B-E4B6-644E-AEE0-FC14C13C0183}"/>
              </a:ext>
            </a:extLst>
          </p:cNvPr>
          <p:cNvSpPr>
            <a:spLocks noChangeShapeType="1"/>
          </p:cNvSpPr>
          <p:nvPr/>
        </p:nvSpPr>
        <p:spPr bwMode="auto">
          <a:xfrm>
            <a:off x="4926481" y="5938264"/>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Text Box 53">
            <a:extLst>
              <a:ext uri="{FF2B5EF4-FFF2-40B4-BE49-F238E27FC236}">
                <a16:creationId xmlns:a16="http://schemas.microsoft.com/office/drawing/2014/main" id="{AD6E6CB7-7739-BE4D-84DA-1BBDF2D16B38}"/>
              </a:ext>
            </a:extLst>
          </p:cNvPr>
          <p:cNvSpPr txBox="1">
            <a:spLocks noChangeArrowheads="1"/>
          </p:cNvSpPr>
          <p:nvPr/>
        </p:nvSpPr>
        <p:spPr bwMode="auto">
          <a:xfrm>
            <a:off x="8947618" y="516356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Text Box 56">
            <a:extLst>
              <a:ext uri="{FF2B5EF4-FFF2-40B4-BE49-F238E27FC236}">
                <a16:creationId xmlns:a16="http://schemas.microsoft.com/office/drawing/2014/main" id="{20BE946D-C7D0-4A45-83B1-1480163BA20F}"/>
              </a:ext>
            </a:extLst>
          </p:cNvPr>
          <p:cNvSpPr txBox="1">
            <a:spLocks noChangeArrowheads="1"/>
          </p:cNvSpPr>
          <p:nvPr/>
        </p:nvSpPr>
        <p:spPr bwMode="auto">
          <a:xfrm>
            <a:off x="8925393" y="426345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75" name="Freeform 45">
            <a:extLst>
              <a:ext uri="{FF2B5EF4-FFF2-40B4-BE49-F238E27FC236}">
                <a16:creationId xmlns:a16="http://schemas.microsoft.com/office/drawing/2014/main" id="{6780AD31-F16D-1B4A-BC72-926F1B2A7FE8}"/>
              </a:ext>
            </a:extLst>
          </p:cNvPr>
          <p:cNvSpPr>
            <a:spLocks/>
          </p:cNvSpPr>
          <p:nvPr/>
        </p:nvSpPr>
        <p:spPr bwMode="auto">
          <a:xfrm>
            <a:off x="2742081" y="416185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Rectangle 23">
            <a:extLst>
              <a:ext uri="{FF2B5EF4-FFF2-40B4-BE49-F238E27FC236}">
                <a16:creationId xmlns:a16="http://schemas.microsoft.com/office/drawing/2014/main" id="{F7C1C383-CE46-7C44-B7F2-94606E877EF3}"/>
              </a:ext>
            </a:extLst>
          </p:cNvPr>
          <p:cNvSpPr>
            <a:spLocks noChangeArrowheads="1"/>
          </p:cNvSpPr>
          <p:nvPr/>
        </p:nvSpPr>
        <p:spPr bwMode="auto">
          <a:xfrm>
            <a:off x="3545356" y="411740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7" name="Rectangle 24">
            <a:extLst>
              <a:ext uri="{FF2B5EF4-FFF2-40B4-BE49-F238E27FC236}">
                <a16:creationId xmlns:a16="http://schemas.microsoft.com/office/drawing/2014/main" id="{FD8D123C-B8FD-A64F-9AD3-86943A5D550B}"/>
              </a:ext>
            </a:extLst>
          </p:cNvPr>
          <p:cNvSpPr>
            <a:spLocks noChangeArrowheads="1"/>
          </p:cNvSpPr>
          <p:nvPr/>
        </p:nvSpPr>
        <p:spPr bwMode="auto">
          <a:xfrm>
            <a:off x="3507256" y="4171377"/>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Line 25">
            <a:extLst>
              <a:ext uri="{FF2B5EF4-FFF2-40B4-BE49-F238E27FC236}">
                <a16:creationId xmlns:a16="http://schemas.microsoft.com/office/drawing/2014/main" id="{A30BEE8C-0165-984E-888C-91DC647B6A97}"/>
              </a:ext>
            </a:extLst>
          </p:cNvPr>
          <p:cNvSpPr>
            <a:spLocks noChangeShapeType="1"/>
          </p:cNvSpPr>
          <p:nvPr/>
        </p:nvSpPr>
        <p:spPr bwMode="auto">
          <a:xfrm>
            <a:off x="3516781" y="49317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Text Box 26">
            <a:extLst>
              <a:ext uri="{FF2B5EF4-FFF2-40B4-BE49-F238E27FC236}">
                <a16:creationId xmlns:a16="http://schemas.microsoft.com/office/drawing/2014/main" id="{4E5CE7E7-BE20-B242-B8AA-2C5D479929F4}"/>
              </a:ext>
            </a:extLst>
          </p:cNvPr>
          <p:cNvSpPr txBox="1">
            <a:spLocks noChangeArrowheads="1"/>
          </p:cNvSpPr>
          <p:nvPr/>
        </p:nvSpPr>
        <p:spPr bwMode="auto">
          <a:xfrm>
            <a:off x="3473918" y="49143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80" name="Line 27">
            <a:extLst>
              <a:ext uri="{FF2B5EF4-FFF2-40B4-BE49-F238E27FC236}">
                <a16:creationId xmlns:a16="http://schemas.microsoft.com/office/drawing/2014/main" id="{9AB6E7C8-3093-D94D-9D3B-10F5749B7340}"/>
              </a:ext>
            </a:extLst>
          </p:cNvPr>
          <p:cNvSpPr>
            <a:spLocks noChangeShapeType="1"/>
          </p:cNvSpPr>
          <p:nvPr/>
        </p:nvSpPr>
        <p:spPr bwMode="auto">
          <a:xfrm>
            <a:off x="3524718" y="525246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8">
            <a:extLst>
              <a:ext uri="{FF2B5EF4-FFF2-40B4-BE49-F238E27FC236}">
                <a16:creationId xmlns:a16="http://schemas.microsoft.com/office/drawing/2014/main" id="{2F4C67B7-677F-C84F-B3B7-01AAFB2AD3B3}"/>
              </a:ext>
            </a:extLst>
          </p:cNvPr>
          <p:cNvSpPr>
            <a:spLocks noChangeShapeType="1"/>
          </p:cNvSpPr>
          <p:nvPr/>
        </p:nvSpPr>
        <p:spPr bwMode="auto">
          <a:xfrm>
            <a:off x="3510431" y="556202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9">
            <a:extLst>
              <a:ext uri="{FF2B5EF4-FFF2-40B4-BE49-F238E27FC236}">
                <a16:creationId xmlns:a16="http://schemas.microsoft.com/office/drawing/2014/main" id="{3E1AB729-CEED-FF4B-AB94-DA2863E62F5F}"/>
              </a:ext>
            </a:extLst>
          </p:cNvPr>
          <p:cNvSpPr>
            <a:spLocks noChangeShapeType="1"/>
          </p:cNvSpPr>
          <p:nvPr/>
        </p:nvSpPr>
        <p:spPr bwMode="auto">
          <a:xfrm>
            <a:off x="3510431" y="584777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6">
            <a:extLst>
              <a:ext uri="{FF2B5EF4-FFF2-40B4-BE49-F238E27FC236}">
                <a16:creationId xmlns:a16="http://schemas.microsoft.com/office/drawing/2014/main" id="{B3BC3B01-336B-B648-9417-1795AE45E555}"/>
              </a:ext>
            </a:extLst>
          </p:cNvPr>
          <p:cNvSpPr txBox="1">
            <a:spLocks noChangeArrowheads="1"/>
          </p:cNvSpPr>
          <p:nvPr/>
        </p:nvSpPr>
        <p:spPr bwMode="auto">
          <a:xfrm>
            <a:off x="3508843" y="41618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84" name="Text Box 26">
            <a:extLst>
              <a:ext uri="{FF2B5EF4-FFF2-40B4-BE49-F238E27FC236}">
                <a16:creationId xmlns:a16="http://schemas.microsoft.com/office/drawing/2014/main" id="{DC97EC39-5ADE-8D46-9FEE-DBDD51FDB394}"/>
              </a:ext>
            </a:extLst>
          </p:cNvPr>
          <p:cNvSpPr txBox="1">
            <a:spLocks noChangeArrowheads="1"/>
          </p:cNvSpPr>
          <p:nvPr/>
        </p:nvSpPr>
        <p:spPr bwMode="auto">
          <a:xfrm>
            <a:off x="3464393" y="58192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85" name="Text Box 26">
            <a:extLst>
              <a:ext uri="{FF2B5EF4-FFF2-40B4-BE49-F238E27FC236}">
                <a16:creationId xmlns:a16="http://schemas.microsoft.com/office/drawing/2014/main" id="{8C832346-4F39-4844-8091-F736554D8A35}"/>
              </a:ext>
            </a:extLst>
          </p:cNvPr>
          <p:cNvSpPr txBox="1">
            <a:spLocks noChangeArrowheads="1"/>
          </p:cNvSpPr>
          <p:nvPr/>
        </p:nvSpPr>
        <p:spPr bwMode="auto">
          <a:xfrm>
            <a:off x="3483443" y="55334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86" name="Text Box 26">
            <a:extLst>
              <a:ext uri="{FF2B5EF4-FFF2-40B4-BE49-F238E27FC236}">
                <a16:creationId xmlns:a16="http://schemas.microsoft.com/office/drawing/2014/main" id="{68FADC82-2C08-DB43-951D-4FB06FD5E788}"/>
              </a:ext>
            </a:extLst>
          </p:cNvPr>
          <p:cNvSpPr txBox="1">
            <a:spLocks noChangeArrowheads="1"/>
          </p:cNvSpPr>
          <p:nvPr/>
        </p:nvSpPr>
        <p:spPr bwMode="auto">
          <a:xfrm>
            <a:off x="3473918" y="52381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87" name="Oval 57">
            <a:extLst>
              <a:ext uri="{FF2B5EF4-FFF2-40B4-BE49-F238E27FC236}">
                <a16:creationId xmlns:a16="http://schemas.microsoft.com/office/drawing/2014/main" id="{FBC4E611-49B5-5546-8E93-C03CEF4C030E}"/>
              </a:ext>
            </a:extLst>
          </p:cNvPr>
          <p:cNvSpPr>
            <a:spLocks noChangeArrowheads="1"/>
          </p:cNvSpPr>
          <p:nvPr/>
        </p:nvSpPr>
        <p:spPr bwMode="auto">
          <a:xfrm>
            <a:off x="3642193" y="4436489"/>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88" name="Group 58">
            <a:extLst>
              <a:ext uri="{FF2B5EF4-FFF2-40B4-BE49-F238E27FC236}">
                <a16:creationId xmlns:a16="http://schemas.microsoft.com/office/drawing/2014/main" id="{BDB7A80F-EA2D-2740-83B7-DE5AFE13D157}"/>
              </a:ext>
            </a:extLst>
          </p:cNvPr>
          <p:cNvGrpSpPr>
            <a:grpSpLocks/>
          </p:cNvGrpSpPr>
          <p:nvPr/>
        </p:nvGrpSpPr>
        <p:grpSpPr bwMode="auto">
          <a:xfrm>
            <a:off x="3889843" y="4796852"/>
            <a:ext cx="546100" cy="225425"/>
            <a:chOff x="1287" y="2524"/>
            <a:chExt cx="260" cy="100"/>
          </a:xfrm>
        </p:grpSpPr>
        <p:sp>
          <p:nvSpPr>
            <p:cNvPr id="89" name="Rectangle 59">
              <a:extLst>
                <a:ext uri="{FF2B5EF4-FFF2-40B4-BE49-F238E27FC236}">
                  <a16:creationId xmlns:a16="http://schemas.microsoft.com/office/drawing/2014/main" id="{DE66C40C-3B9D-EF46-85B9-52614CA50C61}"/>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60">
              <a:extLst>
                <a:ext uri="{FF2B5EF4-FFF2-40B4-BE49-F238E27FC236}">
                  <a16:creationId xmlns:a16="http://schemas.microsoft.com/office/drawing/2014/main" id="{BB035EC9-3E84-A147-B1F1-334CDBA3D785}"/>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61">
              <a:extLst>
                <a:ext uri="{FF2B5EF4-FFF2-40B4-BE49-F238E27FC236}">
                  <a16:creationId xmlns:a16="http://schemas.microsoft.com/office/drawing/2014/main" id="{A4F869EE-C3F1-524C-9E52-D9CF58C69BA9}"/>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62">
              <a:extLst>
                <a:ext uri="{FF2B5EF4-FFF2-40B4-BE49-F238E27FC236}">
                  <a16:creationId xmlns:a16="http://schemas.microsoft.com/office/drawing/2014/main" id="{58E3BF21-8802-5F4C-9E24-B71F07259B07}"/>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3" name="Rectangle 23">
            <a:extLst>
              <a:ext uri="{FF2B5EF4-FFF2-40B4-BE49-F238E27FC236}">
                <a16:creationId xmlns:a16="http://schemas.microsoft.com/office/drawing/2014/main" id="{EA6D85FB-86B2-B745-ADFD-3765EC14F8AD}"/>
              </a:ext>
            </a:extLst>
          </p:cNvPr>
          <p:cNvSpPr>
            <a:spLocks noChangeArrowheads="1"/>
          </p:cNvSpPr>
          <p:nvPr/>
        </p:nvSpPr>
        <p:spPr bwMode="auto">
          <a:xfrm>
            <a:off x="7207718" y="408882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 name="Rectangle 24">
            <a:extLst>
              <a:ext uri="{FF2B5EF4-FFF2-40B4-BE49-F238E27FC236}">
                <a16:creationId xmlns:a16="http://schemas.microsoft.com/office/drawing/2014/main" id="{A1355835-1546-1740-B9B8-CC9141EB37F1}"/>
              </a:ext>
            </a:extLst>
          </p:cNvPr>
          <p:cNvSpPr>
            <a:spLocks noChangeArrowheads="1"/>
          </p:cNvSpPr>
          <p:nvPr/>
        </p:nvSpPr>
        <p:spPr bwMode="auto">
          <a:xfrm>
            <a:off x="7169618" y="4142802"/>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5" name="Line 25">
            <a:extLst>
              <a:ext uri="{FF2B5EF4-FFF2-40B4-BE49-F238E27FC236}">
                <a16:creationId xmlns:a16="http://schemas.microsoft.com/office/drawing/2014/main" id="{22344C4F-F96A-944B-9A5E-6962A9AC2F9D}"/>
              </a:ext>
            </a:extLst>
          </p:cNvPr>
          <p:cNvSpPr>
            <a:spLocks noChangeShapeType="1"/>
          </p:cNvSpPr>
          <p:nvPr/>
        </p:nvSpPr>
        <p:spPr bwMode="auto">
          <a:xfrm>
            <a:off x="7179143" y="490321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Text Box 26">
            <a:extLst>
              <a:ext uri="{FF2B5EF4-FFF2-40B4-BE49-F238E27FC236}">
                <a16:creationId xmlns:a16="http://schemas.microsoft.com/office/drawing/2014/main" id="{93E8ABA8-42C2-C44C-8972-76E2C7AD813D}"/>
              </a:ext>
            </a:extLst>
          </p:cNvPr>
          <p:cNvSpPr txBox="1">
            <a:spLocks noChangeArrowheads="1"/>
          </p:cNvSpPr>
          <p:nvPr/>
        </p:nvSpPr>
        <p:spPr bwMode="auto">
          <a:xfrm>
            <a:off x="7136281" y="48857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97" name="Line 27">
            <a:extLst>
              <a:ext uri="{FF2B5EF4-FFF2-40B4-BE49-F238E27FC236}">
                <a16:creationId xmlns:a16="http://schemas.microsoft.com/office/drawing/2014/main" id="{4C22E15D-78C1-E143-93B3-4A31B8A2541D}"/>
              </a:ext>
            </a:extLst>
          </p:cNvPr>
          <p:cNvSpPr>
            <a:spLocks noChangeShapeType="1"/>
          </p:cNvSpPr>
          <p:nvPr/>
        </p:nvSpPr>
        <p:spPr bwMode="auto">
          <a:xfrm>
            <a:off x="7187081" y="52238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28">
            <a:extLst>
              <a:ext uri="{FF2B5EF4-FFF2-40B4-BE49-F238E27FC236}">
                <a16:creationId xmlns:a16="http://schemas.microsoft.com/office/drawing/2014/main" id="{5648F986-3546-E545-A6F7-3CF9C2DDADF0}"/>
              </a:ext>
            </a:extLst>
          </p:cNvPr>
          <p:cNvSpPr>
            <a:spLocks noChangeShapeType="1"/>
          </p:cNvSpPr>
          <p:nvPr/>
        </p:nvSpPr>
        <p:spPr bwMode="auto">
          <a:xfrm>
            <a:off x="7172793" y="553345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Line 29">
            <a:extLst>
              <a:ext uri="{FF2B5EF4-FFF2-40B4-BE49-F238E27FC236}">
                <a16:creationId xmlns:a16="http://schemas.microsoft.com/office/drawing/2014/main" id="{55B6D46E-D326-D64F-A181-AB7274FEB64E}"/>
              </a:ext>
            </a:extLst>
          </p:cNvPr>
          <p:cNvSpPr>
            <a:spLocks noChangeShapeType="1"/>
          </p:cNvSpPr>
          <p:nvPr/>
        </p:nvSpPr>
        <p:spPr bwMode="auto">
          <a:xfrm>
            <a:off x="7172793" y="581920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26">
            <a:extLst>
              <a:ext uri="{FF2B5EF4-FFF2-40B4-BE49-F238E27FC236}">
                <a16:creationId xmlns:a16="http://schemas.microsoft.com/office/drawing/2014/main" id="{704444CB-075A-0948-9F82-6F49A25E3EAD}"/>
              </a:ext>
            </a:extLst>
          </p:cNvPr>
          <p:cNvSpPr txBox="1">
            <a:spLocks noChangeArrowheads="1"/>
          </p:cNvSpPr>
          <p:nvPr/>
        </p:nvSpPr>
        <p:spPr bwMode="auto">
          <a:xfrm>
            <a:off x="7171206" y="41332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01" name="Text Box 26">
            <a:extLst>
              <a:ext uri="{FF2B5EF4-FFF2-40B4-BE49-F238E27FC236}">
                <a16:creationId xmlns:a16="http://schemas.microsoft.com/office/drawing/2014/main" id="{40B8469F-1FF4-FE40-9A71-D5EC33D37348}"/>
              </a:ext>
            </a:extLst>
          </p:cNvPr>
          <p:cNvSpPr txBox="1">
            <a:spLocks noChangeArrowheads="1"/>
          </p:cNvSpPr>
          <p:nvPr/>
        </p:nvSpPr>
        <p:spPr bwMode="auto">
          <a:xfrm>
            <a:off x="7126756" y="57906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02" name="Text Box 26">
            <a:extLst>
              <a:ext uri="{FF2B5EF4-FFF2-40B4-BE49-F238E27FC236}">
                <a16:creationId xmlns:a16="http://schemas.microsoft.com/office/drawing/2014/main" id="{713E03C4-58F2-5D42-92BD-0578A2D33BD2}"/>
              </a:ext>
            </a:extLst>
          </p:cNvPr>
          <p:cNvSpPr txBox="1">
            <a:spLocks noChangeArrowheads="1"/>
          </p:cNvSpPr>
          <p:nvPr/>
        </p:nvSpPr>
        <p:spPr bwMode="auto">
          <a:xfrm>
            <a:off x="7145806" y="55048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03" name="Text Box 26">
            <a:extLst>
              <a:ext uri="{FF2B5EF4-FFF2-40B4-BE49-F238E27FC236}">
                <a16:creationId xmlns:a16="http://schemas.microsoft.com/office/drawing/2014/main" id="{76001FF3-4EB3-9E44-B006-298749345144}"/>
              </a:ext>
            </a:extLst>
          </p:cNvPr>
          <p:cNvSpPr txBox="1">
            <a:spLocks noChangeArrowheads="1"/>
          </p:cNvSpPr>
          <p:nvPr/>
        </p:nvSpPr>
        <p:spPr bwMode="auto">
          <a:xfrm>
            <a:off x="7136281" y="52096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04" name="Oval 78">
            <a:extLst>
              <a:ext uri="{FF2B5EF4-FFF2-40B4-BE49-F238E27FC236}">
                <a16:creationId xmlns:a16="http://schemas.microsoft.com/office/drawing/2014/main" id="{8A13F36B-8768-0745-9E90-83E8FC5EE560}"/>
              </a:ext>
            </a:extLst>
          </p:cNvPr>
          <p:cNvSpPr>
            <a:spLocks noChangeArrowheads="1"/>
          </p:cNvSpPr>
          <p:nvPr/>
        </p:nvSpPr>
        <p:spPr bwMode="auto">
          <a:xfrm>
            <a:off x="7304556" y="4407914"/>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105" name="Group 79">
            <a:extLst>
              <a:ext uri="{FF2B5EF4-FFF2-40B4-BE49-F238E27FC236}">
                <a16:creationId xmlns:a16="http://schemas.microsoft.com/office/drawing/2014/main" id="{535443B2-390F-4D43-AFF5-FF5F8E34F3A9}"/>
              </a:ext>
            </a:extLst>
          </p:cNvPr>
          <p:cNvGrpSpPr>
            <a:grpSpLocks/>
          </p:cNvGrpSpPr>
          <p:nvPr/>
        </p:nvGrpSpPr>
        <p:grpSpPr bwMode="auto">
          <a:xfrm>
            <a:off x="7552206" y="4768277"/>
            <a:ext cx="546100" cy="225425"/>
            <a:chOff x="1287" y="2524"/>
            <a:chExt cx="260" cy="100"/>
          </a:xfrm>
        </p:grpSpPr>
        <p:sp>
          <p:nvSpPr>
            <p:cNvPr id="106" name="Rectangle 80">
              <a:extLst>
                <a:ext uri="{FF2B5EF4-FFF2-40B4-BE49-F238E27FC236}">
                  <a16:creationId xmlns:a16="http://schemas.microsoft.com/office/drawing/2014/main" id="{160B4F41-7E38-6E47-B7F6-C6AA76DC2EAA}"/>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81">
              <a:extLst>
                <a:ext uri="{FF2B5EF4-FFF2-40B4-BE49-F238E27FC236}">
                  <a16:creationId xmlns:a16="http://schemas.microsoft.com/office/drawing/2014/main" id="{28B3876F-4677-0D4D-AF89-6E06B2B3CD7D}"/>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Rectangle 82">
              <a:extLst>
                <a:ext uri="{FF2B5EF4-FFF2-40B4-BE49-F238E27FC236}">
                  <a16:creationId xmlns:a16="http://schemas.microsoft.com/office/drawing/2014/main" id="{51611D2E-921B-804E-9775-6922F75F41D7}"/>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Rectangle 83">
              <a:extLst>
                <a:ext uri="{FF2B5EF4-FFF2-40B4-BE49-F238E27FC236}">
                  <a16:creationId xmlns:a16="http://schemas.microsoft.com/office/drawing/2014/main" id="{CBFB6CF2-1A50-F741-BAE7-97F8AF134DB5}"/>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0" name="Line 88">
            <a:extLst>
              <a:ext uri="{FF2B5EF4-FFF2-40B4-BE49-F238E27FC236}">
                <a16:creationId xmlns:a16="http://schemas.microsoft.com/office/drawing/2014/main" id="{EAAA0F7C-765D-CD49-B290-164DB9D3A19B}"/>
              </a:ext>
            </a:extLst>
          </p:cNvPr>
          <p:cNvSpPr>
            <a:spLocks noChangeShapeType="1"/>
          </p:cNvSpPr>
          <p:nvPr/>
        </p:nvSpPr>
        <p:spPr bwMode="auto">
          <a:xfrm flipH="1">
            <a:off x="8361831" y="453967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89">
            <a:extLst>
              <a:ext uri="{FF2B5EF4-FFF2-40B4-BE49-F238E27FC236}">
                <a16:creationId xmlns:a16="http://schemas.microsoft.com/office/drawing/2014/main" id="{D2CD81D4-6282-5749-AF3E-B0E55816CDA4}"/>
              </a:ext>
            </a:extLst>
          </p:cNvPr>
          <p:cNvSpPr>
            <a:spLocks noChangeShapeType="1"/>
          </p:cNvSpPr>
          <p:nvPr/>
        </p:nvSpPr>
        <p:spPr bwMode="auto">
          <a:xfrm>
            <a:off x="8587256" y="496512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90">
            <a:extLst>
              <a:ext uri="{FF2B5EF4-FFF2-40B4-BE49-F238E27FC236}">
                <a16:creationId xmlns:a16="http://schemas.microsoft.com/office/drawing/2014/main" id="{86899CB5-FD7D-A644-9755-2DA9E5F4AA77}"/>
              </a:ext>
            </a:extLst>
          </p:cNvPr>
          <p:cNvSpPr>
            <a:spLocks noChangeShapeType="1"/>
          </p:cNvSpPr>
          <p:nvPr/>
        </p:nvSpPr>
        <p:spPr bwMode="auto">
          <a:xfrm flipH="1">
            <a:off x="8611068" y="546518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Text Box 56">
            <a:extLst>
              <a:ext uri="{FF2B5EF4-FFF2-40B4-BE49-F238E27FC236}">
                <a16:creationId xmlns:a16="http://schemas.microsoft.com/office/drawing/2014/main" id="{2CFC877C-1B09-8849-95D0-2EBA259C9E78}"/>
              </a:ext>
            </a:extLst>
          </p:cNvPr>
          <p:cNvSpPr txBox="1">
            <a:spLocks noChangeArrowheads="1"/>
          </p:cNvSpPr>
          <p:nvPr/>
        </p:nvSpPr>
        <p:spPr bwMode="auto">
          <a:xfrm>
            <a:off x="5524968" y="4220589"/>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14" name="Line 92">
            <a:extLst>
              <a:ext uri="{FF2B5EF4-FFF2-40B4-BE49-F238E27FC236}">
                <a16:creationId xmlns:a16="http://schemas.microsoft.com/office/drawing/2014/main" id="{F5883250-9436-014C-B8FA-7F184F4516E0}"/>
              </a:ext>
            </a:extLst>
          </p:cNvPr>
          <p:cNvSpPr>
            <a:spLocks noChangeShapeType="1"/>
          </p:cNvSpPr>
          <p:nvPr/>
        </p:nvSpPr>
        <p:spPr bwMode="auto">
          <a:xfrm flipV="1">
            <a:off x="4528018" y="4420614"/>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93">
            <a:extLst>
              <a:ext uri="{FF2B5EF4-FFF2-40B4-BE49-F238E27FC236}">
                <a16:creationId xmlns:a16="http://schemas.microsoft.com/office/drawing/2014/main" id="{F83582A8-D082-E24D-9637-B677A079F014}"/>
              </a:ext>
            </a:extLst>
          </p:cNvPr>
          <p:cNvSpPr>
            <a:spLocks noChangeShapeType="1"/>
          </p:cNvSpPr>
          <p:nvPr/>
        </p:nvSpPr>
        <p:spPr bwMode="auto">
          <a:xfrm flipH="1" flipV="1">
            <a:off x="6463181" y="4409502"/>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 name="Group 96">
            <a:extLst>
              <a:ext uri="{FF2B5EF4-FFF2-40B4-BE49-F238E27FC236}">
                <a16:creationId xmlns:a16="http://schemas.microsoft.com/office/drawing/2014/main" id="{A4EC689D-3AE5-AC42-8E9A-D41B31DF26A0}"/>
              </a:ext>
            </a:extLst>
          </p:cNvPr>
          <p:cNvGrpSpPr>
            <a:grpSpLocks/>
          </p:cNvGrpSpPr>
          <p:nvPr/>
        </p:nvGrpSpPr>
        <p:grpSpPr bwMode="auto">
          <a:xfrm>
            <a:off x="2318218" y="5474714"/>
            <a:ext cx="719138" cy="773113"/>
            <a:chOff x="-44" y="1473"/>
            <a:chExt cx="981" cy="1105"/>
          </a:xfrm>
        </p:grpSpPr>
        <p:pic>
          <p:nvPicPr>
            <p:cNvPr id="117" name="Picture 97" descr="desktop_computer_stylized_medium">
              <a:extLst>
                <a:ext uri="{FF2B5EF4-FFF2-40B4-BE49-F238E27FC236}">
                  <a16:creationId xmlns:a16="http://schemas.microsoft.com/office/drawing/2014/main" id="{4EAFAA9B-1FE4-8048-AEF5-4600C1CB3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98">
              <a:extLst>
                <a:ext uri="{FF2B5EF4-FFF2-40B4-BE49-F238E27FC236}">
                  <a16:creationId xmlns:a16="http://schemas.microsoft.com/office/drawing/2014/main" id="{88B1BD01-DE89-6A4D-A050-0D8D405A8F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9" name="Group 99">
            <a:extLst>
              <a:ext uri="{FF2B5EF4-FFF2-40B4-BE49-F238E27FC236}">
                <a16:creationId xmlns:a16="http://schemas.microsoft.com/office/drawing/2014/main" id="{13D0F484-888E-5342-9E3B-6B702B522B88}"/>
              </a:ext>
            </a:extLst>
          </p:cNvPr>
          <p:cNvGrpSpPr>
            <a:grpSpLocks/>
          </p:cNvGrpSpPr>
          <p:nvPr/>
        </p:nvGrpSpPr>
        <p:grpSpPr bwMode="auto">
          <a:xfrm flipH="1">
            <a:off x="9014293" y="5669977"/>
            <a:ext cx="719138" cy="773112"/>
            <a:chOff x="-44" y="1473"/>
            <a:chExt cx="981" cy="1105"/>
          </a:xfrm>
        </p:grpSpPr>
        <p:pic>
          <p:nvPicPr>
            <p:cNvPr id="120" name="Picture 100" descr="desktop_computer_stylized_medium">
              <a:extLst>
                <a:ext uri="{FF2B5EF4-FFF2-40B4-BE49-F238E27FC236}">
                  <a16:creationId xmlns:a16="http://schemas.microsoft.com/office/drawing/2014/main" id="{A3C739BC-E497-6E4F-8AF0-1E359C6228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
              <a:extLst>
                <a:ext uri="{FF2B5EF4-FFF2-40B4-BE49-F238E27FC236}">
                  <a16:creationId xmlns:a16="http://schemas.microsoft.com/office/drawing/2014/main" id="{34D4BA65-175D-534B-96CE-35055DA62B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7" name="Slide Number Placeholder 2">
            <a:extLst>
              <a:ext uri="{FF2B5EF4-FFF2-40B4-BE49-F238E27FC236}">
                <a16:creationId xmlns:a16="http://schemas.microsoft.com/office/drawing/2014/main" id="{4F8ECF08-A4D3-AC44-87C7-BD50757B39D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6501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8">
                                            <p:txEl>
                                              <p:pRg st="1" end="1"/>
                                            </p:txEl>
                                          </p:spTgt>
                                        </p:tgtEl>
                                        <p:attrNameLst>
                                          <p:attrName>style.visibility</p:attrName>
                                        </p:attrNameLst>
                                      </p:cBhvr>
                                      <p:to>
                                        <p:strVal val="visible"/>
                                      </p:to>
                                    </p:set>
                                    <p:animEffect transition="in" filter="dissolve">
                                      <p:cBhvr>
                                        <p:cTn id="7" dur="500"/>
                                        <p:tgtEl>
                                          <p:spTgt spid="6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8">
                                            <p:txEl>
                                              <p:pRg st="2" end="2"/>
                                            </p:txEl>
                                          </p:spTgt>
                                        </p:tgtEl>
                                        <p:attrNameLst>
                                          <p:attrName>style.visibility</p:attrName>
                                        </p:attrNameLst>
                                      </p:cBhvr>
                                      <p:to>
                                        <p:strVal val="visible"/>
                                      </p:to>
                                    </p:set>
                                    <p:animEffect transition="in" filter="dissolve">
                                      <p:cBhvr>
                                        <p:cTn id="10" dur="500"/>
                                        <p:tgtEl>
                                          <p:spTgt spid="68">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8">
                                            <p:txEl>
                                              <p:pRg st="3" end="3"/>
                                            </p:txEl>
                                          </p:spTgt>
                                        </p:tgtEl>
                                        <p:attrNameLst>
                                          <p:attrName>style.visibility</p:attrName>
                                        </p:attrNameLst>
                                      </p:cBhvr>
                                      <p:to>
                                        <p:strVal val="visible"/>
                                      </p:to>
                                    </p:set>
                                    <p:animEffect transition="in" filter="dissolve">
                                      <p:cBhvr>
                                        <p:cTn id="13" dur="500"/>
                                        <p:tgtEl>
                                          <p:spTgt spid="68">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8">
                                            <p:txEl>
                                              <p:pRg st="4" end="4"/>
                                            </p:txEl>
                                          </p:spTgt>
                                        </p:tgtEl>
                                        <p:attrNameLst>
                                          <p:attrName>style.visibility</p:attrName>
                                        </p:attrNameLst>
                                      </p:cBhvr>
                                      <p:to>
                                        <p:strVal val="visible"/>
                                      </p:to>
                                    </p:set>
                                    <p:animEffect transition="in" filter="dissolve">
                                      <p:cBhvr>
                                        <p:cTn id="16" dur="500"/>
                                        <p:tgtEl>
                                          <p:spTgt spid="6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rgbClr val="0000A8"/>
              </a:buClr>
            </a:pPr>
            <a:r>
              <a:rPr lang="en-US" altLang="en-US" sz="3200" dirty="0">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90</a:t>
            </a:fld>
            <a:endParaRPr lang="en-US" dirty="0"/>
          </a:p>
        </p:txBody>
      </p:sp>
      <p:grpSp>
        <p:nvGrpSpPr>
          <p:cNvPr id="2" name="Group 1">
            <a:extLst>
              <a:ext uri="{FF2B5EF4-FFF2-40B4-BE49-F238E27FC236}">
                <a16:creationId xmlns:a16="http://schemas.microsoft.com/office/drawing/2014/main" id="{1E4AC3E2-D119-EB28-248E-26794393D8B2}"/>
              </a:ext>
            </a:extLst>
          </p:cNvPr>
          <p:cNvGrpSpPr/>
          <p:nvPr/>
        </p:nvGrpSpPr>
        <p:grpSpPr>
          <a:xfrm>
            <a:off x="7021162" y="4181144"/>
            <a:ext cx="3127180" cy="1964824"/>
            <a:chOff x="1055076" y="3732975"/>
            <a:chExt cx="3313139" cy="2488926"/>
          </a:xfrm>
        </p:grpSpPr>
        <p:pic>
          <p:nvPicPr>
            <p:cNvPr id="4" name="Picture 3">
              <a:extLst>
                <a:ext uri="{FF2B5EF4-FFF2-40B4-BE49-F238E27FC236}">
                  <a16:creationId xmlns:a16="http://schemas.microsoft.com/office/drawing/2014/main" id="{45D0204A-0FAA-6869-65F6-EE3ECA9D4625}"/>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6A73D77C-3D7F-1765-6C83-41FBC5C6013E}"/>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19081926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703683" y="1457742"/>
            <a:ext cx="8448901" cy="894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799123" y="1492538"/>
            <a:ext cx="6164385"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7188" marR="0" lvl="0" indent="-341313" algn="l" defTabSz="914400" rtl="0" eaLnBrk="1" fontAlgn="auto" latinLnBrk="0" hangingPunct="1">
              <a:lnSpc>
                <a:spcPct val="100000"/>
              </a:lnSpc>
              <a:spcBef>
                <a:spcPts val="0"/>
              </a:spcBef>
              <a:spcAft>
                <a:spcPts val="0"/>
              </a:spcAft>
              <a:buClr>
                <a:srgbClr val="0000A3"/>
              </a:buClr>
              <a:buSzPct val="100000"/>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 video traffic: major consumer of Internet bandwidth</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Netflix, YouTube, Amazon Prime: 80% of residential ISP traffic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(2020)</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scale - how to reach ~1B users?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6665E308-402E-4042-A40D-C589192435C8}"/>
              </a:ext>
            </a:extLst>
          </p:cNvPr>
          <p:cNvGrpSpPr/>
          <p:nvPr/>
        </p:nvGrpSpPr>
        <p:grpSpPr>
          <a:xfrm>
            <a:off x="8502619" y="3784268"/>
            <a:ext cx="3689381" cy="2624305"/>
            <a:chOff x="8502619" y="4539639"/>
            <a:chExt cx="3689381" cy="2624305"/>
          </a:xfrm>
        </p:grpSpPr>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30975" y="6101881"/>
              <a:ext cx="1710592" cy="10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20238" y="4539639"/>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02619" y="4874389"/>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972122" y="5629397"/>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Rectangle 43">
            <a:extLst>
              <a:ext uri="{FF2B5EF4-FFF2-40B4-BE49-F238E27FC236}">
                <a16:creationId xmlns:a16="http://schemas.microsoft.com/office/drawing/2014/main" id="{4D8B542F-9DF5-C749-A79E-89811A1F4831}"/>
              </a:ext>
            </a:extLst>
          </p:cNvPr>
          <p:cNvSpPr>
            <a:spLocks noChangeArrowheads="1"/>
          </p:cNvSpPr>
          <p:nvPr/>
        </p:nvSpPr>
        <p:spPr bwMode="auto">
          <a:xfrm>
            <a:off x="857738" y="4177497"/>
            <a:ext cx="9341339"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heterogeneity</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users have different capabilities (e.g., wired versus mobile; bandwidth rich versus bandwidth poor)</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solution: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distributed, application-level infrastructure</a:t>
            </a:r>
          </a:p>
        </p:txBody>
      </p:sp>
      <p:sp>
        <p:nvSpPr>
          <p:cNvPr id="12" name="Slide Number Placeholder 2">
            <a:extLst>
              <a:ext uri="{FF2B5EF4-FFF2-40B4-BE49-F238E27FC236}">
                <a16:creationId xmlns:a16="http://schemas.microsoft.com/office/drawing/2014/main" id="{18329690-E6B4-B94C-B527-578B12C7EAE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40042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Effect transition="in" filter="dissolve">
                                      <p:cBhvr>
                                        <p:cTn id="7" dur="500"/>
                                        <p:tgtEl>
                                          <p:spTgt spid="84">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0" end="0"/>
                                            </p:txEl>
                                          </p:spTgt>
                                        </p:tgtEl>
                                        <p:attrNameLst>
                                          <p:attrName>style.visibility</p:attrName>
                                        </p:attrNameLst>
                                      </p:cBhvr>
                                      <p:to>
                                        <p:strVal val="visible"/>
                                      </p:to>
                                    </p:set>
                                    <p:animEffect transition="in" filter="dissolve">
                                      <p:cBhvr>
                                        <p:cTn id="10" dur="500"/>
                                        <p:tgtEl>
                                          <p:spTgt spid="11">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1" end="1"/>
                                            </p:txEl>
                                          </p:spTgt>
                                        </p:tgtEl>
                                        <p:attrNameLst>
                                          <p:attrName>style.visibility</p:attrName>
                                        </p:attrNameLst>
                                      </p:cBhvr>
                                      <p:to>
                                        <p:strVal val="visible"/>
                                      </p:to>
                                    </p:set>
                                    <p:animEffect transition="in" filter="dissolve">
                                      <p:cBhvr>
                                        <p:cTn id="13" dur="500"/>
                                        <p:tgtEl>
                                          <p:spTgt spid="11">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2" end="2"/>
                                            </p:txEl>
                                          </p:spTgt>
                                        </p:tgtEl>
                                        <p:attrNameLst>
                                          <p:attrName>style.visibility</p:attrName>
                                        </p:attrNameLst>
                                      </p:cBhvr>
                                      <p:to>
                                        <p:strVal val="visible"/>
                                      </p:to>
                                    </p:set>
                                    <p:animEffect transition="in" filter="dissolve">
                                      <p:cBhvr>
                                        <p:cTn id="16" dur="500"/>
                                        <p:tgtEl>
                                          <p:spTgt spid="11">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dissolv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864007" y="1452894"/>
            <a:ext cx="5710237" cy="49085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sequence of images displayed at constant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24 images/sec</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digital image: array of pixels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pixel represented by bits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coding: use redundancy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within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between</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images to decrease # bits used to encode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spatial (within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temporal (from one image to next)</a:t>
            </a:r>
          </a:p>
        </p:txBody>
      </p:sp>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1760" y="2016918"/>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7728905" y="562768"/>
            <a:ext cx="3274430"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7707517" y="3922158"/>
            <a:ext cx="933284"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9435347" y="5878584"/>
            <a:ext cx="11967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grpSp>
        <p:nvGrpSpPr>
          <p:cNvPr id="2" name="Group 1">
            <a:extLst>
              <a:ext uri="{FF2B5EF4-FFF2-40B4-BE49-F238E27FC236}">
                <a16:creationId xmlns:a16="http://schemas.microsoft.com/office/drawing/2014/main" id="{A6970339-7C15-1D44-9D1C-0D1C2D58B670}"/>
              </a:ext>
            </a:extLst>
          </p:cNvPr>
          <p:cNvGrpSpPr/>
          <p:nvPr/>
        </p:nvGrpSpPr>
        <p:grpSpPr>
          <a:xfrm>
            <a:off x="6722609" y="4288938"/>
            <a:ext cx="2646470" cy="2006293"/>
            <a:chOff x="6722609" y="4288938"/>
            <a:chExt cx="2646470" cy="2006293"/>
          </a:xfrm>
        </p:grpSpPr>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6722609" y="5125243"/>
              <a:ext cx="2277657"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8356199" y="4288938"/>
              <a:ext cx="101288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96363" y="4074213"/>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Slide Number Placeholder 2">
            <a:extLst>
              <a:ext uri="{FF2B5EF4-FFF2-40B4-BE49-F238E27FC236}">
                <a16:creationId xmlns:a16="http://schemas.microsoft.com/office/drawing/2014/main" id="{6403B6E8-FB16-964A-85D2-C2E978C0F6D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9497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dissolve">
                                      <p:cBhvr>
                                        <p:cTn id="7" dur="500"/>
                                        <p:tgtEl>
                                          <p:spTgt spid="1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
                                            <p:txEl>
                                              <p:pRg st="3" end="3"/>
                                            </p:txEl>
                                          </p:spTgt>
                                        </p:tgtEl>
                                        <p:attrNameLst>
                                          <p:attrName>style.visibility</p:attrName>
                                        </p:attrNameLst>
                                      </p:cBhvr>
                                      <p:to>
                                        <p:strVal val="visible"/>
                                      </p:to>
                                    </p:set>
                                    <p:animEffect transition="in" filter="dissolve">
                                      <p:cBhvr>
                                        <p:cTn id="10" dur="500"/>
                                        <p:tgtEl>
                                          <p:spTgt spid="1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dissolve">
                                      <p:cBhvr>
                                        <p:cTn id="15" dur="500"/>
                                        <p:tgtEl>
                                          <p:spTgt spid="1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5" end="5"/>
                                            </p:txEl>
                                          </p:spTgt>
                                        </p:tgtEl>
                                        <p:attrNameLst>
                                          <p:attrName>style.visibility</p:attrName>
                                        </p:attrNameLst>
                                      </p:cBhvr>
                                      <p:to>
                                        <p:strVal val="visible"/>
                                      </p:to>
                                    </p:set>
                                    <p:animEffect transition="in" filter="dissolve">
                                      <p:cBhvr>
                                        <p:cTn id="18" dur="500"/>
                                        <p:tgtEl>
                                          <p:spTgt spid="12">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dissolve">
                                      <p:cBhvr>
                                        <p:cTn id="21" dur="500"/>
                                        <p:tgtEl>
                                          <p:spTgt spid="15"/>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6" end="6"/>
                                            </p:txEl>
                                          </p:spTgt>
                                        </p:tgtEl>
                                        <p:attrNameLst>
                                          <p:attrName>style.visibility</p:attrName>
                                        </p:attrNameLst>
                                      </p:cBhvr>
                                      <p:to>
                                        <p:strVal val="visible"/>
                                      </p:to>
                                    </p:set>
                                    <p:animEffect transition="in" filter="dissolve">
                                      <p:cBhvr>
                                        <p:cTn id="24" dur="500"/>
                                        <p:tgtEl>
                                          <p:spTgt spid="12">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dissolve">
                                      <p:cBhvr>
                                        <p:cTn id="2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1033466" y="1458684"/>
            <a:ext cx="5254061" cy="490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CBR: (constant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encoding rate fixed</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VBR:  (variable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encoding rate changes as amount of spatial, temporal coding changes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examples: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 1 (CD-ROM) 1.5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MPEG2 (DVD) 3-6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MPEG4 (often used in Internet,  64Kbps – 12 Mbps)</a:t>
            </a:r>
          </a:p>
        </p:txBody>
      </p:sp>
      <p:sp>
        <p:nvSpPr>
          <p:cNvPr id="26" name="Slide Number Placeholder 2">
            <a:extLst>
              <a:ext uri="{FF2B5EF4-FFF2-40B4-BE49-F238E27FC236}">
                <a16:creationId xmlns:a16="http://schemas.microsoft.com/office/drawing/2014/main" id="{410CB071-0A91-C647-A7D5-67DAB10B439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51331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1" end="1"/>
                                            </p:txEl>
                                          </p:spTgt>
                                        </p:tgtEl>
                                        <p:attrNameLst>
                                          <p:attrName>style.visibility</p:attrName>
                                        </p:attrNameLst>
                                      </p:cBhvr>
                                      <p:to>
                                        <p:strVal val="visible"/>
                                      </p:to>
                                    </p:set>
                                    <p:animEffect transition="in" filter="dissolve">
                                      <p:cBhvr>
                                        <p:cTn id="7" dur="500"/>
                                        <p:tgtEl>
                                          <p:spTgt spid="2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xEl>
                                              <p:pRg st="2" end="2"/>
                                            </p:txEl>
                                          </p:spTgt>
                                        </p:tgtEl>
                                        <p:attrNameLst>
                                          <p:attrName>style.visibility</p:attrName>
                                        </p:attrNameLst>
                                      </p:cBhvr>
                                      <p:to>
                                        <p:strVal val="visible"/>
                                      </p:to>
                                    </p:set>
                                    <p:animEffect transition="in" filter="dissolve">
                                      <p:cBhvr>
                                        <p:cTn id="12" dur="500"/>
                                        <p:tgtEl>
                                          <p:spTgt spid="2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5">
                                            <p:txEl>
                                              <p:pRg st="3" end="3"/>
                                            </p:txEl>
                                          </p:spTgt>
                                        </p:tgtEl>
                                        <p:attrNameLst>
                                          <p:attrName>style.visibility</p:attrName>
                                        </p:attrNameLst>
                                      </p:cBhvr>
                                      <p:to>
                                        <p:strVal val="visible"/>
                                      </p:to>
                                    </p:set>
                                    <p:animEffect transition="in" filter="dissolve">
                                      <p:cBhvr>
                                        <p:cTn id="15" dur="500"/>
                                        <p:tgtEl>
                                          <p:spTgt spid="25">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5">
                                            <p:txEl>
                                              <p:pRg st="4" end="4"/>
                                            </p:txEl>
                                          </p:spTgt>
                                        </p:tgtEl>
                                        <p:attrNameLst>
                                          <p:attrName>style.visibility</p:attrName>
                                        </p:attrNameLst>
                                      </p:cBhvr>
                                      <p:to>
                                        <p:strVal val="visible"/>
                                      </p:to>
                                    </p:set>
                                    <p:animEffect transition="in" filter="dissolve">
                                      <p:cBhvr>
                                        <p:cTn id="18" dur="500"/>
                                        <p:tgtEl>
                                          <p:spTgt spid="2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5">
                                            <p:txEl>
                                              <p:pRg st="5" end="5"/>
                                            </p:txEl>
                                          </p:spTgt>
                                        </p:tgtEl>
                                        <p:attrNameLst>
                                          <p:attrName>style.visibility</p:attrName>
                                        </p:attrNameLst>
                                      </p:cBhvr>
                                      <p:to>
                                        <p:strVal val="visible"/>
                                      </p:to>
                                    </p:set>
                                    <p:animEffect transition="in" filter="dissolve">
                                      <p:cBhvr>
                                        <p:cTn id="21" dur="500"/>
                                        <p:tgtEl>
                                          <p:spTgt spid="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847142" y="4099627"/>
            <a:ext cx="10923837" cy="2543879"/>
          </a:xfrm>
        </p:spPr>
        <p:txBody>
          <a:bodyPr>
            <a:normAutofit lnSpcReduction="10000"/>
          </a:bodyPr>
          <a:lstStyle/>
          <a:p>
            <a:pPr marL="15875" indent="0">
              <a:buNone/>
            </a:pPr>
            <a:r>
              <a:rPr lang="en-US" sz="3000" dirty="0"/>
              <a:t>Main challenges: </a:t>
            </a:r>
          </a:p>
          <a:p>
            <a:pPr marL="471488" indent="-293688"/>
            <a:r>
              <a:rPr lang="en-US" dirty="0"/>
              <a:t>server-to-client bandwidth will </a:t>
            </a:r>
            <a:r>
              <a:rPr lang="en-US" i="1" dirty="0">
                <a:solidFill>
                  <a:srgbClr val="C00000"/>
                </a:solidFill>
              </a:rPr>
              <a:t>vary</a:t>
            </a:r>
            <a:r>
              <a:rPr lang="en-US" dirty="0"/>
              <a:t> over time, with changing network congestion levels (in house, access network, network core, video server)</a:t>
            </a:r>
          </a:p>
          <a:p>
            <a:pPr marL="471488" indent="-293688"/>
            <a:r>
              <a:rPr lang="en-US" dirty="0"/>
              <a:t>packet loss,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885242" y="1331912"/>
            <a:ext cx="2749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simple scenario</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923341" y="3132138"/>
            <a:ext cx="1652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video server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(stored video)</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4485341" y="1757362"/>
            <a:ext cx="1815446" cy="1481575"/>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1538452" y="2381945"/>
            <a:ext cx="367460" cy="735587"/>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1170991" y="2037185"/>
            <a:ext cx="1102382" cy="340302"/>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5138301" y="2487004"/>
            <a:ext cx="583292" cy="621162"/>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2405877" y="2063933"/>
            <a:ext cx="1997127" cy="115019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2097155" y="2592961"/>
            <a:ext cx="1068231"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3827908" y="2621196"/>
            <a:ext cx="1044130"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5065901" y="3249340"/>
            <a:ext cx="659790" cy="34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2968679" y="2839643"/>
            <a:ext cx="790928" cy="31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Internet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9" name="Slide Number Placeholder 2">
            <a:extLst>
              <a:ext uri="{FF2B5EF4-FFF2-40B4-BE49-F238E27FC236}">
                <a16:creationId xmlns:a16="http://schemas.microsoft.com/office/drawing/2014/main" id="{E59B6253-15F0-6B43-92F4-CFCEFA7140A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9477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xEl>
                                              <p:pRg st="2" end="2"/>
                                            </p:txEl>
                                          </p:spTgt>
                                        </p:tgtEl>
                                        <p:attrNameLst>
                                          <p:attrName>style.visibility</p:attrName>
                                        </p:attrNameLst>
                                      </p:cBhvr>
                                      <p:to>
                                        <p:strVal val="visible"/>
                                      </p:to>
                                    </p:set>
                                    <p:animEffect transition="in" filter="dissolve">
                                      <p:cBhvr>
                                        <p:cTn id="10"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3788806" y="4809551"/>
            <a:ext cx="427037" cy="785812"/>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3361768" y="4441251"/>
            <a:ext cx="1281113" cy="363537"/>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396443" y="1371026"/>
            <a:ext cx="0" cy="2852737"/>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2056843" y="3347465"/>
            <a:ext cx="1662113" cy="1489076"/>
            <a:chOff x="944" y="2184"/>
            <a:chExt cx="1047" cy="938"/>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5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342900" marR="0" lvl="0" indent="-342900" algn="l" defTabSz="914400" rtl="0" eaLnBrk="1" fontAlgn="auto" latinLnBrk="0" hangingPunct="1">
                <a:lnSpc>
                  <a:spcPct val="90000"/>
                </a:lnSpc>
                <a:spcBef>
                  <a:spcPts val="0"/>
                </a:spcBef>
                <a:spcAft>
                  <a:spcPts val="0"/>
                </a:spcAft>
                <a:buClrTx/>
                <a:buSzTx/>
                <a:buFontTx/>
                <a:buAutoNum type="arabicPeriod"/>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586943" y="1691701"/>
            <a:ext cx="2552700" cy="2525712"/>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3723718" y="3122038"/>
            <a:ext cx="1373188" cy="1296988"/>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38" cy="44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C0000"/>
                  </a:solidFill>
                  <a:effectLst/>
                  <a:uLnTx/>
                  <a:uFillTx/>
                  <a:latin typeface="Calibri" panose="020F0502020204030204"/>
                  <a:ea typeface="+mn-ea"/>
                  <a:cs typeface="Arial"/>
                </a:rPr>
                <a:t>2. </a:t>
              </a: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video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45493" y="2518789"/>
            <a:ext cx="1957387" cy="3667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5009593" y="1507551"/>
            <a:ext cx="5768976" cy="4732339"/>
            <a:chOff x="2804" y="903"/>
            <a:chExt cx="3634" cy="2981"/>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903"/>
              <a:ext cx="0" cy="2291"/>
            </a:xfrm>
            <a:prstGeom prst="line">
              <a:avLst/>
            </a:prstGeom>
            <a:noFill/>
            <a:ln w="19050">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686"/>
            </a:xfrm>
            <a:prstGeom prst="rect">
              <a:avLst/>
            </a:prstGeom>
            <a:noFill/>
            <a:ln w="19050">
              <a:solidFill>
                <a:schemeClr val="tx1"/>
              </a:solidFill>
              <a:prstDash val="sysDot"/>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Arial"/>
                </a:rPr>
                <a:t>streaming</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rPr>
                <a:t>: at this time, client  playing out early part of video, while server still sending later part of video</a:t>
              </a: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8657668" y="4236463"/>
            <a:ext cx="620713" cy="3698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time</a:t>
            </a:r>
          </a:p>
        </p:txBody>
      </p:sp>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4478338" y="1693820"/>
            <a:ext cx="2552700" cy="2525713"/>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2" name="Group 1">
            <a:extLst>
              <a:ext uri="{FF2B5EF4-FFF2-40B4-BE49-F238E27FC236}">
                <a16:creationId xmlns:a16="http://schemas.microsoft.com/office/drawing/2014/main" id="{B26649D5-E4EE-4F43-8952-3DE73D1995E6}"/>
              </a:ext>
            </a:extLst>
          </p:cNvPr>
          <p:cNvGrpSpPr/>
          <p:nvPr/>
        </p:nvGrpSpPr>
        <p:grpSpPr>
          <a:xfrm>
            <a:off x="6369579" y="1703345"/>
            <a:ext cx="4535488" cy="2581276"/>
            <a:chOff x="7656512" y="-921322"/>
            <a:chExt cx="4535488" cy="2581276"/>
          </a:xfrm>
        </p:grpSpPr>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7656512" y="-921322"/>
              <a:ext cx="2552700" cy="2525713"/>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8126412" y="951929"/>
              <a:ext cx="4065588" cy="70802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99"/>
                  </a:solidFill>
                  <a:effectLst/>
                  <a:uLnTx/>
                  <a:uFillTx/>
                  <a:latin typeface="Calibri" panose="020F0502020204030204"/>
                  <a:ea typeface="+mn-ea"/>
                  <a:cs typeface="Arial"/>
                </a:rPr>
                <a:t>3. </a:t>
              </a: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video received, played out at client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(30 frames/sec)</a:t>
              </a:r>
              <a:endParaRPr kumimoji="0" lang="en-US" sz="1800" b="0" i="0" u="none" strike="noStrike" kern="1200" cap="none" spc="0" normalizeH="0" baseline="0" noProof="0" dirty="0">
                <a:ln>
                  <a:noFill/>
                </a:ln>
                <a:solidFill>
                  <a:srgbClr val="000099"/>
                </a:solidFill>
                <a:effectLst/>
                <a:uLnTx/>
                <a:uFillTx/>
                <a:latin typeface="Calibri" panose="020F0502020204030204"/>
                <a:ea typeface="+mn-ea"/>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9312275" y="210566"/>
              <a:ext cx="677863" cy="663575"/>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386918" y="4214238"/>
            <a:ext cx="7815263" cy="14288"/>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3779783" y="4034727"/>
            <a:ext cx="249757" cy="291754"/>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0DFDC198-9A1E-FB42-8983-6DE13CE8C154}"/>
              </a:ext>
            </a:extLst>
          </p:cNvPr>
          <p:cNvGrpSpPr/>
          <p:nvPr/>
        </p:nvGrpSpPr>
        <p:grpSpPr>
          <a:xfrm>
            <a:off x="4470401" y="4318000"/>
            <a:ext cx="1930400" cy="869908"/>
            <a:chOff x="6858000" y="237067"/>
            <a:chExt cx="1930400" cy="869908"/>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6999260" y="267187"/>
              <a:ext cx="1616075" cy="839788"/>
            </a:xfrm>
            <a:prstGeom prst="rect">
              <a:avLst/>
            </a:prstGeom>
            <a:solidFill>
              <a:schemeClr val="bg1"/>
            </a:solidFill>
            <a:ln>
              <a:noFill/>
            </a:ln>
            <a:effectLst/>
            <a:extLs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network delay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(fixed in this example)</a:t>
              </a:r>
            </a:p>
          </p:txBody>
        </p:sp>
        <p:cxnSp>
          <p:nvCxnSpPr>
            <p:cNvPr id="6" name="Straight Arrow Connector 5">
              <a:extLst>
                <a:ext uri="{FF2B5EF4-FFF2-40B4-BE49-F238E27FC236}">
                  <a16:creationId xmlns:a16="http://schemas.microsoft.com/office/drawing/2014/main" id="{4638F084-4052-604E-8890-A35DAF4397B3}"/>
                </a:ext>
              </a:extLst>
            </p:cNvPr>
            <p:cNvCxnSpPr/>
            <p:nvPr/>
          </p:nvCxnSpPr>
          <p:spPr>
            <a:xfrm>
              <a:off x="6858000" y="237067"/>
              <a:ext cx="1930400" cy="0"/>
            </a:xfrm>
            <a:prstGeom prst="straightConnector1">
              <a:avLst/>
            </a:prstGeom>
            <a:ln w="158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94" name="Slide Number Placeholder 2">
            <a:extLst>
              <a:ext uri="{FF2B5EF4-FFF2-40B4-BE49-F238E27FC236}">
                <a16:creationId xmlns:a16="http://schemas.microsoft.com/office/drawing/2014/main" id="{200F8D35-5C8A-854F-A1A3-1381940E7394}"/>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535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362"/>
                                        </p:tgtEl>
                                        <p:attrNameLst>
                                          <p:attrName>style.visibility</p:attrName>
                                        </p:attrNameLst>
                                      </p:cBhvr>
                                      <p:to>
                                        <p:strVal val="visible"/>
                                      </p:to>
                                    </p:set>
                                    <p:animEffect transition="in" filter="dissolve">
                                      <p:cBhvr>
                                        <p:cTn id="21" dur="500"/>
                                        <p:tgtEl>
                                          <p:spTgt spid="36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dissolve">
                                      <p:cBhvr>
                                        <p:cTn id="36"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1047801" y="1389828"/>
            <a:ext cx="8553400" cy="44887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continuous playout constraint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during client video playout, playout timing must match original timing </a:t>
            </a:r>
          </a:p>
          <a:p>
            <a:pPr marL="682625" marR="0" lvl="1" indent="-225425" algn="l" defTabSz="914400" rtl="0" eaLnBrk="1" fontAlgn="auto" latinLnBrk="0" hangingPunct="1">
              <a:lnSpc>
                <a:spcPct val="9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but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network delays are variable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(jitter), so will need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client-side buffer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 match continuous playout constraint</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35393" y="3044149"/>
            <a:ext cx="2124226" cy="118012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1047801" y="4167220"/>
            <a:ext cx="8171815" cy="11664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other challenges:</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interactivity: pause, fast-forward, rewind, jump through video</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video packets may be lost, retransmitted</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Slide Number Placeholder 2">
            <a:extLst>
              <a:ext uri="{FF2B5EF4-FFF2-40B4-BE49-F238E27FC236}">
                <a16:creationId xmlns:a16="http://schemas.microsoft.com/office/drawing/2014/main" id="{A5D2AE2C-F374-234F-A82C-47425405A1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566424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dissolve">
                                      <p:cBhvr>
                                        <p:cTn id="10" dur="500"/>
                                        <p:tgtEl>
                                          <p:spTgt spid="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2" end="2"/>
                                            </p:txEl>
                                          </p:spTgt>
                                        </p:tgtEl>
                                        <p:attrNameLst>
                                          <p:attrName>style.visibility</p:attrName>
                                        </p:attrNameLst>
                                      </p:cBhvr>
                                      <p:to>
                                        <p:strVal val="visible"/>
                                      </p:to>
                                    </p:set>
                                    <p:animEffect transition="in" filter="dissolve">
                                      <p:cBhvr>
                                        <p:cTn id="1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2445774" y="1667644"/>
            <a:ext cx="0" cy="2852737"/>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2436249" y="4510856"/>
            <a:ext cx="7815263" cy="14288"/>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3077599" y="1770831"/>
            <a:ext cx="1884555" cy="92333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826774" y="1997844"/>
            <a:ext cx="2552700" cy="2525712"/>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610164" y="2844616"/>
            <a:ext cx="2744120" cy="34163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Arial"/>
              </a:rPr>
              <a:t>Cumulative data (chunks)</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10211492" y="4330104"/>
            <a:ext cx="6639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4103124" y="2012131"/>
            <a:ext cx="3500438" cy="2520950"/>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37" y="1724"/>
              <a:ext cx="664" cy="5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variable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network</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51" y="1196"/>
              <a:ext cx="875" cy="40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client video</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4582549" y="1983556"/>
            <a:ext cx="5226054" cy="3214688"/>
            <a:chOff x="1874" y="1138"/>
            <a:chExt cx="3292" cy="202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10" cy="5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07"/>
              <a:chOff x="1874" y="2756"/>
              <a:chExt cx="1059" cy="40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0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client playout</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6060511" y="3126165"/>
            <a:ext cx="534988" cy="923926"/>
            <a:chOff x="2822" y="1854"/>
            <a:chExt cx="337" cy="582"/>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707" y="1969"/>
              <a:ext cx="567" cy="3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buffered</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video</a:t>
              </a:r>
              <a:endPar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1252768" y="5367320"/>
            <a:ext cx="10515599" cy="889000"/>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client-side buffering and playout delay: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compensate for network-added delay, delay jitter</a:t>
            </a:r>
          </a:p>
        </p:txBody>
      </p:sp>
      <p:sp>
        <p:nvSpPr>
          <p:cNvPr id="142" name="Slide Number Placeholder 2">
            <a:extLst>
              <a:ext uri="{FF2B5EF4-FFF2-40B4-BE49-F238E27FC236}">
                <a16:creationId xmlns:a16="http://schemas.microsoft.com/office/drawing/2014/main" id="{F1384BB5-FDBF-D848-A676-BE0449CF3A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B83A91F9-EBE3-5AB5-09E5-69D1FACF91C3}"/>
              </a:ext>
            </a:extLst>
          </p:cNvPr>
          <p:cNvGrpSpPr/>
          <p:nvPr/>
        </p:nvGrpSpPr>
        <p:grpSpPr>
          <a:xfrm>
            <a:off x="2430276" y="2225832"/>
            <a:ext cx="7694157" cy="2069827"/>
            <a:chOff x="2430276" y="2225832"/>
            <a:chExt cx="7694157" cy="2069827"/>
          </a:xfrm>
        </p:grpSpPr>
        <p:cxnSp>
          <p:nvCxnSpPr>
            <p:cNvPr id="3" name="Straight Connector 2">
              <a:extLst>
                <a:ext uri="{FF2B5EF4-FFF2-40B4-BE49-F238E27FC236}">
                  <a16:creationId xmlns:a16="http://schemas.microsoft.com/office/drawing/2014/main" id="{E17BB021-F608-D82F-7709-ADE25E651049}"/>
                </a:ext>
              </a:extLst>
            </p:cNvPr>
            <p:cNvCxnSpPr/>
            <p:nvPr/>
          </p:nvCxnSpPr>
          <p:spPr>
            <a:xfrm>
              <a:off x="2430276" y="4295659"/>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431E6E60-211B-DE00-09E4-81C1E4B86442}"/>
                </a:ext>
              </a:extLst>
            </p:cNvPr>
            <p:cNvCxnSpPr/>
            <p:nvPr/>
          </p:nvCxnSpPr>
          <p:spPr>
            <a:xfrm>
              <a:off x="2437153" y="4065594"/>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47910C7A-EEFC-D6F1-65F1-E97E6B51A2D4}"/>
                </a:ext>
              </a:extLst>
            </p:cNvPr>
            <p:cNvCxnSpPr/>
            <p:nvPr/>
          </p:nvCxnSpPr>
          <p:spPr>
            <a:xfrm>
              <a:off x="2445774" y="3834580"/>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5028D52E-35DF-9814-6817-23B21C5438D9}"/>
                </a:ext>
              </a:extLst>
            </p:cNvPr>
            <p:cNvCxnSpPr/>
            <p:nvPr/>
          </p:nvCxnSpPr>
          <p:spPr>
            <a:xfrm>
              <a:off x="2441870" y="3603566"/>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5FCBE622-F529-2A9F-46CD-ADE297E9F366}"/>
                </a:ext>
              </a:extLst>
            </p:cNvPr>
            <p:cNvCxnSpPr/>
            <p:nvPr/>
          </p:nvCxnSpPr>
          <p:spPr>
            <a:xfrm>
              <a:off x="2442141" y="3376727"/>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1541F78-D19B-6C3F-88AD-78DAEEB21017}"/>
                </a:ext>
              </a:extLst>
            </p:cNvPr>
            <p:cNvCxnSpPr/>
            <p:nvPr/>
          </p:nvCxnSpPr>
          <p:spPr>
            <a:xfrm>
              <a:off x="2446587" y="3145713"/>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927BFF30-60AE-19D7-264D-71413FCA1521}"/>
                </a:ext>
              </a:extLst>
            </p:cNvPr>
            <p:cNvCxnSpPr/>
            <p:nvPr/>
          </p:nvCxnSpPr>
          <p:spPr>
            <a:xfrm>
              <a:off x="2451033" y="2914699"/>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0CC6A51-0720-2032-2619-7BDFC977CCF3}"/>
                </a:ext>
              </a:extLst>
            </p:cNvPr>
            <p:cNvCxnSpPr/>
            <p:nvPr/>
          </p:nvCxnSpPr>
          <p:spPr>
            <a:xfrm>
              <a:off x="2434254" y="2679510"/>
              <a:ext cx="7672587" cy="0"/>
            </a:xfrm>
            <a:prstGeom prst="line">
              <a:avLst/>
            </a:prstGeom>
            <a:ln>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3942816-4F9F-55A7-1160-D0A810EF772C}"/>
                </a:ext>
              </a:extLst>
            </p:cNvPr>
            <p:cNvCxnSpPr/>
            <p:nvPr/>
          </p:nvCxnSpPr>
          <p:spPr>
            <a:xfrm>
              <a:off x="2451575" y="2448496"/>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F02CC485-4EC1-4DC2-3B62-A65404BA98C6}"/>
                </a:ext>
              </a:extLst>
            </p:cNvPr>
            <p:cNvCxnSpPr/>
            <p:nvPr/>
          </p:nvCxnSpPr>
          <p:spPr>
            <a:xfrm>
              <a:off x="2451846" y="2225832"/>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78A502E2-4B3E-C82D-94BE-C3FE5F18EA44}"/>
              </a:ext>
            </a:extLst>
          </p:cNvPr>
          <p:cNvGrpSpPr/>
          <p:nvPr/>
        </p:nvGrpSpPr>
        <p:grpSpPr>
          <a:xfrm>
            <a:off x="2147799" y="2080751"/>
            <a:ext cx="328936" cy="2338510"/>
            <a:chOff x="2110014" y="2065637"/>
            <a:chExt cx="328936" cy="2338510"/>
          </a:xfrm>
        </p:grpSpPr>
        <p:sp>
          <p:nvSpPr>
            <p:cNvPr id="14" name="TextBox 13">
              <a:extLst>
                <a:ext uri="{FF2B5EF4-FFF2-40B4-BE49-F238E27FC236}">
                  <a16:creationId xmlns:a16="http://schemas.microsoft.com/office/drawing/2014/main" id="{22D577B8-1620-8BC9-978C-2DDD576394F9}"/>
                </a:ext>
              </a:extLst>
            </p:cNvPr>
            <p:cNvSpPr txBox="1"/>
            <p:nvPr/>
          </p:nvSpPr>
          <p:spPr>
            <a:xfrm>
              <a:off x="2174481" y="4142537"/>
              <a:ext cx="256802" cy="261610"/>
            </a:xfrm>
            <a:prstGeom prst="rect">
              <a:avLst/>
            </a:prstGeom>
            <a:noFill/>
          </p:spPr>
          <p:txBody>
            <a:bodyPr wrap="none" rtlCol="0">
              <a:spAutoFit/>
            </a:bodyPr>
            <a:lstStyle/>
            <a:p>
              <a:r>
                <a:rPr lang="en-US" sz="1100" dirty="0">
                  <a:solidFill>
                    <a:schemeClr val="bg1">
                      <a:lumMod val="65000"/>
                    </a:schemeClr>
                  </a:solidFill>
                </a:rPr>
                <a:t>1</a:t>
              </a:r>
            </a:p>
          </p:txBody>
        </p:sp>
        <p:sp>
          <p:nvSpPr>
            <p:cNvPr id="15" name="TextBox 14">
              <a:extLst>
                <a:ext uri="{FF2B5EF4-FFF2-40B4-BE49-F238E27FC236}">
                  <a16:creationId xmlns:a16="http://schemas.microsoft.com/office/drawing/2014/main" id="{597038E0-FED7-5776-7B30-D0DC13F71B19}"/>
                </a:ext>
              </a:extLst>
            </p:cNvPr>
            <p:cNvSpPr txBox="1"/>
            <p:nvPr/>
          </p:nvSpPr>
          <p:spPr>
            <a:xfrm>
              <a:off x="2172484" y="3908167"/>
              <a:ext cx="256802" cy="261610"/>
            </a:xfrm>
            <a:prstGeom prst="rect">
              <a:avLst/>
            </a:prstGeom>
            <a:noFill/>
          </p:spPr>
          <p:txBody>
            <a:bodyPr wrap="none" rtlCol="0">
              <a:spAutoFit/>
            </a:bodyPr>
            <a:lstStyle/>
            <a:p>
              <a:r>
                <a:rPr lang="en-US" sz="1100" dirty="0">
                  <a:solidFill>
                    <a:schemeClr val="bg1">
                      <a:lumMod val="65000"/>
                    </a:schemeClr>
                  </a:solidFill>
                </a:rPr>
                <a:t>2</a:t>
              </a:r>
            </a:p>
          </p:txBody>
        </p:sp>
        <p:sp>
          <p:nvSpPr>
            <p:cNvPr id="16" name="TextBox 15">
              <a:extLst>
                <a:ext uri="{FF2B5EF4-FFF2-40B4-BE49-F238E27FC236}">
                  <a16:creationId xmlns:a16="http://schemas.microsoft.com/office/drawing/2014/main" id="{269E32A0-C8F2-80D1-B694-F8549624E129}"/>
                </a:ext>
              </a:extLst>
            </p:cNvPr>
            <p:cNvSpPr txBox="1"/>
            <p:nvPr/>
          </p:nvSpPr>
          <p:spPr>
            <a:xfrm>
              <a:off x="2169884" y="3677040"/>
              <a:ext cx="256802" cy="261610"/>
            </a:xfrm>
            <a:prstGeom prst="rect">
              <a:avLst/>
            </a:prstGeom>
            <a:noFill/>
          </p:spPr>
          <p:txBody>
            <a:bodyPr wrap="none" rtlCol="0">
              <a:spAutoFit/>
            </a:bodyPr>
            <a:lstStyle/>
            <a:p>
              <a:r>
                <a:rPr lang="en-US" sz="1100" dirty="0">
                  <a:solidFill>
                    <a:schemeClr val="bg1">
                      <a:lumMod val="65000"/>
                    </a:schemeClr>
                  </a:solidFill>
                </a:rPr>
                <a:t>3</a:t>
              </a:r>
            </a:p>
          </p:txBody>
        </p:sp>
        <p:sp>
          <p:nvSpPr>
            <p:cNvPr id="17" name="TextBox 16">
              <a:extLst>
                <a:ext uri="{FF2B5EF4-FFF2-40B4-BE49-F238E27FC236}">
                  <a16:creationId xmlns:a16="http://schemas.microsoft.com/office/drawing/2014/main" id="{6EA8877A-C283-18C0-DB3A-E77EDAF06C02}"/>
                </a:ext>
              </a:extLst>
            </p:cNvPr>
            <p:cNvSpPr txBox="1"/>
            <p:nvPr/>
          </p:nvSpPr>
          <p:spPr>
            <a:xfrm>
              <a:off x="2172450" y="3445913"/>
              <a:ext cx="256802" cy="261610"/>
            </a:xfrm>
            <a:prstGeom prst="rect">
              <a:avLst/>
            </a:prstGeom>
            <a:noFill/>
          </p:spPr>
          <p:txBody>
            <a:bodyPr wrap="none" rtlCol="0">
              <a:spAutoFit/>
            </a:bodyPr>
            <a:lstStyle/>
            <a:p>
              <a:r>
                <a:rPr lang="en-US" sz="1100" dirty="0">
                  <a:solidFill>
                    <a:schemeClr val="bg1">
                      <a:lumMod val="65000"/>
                    </a:schemeClr>
                  </a:solidFill>
                </a:rPr>
                <a:t>4</a:t>
              </a:r>
            </a:p>
          </p:txBody>
        </p:sp>
        <p:sp>
          <p:nvSpPr>
            <p:cNvPr id="18" name="TextBox 17">
              <a:extLst>
                <a:ext uri="{FF2B5EF4-FFF2-40B4-BE49-F238E27FC236}">
                  <a16:creationId xmlns:a16="http://schemas.microsoft.com/office/drawing/2014/main" id="{4F2D5254-C170-DFB6-2F94-DB1C9267EC4B}"/>
                </a:ext>
              </a:extLst>
            </p:cNvPr>
            <p:cNvSpPr txBox="1"/>
            <p:nvPr/>
          </p:nvSpPr>
          <p:spPr>
            <a:xfrm>
              <a:off x="2168530" y="3224515"/>
              <a:ext cx="256802" cy="261610"/>
            </a:xfrm>
            <a:prstGeom prst="rect">
              <a:avLst/>
            </a:prstGeom>
            <a:noFill/>
          </p:spPr>
          <p:txBody>
            <a:bodyPr wrap="none" rtlCol="0">
              <a:spAutoFit/>
            </a:bodyPr>
            <a:lstStyle/>
            <a:p>
              <a:r>
                <a:rPr lang="en-US" sz="1100" dirty="0">
                  <a:solidFill>
                    <a:schemeClr val="bg1">
                      <a:lumMod val="65000"/>
                    </a:schemeClr>
                  </a:solidFill>
                </a:rPr>
                <a:t>5</a:t>
              </a:r>
            </a:p>
          </p:txBody>
        </p:sp>
        <p:sp>
          <p:nvSpPr>
            <p:cNvPr id="19" name="TextBox 18">
              <a:extLst>
                <a:ext uri="{FF2B5EF4-FFF2-40B4-BE49-F238E27FC236}">
                  <a16:creationId xmlns:a16="http://schemas.microsoft.com/office/drawing/2014/main" id="{E4857C94-89F7-E265-920B-79DB974C77D5}"/>
                </a:ext>
              </a:extLst>
            </p:cNvPr>
            <p:cNvSpPr txBox="1"/>
            <p:nvPr/>
          </p:nvSpPr>
          <p:spPr>
            <a:xfrm>
              <a:off x="2167853" y="2990145"/>
              <a:ext cx="256802" cy="261610"/>
            </a:xfrm>
            <a:prstGeom prst="rect">
              <a:avLst/>
            </a:prstGeom>
            <a:noFill/>
          </p:spPr>
          <p:txBody>
            <a:bodyPr wrap="none" rtlCol="0">
              <a:spAutoFit/>
            </a:bodyPr>
            <a:lstStyle/>
            <a:p>
              <a:r>
                <a:rPr lang="en-US" sz="1100" dirty="0">
                  <a:solidFill>
                    <a:schemeClr val="bg1">
                      <a:lumMod val="65000"/>
                    </a:schemeClr>
                  </a:solidFill>
                </a:rPr>
                <a:t>6</a:t>
              </a:r>
            </a:p>
          </p:txBody>
        </p:sp>
        <p:sp>
          <p:nvSpPr>
            <p:cNvPr id="20" name="TextBox 19">
              <a:extLst>
                <a:ext uri="{FF2B5EF4-FFF2-40B4-BE49-F238E27FC236}">
                  <a16:creationId xmlns:a16="http://schemas.microsoft.com/office/drawing/2014/main" id="{D6B93C79-CF71-864D-A0AC-5B246949E4C0}"/>
                </a:ext>
              </a:extLst>
            </p:cNvPr>
            <p:cNvSpPr txBox="1"/>
            <p:nvPr/>
          </p:nvSpPr>
          <p:spPr>
            <a:xfrm>
              <a:off x="2170419" y="2752532"/>
              <a:ext cx="256802" cy="261610"/>
            </a:xfrm>
            <a:prstGeom prst="rect">
              <a:avLst/>
            </a:prstGeom>
            <a:noFill/>
          </p:spPr>
          <p:txBody>
            <a:bodyPr wrap="none" rtlCol="0">
              <a:spAutoFit/>
            </a:bodyPr>
            <a:lstStyle/>
            <a:p>
              <a:r>
                <a:rPr lang="en-US" sz="1100" dirty="0">
                  <a:solidFill>
                    <a:schemeClr val="bg1">
                      <a:lumMod val="65000"/>
                    </a:schemeClr>
                  </a:solidFill>
                </a:rPr>
                <a:t>7</a:t>
              </a:r>
            </a:p>
          </p:txBody>
        </p:sp>
        <p:sp>
          <p:nvSpPr>
            <p:cNvPr id="21" name="TextBox 20">
              <a:extLst>
                <a:ext uri="{FF2B5EF4-FFF2-40B4-BE49-F238E27FC236}">
                  <a16:creationId xmlns:a16="http://schemas.microsoft.com/office/drawing/2014/main" id="{BFC6E008-B6A3-185C-7AD5-4B05A9C12FE8}"/>
                </a:ext>
              </a:extLst>
            </p:cNvPr>
            <p:cNvSpPr txBox="1"/>
            <p:nvPr/>
          </p:nvSpPr>
          <p:spPr>
            <a:xfrm>
              <a:off x="2169742" y="2521405"/>
              <a:ext cx="256802" cy="261610"/>
            </a:xfrm>
            <a:prstGeom prst="rect">
              <a:avLst/>
            </a:prstGeom>
            <a:noFill/>
          </p:spPr>
          <p:txBody>
            <a:bodyPr wrap="none" rtlCol="0">
              <a:spAutoFit/>
            </a:bodyPr>
            <a:lstStyle/>
            <a:p>
              <a:r>
                <a:rPr lang="en-US" sz="1100" dirty="0">
                  <a:solidFill>
                    <a:schemeClr val="bg1">
                      <a:lumMod val="65000"/>
                    </a:schemeClr>
                  </a:solidFill>
                </a:rPr>
                <a:t>8</a:t>
              </a:r>
            </a:p>
          </p:txBody>
        </p:sp>
        <p:sp>
          <p:nvSpPr>
            <p:cNvPr id="22" name="TextBox 21">
              <a:extLst>
                <a:ext uri="{FF2B5EF4-FFF2-40B4-BE49-F238E27FC236}">
                  <a16:creationId xmlns:a16="http://schemas.microsoft.com/office/drawing/2014/main" id="{C4D5A138-B2D3-6B7A-589D-06211025659E}"/>
                </a:ext>
              </a:extLst>
            </p:cNvPr>
            <p:cNvSpPr txBox="1"/>
            <p:nvPr/>
          </p:nvSpPr>
          <p:spPr>
            <a:xfrm>
              <a:off x="2172303" y="2290278"/>
              <a:ext cx="256802" cy="261610"/>
            </a:xfrm>
            <a:prstGeom prst="rect">
              <a:avLst/>
            </a:prstGeom>
            <a:noFill/>
          </p:spPr>
          <p:txBody>
            <a:bodyPr wrap="none" rtlCol="0">
              <a:spAutoFit/>
            </a:bodyPr>
            <a:lstStyle/>
            <a:p>
              <a:r>
                <a:rPr lang="en-US" sz="1100" dirty="0">
                  <a:solidFill>
                    <a:schemeClr val="bg1">
                      <a:lumMod val="65000"/>
                    </a:schemeClr>
                  </a:solidFill>
                </a:rPr>
                <a:t>9</a:t>
              </a:r>
            </a:p>
          </p:txBody>
        </p:sp>
        <p:sp>
          <p:nvSpPr>
            <p:cNvPr id="23" name="TextBox 22">
              <a:extLst>
                <a:ext uri="{FF2B5EF4-FFF2-40B4-BE49-F238E27FC236}">
                  <a16:creationId xmlns:a16="http://schemas.microsoft.com/office/drawing/2014/main" id="{A3AF268A-7563-C088-15DD-92B8433E1E51}"/>
                </a:ext>
              </a:extLst>
            </p:cNvPr>
            <p:cNvSpPr txBox="1"/>
            <p:nvPr/>
          </p:nvSpPr>
          <p:spPr>
            <a:xfrm>
              <a:off x="2110014" y="2065637"/>
              <a:ext cx="328936" cy="261610"/>
            </a:xfrm>
            <a:prstGeom prst="rect">
              <a:avLst/>
            </a:prstGeom>
            <a:noFill/>
          </p:spPr>
          <p:txBody>
            <a:bodyPr wrap="none" rtlCol="0">
              <a:spAutoFit/>
            </a:bodyPr>
            <a:lstStyle/>
            <a:p>
              <a:r>
                <a:rPr lang="en-US" sz="1100" dirty="0">
                  <a:solidFill>
                    <a:schemeClr val="bg1">
                      <a:lumMod val="65000"/>
                    </a:schemeClr>
                  </a:solidFill>
                </a:rPr>
                <a:t>10</a:t>
              </a:r>
            </a:p>
          </p:txBody>
        </p:sp>
      </p:grpSp>
      <p:grpSp>
        <p:nvGrpSpPr>
          <p:cNvPr id="30" name="Group 29">
            <a:extLst>
              <a:ext uri="{FF2B5EF4-FFF2-40B4-BE49-F238E27FC236}">
                <a16:creationId xmlns:a16="http://schemas.microsoft.com/office/drawing/2014/main" id="{C94B95F7-78AD-EFBA-35F8-C059FD6506C8}"/>
              </a:ext>
            </a:extLst>
          </p:cNvPr>
          <p:cNvGrpSpPr/>
          <p:nvPr/>
        </p:nvGrpSpPr>
        <p:grpSpPr>
          <a:xfrm>
            <a:off x="6270547" y="1537252"/>
            <a:ext cx="3815537" cy="3684460"/>
            <a:chOff x="6270547" y="1537252"/>
            <a:chExt cx="3815537" cy="3684460"/>
          </a:xfrm>
        </p:grpSpPr>
        <p:cxnSp>
          <p:nvCxnSpPr>
            <p:cNvPr id="26" name="Straight Connector 25">
              <a:extLst>
                <a:ext uri="{FF2B5EF4-FFF2-40B4-BE49-F238E27FC236}">
                  <a16:creationId xmlns:a16="http://schemas.microsoft.com/office/drawing/2014/main" id="{03D0AD79-FC33-826C-FE14-B100AC62AC39}"/>
                </a:ext>
              </a:extLst>
            </p:cNvPr>
            <p:cNvCxnSpPr>
              <a:cxnSpLocks/>
            </p:cNvCxnSpPr>
            <p:nvPr/>
          </p:nvCxnSpPr>
          <p:spPr>
            <a:xfrm flipV="1">
              <a:off x="6374838" y="1537252"/>
              <a:ext cx="0" cy="2972017"/>
            </a:xfrm>
            <a:prstGeom prst="line">
              <a:avLst/>
            </a:prstGeom>
            <a:ln w="15875">
              <a:solidFill>
                <a:srgbClr val="7030A0"/>
              </a:solidFill>
              <a:prstDash val="dash"/>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D5F6B582-9E31-F7F1-6659-F58E8FE55594}"/>
                </a:ext>
              </a:extLst>
            </p:cNvPr>
            <p:cNvSpPr txBox="1"/>
            <p:nvPr/>
          </p:nvSpPr>
          <p:spPr>
            <a:xfrm>
              <a:off x="6270547" y="4730487"/>
              <a:ext cx="3815537" cy="491225"/>
            </a:xfrm>
            <a:prstGeom prst="rect">
              <a:avLst/>
            </a:prstGeom>
            <a:noFill/>
          </p:spPr>
          <p:txBody>
            <a:bodyPr wrap="square" rtlCol="0">
              <a:spAutoFit/>
            </a:bodyPr>
            <a:lstStyle/>
            <a:p>
              <a:pPr>
                <a:lnSpc>
                  <a:spcPct val="80000"/>
                </a:lnSpc>
              </a:pPr>
              <a:r>
                <a:rPr lang="en-US" sz="1600" dirty="0">
                  <a:solidFill>
                    <a:srgbClr val="7030A0"/>
                  </a:solidFill>
                </a:rPr>
                <a:t>at t</a:t>
              </a:r>
              <a:r>
                <a:rPr lang="en-US" sz="1600" baseline="-25000" dirty="0">
                  <a:solidFill>
                    <a:srgbClr val="7030A0"/>
                  </a:solidFill>
                </a:rPr>
                <a:t>0</a:t>
              </a:r>
              <a:r>
                <a:rPr lang="en-US" sz="1600" dirty="0">
                  <a:solidFill>
                    <a:srgbClr val="7030A0"/>
                  </a:solidFill>
                </a:rPr>
                <a:t>, 6 chunks have arrived, 2 chunks have been played out, so the buffer has 4 chunks </a:t>
              </a:r>
            </a:p>
          </p:txBody>
        </p:sp>
        <p:sp>
          <p:nvSpPr>
            <p:cNvPr id="29" name="TextBox 28">
              <a:extLst>
                <a:ext uri="{FF2B5EF4-FFF2-40B4-BE49-F238E27FC236}">
                  <a16:creationId xmlns:a16="http://schemas.microsoft.com/office/drawing/2014/main" id="{5CE0A307-F172-597D-C9EC-77E8E2F6C736}"/>
                </a:ext>
              </a:extLst>
            </p:cNvPr>
            <p:cNvSpPr txBox="1"/>
            <p:nvPr/>
          </p:nvSpPr>
          <p:spPr>
            <a:xfrm>
              <a:off x="6270547" y="4514770"/>
              <a:ext cx="463551" cy="319446"/>
            </a:xfrm>
            <a:prstGeom prst="rect">
              <a:avLst/>
            </a:prstGeom>
            <a:noFill/>
          </p:spPr>
          <p:txBody>
            <a:bodyPr wrap="square" rtlCol="0">
              <a:spAutoFit/>
            </a:bodyPr>
            <a:lstStyle/>
            <a:p>
              <a:pPr>
                <a:lnSpc>
                  <a:spcPct val="80000"/>
                </a:lnSpc>
              </a:pPr>
              <a:r>
                <a:rPr lang="en-US" dirty="0">
                  <a:solidFill>
                    <a:srgbClr val="7030A0"/>
                  </a:solidFill>
                </a:rPr>
                <a:t>t</a:t>
              </a:r>
              <a:r>
                <a:rPr lang="en-US" baseline="-25000" dirty="0">
                  <a:solidFill>
                    <a:srgbClr val="7030A0"/>
                  </a:solidFill>
                </a:rPr>
                <a:t>0</a:t>
              </a:r>
              <a:r>
                <a:rPr lang="en-US" dirty="0">
                  <a:solidFill>
                    <a:srgbClr val="7030A0"/>
                  </a:solidFill>
                </a:rPr>
                <a:t> </a:t>
              </a:r>
            </a:p>
          </p:txBody>
        </p:sp>
      </p:grpSp>
    </p:spTree>
    <p:extLst>
      <p:ext uri="{BB962C8B-B14F-4D97-AF65-F5344CB8AC3E}">
        <p14:creationId xmlns:p14="http://schemas.microsoft.com/office/powerpoint/2010/main" val="205950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22" presetClass="entr" presetSubtype="4" fill="hold" nodeType="afterEffect">
                                  <p:stCondLst>
                                    <p:cond delay="1000"/>
                                  </p:stCondLst>
                                  <p:childTnLst>
                                    <p:set>
                                      <p:cBhvr>
                                        <p:cTn id="20" dur="1" fill="hold">
                                          <p:stCondLst>
                                            <p:cond delay="0"/>
                                          </p:stCondLst>
                                        </p:cTn>
                                        <p:tgtEl>
                                          <p:spTgt spid="30"/>
                                        </p:tgtEl>
                                        <p:attrNameLst>
                                          <p:attrName>style.visibility</p:attrName>
                                        </p:attrNameLst>
                                      </p:cBhvr>
                                      <p:to>
                                        <p:strVal val="visible"/>
                                      </p:to>
                                    </p:set>
                                    <p:animEffect transition="in" filter="wipe(down)">
                                      <p:cBhvr>
                                        <p:cTn id="21" dur="500"/>
                                        <p:tgtEl>
                                          <p:spTgt spid="30"/>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521">
                                            <p:txEl>
                                              <p:pRg st="0" end="0"/>
                                            </p:txEl>
                                          </p:spTgt>
                                        </p:tgtEl>
                                        <p:attrNameLst>
                                          <p:attrName>style.visibility</p:attrName>
                                        </p:attrNameLst>
                                      </p:cBhvr>
                                      <p:to>
                                        <p:strVal val="visible"/>
                                      </p:to>
                                    </p:set>
                                    <p:animEffect transition="in" filter="dissolve">
                                      <p:cBhvr>
                                        <p:cTn id="26"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822435" y="1484670"/>
            <a:ext cx="10369274"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divides video file into multiple chunks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chunk encoded at multiple different rates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rate encodings stored in different files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files replicated in various CDN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manifest file: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provides URLs for different chunks</a:t>
            </a:r>
          </a:p>
        </p:txBody>
      </p:sp>
      <p:grpSp>
        <p:nvGrpSpPr>
          <p:cNvPr id="56" name="Group 2">
            <a:extLst>
              <a:ext uri="{FF2B5EF4-FFF2-40B4-BE49-F238E27FC236}">
                <a16:creationId xmlns:a16="http://schemas.microsoft.com/office/drawing/2014/main" id="{232E2937-932A-8140-A56C-A78B8BFCFF64}"/>
              </a:ext>
            </a:extLst>
          </p:cNvPr>
          <p:cNvGrpSpPr>
            <a:grpSpLocks/>
          </p:cNvGrpSpPr>
          <p:nvPr/>
        </p:nvGrpSpPr>
        <p:grpSpPr bwMode="auto">
          <a:xfrm>
            <a:off x="10418918" y="2387938"/>
            <a:ext cx="1331627" cy="1083147"/>
            <a:chOff x="1842724" y="2867233"/>
            <a:chExt cx="5649912" cy="3416300"/>
          </a:xfrm>
        </p:grpSpPr>
        <p:sp>
          <p:nvSpPr>
            <p:cNvPr id="57" name="AutoShape 99">
              <a:extLst>
                <a:ext uri="{FF2B5EF4-FFF2-40B4-BE49-F238E27FC236}">
                  <a16:creationId xmlns:a16="http://schemas.microsoft.com/office/drawing/2014/main" id="{5055D5A0-B7B0-8947-9D7F-F28A31600DA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 name="Rectangle 87">
              <a:extLst>
                <a:ext uri="{FF2B5EF4-FFF2-40B4-BE49-F238E27FC236}">
                  <a16:creationId xmlns:a16="http://schemas.microsoft.com/office/drawing/2014/main" id="{13B28B0D-9C67-5D40-8231-3A83B9C16DD6}"/>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51" name="Group 349">
            <a:extLst>
              <a:ext uri="{FF2B5EF4-FFF2-40B4-BE49-F238E27FC236}">
                <a16:creationId xmlns:a16="http://schemas.microsoft.com/office/drawing/2014/main" id="{431C7441-FEA9-E649-870D-E4A204A68EA2}"/>
              </a:ext>
            </a:extLst>
          </p:cNvPr>
          <p:cNvGrpSpPr>
            <a:grpSpLocks/>
          </p:cNvGrpSpPr>
          <p:nvPr/>
        </p:nvGrpSpPr>
        <p:grpSpPr bwMode="auto">
          <a:xfrm>
            <a:off x="10897863" y="2829271"/>
            <a:ext cx="427844" cy="454118"/>
            <a:chOff x="4437" y="1472"/>
            <a:chExt cx="427" cy="418"/>
          </a:xfrm>
        </p:grpSpPr>
        <p:sp>
          <p:nvSpPr>
            <p:cNvPr id="152" name="Rectangle 350">
              <a:extLst>
                <a:ext uri="{FF2B5EF4-FFF2-40B4-BE49-F238E27FC236}">
                  <a16:creationId xmlns:a16="http://schemas.microsoft.com/office/drawing/2014/main" id="{5CB65625-7D77-2D48-9EBF-E0DD7EB5555C}"/>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3" name="Rectangle 351">
              <a:extLst>
                <a:ext uri="{FF2B5EF4-FFF2-40B4-BE49-F238E27FC236}">
                  <a16:creationId xmlns:a16="http://schemas.microsoft.com/office/drawing/2014/main" id="{9179FB7F-3949-174E-9E9E-A161E0EF4A75}"/>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4" name="Rectangle 352">
              <a:extLst>
                <a:ext uri="{FF2B5EF4-FFF2-40B4-BE49-F238E27FC236}">
                  <a16:creationId xmlns:a16="http://schemas.microsoft.com/office/drawing/2014/main" id="{7E315010-D1DB-594B-B06F-DFFAAC621E9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5" name="Rectangle 353">
              <a:extLst>
                <a:ext uri="{FF2B5EF4-FFF2-40B4-BE49-F238E27FC236}">
                  <a16:creationId xmlns:a16="http://schemas.microsoft.com/office/drawing/2014/main" id="{03963D0C-B78F-CD4C-82A8-1D695049CB0F}"/>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156" name="Freeform 1287">
            <a:extLst>
              <a:ext uri="{FF2B5EF4-FFF2-40B4-BE49-F238E27FC236}">
                <a16:creationId xmlns:a16="http://schemas.microsoft.com/office/drawing/2014/main" id="{77B492B9-F4A6-AA4F-886C-26D56EDFBA9C}"/>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57" name="Straight Connector 45">
            <a:extLst>
              <a:ext uri="{FF2B5EF4-FFF2-40B4-BE49-F238E27FC236}">
                <a16:creationId xmlns:a16="http://schemas.microsoft.com/office/drawing/2014/main" id="{EF812D6A-3887-5D48-A2A7-90D0F1858553}"/>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TextBox 64">
            <a:extLst>
              <a:ext uri="{FF2B5EF4-FFF2-40B4-BE49-F238E27FC236}">
                <a16:creationId xmlns:a16="http://schemas.microsoft.com/office/drawing/2014/main" id="{47349889-E81A-C242-9729-98BDB7A6D246}"/>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7" name="Freeform 236">
            <a:extLst>
              <a:ext uri="{FF2B5EF4-FFF2-40B4-BE49-F238E27FC236}">
                <a16:creationId xmlns:a16="http://schemas.microsoft.com/office/drawing/2014/main" id="{0AB0D303-D269-7F44-8600-794F5467067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8" name="Freeform 237">
            <a:extLst>
              <a:ext uri="{FF2B5EF4-FFF2-40B4-BE49-F238E27FC236}">
                <a16:creationId xmlns:a16="http://schemas.microsoft.com/office/drawing/2014/main" id="{7CE77C4C-F0D2-6344-8886-D4BFC98A935F}"/>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39" name="Group 238">
            <a:extLst>
              <a:ext uri="{FF2B5EF4-FFF2-40B4-BE49-F238E27FC236}">
                <a16:creationId xmlns:a16="http://schemas.microsoft.com/office/drawing/2014/main" id="{0D8A0B99-F17E-9048-89FF-C5E63CBAF4A2}"/>
              </a:ext>
            </a:extLst>
          </p:cNvPr>
          <p:cNvGrpSpPr/>
          <p:nvPr/>
        </p:nvGrpSpPr>
        <p:grpSpPr>
          <a:xfrm>
            <a:off x="10236017" y="2762935"/>
            <a:ext cx="351378" cy="523220"/>
            <a:chOff x="10485997" y="1295948"/>
            <a:chExt cx="351378" cy="523220"/>
          </a:xfrm>
        </p:grpSpPr>
        <p:sp>
          <p:nvSpPr>
            <p:cNvPr id="240" name="Oval 239">
              <a:extLst>
                <a:ext uri="{FF2B5EF4-FFF2-40B4-BE49-F238E27FC236}">
                  <a16:creationId xmlns:a16="http://schemas.microsoft.com/office/drawing/2014/main" id="{336856DC-DFE0-7C40-ABCD-4AD555F9A214}"/>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1" name="TextBox 240">
              <a:extLst>
                <a:ext uri="{FF2B5EF4-FFF2-40B4-BE49-F238E27FC236}">
                  <a16:creationId xmlns:a16="http://schemas.microsoft.com/office/drawing/2014/main" id="{F96EFC4C-7C92-AA47-8E56-845F6C38BF12}"/>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sp>
        <p:nvSpPr>
          <p:cNvPr id="243" name="Rectangle 3">
            <a:extLst>
              <a:ext uri="{FF2B5EF4-FFF2-40B4-BE49-F238E27FC236}">
                <a16:creationId xmlns:a16="http://schemas.microsoft.com/office/drawing/2014/main" id="{09884CFC-62B5-6946-85A6-0910ED9BC848}"/>
              </a:ext>
            </a:extLst>
          </p:cNvPr>
          <p:cNvSpPr txBox="1">
            <a:spLocks noChangeArrowheads="1"/>
          </p:cNvSpPr>
          <p:nvPr/>
        </p:nvSpPr>
        <p:spPr>
          <a:xfrm>
            <a:off x="857469" y="4086563"/>
            <a:ext cx="10369274" cy="25664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periodically estimates server-to-client bandwidth</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consulting manifest, requests one chunk at a time </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chooses maximum coding rate sustainable given current bandwidth</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choose different coding rates at different points in time (depending on available bandwidth at time), and from different servers</a:t>
            </a:r>
          </a:p>
        </p:txBody>
      </p:sp>
      <p:grpSp>
        <p:nvGrpSpPr>
          <p:cNvPr id="6" name="Group 5">
            <a:extLst>
              <a:ext uri="{FF2B5EF4-FFF2-40B4-BE49-F238E27FC236}">
                <a16:creationId xmlns:a16="http://schemas.microsoft.com/office/drawing/2014/main" id="{9516C6FF-6A10-6041-9BDF-81CF75A59CA8}"/>
              </a:ext>
            </a:extLst>
          </p:cNvPr>
          <p:cNvGrpSpPr/>
          <p:nvPr/>
        </p:nvGrpSpPr>
        <p:grpSpPr>
          <a:xfrm>
            <a:off x="7793102" y="2318615"/>
            <a:ext cx="943482" cy="1132486"/>
            <a:chOff x="7698509" y="2176725"/>
            <a:chExt cx="943482" cy="1132486"/>
          </a:xfrm>
        </p:grpSpPr>
        <p:grpSp>
          <p:nvGrpSpPr>
            <p:cNvPr id="60" name="Group 249">
              <a:extLst>
                <a:ext uri="{FF2B5EF4-FFF2-40B4-BE49-F238E27FC236}">
                  <a16:creationId xmlns:a16="http://schemas.microsoft.com/office/drawing/2014/main" id="{48BBCEB5-A9FB-2642-93D9-9545FFA86D10}"/>
                </a:ext>
              </a:extLst>
            </p:cNvPr>
            <p:cNvGrpSpPr>
              <a:grpSpLocks/>
            </p:cNvGrpSpPr>
            <p:nvPr/>
          </p:nvGrpSpPr>
          <p:grpSpPr bwMode="auto">
            <a:xfrm>
              <a:off x="8058261" y="2771439"/>
              <a:ext cx="269531" cy="537772"/>
              <a:chOff x="4140" y="429"/>
              <a:chExt cx="1425" cy="2396"/>
            </a:xfrm>
          </p:grpSpPr>
          <p:sp>
            <p:nvSpPr>
              <p:cNvPr id="66" name="Freeform 250">
                <a:extLst>
                  <a:ext uri="{FF2B5EF4-FFF2-40B4-BE49-F238E27FC236}">
                    <a16:creationId xmlns:a16="http://schemas.microsoft.com/office/drawing/2014/main" id="{E5578A76-629A-7C4E-929B-B31E9800D6D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251">
                <a:extLst>
                  <a:ext uri="{FF2B5EF4-FFF2-40B4-BE49-F238E27FC236}">
                    <a16:creationId xmlns:a16="http://schemas.microsoft.com/office/drawing/2014/main" id="{1A5867E7-D752-BB44-9E06-DF75CD8E941B}"/>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8" name="Freeform 252">
                <a:extLst>
                  <a:ext uri="{FF2B5EF4-FFF2-40B4-BE49-F238E27FC236}">
                    <a16:creationId xmlns:a16="http://schemas.microsoft.com/office/drawing/2014/main" id="{18A99A20-76B3-D94B-BCB7-5A84A51A3E5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Freeform 253">
                <a:extLst>
                  <a:ext uri="{FF2B5EF4-FFF2-40B4-BE49-F238E27FC236}">
                    <a16:creationId xmlns:a16="http://schemas.microsoft.com/office/drawing/2014/main" id="{A9BB3F94-5FEF-EF4E-97B6-7F746CE2550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Rectangle 254">
                <a:extLst>
                  <a:ext uri="{FF2B5EF4-FFF2-40B4-BE49-F238E27FC236}">
                    <a16:creationId xmlns:a16="http://schemas.microsoft.com/office/drawing/2014/main" id="{24798097-207A-DE46-ABC7-D6731BD906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1" name="Group 255">
                <a:extLst>
                  <a:ext uri="{FF2B5EF4-FFF2-40B4-BE49-F238E27FC236}">
                    <a16:creationId xmlns:a16="http://schemas.microsoft.com/office/drawing/2014/main" id="{CE875205-8C0D-754E-8E36-32A41C82095B}"/>
                  </a:ext>
                </a:extLst>
              </p:cNvPr>
              <p:cNvGrpSpPr>
                <a:grpSpLocks/>
              </p:cNvGrpSpPr>
              <p:nvPr/>
            </p:nvGrpSpPr>
            <p:grpSpPr bwMode="auto">
              <a:xfrm>
                <a:off x="4749" y="668"/>
                <a:ext cx="581" cy="145"/>
                <a:chOff x="614" y="2568"/>
                <a:chExt cx="725" cy="139"/>
              </a:xfrm>
            </p:grpSpPr>
            <p:sp>
              <p:nvSpPr>
                <p:cNvPr id="149" name="AutoShape 256">
                  <a:extLst>
                    <a:ext uri="{FF2B5EF4-FFF2-40B4-BE49-F238E27FC236}">
                      <a16:creationId xmlns:a16="http://schemas.microsoft.com/office/drawing/2014/main" id="{7F68C377-96A4-A844-B707-FF5A78DCF3E5}"/>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50" name="AutoShape 257">
                  <a:extLst>
                    <a:ext uri="{FF2B5EF4-FFF2-40B4-BE49-F238E27FC236}">
                      <a16:creationId xmlns:a16="http://schemas.microsoft.com/office/drawing/2014/main" id="{FBBE8A7F-E64A-EE41-B2D4-AD4E2707D85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2" name="Rectangle 258">
                <a:extLst>
                  <a:ext uri="{FF2B5EF4-FFF2-40B4-BE49-F238E27FC236}">
                    <a16:creationId xmlns:a16="http://schemas.microsoft.com/office/drawing/2014/main" id="{B39571E5-0FFF-0740-AC4C-800173B23EB1}"/>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3" name="Group 259">
                <a:extLst>
                  <a:ext uri="{FF2B5EF4-FFF2-40B4-BE49-F238E27FC236}">
                    <a16:creationId xmlns:a16="http://schemas.microsoft.com/office/drawing/2014/main" id="{2FFD7F69-CFA4-8345-9CDD-4D7CBE793A1E}"/>
                  </a:ext>
                </a:extLst>
              </p:cNvPr>
              <p:cNvGrpSpPr>
                <a:grpSpLocks/>
              </p:cNvGrpSpPr>
              <p:nvPr/>
            </p:nvGrpSpPr>
            <p:grpSpPr bwMode="auto">
              <a:xfrm>
                <a:off x="4747" y="994"/>
                <a:ext cx="581" cy="134"/>
                <a:chOff x="614" y="2568"/>
                <a:chExt cx="725" cy="139"/>
              </a:xfrm>
            </p:grpSpPr>
            <p:sp>
              <p:nvSpPr>
                <p:cNvPr id="147" name="AutoShape 260">
                  <a:extLst>
                    <a:ext uri="{FF2B5EF4-FFF2-40B4-BE49-F238E27FC236}">
                      <a16:creationId xmlns:a16="http://schemas.microsoft.com/office/drawing/2014/main" id="{C18E76AE-324F-1844-AB10-870723FC048F}"/>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8" name="AutoShape 261">
                  <a:extLst>
                    <a:ext uri="{FF2B5EF4-FFF2-40B4-BE49-F238E27FC236}">
                      <a16:creationId xmlns:a16="http://schemas.microsoft.com/office/drawing/2014/main" id="{309A2001-6A30-874B-9EF6-99E9B7DA9CC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4" name="Rectangle 262">
                <a:extLst>
                  <a:ext uri="{FF2B5EF4-FFF2-40B4-BE49-F238E27FC236}">
                    <a16:creationId xmlns:a16="http://schemas.microsoft.com/office/drawing/2014/main" id="{DA8F8E62-F74D-494C-98D4-A4DCC518EB80}"/>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5" name="Rectangle 263">
                <a:extLst>
                  <a:ext uri="{FF2B5EF4-FFF2-40B4-BE49-F238E27FC236}">
                    <a16:creationId xmlns:a16="http://schemas.microsoft.com/office/drawing/2014/main" id="{5C72FC81-4509-194D-B382-46B04D9F2ACC}"/>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6" name="Group 264">
                <a:extLst>
                  <a:ext uri="{FF2B5EF4-FFF2-40B4-BE49-F238E27FC236}">
                    <a16:creationId xmlns:a16="http://schemas.microsoft.com/office/drawing/2014/main" id="{C74557B3-5043-3E4E-950A-F0F9B84E6633}"/>
                  </a:ext>
                </a:extLst>
              </p:cNvPr>
              <p:cNvGrpSpPr>
                <a:grpSpLocks/>
              </p:cNvGrpSpPr>
              <p:nvPr/>
            </p:nvGrpSpPr>
            <p:grpSpPr bwMode="auto">
              <a:xfrm>
                <a:off x="4735" y="1627"/>
                <a:ext cx="582" cy="151"/>
                <a:chOff x="614" y="2568"/>
                <a:chExt cx="725" cy="139"/>
              </a:xfrm>
            </p:grpSpPr>
            <p:sp>
              <p:nvSpPr>
                <p:cNvPr id="145" name="AutoShape 265">
                  <a:extLst>
                    <a:ext uri="{FF2B5EF4-FFF2-40B4-BE49-F238E27FC236}">
                      <a16:creationId xmlns:a16="http://schemas.microsoft.com/office/drawing/2014/main" id="{638031EB-99B8-7647-9188-5101A28F303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6" name="AutoShape 266">
                  <a:extLst>
                    <a:ext uri="{FF2B5EF4-FFF2-40B4-BE49-F238E27FC236}">
                      <a16:creationId xmlns:a16="http://schemas.microsoft.com/office/drawing/2014/main" id="{6C8E38B1-9F86-7548-BE82-A1907EA55703}"/>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7" name="Freeform 267">
                <a:extLst>
                  <a:ext uri="{FF2B5EF4-FFF2-40B4-BE49-F238E27FC236}">
                    <a16:creationId xmlns:a16="http://schemas.microsoft.com/office/drawing/2014/main" id="{780D28F1-F039-7B47-895F-6AF623B7593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8" name="Group 268">
                <a:extLst>
                  <a:ext uri="{FF2B5EF4-FFF2-40B4-BE49-F238E27FC236}">
                    <a16:creationId xmlns:a16="http://schemas.microsoft.com/office/drawing/2014/main" id="{F8BA803E-E6FA-BE47-9114-B130D8F91D69}"/>
                  </a:ext>
                </a:extLst>
              </p:cNvPr>
              <p:cNvGrpSpPr>
                <a:grpSpLocks/>
              </p:cNvGrpSpPr>
              <p:nvPr/>
            </p:nvGrpSpPr>
            <p:grpSpPr bwMode="auto">
              <a:xfrm>
                <a:off x="4739" y="1327"/>
                <a:ext cx="582" cy="139"/>
                <a:chOff x="614" y="2568"/>
                <a:chExt cx="725" cy="139"/>
              </a:xfrm>
            </p:grpSpPr>
            <p:sp>
              <p:nvSpPr>
                <p:cNvPr id="143" name="AutoShape 269">
                  <a:extLst>
                    <a:ext uri="{FF2B5EF4-FFF2-40B4-BE49-F238E27FC236}">
                      <a16:creationId xmlns:a16="http://schemas.microsoft.com/office/drawing/2014/main" id="{202CDBC5-C1C3-7647-A70B-88D7C320E43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4" name="AutoShape 270">
                  <a:extLst>
                    <a:ext uri="{FF2B5EF4-FFF2-40B4-BE49-F238E27FC236}">
                      <a16:creationId xmlns:a16="http://schemas.microsoft.com/office/drawing/2014/main" id="{C81F10F8-CB38-2F43-AFB2-47C4286EF93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9" name="Rectangle 271">
                <a:extLst>
                  <a:ext uri="{FF2B5EF4-FFF2-40B4-BE49-F238E27FC236}">
                    <a16:creationId xmlns:a16="http://schemas.microsoft.com/office/drawing/2014/main" id="{EDACD190-8FE2-1D43-8E66-2413877FD746}"/>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81" name="Freeform 272">
                <a:extLst>
                  <a:ext uri="{FF2B5EF4-FFF2-40B4-BE49-F238E27FC236}">
                    <a16:creationId xmlns:a16="http://schemas.microsoft.com/office/drawing/2014/main" id="{1A163E29-D6C7-7149-AC1F-F9DD28AFE2C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273">
                <a:extLst>
                  <a:ext uri="{FF2B5EF4-FFF2-40B4-BE49-F238E27FC236}">
                    <a16:creationId xmlns:a16="http://schemas.microsoft.com/office/drawing/2014/main" id="{9F00C2F4-495D-D44E-A0E9-93BDB71EDD6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Oval 274">
                <a:extLst>
                  <a:ext uri="{FF2B5EF4-FFF2-40B4-BE49-F238E27FC236}">
                    <a16:creationId xmlns:a16="http://schemas.microsoft.com/office/drawing/2014/main" id="{63E29C64-9071-864D-A246-CEF64DEC6514}"/>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6" name="Freeform 275">
                <a:extLst>
                  <a:ext uri="{FF2B5EF4-FFF2-40B4-BE49-F238E27FC236}">
                    <a16:creationId xmlns:a16="http://schemas.microsoft.com/office/drawing/2014/main" id="{AE0F6E86-0B66-474A-9DCD-C4FF6FA7CE0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AutoShape 276">
                <a:extLst>
                  <a:ext uri="{FF2B5EF4-FFF2-40B4-BE49-F238E27FC236}">
                    <a16:creationId xmlns:a16="http://schemas.microsoft.com/office/drawing/2014/main" id="{8148CE10-81F6-BD49-A93D-108A1FC717C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8" name="AutoShape 277">
                <a:extLst>
                  <a:ext uri="{FF2B5EF4-FFF2-40B4-BE49-F238E27FC236}">
                    <a16:creationId xmlns:a16="http://schemas.microsoft.com/office/drawing/2014/main" id="{144C2386-07EE-4248-9378-FB93C0BC260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9" name="Oval 278">
                <a:extLst>
                  <a:ext uri="{FF2B5EF4-FFF2-40B4-BE49-F238E27FC236}">
                    <a16:creationId xmlns:a16="http://schemas.microsoft.com/office/drawing/2014/main" id="{C1C2D615-BCC4-9E46-B273-E1A3E55E874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0" name="Oval 279">
                <a:extLst>
                  <a:ext uri="{FF2B5EF4-FFF2-40B4-BE49-F238E27FC236}">
                    <a16:creationId xmlns:a16="http://schemas.microsoft.com/office/drawing/2014/main" id="{4A43430F-8E17-BA4B-813F-6DF5E3A63E1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41" name="Oval 280">
                <a:extLst>
                  <a:ext uri="{FF2B5EF4-FFF2-40B4-BE49-F238E27FC236}">
                    <a16:creationId xmlns:a16="http://schemas.microsoft.com/office/drawing/2014/main" id="{12175F4A-4FB0-4A4F-9F1C-7C8E926B94AB}"/>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2" name="Rectangle 281">
                <a:extLst>
                  <a:ext uri="{FF2B5EF4-FFF2-40B4-BE49-F238E27FC236}">
                    <a16:creationId xmlns:a16="http://schemas.microsoft.com/office/drawing/2014/main" id="{B0AA16F8-71B6-5C4F-B10F-9DC3BFE49937}"/>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5" name="Group 4">
              <a:extLst>
                <a:ext uri="{FF2B5EF4-FFF2-40B4-BE49-F238E27FC236}">
                  <a16:creationId xmlns:a16="http://schemas.microsoft.com/office/drawing/2014/main" id="{9AD7A477-6AB3-2C42-9267-D8E16A70DFDF}"/>
                </a:ext>
              </a:extLst>
            </p:cNvPr>
            <p:cNvGrpSpPr/>
            <p:nvPr/>
          </p:nvGrpSpPr>
          <p:grpSpPr>
            <a:xfrm>
              <a:off x="7698509" y="2176725"/>
              <a:ext cx="943482" cy="604263"/>
              <a:chOff x="7698509" y="2176725"/>
              <a:chExt cx="943482" cy="604263"/>
            </a:xfrm>
          </p:grpSpPr>
          <p:pic>
            <p:nvPicPr>
              <p:cNvPr id="249" name="Picture 248" descr="A picture containing monitor, television, screen, photo&#10;&#10;Description automatically generated">
                <a:extLst>
                  <a:ext uri="{FF2B5EF4-FFF2-40B4-BE49-F238E27FC236}">
                    <a16:creationId xmlns:a16="http://schemas.microsoft.com/office/drawing/2014/main" id="{179D818A-2B1C-B844-BCFA-131C83CB19E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 name="Picture 2" descr="A picture containing monitor, television, screen, photo&#10;&#10;Description automatically generated">
                <a:extLst>
                  <a:ext uri="{FF2B5EF4-FFF2-40B4-BE49-F238E27FC236}">
                    <a16:creationId xmlns:a16="http://schemas.microsoft.com/office/drawing/2014/main" id="{CEE00619-23BD-AF41-9096-830564C9636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0" name="Picture 249" descr="A picture containing monitor, television, screen, photo&#10;&#10;Description automatically generated">
                <a:extLst>
                  <a:ext uri="{FF2B5EF4-FFF2-40B4-BE49-F238E27FC236}">
                    <a16:creationId xmlns:a16="http://schemas.microsoft.com/office/drawing/2014/main" id="{903AF558-8324-7947-B3E2-642401604D6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4" name="TextBox 3">
                <a:extLst>
                  <a:ext uri="{FF2B5EF4-FFF2-40B4-BE49-F238E27FC236}">
                    <a16:creationId xmlns:a16="http://schemas.microsoft.com/office/drawing/2014/main" id="{1FB37DE4-F93F-BF4D-858B-032ED6AC2D05}"/>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252" name="Group 249">
            <a:extLst>
              <a:ext uri="{FF2B5EF4-FFF2-40B4-BE49-F238E27FC236}">
                <a16:creationId xmlns:a16="http://schemas.microsoft.com/office/drawing/2014/main" id="{A89F02D6-6C82-594A-B7A0-3D3408E14DAC}"/>
              </a:ext>
            </a:extLst>
          </p:cNvPr>
          <p:cNvGrpSpPr>
            <a:grpSpLocks/>
          </p:cNvGrpSpPr>
          <p:nvPr/>
        </p:nvGrpSpPr>
        <p:grpSpPr bwMode="auto">
          <a:xfrm>
            <a:off x="9125221" y="2229519"/>
            <a:ext cx="269531" cy="537772"/>
            <a:chOff x="4140" y="429"/>
            <a:chExt cx="1425" cy="2396"/>
          </a:xfrm>
        </p:grpSpPr>
        <p:sp>
          <p:nvSpPr>
            <p:cNvPr id="258" name="Freeform 250">
              <a:extLst>
                <a:ext uri="{FF2B5EF4-FFF2-40B4-BE49-F238E27FC236}">
                  <a16:creationId xmlns:a16="http://schemas.microsoft.com/office/drawing/2014/main" id="{2A5F5A5F-CA74-2C48-B238-96383BA10910}"/>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Rectangle 251">
              <a:extLst>
                <a:ext uri="{FF2B5EF4-FFF2-40B4-BE49-F238E27FC236}">
                  <a16:creationId xmlns:a16="http://schemas.microsoft.com/office/drawing/2014/main" id="{ED9D43A5-B7CD-7742-8BDE-5588C54ACE54}"/>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0" name="Freeform 252">
              <a:extLst>
                <a:ext uri="{FF2B5EF4-FFF2-40B4-BE49-F238E27FC236}">
                  <a16:creationId xmlns:a16="http://schemas.microsoft.com/office/drawing/2014/main" id="{3AD39C54-8D14-1845-BC9A-1AA88847D67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253">
              <a:extLst>
                <a:ext uri="{FF2B5EF4-FFF2-40B4-BE49-F238E27FC236}">
                  <a16:creationId xmlns:a16="http://schemas.microsoft.com/office/drawing/2014/main" id="{3BEC0265-5D1F-AD4E-B4C9-262D929E52D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54">
              <a:extLst>
                <a:ext uri="{FF2B5EF4-FFF2-40B4-BE49-F238E27FC236}">
                  <a16:creationId xmlns:a16="http://schemas.microsoft.com/office/drawing/2014/main" id="{88BB4285-A16A-E64E-B350-17798B065ED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3" name="Group 255">
              <a:extLst>
                <a:ext uri="{FF2B5EF4-FFF2-40B4-BE49-F238E27FC236}">
                  <a16:creationId xmlns:a16="http://schemas.microsoft.com/office/drawing/2014/main" id="{D8E0ECAD-4EDB-5B49-88FA-A014D370E8B7}"/>
                </a:ext>
              </a:extLst>
            </p:cNvPr>
            <p:cNvGrpSpPr>
              <a:grpSpLocks/>
            </p:cNvGrpSpPr>
            <p:nvPr/>
          </p:nvGrpSpPr>
          <p:grpSpPr bwMode="auto">
            <a:xfrm>
              <a:off x="4749" y="668"/>
              <a:ext cx="581" cy="145"/>
              <a:chOff x="614" y="2568"/>
              <a:chExt cx="725" cy="139"/>
            </a:xfrm>
          </p:grpSpPr>
          <p:sp>
            <p:nvSpPr>
              <p:cNvPr id="288" name="AutoShape 256">
                <a:extLst>
                  <a:ext uri="{FF2B5EF4-FFF2-40B4-BE49-F238E27FC236}">
                    <a16:creationId xmlns:a16="http://schemas.microsoft.com/office/drawing/2014/main" id="{C7661007-6272-D14B-93D3-1A8E8B37891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9" name="AutoShape 257">
                <a:extLst>
                  <a:ext uri="{FF2B5EF4-FFF2-40B4-BE49-F238E27FC236}">
                    <a16:creationId xmlns:a16="http://schemas.microsoft.com/office/drawing/2014/main" id="{129D44D1-24EB-7647-852C-E356E34B205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4" name="Rectangle 258">
              <a:extLst>
                <a:ext uri="{FF2B5EF4-FFF2-40B4-BE49-F238E27FC236}">
                  <a16:creationId xmlns:a16="http://schemas.microsoft.com/office/drawing/2014/main" id="{18ABC360-93DD-C248-B4EC-9E7C1F65E1E7}"/>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5" name="Group 259">
              <a:extLst>
                <a:ext uri="{FF2B5EF4-FFF2-40B4-BE49-F238E27FC236}">
                  <a16:creationId xmlns:a16="http://schemas.microsoft.com/office/drawing/2014/main" id="{AA09D66D-0A9E-1742-9C64-DDD26D042AB2}"/>
                </a:ext>
              </a:extLst>
            </p:cNvPr>
            <p:cNvGrpSpPr>
              <a:grpSpLocks/>
            </p:cNvGrpSpPr>
            <p:nvPr/>
          </p:nvGrpSpPr>
          <p:grpSpPr bwMode="auto">
            <a:xfrm>
              <a:off x="4747" y="994"/>
              <a:ext cx="581" cy="134"/>
              <a:chOff x="614" y="2568"/>
              <a:chExt cx="725" cy="139"/>
            </a:xfrm>
          </p:grpSpPr>
          <p:sp>
            <p:nvSpPr>
              <p:cNvPr id="286" name="AutoShape 260">
                <a:extLst>
                  <a:ext uri="{FF2B5EF4-FFF2-40B4-BE49-F238E27FC236}">
                    <a16:creationId xmlns:a16="http://schemas.microsoft.com/office/drawing/2014/main" id="{DD323D01-7023-4043-8747-420E70DE237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7" name="AutoShape 261">
                <a:extLst>
                  <a:ext uri="{FF2B5EF4-FFF2-40B4-BE49-F238E27FC236}">
                    <a16:creationId xmlns:a16="http://schemas.microsoft.com/office/drawing/2014/main" id="{969AE534-7E50-BC47-893B-5554C35480F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6" name="Rectangle 262">
              <a:extLst>
                <a:ext uri="{FF2B5EF4-FFF2-40B4-BE49-F238E27FC236}">
                  <a16:creationId xmlns:a16="http://schemas.microsoft.com/office/drawing/2014/main" id="{D171AE86-5E08-4E45-81FD-D1D77951BA56}"/>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Rectangle 263">
              <a:extLst>
                <a:ext uri="{FF2B5EF4-FFF2-40B4-BE49-F238E27FC236}">
                  <a16:creationId xmlns:a16="http://schemas.microsoft.com/office/drawing/2014/main" id="{E23D40B4-371D-E348-AD2E-AC8C7848B75E}"/>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8" name="Group 264">
              <a:extLst>
                <a:ext uri="{FF2B5EF4-FFF2-40B4-BE49-F238E27FC236}">
                  <a16:creationId xmlns:a16="http://schemas.microsoft.com/office/drawing/2014/main" id="{F616AF06-4DCF-E74C-A765-FA42B5D519C6}"/>
                </a:ext>
              </a:extLst>
            </p:cNvPr>
            <p:cNvGrpSpPr>
              <a:grpSpLocks/>
            </p:cNvGrpSpPr>
            <p:nvPr/>
          </p:nvGrpSpPr>
          <p:grpSpPr bwMode="auto">
            <a:xfrm>
              <a:off x="4735" y="1627"/>
              <a:ext cx="582" cy="151"/>
              <a:chOff x="614" y="2568"/>
              <a:chExt cx="725" cy="139"/>
            </a:xfrm>
          </p:grpSpPr>
          <p:sp>
            <p:nvSpPr>
              <p:cNvPr id="284" name="AutoShape 265">
                <a:extLst>
                  <a:ext uri="{FF2B5EF4-FFF2-40B4-BE49-F238E27FC236}">
                    <a16:creationId xmlns:a16="http://schemas.microsoft.com/office/drawing/2014/main" id="{E730B0EA-031A-2A4C-B21D-F22BDB28DC1A}"/>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AutoShape 266">
                <a:extLst>
                  <a:ext uri="{FF2B5EF4-FFF2-40B4-BE49-F238E27FC236}">
                    <a16:creationId xmlns:a16="http://schemas.microsoft.com/office/drawing/2014/main" id="{8D577AF1-C05E-4047-B207-BF9AA35810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9" name="Freeform 267">
              <a:extLst>
                <a:ext uri="{FF2B5EF4-FFF2-40B4-BE49-F238E27FC236}">
                  <a16:creationId xmlns:a16="http://schemas.microsoft.com/office/drawing/2014/main" id="{B13399E7-EC56-2B45-BD82-759FDD567E1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0" name="Group 268">
              <a:extLst>
                <a:ext uri="{FF2B5EF4-FFF2-40B4-BE49-F238E27FC236}">
                  <a16:creationId xmlns:a16="http://schemas.microsoft.com/office/drawing/2014/main" id="{B1E96D1F-996D-EC43-ACC2-DB0E7005CEA5}"/>
                </a:ext>
              </a:extLst>
            </p:cNvPr>
            <p:cNvGrpSpPr>
              <a:grpSpLocks/>
            </p:cNvGrpSpPr>
            <p:nvPr/>
          </p:nvGrpSpPr>
          <p:grpSpPr bwMode="auto">
            <a:xfrm>
              <a:off x="4739" y="1327"/>
              <a:ext cx="582" cy="139"/>
              <a:chOff x="614" y="2568"/>
              <a:chExt cx="725" cy="139"/>
            </a:xfrm>
          </p:grpSpPr>
          <p:sp>
            <p:nvSpPr>
              <p:cNvPr id="282" name="AutoShape 269">
                <a:extLst>
                  <a:ext uri="{FF2B5EF4-FFF2-40B4-BE49-F238E27FC236}">
                    <a16:creationId xmlns:a16="http://schemas.microsoft.com/office/drawing/2014/main" id="{2E28CDE4-0437-274C-80BB-8FA5534E1DF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3" name="AutoShape 270">
                <a:extLst>
                  <a:ext uri="{FF2B5EF4-FFF2-40B4-BE49-F238E27FC236}">
                    <a16:creationId xmlns:a16="http://schemas.microsoft.com/office/drawing/2014/main" id="{DEC3B476-0F10-D246-B2B3-D0797C095F9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71" name="Rectangle 271">
              <a:extLst>
                <a:ext uri="{FF2B5EF4-FFF2-40B4-BE49-F238E27FC236}">
                  <a16:creationId xmlns:a16="http://schemas.microsoft.com/office/drawing/2014/main" id="{E4BE5CAD-E1F3-8040-B728-06430DD8DA3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2" name="Freeform 272">
              <a:extLst>
                <a:ext uri="{FF2B5EF4-FFF2-40B4-BE49-F238E27FC236}">
                  <a16:creationId xmlns:a16="http://schemas.microsoft.com/office/drawing/2014/main" id="{0D612219-E0A6-5E48-BE37-0AB8683A1EF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Freeform 273">
              <a:extLst>
                <a:ext uri="{FF2B5EF4-FFF2-40B4-BE49-F238E27FC236}">
                  <a16:creationId xmlns:a16="http://schemas.microsoft.com/office/drawing/2014/main" id="{FB565EED-81C8-6448-A1A8-C18F5CECFEC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Oval 274">
              <a:extLst>
                <a:ext uri="{FF2B5EF4-FFF2-40B4-BE49-F238E27FC236}">
                  <a16:creationId xmlns:a16="http://schemas.microsoft.com/office/drawing/2014/main" id="{70396F71-C766-E949-8058-DD4F4DC47AC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Freeform 275">
              <a:extLst>
                <a:ext uri="{FF2B5EF4-FFF2-40B4-BE49-F238E27FC236}">
                  <a16:creationId xmlns:a16="http://schemas.microsoft.com/office/drawing/2014/main" id="{C62D9E0C-906D-F441-BB9B-3F014BFC94E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AutoShape 276">
              <a:extLst>
                <a:ext uri="{FF2B5EF4-FFF2-40B4-BE49-F238E27FC236}">
                  <a16:creationId xmlns:a16="http://schemas.microsoft.com/office/drawing/2014/main" id="{3003A08D-701B-5240-AA13-660F42DD630E}"/>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77">
              <a:extLst>
                <a:ext uri="{FF2B5EF4-FFF2-40B4-BE49-F238E27FC236}">
                  <a16:creationId xmlns:a16="http://schemas.microsoft.com/office/drawing/2014/main" id="{BE2E45A7-0AFF-F044-9954-10BBB78948C7}"/>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8" name="Oval 278">
              <a:extLst>
                <a:ext uri="{FF2B5EF4-FFF2-40B4-BE49-F238E27FC236}">
                  <a16:creationId xmlns:a16="http://schemas.microsoft.com/office/drawing/2014/main" id="{C02FA687-8F28-5D4A-9B7F-3F939AE6C61E}"/>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Oval 279">
              <a:extLst>
                <a:ext uri="{FF2B5EF4-FFF2-40B4-BE49-F238E27FC236}">
                  <a16:creationId xmlns:a16="http://schemas.microsoft.com/office/drawing/2014/main" id="{D020FD97-2535-C040-8622-7DCE5ED7EC6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80" name="Oval 280">
              <a:extLst>
                <a:ext uri="{FF2B5EF4-FFF2-40B4-BE49-F238E27FC236}">
                  <a16:creationId xmlns:a16="http://schemas.microsoft.com/office/drawing/2014/main" id="{3E62DEBE-6713-D746-8ED5-0A3E029F263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Rectangle 281">
              <a:extLst>
                <a:ext uri="{FF2B5EF4-FFF2-40B4-BE49-F238E27FC236}">
                  <a16:creationId xmlns:a16="http://schemas.microsoft.com/office/drawing/2014/main" id="{00BF8073-EC7B-494A-9B2D-44BA5C8A6A74}"/>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53" name="Group 252">
            <a:extLst>
              <a:ext uri="{FF2B5EF4-FFF2-40B4-BE49-F238E27FC236}">
                <a16:creationId xmlns:a16="http://schemas.microsoft.com/office/drawing/2014/main" id="{0727D384-4865-F649-8022-A70BDEA61991}"/>
              </a:ext>
            </a:extLst>
          </p:cNvPr>
          <p:cNvGrpSpPr/>
          <p:nvPr/>
        </p:nvGrpSpPr>
        <p:grpSpPr>
          <a:xfrm>
            <a:off x="9411855" y="1981647"/>
            <a:ext cx="943482" cy="604263"/>
            <a:chOff x="7698509" y="2176725"/>
            <a:chExt cx="943482" cy="604263"/>
          </a:xfrm>
        </p:grpSpPr>
        <p:pic>
          <p:nvPicPr>
            <p:cNvPr id="254" name="Picture 253" descr="A picture containing monitor, television, screen, photo&#10;&#10;Description automatically generated">
              <a:extLst>
                <a:ext uri="{FF2B5EF4-FFF2-40B4-BE49-F238E27FC236}">
                  <a16:creationId xmlns:a16="http://schemas.microsoft.com/office/drawing/2014/main" id="{B5579205-01C8-6A49-9DED-99860B02C55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55" name="Picture 254" descr="A picture containing monitor, television, screen, photo&#10;&#10;Description automatically generated">
              <a:extLst>
                <a:ext uri="{FF2B5EF4-FFF2-40B4-BE49-F238E27FC236}">
                  <a16:creationId xmlns:a16="http://schemas.microsoft.com/office/drawing/2014/main" id="{184B3F69-F926-6546-9D6A-BA038A1C186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6" name="Picture 255" descr="A picture containing monitor, television, screen, photo&#10;&#10;Description automatically generated">
              <a:extLst>
                <a:ext uri="{FF2B5EF4-FFF2-40B4-BE49-F238E27FC236}">
                  <a16:creationId xmlns:a16="http://schemas.microsoft.com/office/drawing/2014/main" id="{7352044F-0D1B-AF42-8027-0DAEC34F50F6}"/>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7" name="TextBox 256">
              <a:extLst>
                <a:ext uri="{FF2B5EF4-FFF2-40B4-BE49-F238E27FC236}">
                  <a16:creationId xmlns:a16="http://schemas.microsoft.com/office/drawing/2014/main" id="{61D0B0CD-74A4-9D4E-8126-17D0B51AC7D2}"/>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291" name="Group 249">
            <a:extLst>
              <a:ext uri="{FF2B5EF4-FFF2-40B4-BE49-F238E27FC236}">
                <a16:creationId xmlns:a16="http://schemas.microsoft.com/office/drawing/2014/main" id="{6A418EC6-3D97-7D4C-9E28-E68BC18837FC}"/>
              </a:ext>
            </a:extLst>
          </p:cNvPr>
          <p:cNvGrpSpPr>
            <a:grpSpLocks/>
          </p:cNvGrpSpPr>
          <p:nvPr/>
        </p:nvGrpSpPr>
        <p:grpSpPr bwMode="auto">
          <a:xfrm>
            <a:off x="9119966" y="3154428"/>
            <a:ext cx="269531" cy="537772"/>
            <a:chOff x="4140" y="429"/>
            <a:chExt cx="1425" cy="2396"/>
          </a:xfrm>
        </p:grpSpPr>
        <p:sp>
          <p:nvSpPr>
            <p:cNvPr id="297" name="Freeform 250">
              <a:extLst>
                <a:ext uri="{FF2B5EF4-FFF2-40B4-BE49-F238E27FC236}">
                  <a16:creationId xmlns:a16="http://schemas.microsoft.com/office/drawing/2014/main" id="{F63A0FFC-0FE6-BC49-8194-47CB0B3FDB1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Rectangle 251">
              <a:extLst>
                <a:ext uri="{FF2B5EF4-FFF2-40B4-BE49-F238E27FC236}">
                  <a16:creationId xmlns:a16="http://schemas.microsoft.com/office/drawing/2014/main" id="{7DA0250F-F115-0E4B-9CB5-A1EF70E2136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9" name="Freeform 252">
              <a:extLst>
                <a:ext uri="{FF2B5EF4-FFF2-40B4-BE49-F238E27FC236}">
                  <a16:creationId xmlns:a16="http://schemas.microsoft.com/office/drawing/2014/main" id="{FD6484A9-C98E-B842-9F6E-08318527EED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253">
              <a:extLst>
                <a:ext uri="{FF2B5EF4-FFF2-40B4-BE49-F238E27FC236}">
                  <a16:creationId xmlns:a16="http://schemas.microsoft.com/office/drawing/2014/main" id="{703D94AE-F6AA-1543-B0D5-284FD96934D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Rectangle 254">
              <a:extLst>
                <a:ext uri="{FF2B5EF4-FFF2-40B4-BE49-F238E27FC236}">
                  <a16:creationId xmlns:a16="http://schemas.microsoft.com/office/drawing/2014/main" id="{FEEEF9BC-9945-6B4C-9083-14805BAD78F5}"/>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2" name="Group 255">
              <a:extLst>
                <a:ext uri="{FF2B5EF4-FFF2-40B4-BE49-F238E27FC236}">
                  <a16:creationId xmlns:a16="http://schemas.microsoft.com/office/drawing/2014/main" id="{F872981C-9B9B-3945-9698-6A3160CEDA2E}"/>
                </a:ext>
              </a:extLst>
            </p:cNvPr>
            <p:cNvGrpSpPr>
              <a:grpSpLocks/>
            </p:cNvGrpSpPr>
            <p:nvPr/>
          </p:nvGrpSpPr>
          <p:grpSpPr bwMode="auto">
            <a:xfrm>
              <a:off x="4749" y="668"/>
              <a:ext cx="581" cy="145"/>
              <a:chOff x="614" y="2568"/>
              <a:chExt cx="725" cy="139"/>
            </a:xfrm>
          </p:grpSpPr>
          <p:sp>
            <p:nvSpPr>
              <p:cNvPr id="327" name="AutoShape 256">
                <a:extLst>
                  <a:ext uri="{FF2B5EF4-FFF2-40B4-BE49-F238E27FC236}">
                    <a16:creationId xmlns:a16="http://schemas.microsoft.com/office/drawing/2014/main" id="{2147D4C4-549C-5A43-AEF0-47C8EFF7D7CB}"/>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8" name="AutoShape 257">
                <a:extLst>
                  <a:ext uri="{FF2B5EF4-FFF2-40B4-BE49-F238E27FC236}">
                    <a16:creationId xmlns:a16="http://schemas.microsoft.com/office/drawing/2014/main" id="{6AA842ED-99E3-E244-A47A-F9514132E12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3" name="Rectangle 258">
              <a:extLst>
                <a:ext uri="{FF2B5EF4-FFF2-40B4-BE49-F238E27FC236}">
                  <a16:creationId xmlns:a16="http://schemas.microsoft.com/office/drawing/2014/main" id="{089D1323-315F-F34E-8132-DC1553E6ACC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4" name="Group 259">
              <a:extLst>
                <a:ext uri="{FF2B5EF4-FFF2-40B4-BE49-F238E27FC236}">
                  <a16:creationId xmlns:a16="http://schemas.microsoft.com/office/drawing/2014/main" id="{C214FA3C-81BB-ED4E-94DD-B767F38B6517}"/>
                </a:ext>
              </a:extLst>
            </p:cNvPr>
            <p:cNvGrpSpPr>
              <a:grpSpLocks/>
            </p:cNvGrpSpPr>
            <p:nvPr/>
          </p:nvGrpSpPr>
          <p:grpSpPr bwMode="auto">
            <a:xfrm>
              <a:off x="4747" y="994"/>
              <a:ext cx="581" cy="134"/>
              <a:chOff x="614" y="2568"/>
              <a:chExt cx="725" cy="139"/>
            </a:xfrm>
          </p:grpSpPr>
          <p:sp>
            <p:nvSpPr>
              <p:cNvPr id="325" name="AutoShape 260">
                <a:extLst>
                  <a:ext uri="{FF2B5EF4-FFF2-40B4-BE49-F238E27FC236}">
                    <a16:creationId xmlns:a16="http://schemas.microsoft.com/office/drawing/2014/main" id="{24D63B96-8C60-274F-8A56-BAA459AD3F2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6" name="AutoShape 261">
                <a:extLst>
                  <a:ext uri="{FF2B5EF4-FFF2-40B4-BE49-F238E27FC236}">
                    <a16:creationId xmlns:a16="http://schemas.microsoft.com/office/drawing/2014/main" id="{50A2F9B6-0AE1-274D-AA8D-FA1344AC9BD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5" name="Rectangle 262">
              <a:extLst>
                <a:ext uri="{FF2B5EF4-FFF2-40B4-BE49-F238E27FC236}">
                  <a16:creationId xmlns:a16="http://schemas.microsoft.com/office/drawing/2014/main" id="{54BDAA7A-F6F6-074D-AD4A-8180E6AC48CD}"/>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63">
              <a:extLst>
                <a:ext uri="{FF2B5EF4-FFF2-40B4-BE49-F238E27FC236}">
                  <a16:creationId xmlns:a16="http://schemas.microsoft.com/office/drawing/2014/main" id="{9FE36278-3B14-3146-83F1-E76D9D53D6D6}"/>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7" name="Group 264">
              <a:extLst>
                <a:ext uri="{FF2B5EF4-FFF2-40B4-BE49-F238E27FC236}">
                  <a16:creationId xmlns:a16="http://schemas.microsoft.com/office/drawing/2014/main" id="{80AA2E3D-D242-6B47-A732-F91B52025B26}"/>
                </a:ext>
              </a:extLst>
            </p:cNvPr>
            <p:cNvGrpSpPr>
              <a:grpSpLocks/>
            </p:cNvGrpSpPr>
            <p:nvPr/>
          </p:nvGrpSpPr>
          <p:grpSpPr bwMode="auto">
            <a:xfrm>
              <a:off x="4735" y="1627"/>
              <a:ext cx="582" cy="151"/>
              <a:chOff x="614" y="2568"/>
              <a:chExt cx="725" cy="139"/>
            </a:xfrm>
          </p:grpSpPr>
          <p:sp>
            <p:nvSpPr>
              <p:cNvPr id="323" name="AutoShape 265">
                <a:extLst>
                  <a:ext uri="{FF2B5EF4-FFF2-40B4-BE49-F238E27FC236}">
                    <a16:creationId xmlns:a16="http://schemas.microsoft.com/office/drawing/2014/main" id="{6B250827-5DD6-174E-B415-396207D00949}"/>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4" name="AutoShape 266">
                <a:extLst>
                  <a:ext uri="{FF2B5EF4-FFF2-40B4-BE49-F238E27FC236}">
                    <a16:creationId xmlns:a16="http://schemas.microsoft.com/office/drawing/2014/main" id="{0687E200-350B-9A45-BC7F-BE04DD2821A8}"/>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8" name="Freeform 267">
              <a:extLst>
                <a:ext uri="{FF2B5EF4-FFF2-40B4-BE49-F238E27FC236}">
                  <a16:creationId xmlns:a16="http://schemas.microsoft.com/office/drawing/2014/main" id="{6065017D-9794-734F-B95F-7854A6F848A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9" name="Group 268">
              <a:extLst>
                <a:ext uri="{FF2B5EF4-FFF2-40B4-BE49-F238E27FC236}">
                  <a16:creationId xmlns:a16="http://schemas.microsoft.com/office/drawing/2014/main" id="{777D84AE-1E36-4547-B8B5-382F58FEA27C}"/>
                </a:ext>
              </a:extLst>
            </p:cNvPr>
            <p:cNvGrpSpPr>
              <a:grpSpLocks/>
            </p:cNvGrpSpPr>
            <p:nvPr/>
          </p:nvGrpSpPr>
          <p:grpSpPr bwMode="auto">
            <a:xfrm>
              <a:off x="4739" y="1327"/>
              <a:ext cx="582" cy="139"/>
              <a:chOff x="614" y="2568"/>
              <a:chExt cx="725" cy="139"/>
            </a:xfrm>
          </p:grpSpPr>
          <p:sp>
            <p:nvSpPr>
              <p:cNvPr id="321" name="AutoShape 269">
                <a:extLst>
                  <a:ext uri="{FF2B5EF4-FFF2-40B4-BE49-F238E27FC236}">
                    <a16:creationId xmlns:a16="http://schemas.microsoft.com/office/drawing/2014/main" id="{6C698A22-9BA6-8043-9813-C826D172B1E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2" name="AutoShape 270">
                <a:extLst>
                  <a:ext uri="{FF2B5EF4-FFF2-40B4-BE49-F238E27FC236}">
                    <a16:creationId xmlns:a16="http://schemas.microsoft.com/office/drawing/2014/main" id="{CA7D825D-577D-864C-8214-B8EE709F7E73}"/>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10" name="Rectangle 271">
              <a:extLst>
                <a:ext uri="{FF2B5EF4-FFF2-40B4-BE49-F238E27FC236}">
                  <a16:creationId xmlns:a16="http://schemas.microsoft.com/office/drawing/2014/main" id="{314924AF-49B2-8F4B-B07A-EEAD02E6CDE8}"/>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1" name="Freeform 272">
              <a:extLst>
                <a:ext uri="{FF2B5EF4-FFF2-40B4-BE49-F238E27FC236}">
                  <a16:creationId xmlns:a16="http://schemas.microsoft.com/office/drawing/2014/main" id="{0B27D67E-5CDE-564F-B64E-41E4911C640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2" name="Freeform 273">
              <a:extLst>
                <a:ext uri="{FF2B5EF4-FFF2-40B4-BE49-F238E27FC236}">
                  <a16:creationId xmlns:a16="http://schemas.microsoft.com/office/drawing/2014/main" id="{7D9F21DE-9FD0-E845-BE83-AA01CC1C0D7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3" name="Oval 274">
              <a:extLst>
                <a:ext uri="{FF2B5EF4-FFF2-40B4-BE49-F238E27FC236}">
                  <a16:creationId xmlns:a16="http://schemas.microsoft.com/office/drawing/2014/main" id="{29DB98CD-1446-1447-907D-0721013CEB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Freeform 275">
              <a:extLst>
                <a:ext uri="{FF2B5EF4-FFF2-40B4-BE49-F238E27FC236}">
                  <a16:creationId xmlns:a16="http://schemas.microsoft.com/office/drawing/2014/main" id="{CCE0B802-0ED9-1144-9B41-567C96D9E51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5" name="AutoShape 276">
              <a:extLst>
                <a:ext uri="{FF2B5EF4-FFF2-40B4-BE49-F238E27FC236}">
                  <a16:creationId xmlns:a16="http://schemas.microsoft.com/office/drawing/2014/main" id="{0A63D484-0467-EF48-A0D1-307BD44B8E4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6" name="AutoShape 277">
              <a:extLst>
                <a:ext uri="{FF2B5EF4-FFF2-40B4-BE49-F238E27FC236}">
                  <a16:creationId xmlns:a16="http://schemas.microsoft.com/office/drawing/2014/main" id="{9F1755F7-6A75-8A4F-B6E2-BF73697B1A3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7" name="Oval 278">
              <a:extLst>
                <a:ext uri="{FF2B5EF4-FFF2-40B4-BE49-F238E27FC236}">
                  <a16:creationId xmlns:a16="http://schemas.microsoft.com/office/drawing/2014/main" id="{D6F2BCA4-EAA9-C04A-AB0D-174E8DA65A4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8" name="Oval 279">
              <a:extLst>
                <a:ext uri="{FF2B5EF4-FFF2-40B4-BE49-F238E27FC236}">
                  <a16:creationId xmlns:a16="http://schemas.microsoft.com/office/drawing/2014/main" id="{4D2A8DA3-EE5E-2F48-88C3-2B1DB6DB69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19" name="Oval 280">
              <a:extLst>
                <a:ext uri="{FF2B5EF4-FFF2-40B4-BE49-F238E27FC236}">
                  <a16:creationId xmlns:a16="http://schemas.microsoft.com/office/drawing/2014/main" id="{39A0A350-9C80-984E-9991-E741164E021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0" name="Rectangle 281">
              <a:extLst>
                <a:ext uri="{FF2B5EF4-FFF2-40B4-BE49-F238E27FC236}">
                  <a16:creationId xmlns:a16="http://schemas.microsoft.com/office/drawing/2014/main" id="{4347596D-A5CE-B946-A234-DF07FB80E36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92" name="Group 291">
            <a:extLst>
              <a:ext uri="{FF2B5EF4-FFF2-40B4-BE49-F238E27FC236}">
                <a16:creationId xmlns:a16="http://schemas.microsoft.com/office/drawing/2014/main" id="{31A38548-A84D-B643-BEB5-A359B949B8B9}"/>
              </a:ext>
            </a:extLst>
          </p:cNvPr>
          <p:cNvGrpSpPr/>
          <p:nvPr/>
        </p:nvGrpSpPr>
        <p:grpSpPr>
          <a:xfrm>
            <a:off x="9343538" y="3332225"/>
            <a:ext cx="943482" cy="604263"/>
            <a:chOff x="7698509" y="2176725"/>
            <a:chExt cx="943482" cy="604263"/>
          </a:xfrm>
        </p:grpSpPr>
        <p:pic>
          <p:nvPicPr>
            <p:cNvPr id="293" name="Picture 292" descr="A picture containing monitor, television, screen, photo&#10;&#10;Description automatically generated">
              <a:extLst>
                <a:ext uri="{FF2B5EF4-FFF2-40B4-BE49-F238E27FC236}">
                  <a16:creationId xmlns:a16="http://schemas.microsoft.com/office/drawing/2014/main" id="{9C558C14-3545-3A4C-A74E-710DED2ECEDC}"/>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94" name="Picture 293" descr="A picture containing monitor, television, screen, photo&#10;&#10;Description automatically generated">
              <a:extLst>
                <a:ext uri="{FF2B5EF4-FFF2-40B4-BE49-F238E27FC236}">
                  <a16:creationId xmlns:a16="http://schemas.microsoft.com/office/drawing/2014/main" id="{B11AB87A-BA5E-F541-93E8-003DAF4DCC52}"/>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95" name="Picture 294" descr="A picture containing monitor, television, screen, photo&#10;&#10;Description automatically generated">
              <a:extLst>
                <a:ext uri="{FF2B5EF4-FFF2-40B4-BE49-F238E27FC236}">
                  <a16:creationId xmlns:a16="http://schemas.microsoft.com/office/drawing/2014/main" id="{009FDD7D-5EA5-DC49-BDCF-5450AB5318C3}"/>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96" name="TextBox 295">
              <a:extLst>
                <a:ext uri="{FF2B5EF4-FFF2-40B4-BE49-F238E27FC236}">
                  <a16:creationId xmlns:a16="http://schemas.microsoft.com/office/drawing/2014/main" id="{41EDF864-68A8-2447-868F-ADB0A7AE7A7C}"/>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
        <p:nvSpPr>
          <p:cNvPr id="7" name="TextBox 6">
            <a:extLst>
              <a:ext uri="{FF2B5EF4-FFF2-40B4-BE49-F238E27FC236}">
                <a16:creationId xmlns:a16="http://schemas.microsoft.com/office/drawing/2014/main" id="{429CC926-11E0-4A40-89D2-22A6EDAA3C57}"/>
              </a:ext>
            </a:extLst>
          </p:cNvPr>
          <p:cNvSpPr txBox="1"/>
          <p:nvPr/>
        </p:nvSpPr>
        <p:spPr>
          <a:xfrm>
            <a:off x="8056179" y="362607"/>
            <a:ext cx="334229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D</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ynamic,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daptive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treaming over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TTP</a:t>
            </a:r>
          </a:p>
        </p:txBody>
      </p:sp>
      <p:sp>
        <p:nvSpPr>
          <p:cNvPr id="159" name="Slide Number Placeholder 2">
            <a:extLst>
              <a:ext uri="{FF2B5EF4-FFF2-40B4-BE49-F238E27FC236}">
                <a16:creationId xmlns:a16="http://schemas.microsoft.com/office/drawing/2014/main" id="{7C0F33DF-63FA-2745-8C97-25D9FA32E08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44283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3">
                                            <p:txEl>
                                              <p:pRg st="0" end="0"/>
                                            </p:txEl>
                                          </p:spTgt>
                                        </p:tgtEl>
                                        <p:attrNameLst>
                                          <p:attrName>style.visibility</p:attrName>
                                        </p:attrNameLst>
                                      </p:cBhvr>
                                      <p:to>
                                        <p:strVal val="visible"/>
                                      </p:to>
                                    </p:set>
                                    <p:animEffect transition="in" filter="dissolve">
                                      <p:cBhvr>
                                        <p:cTn id="7" dur="500"/>
                                        <p:tgtEl>
                                          <p:spTgt spid="24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43">
                                            <p:txEl>
                                              <p:pRg st="1" end="1"/>
                                            </p:txEl>
                                          </p:spTgt>
                                        </p:tgtEl>
                                        <p:attrNameLst>
                                          <p:attrName>style.visibility</p:attrName>
                                        </p:attrNameLst>
                                      </p:cBhvr>
                                      <p:to>
                                        <p:strVal val="visible"/>
                                      </p:to>
                                    </p:set>
                                    <p:animEffect transition="in" filter="dissolve">
                                      <p:cBhvr>
                                        <p:cTn id="10" dur="500"/>
                                        <p:tgtEl>
                                          <p:spTgt spid="243">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43">
                                            <p:txEl>
                                              <p:pRg st="2" end="2"/>
                                            </p:txEl>
                                          </p:spTgt>
                                        </p:tgtEl>
                                        <p:attrNameLst>
                                          <p:attrName>style.visibility</p:attrName>
                                        </p:attrNameLst>
                                      </p:cBhvr>
                                      <p:to>
                                        <p:strVal val="visible"/>
                                      </p:to>
                                    </p:set>
                                    <p:animEffect transition="in" filter="dissolve">
                                      <p:cBhvr>
                                        <p:cTn id="13" dur="500"/>
                                        <p:tgtEl>
                                          <p:spTgt spid="243">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243">
                                            <p:txEl>
                                              <p:pRg st="3" end="3"/>
                                            </p:txEl>
                                          </p:spTgt>
                                        </p:tgtEl>
                                        <p:attrNameLst>
                                          <p:attrName>style.visibility</p:attrName>
                                        </p:attrNameLst>
                                      </p:cBhvr>
                                      <p:to>
                                        <p:strVal val="visible"/>
                                      </p:to>
                                    </p:set>
                                    <p:animEffect transition="in" filter="dissolve">
                                      <p:cBhvr>
                                        <p:cTn id="16" dur="500"/>
                                        <p:tgtEl>
                                          <p:spTgt spid="243">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43">
                                            <p:txEl>
                                              <p:pRg st="4" end="4"/>
                                            </p:txEl>
                                          </p:spTgt>
                                        </p:tgtEl>
                                        <p:attrNameLst>
                                          <p:attrName>style.visibility</p:attrName>
                                        </p:attrNameLst>
                                      </p:cBhvr>
                                      <p:to>
                                        <p:strVal val="visible"/>
                                      </p:to>
                                    </p:set>
                                    <p:animEffect transition="in" filter="dissolve">
                                      <p:cBhvr>
                                        <p:cTn id="19" dur="500"/>
                                        <p:tgtEl>
                                          <p:spTgt spid="2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Freeform 1287">
            <a:extLst>
              <a:ext uri="{FF2B5EF4-FFF2-40B4-BE49-F238E27FC236}">
                <a16:creationId xmlns:a16="http://schemas.microsoft.com/office/drawing/2014/main" id="{404F16F4-75A1-BF4D-92FE-33BA84DA1278}"/>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3" name="Group 242">
            <a:extLst>
              <a:ext uri="{FF2B5EF4-FFF2-40B4-BE49-F238E27FC236}">
                <a16:creationId xmlns:a16="http://schemas.microsoft.com/office/drawing/2014/main" id="{C2862E78-E331-4046-AE2A-D6D501E0BBE5}"/>
              </a:ext>
            </a:extLst>
          </p:cNvPr>
          <p:cNvGrpSpPr/>
          <p:nvPr/>
        </p:nvGrpSpPr>
        <p:grpSpPr>
          <a:xfrm>
            <a:off x="7793102" y="2318615"/>
            <a:ext cx="943482" cy="1132486"/>
            <a:chOff x="7698509" y="2176725"/>
            <a:chExt cx="943482" cy="1132486"/>
          </a:xfrm>
        </p:grpSpPr>
        <p:grpSp>
          <p:nvGrpSpPr>
            <p:cNvPr id="244" name="Group 249">
              <a:extLst>
                <a:ext uri="{FF2B5EF4-FFF2-40B4-BE49-F238E27FC236}">
                  <a16:creationId xmlns:a16="http://schemas.microsoft.com/office/drawing/2014/main" id="{35343F8F-225F-7C4C-9B10-94583488C6EE}"/>
                </a:ext>
              </a:extLst>
            </p:cNvPr>
            <p:cNvGrpSpPr>
              <a:grpSpLocks/>
            </p:cNvGrpSpPr>
            <p:nvPr/>
          </p:nvGrpSpPr>
          <p:grpSpPr bwMode="auto">
            <a:xfrm>
              <a:off x="8058261" y="2771439"/>
              <a:ext cx="269531" cy="537772"/>
              <a:chOff x="4140" y="429"/>
              <a:chExt cx="1425" cy="2396"/>
            </a:xfrm>
          </p:grpSpPr>
          <p:sp>
            <p:nvSpPr>
              <p:cNvPr id="250" name="Freeform 250">
                <a:extLst>
                  <a:ext uri="{FF2B5EF4-FFF2-40B4-BE49-F238E27FC236}">
                    <a16:creationId xmlns:a16="http://schemas.microsoft.com/office/drawing/2014/main" id="{2DDF4AC9-4574-B44E-8F79-83AF41FF2E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Rectangle 251">
                <a:extLst>
                  <a:ext uri="{FF2B5EF4-FFF2-40B4-BE49-F238E27FC236}">
                    <a16:creationId xmlns:a16="http://schemas.microsoft.com/office/drawing/2014/main" id="{125F278D-DCFD-1D47-B29F-96EEA8EC409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2" name="Freeform 252">
                <a:extLst>
                  <a:ext uri="{FF2B5EF4-FFF2-40B4-BE49-F238E27FC236}">
                    <a16:creationId xmlns:a16="http://schemas.microsoft.com/office/drawing/2014/main" id="{BA457A20-9F7E-BF4B-883A-BDB0CB6A65E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253">
                <a:extLst>
                  <a:ext uri="{FF2B5EF4-FFF2-40B4-BE49-F238E27FC236}">
                    <a16:creationId xmlns:a16="http://schemas.microsoft.com/office/drawing/2014/main" id="{AB261642-A927-1C41-ACC5-5EFF6447FA4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Rectangle 254">
                <a:extLst>
                  <a:ext uri="{FF2B5EF4-FFF2-40B4-BE49-F238E27FC236}">
                    <a16:creationId xmlns:a16="http://schemas.microsoft.com/office/drawing/2014/main" id="{584A821F-0042-7040-A2CA-F10C36A030FD}"/>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5" name="Group 255">
                <a:extLst>
                  <a:ext uri="{FF2B5EF4-FFF2-40B4-BE49-F238E27FC236}">
                    <a16:creationId xmlns:a16="http://schemas.microsoft.com/office/drawing/2014/main" id="{F814615B-BC3F-DE4A-B920-D363184D9B54}"/>
                  </a:ext>
                </a:extLst>
              </p:cNvPr>
              <p:cNvGrpSpPr>
                <a:grpSpLocks/>
              </p:cNvGrpSpPr>
              <p:nvPr/>
            </p:nvGrpSpPr>
            <p:grpSpPr bwMode="auto">
              <a:xfrm>
                <a:off x="4749" y="668"/>
                <a:ext cx="581" cy="145"/>
                <a:chOff x="614" y="2568"/>
                <a:chExt cx="725" cy="139"/>
              </a:xfrm>
            </p:grpSpPr>
            <p:sp>
              <p:nvSpPr>
                <p:cNvPr id="280" name="AutoShape 256">
                  <a:extLst>
                    <a:ext uri="{FF2B5EF4-FFF2-40B4-BE49-F238E27FC236}">
                      <a16:creationId xmlns:a16="http://schemas.microsoft.com/office/drawing/2014/main" id="{C8D85753-1B3E-A74F-AA5C-BB04C9162E8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AutoShape 257">
                  <a:extLst>
                    <a:ext uri="{FF2B5EF4-FFF2-40B4-BE49-F238E27FC236}">
                      <a16:creationId xmlns:a16="http://schemas.microsoft.com/office/drawing/2014/main" id="{926A67F9-2094-024F-A1D0-786E8E51262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6" name="Rectangle 258">
                <a:extLst>
                  <a:ext uri="{FF2B5EF4-FFF2-40B4-BE49-F238E27FC236}">
                    <a16:creationId xmlns:a16="http://schemas.microsoft.com/office/drawing/2014/main" id="{8B22385E-132F-3047-97B0-9C586551CC9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7" name="Group 259">
                <a:extLst>
                  <a:ext uri="{FF2B5EF4-FFF2-40B4-BE49-F238E27FC236}">
                    <a16:creationId xmlns:a16="http://schemas.microsoft.com/office/drawing/2014/main" id="{E2FB9C56-C6A0-9940-9500-F88781DAFCB7}"/>
                  </a:ext>
                </a:extLst>
              </p:cNvPr>
              <p:cNvGrpSpPr>
                <a:grpSpLocks/>
              </p:cNvGrpSpPr>
              <p:nvPr/>
            </p:nvGrpSpPr>
            <p:grpSpPr bwMode="auto">
              <a:xfrm>
                <a:off x="4747" y="994"/>
                <a:ext cx="581" cy="134"/>
                <a:chOff x="614" y="2568"/>
                <a:chExt cx="725" cy="139"/>
              </a:xfrm>
            </p:grpSpPr>
            <p:sp>
              <p:nvSpPr>
                <p:cNvPr id="278" name="AutoShape 260">
                  <a:extLst>
                    <a:ext uri="{FF2B5EF4-FFF2-40B4-BE49-F238E27FC236}">
                      <a16:creationId xmlns:a16="http://schemas.microsoft.com/office/drawing/2014/main" id="{AE82C8C9-78C7-EB41-8484-25DD6CCDE532}"/>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AutoShape 261">
                  <a:extLst>
                    <a:ext uri="{FF2B5EF4-FFF2-40B4-BE49-F238E27FC236}">
                      <a16:creationId xmlns:a16="http://schemas.microsoft.com/office/drawing/2014/main" id="{4CAD5F11-377D-DA41-9929-793E957FABE0}"/>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8" name="Rectangle 262">
                <a:extLst>
                  <a:ext uri="{FF2B5EF4-FFF2-40B4-BE49-F238E27FC236}">
                    <a16:creationId xmlns:a16="http://schemas.microsoft.com/office/drawing/2014/main" id="{E15EE455-6602-1B46-82C6-D12F3D30F3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9" name="Rectangle 263">
                <a:extLst>
                  <a:ext uri="{FF2B5EF4-FFF2-40B4-BE49-F238E27FC236}">
                    <a16:creationId xmlns:a16="http://schemas.microsoft.com/office/drawing/2014/main" id="{AD216EEF-90DF-6044-8300-79C8D0C9DB59}"/>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0" name="Group 264">
                <a:extLst>
                  <a:ext uri="{FF2B5EF4-FFF2-40B4-BE49-F238E27FC236}">
                    <a16:creationId xmlns:a16="http://schemas.microsoft.com/office/drawing/2014/main" id="{38A22B19-490B-C242-8F58-277580AE97CF}"/>
                  </a:ext>
                </a:extLst>
              </p:cNvPr>
              <p:cNvGrpSpPr>
                <a:grpSpLocks/>
              </p:cNvGrpSpPr>
              <p:nvPr/>
            </p:nvGrpSpPr>
            <p:grpSpPr bwMode="auto">
              <a:xfrm>
                <a:off x="4735" y="1627"/>
                <a:ext cx="582" cy="151"/>
                <a:chOff x="614" y="2568"/>
                <a:chExt cx="725" cy="139"/>
              </a:xfrm>
            </p:grpSpPr>
            <p:sp>
              <p:nvSpPr>
                <p:cNvPr id="276" name="AutoShape 265">
                  <a:extLst>
                    <a:ext uri="{FF2B5EF4-FFF2-40B4-BE49-F238E27FC236}">
                      <a16:creationId xmlns:a16="http://schemas.microsoft.com/office/drawing/2014/main" id="{0F07B0CB-609F-5F42-B166-9E9E5B0F3873}"/>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66">
                  <a:extLst>
                    <a:ext uri="{FF2B5EF4-FFF2-40B4-BE49-F238E27FC236}">
                      <a16:creationId xmlns:a16="http://schemas.microsoft.com/office/drawing/2014/main" id="{C722D099-4A14-9D40-9F8A-E706A539833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1" name="Freeform 267">
                <a:extLst>
                  <a:ext uri="{FF2B5EF4-FFF2-40B4-BE49-F238E27FC236}">
                    <a16:creationId xmlns:a16="http://schemas.microsoft.com/office/drawing/2014/main" id="{0E0C9BF4-C0A2-A84A-9613-F81F7F110E0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2" name="Group 268">
                <a:extLst>
                  <a:ext uri="{FF2B5EF4-FFF2-40B4-BE49-F238E27FC236}">
                    <a16:creationId xmlns:a16="http://schemas.microsoft.com/office/drawing/2014/main" id="{9FE0A4E1-4CF2-114C-845A-8481D9076B3B}"/>
                  </a:ext>
                </a:extLst>
              </p:cNvPr>
              <p:cNvGrpSpPr>
                <a:grpSpLocks/>
              </p:cNvGrpSpPr>
              <p:nvPr/>
            </p:nvGrpSpPr>
            <p:grpSpPr bwMode="auto">
              <a:xfrm>
                <a:off x="4739" y="1327"/>
                <a:ext cx="582" cy="139"/>
                <a:chOff x="614" y="2568"/>
                <a:chExt cx="725" cy="139"/>
              </a:xfrm>
            </p:grpSpPr>
            <p:sp>
              <p:nvSpPr>
                <p:cNvPr id="274" name="AutoShape 269">
                  <a:extLst>
                    <a:ext uri="{FF2B5EF4-FFF2-40B4-BE49-F238E27FC236}">
                      <a16:creationId xmlns:a16="http://schemas.microsoft.com/office/drawing/2014/main" id="{E06D45BF-7390-6A42-963D-1D3548228EE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AutoShape 270">
                  <a:extLst>
                    <a:ext uri="{FF2B5EF4-FFF2-40B4-BE49-F238E27FC236}">
                      <a16:creationId xmlns:a16="http://schemas.microsoft.com/office/drawing/2014/main" id="{F1193CF1-1B3E-734C-9489-B2773E5EBB2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3" name="Rectangle 271">
                <a:extLst>
                  <a:ext uri="{FF2B5EF4-FFF2-40B4-BE49-F238E27FC236}">
                    <a16:creationId xmlns:a16="http://schemas.microsoft.com/office/drawing/2014/main" id="{32BCEFA0-C9E2-DA4E-99BA-A8D6B2F52992}"/>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4" name="Freeform 272">
                <a:extLst>
                  <a:ext uri="{FF2B5EF4-FFF2-40B4-BE49-F238E27FC236}">
                    <a16:creationId xmlns:a16="http://schemas.microsoft.com/office/drawing/2014/main" id="{6A191132-8B3F-2C48-A27B-58F58CCC000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273">
                <a:extLst>
                  <a:ext uri="{FF2B5EF4-FFF2-40B4-BE49-F238E27FC236}">
                    <a16:creationId xmlns:a16="http://schemas.microsoft.com/office/drawing/2014/main" id="{46FB17C7-5975-EA4A-B24E-E0968F52348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Oval 274">
                <a:extLst>
                  <a:ext uri="{FF2B5EF4-FFF2-40B4-BE49-F238E27FC236}">
                    <a16:creationId xmlns:a16="http://schemas.microsoft.com/office/drawing/2014/main" id="{4F5F45CB-8948-BF44-A12C-CBB9ED44DD95}"/>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Freeform 275">
                <a:extLst>
                  <a:ext uri="{FF2B5EF4-FFF2-40B4-BE49-F238E27FC236}">
                    <a16:creationId xmlns:a16="http://schemas.microsoft.com/office/drawing/2014/main" id="{9075DFD9-3F16-6E4D-861C-2319EA64E77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AutoShape 276">
                <a:extLst>
                  <a:ext uri="{FF2B5EF4-FFF2-40B4-BE49-F238E27FC236}">
                    <a16:creationId xmlns:a16="http://schemas.microsoft.com/office/drawing/2014/main" id="{2DB55821-399B-E044-BDB5-8E02E0ED155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9" name="AutoShape 277">
                <a:extLst>
                  <a:ext uri="{FF2B5EF4-FFF2-40B4-BE49-F238E27FC236}">
                    <a16:creationId xmlns:a16="http://schemas.microsoft.com/office/drawing/2014/main" id="{E5BA92D7-799B-CE46-871E-CCA9863424D0}"/>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0" name="Oval 278">
                <a:extLst>
                  <a:ext uri="{FF2B5EF4-FFF2-40B4-BE49-F238E27FC236}">
                    <a16:creationId xmlns:a16="http://schemas.microsoft.com/office/drawing/2014/main" id="{3279B121-A511-4C48-A668-CAFE86B6842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1" name="Oval 279">
                <a:extLst>
                  <a:ext uri="{FF2B5EF4-FFF2-40B4-BE49-F238E27FC236}">
                    <a16:creationId xmlns:a16="http://schemas.microsoft.com/office/drawing/2014/main" id="{6181626E-D3B9-6D4D-9F91-E6BD5373FAA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2" name="Oval 280">
                <a:extLst>
                  <a:ext uri="{FF2B5EF4-FFF2-40B4-BE49-F238E27FC236}">
                    <a16:creationId xmlns:a16="http://schemas.microsoft.com/office/drawing/2014/main" id="{D546FF68-BE14-5140-8A04-2B0DB011186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3" name="Rectangle 281">
                <a:extLst>
                  <a:ext uri="{FF2B5EF4-FFF2-40B4-BE49-F238E27FC236}">
                    <a16:creationId xmlns:a16="http://schemas.microsoft.com/office/drawing/2014/main" id="{B9666053-A441-4D4D-95B5-747CF79B7663}"/>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45" name="Group 244">
              <a:extLst>
                <a:ext uri="{FF2B5EF4-FFF2-40B4-BE49-F238E27FC236}">
                  <a16:creationId xmlns:a16="http://schemas.microsoft.com/office/drawing/2014/main" id="{840EBCD1-E7B6-A743-BF86-6330FD745789}"/>
                </a:ext>
              </a:extLst>
            </p:cNvPr>
            <p:cNvGrpSpPr/>
            <p:nvPr/>
          </p:nvGrpSpPr>
          <p:grpSpPr>
            <a:xfrm>
              <a:off x="7698509" y="2176725"/>
              <a:ext cx="943482" cy="604263"/>
              <a:chOff x="7698509" y="2176725"/>
              <a:chExt cx="943482" cy="604263"/>
            </a:xfrm>
          </p:grpSpPr>
          <p:pic>
            <p:nvPicPr>
              <p:cNvPr id="246" name="Picture 245" descr="A picture containing monitor, television, screen, photo&#10;&#10;Description automatically generated">
                <a:extLst>
                  <a:ext uri="{FF2B5EF4-FFF2-40B4-BE49-F238E27FC236}">
                    <a16:creationId xmlns:a16="http://schemas.microsoft.com/office/drawing/2014/main" id="{D6E1F21D-864B-1F40-9C96-47C2BCA3CBF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7" name="Picture 246" descr="A picture containing monitor, television, screen, photo&#10;&#10;Description automatically generated">
                <a:extLst>
                  <a:ext uri="{FF2B5EF4-FFF2-40B4-BE49-F238E27FC236}">
                    <a16:creationId xmlns:a16="http://schemas.microsoft.com/office/drawing/2014/main" id="{42370393-D738-C942-9E56-D3F94CBE1B2B}"/>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8" name="Picture 247" descr="A picture containing monitor, television, screen, photo&#10;&#10;Description automatically generated">
                <a:extLst>
                  <a:ext uri="{FF2B5EF4-FFF2-40B4-BE49-F238E27FC236}">
                    <a16:creationId xmlns:a16="http://schemas.microsoft.com/office/drawing/2014/main" id="{FF03F89A-E5B5-5947-8B74-5B1C5D68CB2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49" name="TextBox 248">
                <a:extLst>
                  <a:ext uri="{FF2B5EF4-FFF2-40B4-BE49-F238E27FC236}">
                    <a16:creationId xmlns:a16="http://schemas.microsoft.com/office/drawing/2014/main" id="{162E8850-E3DD-E04E-A0E6-24BA9B907E8F}"/>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282" name="Group 249">
            <a:extLst>
              <a:ext uri="{FF2B5EF4-FFF2-40B4-BE49-F238E27FC236}">
                <a16:creationId xmlns:a16="http://schemas.microsoft.com/office/drawing/2014/main" id="{303AAFB7-AE59-FB43-806F-88716418AD9D}"/>
              </a:ext>
            </a:extLst>
          </p:cNvPr>
          <p:cNvGrpSpPr>
            <a:grpSpLocks/>
          </p:cNvGrpSpPr>
          <p:nvPr/>
        </p:nvGrpSpPr>
        <p:grpSpPr bwMode="auto">
          <a:xfrm>
            <a:off x="9125221" y="2229519"/>
            <a:ext cx="269531" cy="537772"/>
            <a:chOff x="4140" y="429"/>
            <a:chExt cx="1425" cy="2396"/>
          </a:xfrm>
        </p:grpSpPr>
        <p:sp>
          <p:nvSpPr>
            <p:cNvPr id="283" name="Freeform 250">
              <a:extLst>
                <a:ext uri="{FF2B5EF4-FFF2-40B4-BE49-F238E27FC236}">
                  <a16:creationId xmlns:a16="http://schemas.microsoft.com/office/drawing/2014/main" id="{F583EC39-0EF7-C047-B61C-FCA4140C636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Rectangle 251">
              <a:extLst>
                <a:ext uri="{FF2B5EF4-FFF2-40B4-BE49-F238E27FC236}">
                  <a16:creationId xmlns:a16="http://schemas.microsoft.com/office/drawing/2014/main" id="{1E2AD361-9367-024D-9B13-A995814D5BD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Freeform 252">
              <a:extLst>
                <a:ext uri="{FF2B5EF4-FFF2-40B4-BE49-F238E27FC236}">
                  <a16:creationId xmlns:a16="http://schemas.microsoft.com/office/drawing/2014/main" id="{280AB857-6E8B-F04E-86E8-884DCDEB64A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253">
              <a:extLst>
                <a:ext uri="{FF2B5EF4-FFF2-40B4-BE49-F238E27FC236}">
                  <a16:creationId xmlns:a16="http://schemas.microsoft.com/office/drawing/2014/main" id="{17A6D9FD-0410-2E4A-A1DE-0C447AB9A1F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Rectangle 254">
              <a:extLst>
                <a:ext uri="{FF2B5EF4-FFF2-40B4-BE49-F238E27FC236}">
                  <a16:creationId xmlns:a16="http://schemas.microsoft.com/office/drawing/2014/main" id="{A927C600-2D52-FB43-8F04-602018E3EB8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88" name="Group 255">
              <a:extLst>
                <a:ext uri="{FF2B5EF4-FFF2-40B4-BE49-F238E27FC236}">
                  <a16:creationId xmlns:a16="http://schemas.microsoft.com/office/drawing/2014/main" id="{AD441C89-2F79-AA41-9247-E41725858419}"/>
                </a:ext>
              </a:extLst>
            </p:cNvPr>
            <p:cNvGrpSpPr>
              <a:grpSpLocks/>
            </p:cNvGrpSpPr>
            <p:nvPr/>
          </p:nvGrpSpPr>
          <p:grpSpPr bwMode="auto">
            <a:xfrm>
              <a:off x="4749" y="668"/>
              <a:ext cx="581" cy="145"/>
              <a:chOff x="614" y="2568"/>
              <a:chExt cx="725" cy="139"/>
            </a:xfrm>
          </p:grpSpPr>
          <p:sp>
            <p:nvSpPr>
              <p:cNvPr id="313" name="AutoShape 256">
                <a:extLst>
                  <a:ext uri="{FF2B5EF4-FFF2-40B4-BE49-F238E27FC236}">
                    <a16:creationId xmlns:a16="http://schemas.microsoft.com/office/drawing/2014/main" id="{1BDD9056-3563-DC4A-8E6F-D9E7C31BD6F9}"/>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AutoShape 257">
                <a:extLst>
                  <a:ext uri="{FF2B5EF4-FFF2-40B4-BE49-F238E27FC236}">
                    <a16:creationId xmlns:a16="http://schemas.microsoft.com/office/drawing/2014/main" id="{A464F9AC-80D5-8647-A3BF-7C8016D2E9F2}"/>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89" name="Rectangle 258">
              <a:extLst>
                <a:ext uri="{FF2B5EF4-FFF2-40B4-BE49-F238E27FC236}">
                  <a16:creationId xmlns:a16="http://schemas.microsoft.com/office/drawing/2014/main" id="{3CC90EBF-BE9D-094F-8D80-09DD69A5C8C2}"/>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0" name="Group 259">
              <a:extLst>
                <a:ext uri="{FF2B5EF4-FFF2-40B4-BE49-F238E27FC236}">
                  <a16:creationId xmlns:a16="http://schemas.microsoft.com/office/drawing/2014/main" id="{8FD2B698-C302-134D-AA60-7CB77F0FA456}"/>
                </a:ext>
              </a:extLst>
            </p:cNvPr>
            <p:cNvGrpSpPr>
              <a:grpSpLocks/>
            </p:cNvGrpSpPr>
            <p:nvPr/>
          </p:nvGrpSpPr>
          <p:grpSpPr bwMode="auto">
            <a:xfrm>
              <a:off x="4747" y="994"/>
              <a:ext cx="581" cy="134"/>
              <a:chOff x="614" y="2568"/>
              <a:chExt cx="725" cy="139"/>
            </a:xfrm>
          </p:grpSpPr>
          <p:sp>
            <p:nvSpPr>
              <p:cNvPr id="311" name="AutoShape 260">
                <a:extLst>
                  <a:ext uri="{FF2B5EF4-FFF2-40B4-BE49-F238E27FC236}">
                    <a16:creationId xmlns:a16="http://schemas.microsoft.com/office/drawing/2014/main" id="{3C8C97B6-C649-304C-B810-3DCC29D051F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2" name="AutoShape 261">
                <a:extLst>
                  <a:ext uri="{FF2B5EF4-FFF2-40B4-BE49-F238E27FC236}">
                    <a16:creationId xmlns:a16="http://schemas.microsoft.com/office/drawing/2014/main" id="{1E6EFFBD-86DF-3A4E-B6C4-5B74F419477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1" name="Rectangle 262">
              <a:extLst>
                <a:ext uri="{FF2B5EF4-FFF2-40B4-BE49-F238E27FC236}">
                  <a16:creationId xmlns:a16="http://schemas.microsoft.com/office/drawing/2014/main" id="{A2087108-BB9B-C74D-BED2-AEEFB963158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2" name="Rectangle 263">
              <a:extLst>
                <a:ext uri="{FF2B5EF4-FFF2-40B4-BE49-F238E27FC236}">
                  <a16:creationId xmlns:a16="http://schemas.microsoft.com/office/drawing/2014/main" id="{629E30AC-175A-7C47-B5DB-137A2A96913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3" name="Group 264">
              <a:extLst>
                <a:ext uri="{FF2B5EF4-FFF2-40B4-BE49-F238E27FC236}">
                  <a16:creationId xmlns:a16="http://schemas.microsoft.com/office/drawing/2014/main" id="{631BEC3E-EC7B-E641-9B73-CEB1B33C79F3}"/>
                </a:ext>
              </a:extLst>
            </p:cNvPr>
            <p:cNvGrpSpPr>
              <a:grpSpLocks/>
            </p:cNvGrpSpPr>
            <p:nvPr/>
          </p:nvGrpSpPr>
          <p:grpSpPr bwMode="auto">
            <a:xfrm>
              <a:off x="4735" y="1627"/>
              <a:ext cx="582" cy="151"/>
              <a:chOff x="614" y="2568"/>
              <a:chExt cx="725" cy="139"/>
            </a:xfrm>
          </p:grpSpPr>
          <p:sp>
            <p:nvSpPr>
              <p:cNvPr id="309" name="AutoShape 265">
                <a:extLst>
                  <a:ext uri="{FF2B5EF4-FFF2-40B4-BE49-F238E27FC236}">
                    <a16:creationId xmlns:a16="http://schemas.microsoft.com/office/drawing/2014/main" id="{CA74522A-6DD3-C941-B6C5-B88ADF1B75F0}"/>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0" name="AutoShape 266">
                <a:extLst>
                  <a:ext uri="{FF2B5EF4-FFF2-40B4-BE49-F238E27FC236}">
                    <a16:creationId xmlns:a16="http://schemas.microsoft.com/office/drawing/2014/main" id="{0FC67C26-9D79-7645-9585-2783C4FBAB04}"/>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4" name="Freeform 267">
              <a:extLst>
                <a:ext uri="{FF2B5EF4-FFF2-40B4-BE49-F238E27FC236}">
                  <a16:creationId xmlns:a16="http://schemas.microsoft.com/office/drawing/2014/main" id="{0009B838-E394-AB4B-B620-18BE1F04F16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5" name="Group 268">
              <a:extLst>
                <a:ext uri="{FF2B5EF4-FFF2-40B4-BE49-F238E27FC236}">
                  <a16:creationId xmlns:a16="http://schemas.microsoft.com/office/drawing/2014/main" id="{CE9E851F-17AE-C347-AAE2-A26FC9005C11}"/>
                </a:ext>
              </a:extLst>
            </p:cNvPr>
            <p:cNvGrpSpPr>
              <a:grpSpLocks/>
            </p:cNvGrpSpPr>
            <p:nvPr/>
          </p:nvGrpSpPr>
          <p:grpSpPr bwMode="auto">
            <a:xfrm>
              <a:off x="4739" y="1327"/>
              <a:ext cx="582" cy="139"/>
              <a:chOff x="614" y="2568"/>
              <a:chExt cx="725" cy="139"/>
            </a:xfrm>
          </p:grpSpPr>
          <p:sp>
            <p:nvSpPr>
              <p:cNvPr id="307" name="AutoShape 269">
                <a:extLst>
                  <a:ext uri="{FF2B5EF4-FFF2-40B4-BE49-F238E27FC236}">
                    <a16:creationId xmlns:a16="http://schemas.microsoft.com/office/drawing/2014/main" id="{BC8583DE-ADF4-6447-B9E5-82785FCF6CB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8" name="AutoShape 270">
                <a:extLst>
                  <a:ext uri="{FF2B5EF4-FFF2-40B4-BE49-F238E27FC236}">
                    <a16:creationId xmlns:a16="http://schemas.microsoft.com/office/drawing/2014/main" id="{86B22511-2C8C-B74B-A13E-4B485911146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6" name="Rectangle 271">
              <a:extLst>
                <a:ext uri="{FF2B5EF4-FFF2-40B4-BE49-F238E27FC236}">
                  <a16:creationId xmlns:a16="http://schemas.microsoft.com/office/drawing/2014/main" id="{20AF6706-04DB-3F45-9CC0-357417946DC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7" name="Freeform 272">
              <a:extLst>
                <a:ext uri="{FF2B5EF4-FFF2-40B4-BE49-F238E27FC236}">
                  <a16:creationId xmlns:a16="http://schemas.microsoft.com/office/drawing/2014/main" id="{E6032D49-B972-724F-BC66-1C24B5F058F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273">
              <a:extLst>
                <a:ext uri="{FF2B5EF4-FFF2-40B4-BE49-F238E27FC236}">
                  <a16:creationId xmlns:a16="http://schemas.microsoft.com/office/drawing/2014/main" id="{B84F01B6-1C0C-C943-B856-7FE3BD2D76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Oval 274">
              <a:extLst>
                <a:ext uri="{FF2B5EF4-FFF2-40B4-BE49-F238E27FC236}">
                  <a16:creationId xmlns:a16="http://schemas.microsoft.com/office/drawing/2014/main" id="{3819F9EA-CE5A-6F47-B1D1-45A3176A8CA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0" name="Freeform 275">
              <a:extLst>
                <a:ext uri="{FF2B5EF4-FFF2-40B4-BE49-F238E27FC236}">
                  <a16:creationId xmlns:a16="http://schemas.microsoft.com/office/drawing/2014/main" id="{BD6129AD-4010-6541-8BD2-9C417B59760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AutoShape 276">
              <a:extLst>
                <a:ext uri="{FF2B5EF4-FFF2-40B4-BE49-F238E27FC236}">
                  <a16:creationId xmlns:a16="http://schemas.microsoft.com/office/drawing/2014/main" id="{DAF156C3-BBE4-AD4E-8C8F-504F05E6FA9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2" name="AutoShape 277">
              <a:extLst>
                <a:ext uri="{FF2B5EF4-FFF2-40B4-BE49-F238E27FC236}">
                  <a16:creationId xmlns:a16="http://schemas.microsoft.com/office/drawing/2014/main" id="{FAC7EFD2-3973-3341-9E30-2375745B4E2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3" name="Oval 278">
              <a:extLst>
                <a:ext uri="{FF2B5EF4-FFF2-40B4-BE49-F238E27FC236}">
                  <a16:creationId xmlns:a16="http://schemas.microsoft.com/office/drawing/2014/main" id="{279C258F-5AE0-4A40-9D2A-27C3520660F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4" name="Oval 279">
              <a:extLst>
                <a:ext uri="{FF2B5EF4-FFF2-40B4-BE49-F238E27FC236}">
                  <a16:creationId xmlns:a16="http://schemas.microsoft.com/office/drawing/2014/main" id="{AB54CDF9-44A8-F945-8C47-F29CE6B004CC}"/>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280">
              <a:extLst>
                <a:ext uri="{FF2B5EF4-FFF2-40B4-BE49-F238E27FC236}">
                  <a16:creationId xmlns:a16="http://schemas.microsoft.com/office/drawing/2014/main" id="{C12B8B40-4A95-634B-A938-6930B06F508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81">
              <a:extLst>
                <a:ext uri="{FF2B5EF4-FFF2-40B4-BE49-F238E27FC236}">
                  <a16:creationId xmlns:a16="http://schemas.microsoft.com/office/drawing/2014/main" id="{56A64972-4A2C-2147-8B6A-849EA1C5281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15" name="Group 314">
            <a:extLst>
              <a:ext uri="{FF2B5EF4-FFF2-40B4-BE49-F238E27FC236}">
                <a16:creationId xmlns:a16="http://schemas.microsoft.com/office/drawing/2014/main" id="{7CEE8967-09D9-EA4A-BE8F-89D0A51FA901}"/>
              </a:ext>
            </a:extLst>
          </p:cNvPr>
          <p:cNvGrpSpPr/>
          <p:nvPr/>
        </p:nvGrpSpPr>
        <p:grpSpPr>
          <a:xfrm>
            <a:off x="9411855" y="1981647"/>
            <a:ext cx="943482" cy="604263"/>
            <a:chOff x="7698509" y="2176725"/>
            <a:chExt cx="943482" cy="604263"/>
          </a:xfrm>
        </p:grpSpPr>
        <p:pic>
          <p:nvPicPr>
            <p:cNvPr id="316" name="Picture 315" descr="A picture containing monitor, television, screen, photo&#10;&#10;Description automatically generated">
              <a:extLst>
                <a:ext uri="{FF2B5EF4-FFF2-40B4-BE49-F238E27FC236}">
                  <a16:creationId xmlns:a16="http://schemas.microsoft.com/office/drawing/2014/main" id="{0EAEB9B3-A22A-234F-82DF-4AAC2BF42789}"/>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17" name="Picture 316" descr="A picture containing monitor, television, screen, photo&#10;&#10;Description automatically generated">
              <a:extLst>
                <a:ext uri="{FF2B5EF4-FFF2-40B4-BE49-F238E27FC236}">
                  <a16:creationId xmlns:a16="http://schemas.microsoft.com/office/drawing/2014/main" id="{D8797FD1-FD5F-5E42-86F9-D71425D34BED}"/>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18" name="Picture 317" descr="A picture containing monitor, television, screen, photo&#10;&#10;Description automatically generated">
              <a:extLst>
                <a:ext uri="{FF2B5EF4-FFF2-40B4-BE49-F238E27FC236}">
                  <a16:creationId xmlns:a16="http://schemas.microsoft.com/office/drawing/2014/main" id="{9A3D2276-CCAA-964B-A522-778FC9030BE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19" name="TextBox 318">
              <a:extLst>
                <a:ext uri="{FF2B5EF4-FFF2-40B4-BE49-F238E27FC236}">
                  <a16:creationId xmlns:a16="http://schemas.microsoft.com/office/drawing/2014/main" id="{FA64888F-27BD-6D49-9E8A-1C105E1F77CE}"/>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320" name="Group 249">
            <a:extLst>
              <a:ext uri="{FF2B5EF4-FFF2-40B4-BE49-F238E27FC236}">
                <a16:creationId xmlns:a16="http://schemas.microsoft.com/office/drawing/2014/main" id="{F1BCE0E4-BDB5-B544-89E7-F7F4C8B45DDD}"/>
              </a:ext>
            </a:extLst>
          </p:cNvPr>
          <p:cNvGrpSpPr>
            <a:grpSpLocks/>
          </p:cNvGrpSpPr>
          <p:nvPr/>
        </p:nvGrpSpPr>
        <p:grpSpPr bwMode="auto">
          <a:xfrm>
            <a:off x="9119966" y="3154428"/>
            <a:ext cx="269531" cy="537772"/>
            <a:chOff x="4140" y="429"/>
            <a:chExt cx="1425" cy="2396"/>
          </a:xfrm>
        </p:grpSpPr>
        <p:sp>
          <p:nvSpPr>
            <p:cNvPr id="321" name="Freeform 250">
              <a:extLst>
                <a:ext uri="{FF2B5EF4-FFF2-40B4-BE49-F238E27FC236}">
                  <a16:creationId xmlns:a16="http://schemas.microsoft.com/office/drawing/2014/main" id="{61F36965-BC45-1D46-9296-4C5A2F8361F9}"/>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2" name="Rectangle 251">
              <a:extLst>
                <a:ext uri="{FF2B5EF4-FFF2-40B4-BE49-F238E27FC236}">
                  <a16:creationId xmlns:a16="http://schemas.microsoft.com/office/drawing/2014/main" id="{40BA023C-2812-9340-A050-0121D082901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3" name="Freeform 252">
              <a:extLst>
                <a:ext uri="{FF2B5EF4-FFF2-40B4-BE49-F238E27FC236}">
                  <a16:creationId xmlns:a16="http://schemas.microsoft.com/office/drawing/2014/main" id="{7D40D788-F435-474A-A7BF-25C0498EA30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253">
              <a:extLst>
                <a:ext uri="{FF2B5EF4-FFF2-40B4-BE49-F238E27FC236}">
                  <a16:creationId xmlns:a16="http://schemas.microsoft.com/office/drawing/2014/main" id="{7ECC0C33-1994-A443-BE35-89E1A830F7E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254">
              <a:extLst>
                <a:ext uri="{FF2B5EF4-FFF2-40B4-BE49-F238E27FC236}">
                  <a16:creationId xmlns:a16="http://schemas.microsoft.com/office/drawing/2014/main" id="{5F77B878-EAC9-4540-9E09-E05F7ED091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6" name="Group 255">
              <a:extLst>
                <a:ext uri="{FF2B5EF4-FFF2-40B4-BE49-F238E27FC236}">
                  <a16:creationId xmlns:a16="http://schemas.microsoft.com/office/drawing/2014/main" id="{3AD2D83D-AFAB-F544-B840-C231A3CC601D}"/>
                </a:ext>
              </a:extLst>
            </p:cNvPr>
            <p:cNvGrpSpPr>
              <a:grpSpLocks/>
            </p:cNvGrpSpPr>
            <p:nvPr/>
          </p:nvGrpSpPr>
          <p:grpSpPr bwMode="auto">
            <a:xfrm>
              <a:off x="4749" y="668"/>
              <a:ext cx="581" cy="145"/>
              <a:chOff x="614" y="2568"/>
              <a:chExt cx="725" cy="139"/>
            </a:xfrm>
          </p:grpSpPr>
          <p:sp>
            <p:nvSpPr>
              <p:cNvPr id="351" name="AutoShape 256">
                <a:extLst>
                  <a:ext uri="{FF2B5EF4-FFF2-40B4-BE49-F238E27FC236}">
                    <a16:creationId xmlns:a16="http://schemas.microsoft.com/office/drawing/2014/main" id="{4227C343-CCC4-A04E-8886-6361D39B43A0}"/>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2" name="AutoShape 257">
                <a:extLst>
                  <a:ext uri="{FF2B5EF4-FFF2-40B4-BE49-F238E27FC236}">
                    <a16:creationId xmlns:a16="http://schemas.microsoft.com/office/drawing/2014/main" id="{9E39270E-D4A5-AD40-A9B3-1748EE312647}"/>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7" name="Rectangle 258">
              <a:extLst>
                <a:ext uri="{FF2B5EF4-FFF2-40B4-BE49-F238E27FC236}">
                  <a16:creationId xmlns:a16="http://schemas.microsoft.com/office/drawing/2014/main" id="{7B72FE59-00DA-AB4C-818F-65FE468FBE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8" name="Group 259">
              <a:extLst>
                <a:ext uri="{FF2B5EF4-FFF2-40B4-BE49-F238E27FC236}">
                  <a16:creationId xmlns:a16="http://schemas.microsoft.com/office/drawing/2014/main" id="{09C06909-C34E-C94A-8C7D-0BFC94D6E039}"/>
                </a:ext>
              </a:extLst>
            </p:cNvPr>
            <p:cNvGrpSpPr>
              <a:grpSpLocks/>
            </p:cNvGrpSpPr>
            <p:nvPr/>
          </p:nvGrpSpPr>
          <p:grpSpPr bwMode="auto">
            <a:xfrm>
              <a:off x="4747" y="994"/>
              <a:ext cx="581" cy="134"/>
              <a:chOff x="614" y="2568"/>
              <a:chExt cx="725" cy="139"/>
            </a:xfrm>
          </p:grpSpPr>
          <p:sp>
            <p:nvSpPr>
              <p:cNvPr id="349" name="AutoShape 260">
                <a:extLst>
                  <a:ext uri="{FF2B5EF4-FFF2-40B4-BE49-F238E27FC236}">
                    <a16:creationId xmlns:a16="http://schemas.microsoft.com/office/drawing/2014/main" id="{7ED60691-FC99-B943-BE37-D6C97FF6718A}"/>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0" name="AutoShape 261">
                <a:extLst>
                  <a:ext uri="{FF2B5EF4-FFF2-40B4-BE49-F238E27FC236}">
                    <a16:creationId xmlns:a16="http://schemas.microsoft.com/office/drawing/2014/main" id="{BBBF7CE5-2F2F-C240-89B7-6B006565DB2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9" name="Rectangle 262">
              <a:extLst>
                <a:ext uri="{FF2B5EF4-FFF2-40B4-BE49-F238E27FC236}">
                  <a16:creationId xmlns:a16="http://schemas.microsoft.com/office/drawing/2014/main" id="{E1859B99-BC2B-8445-9920-653550A398C3}"/>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0" name="Rectangle 263">
              <a:extLst>
                <a:ext uri="{FF2B5EF4-FFF2-40B4-BE49-F238E27FC236}">
                  <a16:creationId xmlns:a16="http://schemas.microsoft.com/office/drawing/2014/main" id="{DC4E26D3-7125-8945-9746-2441735961F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31" name="Group 264">
              <a:extLst>
                <a:ext uri="{FF2B5EF4-FFF2-40B4-BE49-F238E27FC236}">
                  <a16:creationId xmlns:a16="http://schemas.microsoft.com/office/drawing/2014/main" id="{E6BAA1DE-AF76-6C44-833A-D07152C0737D}"/>
                </a:ext>
              </a:extLst>
            </p:cNvPr>
            <p:cNvGrpSpPr>
              <a:grpSpLocks/>
            </p:cNvGrpSpPr>
            <p:nvPr/>
          </p:nvGrpSpPr>
          <p:grpSpPr bwMode="auto">
            <a:xfrm>
              <a:off x="4735" y="1627"/>
              <a:ext cx="582" cy="151"/>
              <a:chOff x="614" y="2568"/>
              <a:chExt cx="725" cy="139"/>
            </a:xfrm>
          </p:grpSpPr>
          <p:sp>
            <p:nvSpPr>
              <p:cNvPr id="347" name="AutoShape 265">
                <a:extLst>
                  <a:ext uri="{FF2B5EF4-FFF2-40B4-BE49-F238E27FC236}">
                    <a16:creationId xmlns:a16="http://schemas.microsoft.com/office/drawing/2014/main" id="{C5750C06-37B1-7942-BC63-5A0DFB73A57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8" name="AutoShape 266">
                <a:extLst>
                  <a:ext uri="{FF2B5EF4-FFF2-40B4-BE49-F238E27FC236}">
                    <a16:creationId xmlns:a16="http://schemas.microsoft.com/office/drawing/2014/main" id="{2FBF1907-BD45-434A-8B85-372B329D2C77}"/>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2" name="Freeform 267">
              <a:extLst>
                <a:ext uri="{FF2B5EF4-FFF2-40B4-BE49-F238E27FC236}">
                  <a16:creationId xmlns:a16="http://schemas.microsoft.com/office/drawing/2014/main" id="{C3D05EC3-4DA7-F74C-B6F6-0918126C019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3" name="Group 268">
              <a:extLst>
                <a:ext uri="{FF2B5EF4-FFF2-40B4-BE49-F238E27FC236}">
                  <a16:creationId xmlns:a16="http://schemas.microsoft.com/office/drawing/2014/main" id="{5BF350AD-3646-0C41-87CF-18D04562FCE7}"/>
                </a:ext>
              </a:extLst>
            </p:cNvPr>
            <p:cNvGrpSpPr>
              <a:grpSpLocks/>
            </p:cNvGrpSpPr>
            <p:nvPr/>
          </p:nvGrpSpPr>
          <p:grpSpPr bwMode="auto">
            <a:xfrm>
              <a:off x="4739" y="1327"/>
              <a:ext cx="582" cy="139"/>
              <a:chOff x="614" y="2568"/>
              <a:chExt cx="725" cy="139"/>
            </a:xfrm>
          </p:grpSpPr>
          <p:sp>
            <p:nvSpPr>
              <p:cNvPr id="345" name="AutoShape 269">
                <a:extLst>
                  <a:ext uri="{FF2B5EF4-FFF2-40B4-BE49-F238E27FC236}">
                    <a16:creationId xmlns:a16="http://schemas.microsoft.com/office/drawing/2014/main" id="{E6FF77A3-8808-214A-B3F1-99756744193D}"/>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6" name="AutoShape 270">
                <a:extLst>
                  <a:ext uri="{FF2B5EF4-FFF2-40B4-BE49-F238E27FC236}">
                    <a16:creationId xmlns:a16="http://schemas.microsoft.com/office/drawing/2014/main" id="{DBA06383-D10B-7446-8AB5-80825280F50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4" name="Rectangle 271">
              <a:extLst>
                <a:ext uri="{FF2B5EF4-FFF2-40B4-BE49-F238E27FC236}">
                  <a16:creationId xmlns:a16="http://schemas.microsoft.com/office/drawing/2014/main" id="{075E3183-6A9A-F845-B994-D8A428ABB4E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5" name="Freeform 272">
              <a:extLst>
                <a:ext uri="{FF2B5EF4-FFF2-40B4-BE49-F238E27FC236}">
                  <a16:creationId xmlns:a16="http://schemas.microsoft.com/office/drawing/2014/main" id="{047D761C-70AD-CD4F-A747-381D740168F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6" name="Freeform 273">
              <a:extLst>
                <a:ext uri="{FF2B5EF4-FFF2-40B4-BE49-F238E27FC236}">
                  <a16:creationId xmlns:a16="http://schemas.microsoft.com/office/drawing/2014/main" id="{8AE72908-FAF1-9C46-AA62-CED69F948A4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Oval 274">
              <a:extLst>
                <a:ext uri="{FF2B5EF4-FFF2-40B4-BE49-F238E27FC236}">
                  <a16:creationId xmlns:a16="http://schemas.microsoft.com/office/drawing/2014/main" id="{2E034F12-0D5A-AA43-BEB5-3FD391F736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8" name="Freeform 275">
              <a:extLst>
                <a:ext uri="{FF2B5EF4-FFF2-40B4-BE49-F238E27FC236}">
                  <a16:creationId xmlns:a16="http://schemas.microsoft.com/office/drawing/2014/main" id="{028A5345-010B-C24D-B709-B8375E9715E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AutoShape 276">
              <a:extLst>
                <a:ext uri="{FF2B5EF4-FFF2-40B4-BE49-F238E27FC236}">
                  <a16:creationId xmlns:a16="http://schemas.microsoft.com/office/drawing/2014/main" id="{F6EF7A89-3C93-8540-B2E3-A30599E7AA82}"/>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0" name="AutoShape 277">
              <a:extLst>
                <a:ext uri="{FF2B5EF4-FFF2-40B4-BE49-F238E27FC236}">
                  <a16:creationId xmlns:a16="http://schemas.microsoft.com/office/drawing/2014/main" id="{AE5883C3-8966-4941-AD3C-EECE6A8A6E19}"/>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1" name="Oval 278">
              <a:extLst>
                <a:ext uri="{FF2B5EF4-FFF2-40B4-BE49-F238E27FC236}">
                  <a16:creationId xmlns:a16="http://schemas.microsoft.com/office/drawing/2014/main" id="{8D05B60E-CC47-924E-9CC3-7D3C363DC011}"/>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2" name="Oval 279">
              <a:extLst>
                <a:ext uri="{FF2B5EF4-FFF2-40B4-BE49-F238E27FC236}">
                  <a16:creationId xmlns:a16="http://schemas.microsoft.com/office/drawing/2014/main" id="{02D38BA8-EE3B-314C-9EA1-24BC62A7102F}"/>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280">
              <a:extLst>
                <a:ext uri="{FF2B5EF4-FFF2-40B4-BE49-F238E27FC236}">
                  <a16:creationId xmlns:a16="http://schemas.microsoft.com/office/drawing/2014/main" id="{7354E114-1700-274C-AD93-5D4A999682B1}"/>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4" name="Rectangle 281">
              <a:extLst>
                <a:ext uri="{FF2B5EF4-FFF2-40B4-BE49-F238E27FC236}">
                  <a16:creationId xmlns:a16="http://schemas.microsoft.com/office/drawing/2014/main" id="{D7FCC302-455F-0E42-A8A7-378C5B6CC7E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53" name="Group 352">
            <a:extLst>
              <a:ext uri="{FF2B5EF4-FFF2-40B4-BE49-F238E27FC236}">
                <a16:creationId xmlns:a16="http://schemas.microsoft.com/office/drawing/2014/main" id="{BA41EE0A-FE82-9040-BD52-7DC1EB35BBFB}"/>
              </a:ext>
            </a:extLst>
          </p:cNvPr>
          <p:cNvGrpSpPr/>
          <p:nvPr/>
        </p:nvGrpSpPr>
        <p:grpSpPr>
          <a:xfrm>
            <a:off x="9343538" y="3332225"/>
            <a:ext cx="943482" cy="604263"/>
            <a:chOff x="7698509" y="2176725"/>
            <a:chExt cx="943482" cy="604263"/>
          </a:xfrm>
        </p:grpSpPr>
        <p:pic>
          <p:nvPicPr>
            <p:cNvPr id="354" name="Picture 353" descr="A picture containing monitor, television, screen, photo&#10;&#10;Description automatically generated">
              <a:extLst>
                <a:ext uri="{FF2B5EF4-FFF2-40B4-BE49-F238E27FC236}">
                  <a16:creationId xmlns:a16="http://schemas.microsoft.com/office/drawing/2014/main" id="{441DFADE-BB1B-7C4C-8738-3FEA9FC7E26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55" name="Picture 354" descr="A picture containing monitor, television, screen, photo&#10;&#10;Description automatically generated">
              <a:extLst>
                <a:ext uri="{FF2B5EF4-FFF2-40B4-BE49-F238E27FC236}">
                  <a16:creationId xmlns:a16="http://schemas.microsoft.com/office/drawing/2014/main" id="{A360817E-CEBE-5D4D-AAA5-1AA0E80B244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56" name="Picture 355" descr="A picture containing monitor, television, screen, photo&#10;&#10;Description automatically generated">
              <a:extLst>
                <a:ext uri="{FF2B5EF4-FFF2-40B4-BE49-F238E27FC236}">
                  <a16:creationId xmlns:a16="http://schemas.microsoft.com/office/drawing/2014/main" id="{1B7D7E89-8D15-B14F-8ABE-F03063924DF7}"/>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57" name="TextBox 356">
              <a:extLst>
                <a:ext uri="{FF2B5EF4-FFF2-40B4-BE49-F238E27FC236}">
                  <a16:creationId xmlns:a16="http://schemas.microsoft.com/office/drawing/2014/main" id="{95A2DFAC-E2E9-BA4E-B877-0FDFCB8AFF96}"/>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750123" y="1425422"/>
            <a:ext cx="6582550"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Gill Sans MT" panose="020B0502020104020203" pitchFamily="34" charset="77"/>
                <a:ea typeface="ＭＳ Ｐゴシック" panose="020B0600070205080204" pitchFamily="34" charset="-128"/>
                <a:cs typeface="+mn-cs"/>
              </a:rPr>
              <a:t>“</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intelligence” </a:t>
            </a: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client: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determines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when</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chunk (so that buffer starvation, or overflow does not occur)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encoding rate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(higher quality when more bandwidth available) </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764871" y="4418084"/>
            <a:ext cx="6296330" cy="160101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where</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request chunk (can request from URL server that is “close” to client or has high available bandwidth</a:t>
            </a: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455456" y="6024759"/>
            <a:ext cx="93893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Streaming video =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encoding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DASH + playout buffering</a:t>
            </a:r>
          </a:p>
        </p:txBody>
      </p:sp>
      <p:grpSp>
        <p:nvGrpSpPr>
          <p:cNvPr id="60" name="Group 2">
            <a:extLst>
              <a:ext uri="{FF2B5EF4-FFF2-40B4-BE49-F238E27FC236}">
                <a16:creationId xmlns:a16="http://schemas.microsoft.com/office/drawing/2014/main" id="{DDFD13CE-95C2-3B46-BAA9-2442B7BBFB5C}"/>
              </a:ext>
            </a:extLst>
          </p:cNvPr>
          <p:cNvGrpSpPr>
            <a:grpSpLocks/>
          </p:cNvGrpSpPr>
          <p:nvPr/>
        </p:nvGrpSpPr>
        <p:grpSpPr bwMode="auto">
          <a:xfrm>
            <a:off x="10418918" y="2387938"/>
            <a:ext cx="1331627" cy="1083147"/>
            <a:chOff x="1842724" y="2867233"/>
            <a:chExt cx="5649912" cy="3416300"/>
          </a:xfrm>
        </p:grpSpPr>
        <p:sp>
          <p:nvSpPr>
            <p:cNvPr id="161" name="AutoShape 99">
              <a:extLst>
                <a:ext uri="{FF2B5EF4-FFF2-40B4-BE49-F238E27FC236}">
                  <a16:creationId xmlns:a16="http://schemas.microsoft.com/office/drawing/2014/main" id="{6A423CE6-3BBC-A441-B17F-E87432DB8AA2}"/>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2" name="Rectangle 87">
              <a:extLst>
                <a:ext uri="{FF2B5EF4-FFF2-40B4-BE49-F238E27FC236}">
                  <a16:creationId xmlns:a16="http://schemas.microsoft.com/office/drawing/2014/main" id="{4285C26E-DA02-9648-A64A-514AEBD4FE48}"/>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349">
            <a:extLst>
              <a:ext uri="{FF2B5EF4-FFF2-40B4-BE49-F238E27FC236}">
                <a16:creationId xmlns:a16="http://schemas.microsoft.com/office/drawing/2014/main" id="{D41C9560-ED4B-414F-8273-72B78F6B318D}"/>
              </a:ext>
            </a:extLst>
          </p:cNvPr>
          <p:cNvGrpSpPr>
            <a:grpSpLocks/>
          </p:cNvGrpSpPr>
          <p:nvPr/>
        </p:nvGrpSpPr>
        <p:grpSpPr bwMode="auto">
          <a:xfrm>
            <a:off x="10897863" y="2829271"/>
            <a:ext cx="427844" cy="454118"/>
            <a:chOff x="4437" y="1472"/>
            <a:chExt cx="427" cy="418"/>
          </a:xfrm>
        </p:grpSpPr>
        <p:sp>
          <p:nvSpPr>
            <p:cNvPr id="69" name="Rectangle 350">
              <a:extLst>
                <a:ext uri="{FF2B5EF4-FFF2-40B4-BE49-F238E27FC236}">
                  <a16:creationId xmlns:a16="http://schemas.microsoft.com/office/drawing/2014/main" id="{E963C356-4AF2-0349-824A-1E49D132EE5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1">
              <a:extLst>
                <a:ext uri="{FF2B5EF4-FFF2-40B4-BE49-F238E27FC236}">
                  <a16:creationId xmlns:a16="http://schemas.microsoft.com/office/drawing/2014/main" id="{40253B0C-2089-BD4A-9EFE-D60909E55D73}"/>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2">
              <a:extLst>
                <a:ext uri="{FF2B5EF4-FFF2-40B4-BE49-F238E27FC236}">
                  <a16:creationId xmlns:a16="http://schemas.microsoft.com/office/drawing/2014/main" id="{53AC6590-6B2B-9143-AF1D-BB4636551A83}"/>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2" name="Rectangle 353">
              <a:extLst>
                <a:ext uri="{FF2B5EF4-FFF2-40B4-BE49-F238E27FC236}">
                  <a16:creationId xmlns:a16="http://schemas.microsoft.com/office/drawing/2014/main" id="{E94F9AC9-0854-D042-AF8B-C87D4C9D754C}"/>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cxnSp>
        <p:nvCxnSpPr>
          <p:cNvPr id="65" name="Straight Connector 45">
            <a:extLst>
              <a:ext uri="{FF2B5EF4-FFF2-40B4-BE49-F238E27FC236}">
                <a16:creationId xmlns:a16="http://schemas.microsoft.com/office/drawing/2014/main" id="{95FF3D69-527D-104D-8467-DBBDF81195A1}"/>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4">
            <a:extLst>
              <a:ext uri="{FF2B5EF4-FFF2-40B4-BE49-F238E27FC236}">
                <a16:creationId xmlns:a16="http://schemas.microsoft.com/office/drawing/2014/main" id="{4A9C7B1D-9788-C24C-BE9F-0B7DEE643917}"/>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Freeform 6">
            <a:extLst>
              <a:ext uri="{FF2B5EF4-FFF2-40B4-BE49-F238E27FC236}">
                <a16:creationId xmlns:a16="http://schemas.microsoft.com/office/drawing/2014/main" id="{B1332400-C13A-1144-94EF-1249953DECA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1" name="Freeform 240">
            <a:extLst>
              <a:ext uri="{FF2B5EF4-FFF2-40B4-BE49-F238E27FC236}">
                <a16:creationId xmlns:a16="http://schemas.microsoft.com/office/drawing/2014/main" id="{6A4AC1EA-45FB-014E-A65A-F10B6E8D2FCC}"/>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A8A41415-2E09-914F-B249-353A26FD167B}"/>
              </a:ext>
            </a:extLst>
          </p:cNvPr>
          <p:cNvGrpSpPr/>
          <p:nvPr/>
        </p:nvGrpSpPr>
        <p:grpSpPr>
          <a:xfrm>
            <a:off x="10236017" y="2762935"/>
            <a:ext cx="351378" cy="523220"/>
            <a:chOff x="10485997" y="1295948"/>
            <a:chExt cx="351378" cy="523220"/>
          </a:xfrm>
        </p:grpSpPr>
        <p:sp>
          <p:nvSpPr>
            <p:cNvPr id="9" name="Oval 8">
              <a:extLst>
                <a:ext uri="{FF2B5EF4-FFF2-40B4-BE49-F238E27FC236}">
                  <a16:creationId xmlns:a16="http://schemas.microsoft.com/office/drawing/2014/main" id="{E52F97C2-D322-E045-9AB6-784F8D7F9529}"/>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F7B7AA05-43E1-2749-8D01-6881B6C88DEB}"/>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pic>
        <p:nvPicPr>
          <p:cNvPr id="12" name="Picture 11" descr="A close up of a logo&#10;&#10;Description automatically generated">
            <a:extLst>
              <a:ext uri="{FF2B5EF4-FFF2-40B4-BE49-F238E27FC236}">
                <a16:creationId xmlns:a16="http://schemas.microsoft.com/office/drawing/2014/main" id="{F6886CA6-4288-E842-A0EC-EBA7EC3D93D5}"/>
              </a:ext>
            </a:extLst>
          </p:cNvPr>
          <p:cNvPicPr>
            <a:picLocks noChangeAspect="1"/>
          </p:cNvPicPr>
          <p:nvPr/>
        </p:nvPicPr>
        <p:blipFill>
          <a:blip r:embed="rId4"/>
          <a:stretch>
            <a:fillRect/>
          </a:stretch>
        </p:blipFill>
        <p:spPr>
          <a:xfrm>
            <a:off x="10002982" y="1738745"/>
            <a:ext cx="2003136" cy="1602509"/>
          </a:xfrm>
          <a:prstGeom prst="rect">
            <a:avLst/>
          </a:prstGeom>
        </p:spPr>
      </p:pic>
      <p:sp>
        <p:nvSpPr>
          <p:cNvPr id="138" name="Slide Number Placeholder 2">
            <a:extLst>
              <a:ext uri="{FF2B5EF4-FFF2-40B4-BE49-F238E27FC236}">
                <a16:creationId xmlns:a16="http://schemas.microsoft.com/office/drawing/2014/main" id="{C79354C6-01ED-3F43-B7F7-C9EDEFEC0F6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936656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dissolve">
                                      <p:cBhvr>
                                        <p:cTn id="7" dur="500"/>
                                        <p:tgtEl>
                                          <p:spTgt spid="5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xEl>
                                              <p:pRg st="2" end="2"/>
                                            </p:txEl>
                                          </p:spTgt>
                                        </p:tgtEl>
                                        <p:attrNameLst>
                                          <p:attrName>style.visibility</p:attrName>
                                        </p:attrNameLst>
                                      </p:cBhvr>
                                      <p:to>
                                        <p:strVal val="visible"/>
                                      </p:to>
                                    </p:set>
                                    <p:animEffect transition="in" filter="dissolve">
                                      <p:cBhvr>
                                        <p:cTn id="12" dur="500"/>
                                        <p:tgtEl>
                                          <p:spTgt spid="5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dissolve">
                                      <p:cBhvr>
                                        <p:cTn id="17" dur="500"/>
                                        <p:tgtEl>
                                          <p:spTgt spid="5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19190</TotalTime>
  <Words>11540</Words>
  <Application>Microsoft Macintosh PowerPoint</Application>
  <PresentationFormat>Widescreen</PresentationFormat>
  <Paragraphs>2329</Paragraphs>
  <Slides>125</Slides>
  <Notes>118</Notes>
  <HiddenSlides>0</HiddenSlides>
  <MMClips>0</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125</vt:i4>
      </vt:variant>
    </vt:vector>
  </HeadingPairs>
  <TitlesOfParts>
    <vt:vector size="142" baseType="lpstr">
      <vt:lpstr>ＭＳ Ｐゴシック</vt:lpstr>
      <vt:lpstr>Arial</vt:lpstr>
      <vt:lpstr>Arial Narrow</vt:lpstr>
      <vt:lpstr>Calibri</vt:lpstr>
      <vt:lpstr>Calibri Light</vt:lpstr>
      <vt:lpstr>Comic Sans MS</vt:lpstr>
      <vt:lpstr>Courier</vt:lpstr>
      <vt:lpstr>Courier New</vt:lpstr>
      <vt:lpstr>Gill Sans MT</vt:lpstr>
      <vt:lpstr>Tahoma</vt:lpstr>
      <vt:lpstr>Times New Roman</vt:lpstr>
      <vt:lpstr>Tw Cen MT</vt:lpstr>
      <vt:lpstr>Wingdings</vt:lpstr>
      <vt:lpstr>ZapfDingbats</vt:lpstr>
      <vt:lpstr>Office Theme</vt:lpstr>
      <vt:lpstr>1_Office Theme</vt:lpstr>
      <vt:lpstr>3_Office Theme</vt:lpstr>
      <vt:lpstr>PowerPoint Presentation</vt:lpstr>
      <vt:lpstr>Application layer: overview</vt:lpstr>
      <vt:lpstr>Application layer: overview</vt:lpstr>
      <vt:lpstr>Some network apps</vt:lpstr>
      <vt:lpstr>Creating a network app</vt:lpstr>
      <vt:lpstr>Client-server paradigm</vt:lpstr>
      <vt:lpstr>Peer-peer architecture</vt:lpstr>
      <vt:lpstr>Processes communicating</vt:lpstr>
      <vt:lpstr>Sockets</vt:lpstr>
      <vt:lpstr>Addressing processes</vt:lpstr>
      <vt:lpstr>An application-layer protocol defines:</vt:lpstr>
      <vt:lpstr>What transport service does an app need?</vt:lpstr>
      <vt:lpstr>Transport service requirements: common apps</vt:lpstr>
      <vt:lpstr>Internet transport protocols services</vt:lpstr>
      <vt:lpstr>Internet applications, and transport protocols</vt:lpstr>
      <vt:lpstr>Securing TCP</vt:lpstr>
      <vt:lpstr>Application layer: overview</vt:lpstr>
      <vt:lpstr>Web and HTTP</vt:lpstr>
      <vt:lpstr>HTTP overview</vt:lpstr>
      <vt:lpstr>HTTP overview (continued)</vt:lpstr>
      <vt:lpstr>HTTP connections: two types</vt:lpstr>
      <vt:lpstr>Non-persistent HTTP: example</vt:lpstr>
      <vt:lpstr>Non-persistent HTTP: example (cont.)</vt:lpstr>
      <vt:lpstr>Non-persistent HTTP: response time</vt:lpstr>
      <vt:lpstr>Persistent HTTP (HTTP 1.1)</vt:lpstr>
      <vt:lpstr>HTTP request message</vt:lpstr>
      <vt:lpstr>HTTP request message: general format</vt:lpstr>
      <vt:lpstr>Other HTTP request messages</vt:lpstr>
      <vt:lpstr>HTTP response message</vt:lpstr>
      <vt:lpstr>HTTP response status codes</vt:lpstr>
      <vt:lpstr>Trying out HTTP (client side) for yourself</vt:lpstr>
      <vt:lpstr>Maintaining user/server state: cookies</vt:lpstr>
      <vt:lpstr>Maintaining user/server state: cookies</vt:lpstr>
      <vt:lpstr>Maintaining user/server state: cookies</vt:lpstr>
      <vt:lpstr>HTTP cookies: comments</vt:lpstr>
      <vt:lpstr>PowerPoint Presentation</vt:lpstr>
      <vt:lpstr>PowerPoint Presentation</vt:lpstr>
      <vt:lpstr>PowerPoint Presentation</vt:lpstr>
      <vt:lpstr>PowerPoint Presentation</vt:lpstr>
      <vt:lpstr>PowerPoint Presentation</vt:lpstr>
      <vt:lpstr>PowerPoint Presentation</vt:lpstr>
      <vt:lpstr>Web caches</vt:lpstr>
      <vt:lpstr>Web caches (aka proxy servers)</vt:lpstr>
      <vt:lpstr>Caching example</vt:lpstr>
      <vt:lpstr>Option 1: buy a faster access link</vt:lpstr>
      <vt:lpstr>Option 2: install a web cache</vt:lpstr>
      <vt:lpstr>Calculating access link utilization, end-end delay with cache:</vt:lpstr>
      <vt:lpstr>Browser caching: Conditional GET</vt:lpstr>
      <vt:lpstr>HTTP/2</vt:lpstr>
      <vt:lpstr>HTTP/2</vt:lpstr>
      <vt:lpstr>HTTP/2: mitigating HOL blocking</vt:lpstr>
      <vt:lpstr>HTTP/2: mitigating HOL blocking</vt:lpstr>
      <vt:lpstr>HTTP/2 to HTTP/3</vt:lpstr>
      <vt:lpstr>QUIC: Quick UDP Internet Connections</vt:lpstr>
      <vt:lpstr>QUIC: Quick UDP Internet Connections</vt:lpstr>
      <vt:lpstr>QUIC: Connection establishment</vt:lpstr>
      <vt:lpstr>QUIC: 0-RTT Connection establishment</vt:lpstr>
      <vt:lpstr>Application layer: overview</vt:lpstr>
      <vt:lpstr>E-mail</vt:lpstr>
      <vt:lpstr>E-mail: mail servers</vt:lpstr>
      <vt:lpstr>SMTP RFC (5321)</vt:lpstr>
      <vt:lpstr>Scenario: Alice sends e-mail to Bob</vt:lpstr>
      <vt:lpstr>Sample SMTP interaction</vt:lpstr>
      <vt:lpstr>SMTP: observations</vt:lpstr>
      <vt:lpstr>Mail message format</vt:lpstr>
      <vt:lpstr>Retrieving email: mail access protocols</vt:lpstr>
      <vt:lpstr>Application Layer: Overview</vt:lpstr>
      <vt:lpstr>DNS: Domain Name System</vt:lpstr>
      <vt:lpstr>DNS: services, structure</vt:lpstr>
      <vt:lpstr>Thinking about the DNS</vt:lpstr>
      <vt:lpstr>DNS: a distributed, hierarchical database</vt:lpstr>
      <vt:lpstr>DNS: root name servers</vt:lpstr>
      <vt:lpstr>DNS: root name servers</vt:lpstr>
      <vt:lpstr>Top-Level Domain, and authoritative servers</vt:lpstr>
      <vt:lpstr>Local DNS name servers</vt:lpstr>
      <vt:lpstr>DNS name resolution: iterated query</vt:lpstr>
      <vt:lpstr>DNS name resolution: recursive query</vt:lpstr>
      <vt:lpstr>Basic Domain Name Resolution</vt:lpstr>
      <vt:lpstr>DNS Resolution</vt:lpstr>
      <vt:lpstr>Local Name Servers</vt:lpstr>
      <vt:lpstr>Authoritative Name Servers</vt:lpstr>
      <vt:lpstr>The Importance of DNS</vt:lpstr>
      <vt:lpstr>Caching DNS Information</vt:lpstr>
      <vt:lpstr>DNS records</vt:lpstr>
      <vt:lpstr>DNS records</vt:lpstr>
      <vt:lpstr>DNS protocol messages</vt:lpstr>
      <vt:lpstr>DNS protocol messages</vt:lpstr>
      <vt:lpstr>Getting your info into the DNS</vt:lpstr>
      <vt:lpstr>DNS security</vt:lpstr>
      <vt:lpstr>Application layer: overview</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Akamai today:</vt:lpstr>
      <vt:lpstr>How does Netflix work?</vt:lpstr>
      <vt:lpstr>Content distribution networks (CDNs)</vt:lpstr>
      <vt:lpstr>Application Layer: Overview</vt:lpstr>
      <vt:lpstr>Socket programming </vt:lpstr>
      <vt:lpstr>Socket programming </vt:lpstr>
      <vt:lpstr>Socket programming with UDP </vt:lpstr>
      <vt:lpstr>Client/server socket interaction: UDP</vt:lpstr>
      <vt:lpstr>Example app: UDP client</vt:lpstr>
      <vt:lpstr>Example app: UDP server</vt:lpstr>
      <vt:lpstr>Socket programming with TCP</vt:lpstr>
      <vt:lpstr>Client/server socket interaction: TCP</vt:lpstr>
      <vt:lpstr>Example app: TCP client</vt:lpstr>
      <vt:lpstr>Example app: TCP server</vt:lpstr>
      <vt:lpstr>Chapter 2: Summary</vt:lpstr>
      <vt:lpstr>Chapter 2: Summary</vt:lpstr>
      <vt:lpstr>Additional Chapter 2 slides</vt:lpstr>
      <vt:lpstr>Socket programming: waiting for multiple events</vt:lpstr>
      <vt:lpstr>PowerPoint Presentation</vt:lpstr>
      <vt:lpstr>PowerPoint Presentation</vt:lpstr>
      <vt:lpstr>Socket programming: socket timeouts</vt:lpstr>
      <vt:lpstr>Sample SMTP interaction</vt:lpstr>
      <vt:lpstr>CDN content access: a closer look</vt:lpstr>
      <vt:lpstr>Case study: Netflix</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Talukder, Sajedul</cp:lastModifiedBy>
  <cp:revision>330</cp:revision>
  <dcterms:created xsi:type="dcterms:W3CDTF">2020-01-18T07:24:59Z</dcterms:created>
  <dcterms:modified xsi:type="dcterms:W3CDTF">2026-02-18T23:11:21Z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b73649dc-6fee-4eb8-a128-734c3c842ea8_Enabled">
    <vt:lpwstr>true</vt:lpwstr>
  </property>
  <property fmtid="{D5CDD505-2E9C-101B-9397-08002B2CF9AE}" pid="3" name="MSIP_Label_b73649dc-6fee-4eb8-a128-734c3c842ea8_SetDate">
    <vt:lpwstr>2026-02-18T23:11:21Z</vt:lpwstr>
  </property>
  <property fmtid="{D5CDD505-2E9C-101B-9397-08002B2CF9AE}" pid="4" name="MSIP_Label_b73649dc-6fee-4eb8-a128-734c3c842ea8_Method">
    <vt:lpwstr>Standard</vt:lpwstr>
  </property>
  <property fmtid="{D5CDD505-2E9C-101B-9397-08002B2CF9AE}" pid="5" name="MSIP_Label_b73649dc-6fee-4eb8-a128-734c3c842ea8_Name">
    <vt:lpwstr>defa4170-0d19-0005-0004-bc88714345d2</vt:lpwstr>
  </property>
  <property fmtid="{D5CDD505-2E9C-101B-9397-08002B2CF9AE}" pid="6" name="MSIP_Label_b73649dc-6fee-4eb8-a128-734c3c842ea8_SiteId">
    <vt:lpwstr>857c21d2-1a16-43a4-90cf-d57f3fab9d2f</vt:lpwstr>
  </property>
  <property fmtid="{D5CDD505-2E9C-101B-9397-08002B2CF9AE}" pid="7" name="MSIP_Label_b73649dc-6fee-4eb8-a128-734c3c842ea8_ActionId">
    <vt:lpwstr>f36e88ad-04d0-4921-8c49-1985fac48bae</vt:lpwstr>
  </property>
  <property fmtid="{D5CDD505-2E9C-101B-9397-08002B2CF9AE}" pid="8" name="MSIP_Label_b73649dc-6fee-4eb8-a128-734c3c842ea8_ContentBits">
    <vt:lpwstr>0</vt:lpwstr>
  </property>
  <property fmtid="{D5CDD505-2E9C-101B-9397-08002B2CF9AE}" pid="9" name="MSIP_Label_b73649dc-6fee-4eb8-a128-734c3c842ea8_Tag">
    <vt:lpwstr>50, 3, 0, 1</vt:lpwstr>
  </property>
</Properties>
</file>