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56"/>
  </p:notesMasterIdLst>
  <p:sldIdLst>
    <p:sldId id="1252" r:id="rId2"/>
    <p:sldId id="956" r:id="rId3"/>
    <p:sldId id="964" r:id="rId4"/>
    <p:sldId id="1047" r:id="rId5"/>
    <p:sldId id="1048" r:id="rId6"/>
    <p:sldId id="1217" r:id="rId7"/>
    <p:sldId id="1154" r:id="rId8"/>
    <p:sldId id="1086" r:id="rId9"/>
    <p:sldId id="1049" r:id="rId10"/>
    <p:sldId id="1041" r:id="rId11"/>
    <p:sldId id="1218" r:id="rId12"/>
    <p:sldId id="1155" r:id="rId13"/>
    <p:sldId id="1221" r:id="rId14"/>
    <p:sldId id="1223" r:id="rId15"/>
    <p:sldId id="1224" r:id="rId16"/>
    <p:sldId id="1228" r:id="rId17"/>
    <p:sldId id="1225" r:id="rId18"/>
    <p:sldId id="1226" r:id="rId19"/>
    <p:sldId id="1227" r:id="rId20"/>
    <p:sldId id="1051" r:id="rId21"/>
    <p:sldId id="1052" r:id="rId22"/>
    <p:sldId id="1257" r:id="rId23"/>
    <p:sldId id="1054" r:id="rId24"/>
    <p:sldId id="1055" r:id="rId25"/>
    <p:sldId id="1160" r:id="rId26"/>
    <p:sldId id="1042" r:id="rId27"/>
    <p:sldId id="1161" r:id="rId28"/>
    <p:sldId id="1162" r:id="rId29"/>
    <p:sldId id="1163" r:id="rId30"/>
    <p:sldId id="1164" r:id="rId31"/>
    <p:sldId id="1165" r:id="rId32"/>
    <p:sldId id="1166" r:id="rId33"/>
    <p:sldId id="1167" r:id="rId34"/>
    <p:sldId id="1058" r:id="rId35"/>
    <p:sldId id="1168" r:id="rId36"/>
    <p:sldId id="1169" r:id="rId37"/>
    <p:sldId id="1170" r:id="rId38"/>
    <p:sldId id="1171" r:id="rId39"/>
    <p:sldId id="1043" r:id="rId40"/>
    <p:sldId id="1061" r:id="rId41"/>
    <p:sldId id="1213" r:id="rId42"/>
    <p:sldId id="1214" r:id="rId43"/>
    <p:sldId id="1215" r:id="rId44"/>
    <p:sldId id="1062" r:id="rId45"/>
    <p:sldId id="1063" r:id="rId46"/>
    <p:sldId id="1064" r:id="rId47"/>
    <p:sldId id="1066" r:id="rId48"/>
    <p:sldId id="1065" r:id="rId49"/>
    <p:sldId id="1067" r:id="rId50"/>
    <p:sldId id="1083" r:id="rId51"/>
    <p:sldId id="1068" r:id="rId52"/>
    <p:sldId id="1069" r:id="rId53"/>
    <p:sldId id="1070" r:id="rId54"/>
    <p:sldId id="1071" r:id="rId55"/>
    <p:sldId id="1072" r:id="rId56"/>
    <p:sldId id="1073" r:id="rId57"/>
    <p:sldId id="1074" r:id="rId58"/>
    <p:sldId id="1075" r:id="rId59"/>
    <p:sldId id="1076" r:id="rId60"/>
    <p:sldId id="1204" r:id="rId61"/>
    <p:sldId id="1103" r:id="rId62"/>
    <p:sldId id="1205" r:id="rId63"/>
    <p:sldId id="1078" r:id="rId64"/>
    <p:sldId id="1079" r:id="rId65"/>
    <p:sldId id="1080" r:id="rId66"/>
    <p:sldId id="1082" r:id="rId67"/>
    <p:sldId id="1206" r:id="rId68"/>
    <p:sldId id="1081" r:id="rId69"/>
    <p:sldId id="1207" r:id="rId70"/>
    <p:sldId id="1087" r:id="rId71"/>
    <p:sldId id="1208" r:id="rId72"/>
    <p:sldId id="1232" r:id="rId73"/>
    <p:sldId id="1222" r:id="rId74"/>
    <p:sldId id="1092" r:id="rId75"/>
    <p:sldId id="1209" r:id="rId76"/>
    <p:sldId id="1210" r:id="rId77"/>
    <p:sldId id="1211" r:id="rId78"/>
    <p:sldId id="1212" r:id="rId79"/>
    <p:sldId id="1044" r:id="rId80"/>
    <p:sldId id="1096" r:id="rId81"/>
    <p:sldId id="1203" r:id="rId82"/>
    <p:sldId id="1098" r:id="rId83"/>
    <p:sldId id="1099" r:id="rId84"/>
    <p:sldId id="1100" r:id="rId85"/>
    <p:sldId id="1101" r:id="rId86"/>
    <p:sldId id="1102" r:id="rId87"/>
    <p:sldId id="1104" r:id="rId88"/>
    <p:sldId id="1231" r:id="rId89"/>
    <p:sldId id="1106" r:id="rId90"/>
    <p:sldId id="1107" r:id="rId91"/>
    <p:sldId id="1110" r:id="rId92"/>
    <p:sldId id="1111" r:id="rId93"/>
    <p:sldId id="1112" r:id="rId94"/>
    <p:sldId id="1198" r:id="rId95"/>
    <p:sldId id="1124" r:id="rId96"/>
    <p:sldId id="1125" r:id="rId97"/>
    <p:sldId id="1113" r:id="rId98"/>
    <p:sldId id="1199" r:id="rId99"/>
    <p:sldId id="1114" r:id="rId100"/>
    <p:sldId id="1115" r:id="rId101"/>
    <p:sldId id="1116" r:id="rId102"/>
    <p:sldId id="1200" r:id="rId103"/>
    <p:sldId id="1201" r:id="rId104"/>
    <p:sldId id="1117" r:id="rId105"/>
    <p:sldId id="1202" r:id="rId106"/>
    <p:sldId id="1119" r:id="rId107"/>
    <p:sldId id="1045" r:id="rId108"/>
    <p:sldId id="1123" r:id="rId109"/>
    <p:sldId id="1121" r:id="rId110"/>
    <p:sldId id="1195" r:id="rId111"/>
    <p:sldId id="1196" r:id="rId112"/>
    <p:sldId id="1126" r:id="rId113"/>
    <p:sldId id="1127" r:id="rId114"/>
    <p:sldId id="1128" r:id="rId115"/>
    <p:sldId id="1131" r:id="rId116"/>
    <p:sldId id="1129" r:id="rId117"/>
    <p:sldId id="1130" r:id="rId118"/>
    <p:sldId id="1197" r:id="rId119"/>
    <p:sldId id="340" r:id="rId120"/>
    <p:sldId id="1184" r:id="rId121"/>
    <p:sldId id="1046" r:id="rId122"/>
    <p:sldId id="1193" r:id="rId123"/>
    <p:sldId id="1194" r:id="rId124"/>
    <p:sldId id="1132" r:id="rId125"/>
    <p:sldId id="1133" r:id="rId126"/>
    <p:sldId id="1134" r:id="rId127"/>
    <p:sldId id="1135" r:id="rId128"/>
    <p:sldId id="1143" r:id="rId129"/>
    <p:sldId id="1144" r:id="rId130"/>
    <p:sldId id="1146" r:id="rId131"/>
    <p:sldId id="1147" r:id="rId132"/>
    <p:sldId id="1258" r:id="rId133"/>
    <p:sldId id="1145" r:id="rId134"/>
    <p:sldId id="1254" r:id="rId135"/>
    <p:sldId id="1255" r:id="rId136"/>
    <p:sldId id="1256" r:id="rId137"/>
    <p:sldId id="1141" r:id="rId138"/>
    <p:sldId id="1138" r:id="rId139"/>
    <p:sldId id="1192" r:id="rId140"/>
    <p:sldId id="1140" r:id="rId141"/>
    <p:sldId id="1183" r:id="rId142"/>
    <p:sldId id="1185" r:id="rId143"/>
    <p:sldId id="1186" r:id="rId144"/>
    <p:sldId id="1187" r:id="rId145"/>
    <p:sldId id="1189" r:id="rId146"/>
    <p:sldId id="1142" r:id="rId147"/>
    <p:sldId id="1038" r:id="rId148"/>
    <p:sldId id="1088" r:id="rId149"/>
    <p:sldId id="1089" r:id="rId150"/>
    <p:sldId id="1105" r:id="rId151"/>
    <p:sldId id="1118" r:id="rId152"/>
    <p:sldId id="1120" r:id="rId153"/>
    <p:sldId id="1190" r:id="rId154"/>
    <p:sldId id="1137" r:id="rId15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3C6CDF"/>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556"/>
    <p:restoredTop sz="95934"/>
  </p:normalViewPr>
  <p:slideViewPr>
    <p:cSldViewPr snapToGrid="0" snapToObjects="1">
      <p:cViewPr>
        <p:scale>
          <a:sx n="138" d="100"/>
          <a:sy n="138" d="100"/>
        </p:scale>
        <p:origin x="-640" y="144"/>
      </p:cViewPr>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theme" Target="theme/theme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tableStyles" Target="tableStyles.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notesMaster" Target="notesMasters/notes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10/6/25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9.0:  updated to 9</a:t>
            </a:r>
            <a:r>
              <a:rPr lang="en-US" baseline="30000" dirty="0"/>
              <a:t>th</a:t>
            </a:r>
            <a:r>
              <a:rPr lang="en-US" dirty="0"/>
              <a:t> Edition, June 2025</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dirty="0"/>
          </a:p>
        </p:txBody>
      </p:sp>
    </p:spTree>
    <p:extLst>
      <p:ext uri="{BB962C8B-B14F-4D97-AF65-F5344CB8AC3E}">
        <p14:creationId xmlns:p14="http://schemas.microsoft.com/office/powerpoint/2010/main" val="116768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Established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usual, there’s a human protocol analogy to the three way handshake, and I still remember thinking about this clinging for my life while climbing up a rockface</a:t>
            </a:r>
          </a:p>
          <a:p>
            <a:endParaRPr lang="en-US" dirty="0"/>
          </a:p>
          <a:p>
            <a:r>
              <a:rPr lang="en-US" dirty="0"/>
              <a:t>When you want start climbing you first say ON BELOW (meaning ARE YOU READY WITH MY SAFETY ROPE)</a:t>
            </a:r>
          </a:p>
          <a:p>
            <a:r>
              <a:rPr lang="en-US" dirty="0"/>
              <a:t>THE BELYER (server) responds BELAY ON (that lets you know the belayer is ready for you)</a:t>
            </a:r>
          </a:p>
          <a:p>
            <a:r>
              <a:rPr lang="en-US" dirty="0"/>
              <a:t>And then you say CLIMING</a:t>
            </a:r>
          </a:p>
          <a:p>
            <a:endParaRPr lang="en-US" dirty="0"/>
          </a:p>
          <a:p>
            <a:r>
              <a:rPr lang="en-US" dirty="0"/>
              <a:t>It’s amazing what can pass through your head when your clinging for your life o a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75990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side sends 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107</a:t>
            </a:fld>
            <a:endParaRPr lang="en-US" dirty="0"/>
          </a:p>
        </p:txBody>
      </p:sp>
    </p:spTree>
    <p:extLst>
      <p:ext uri="{BB962C8B-B14F-4D97-AF65-F5344CB8AC3E}">
        <p14:creationId xmlns:p14="http://schemas.microsoft.com/office/powerpoint/2010/main" val="114639378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738417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121</a:t>
            </a:fld>
            <a:endParaRPr lang="en-US" dirty="0"/>
          </a:p>
        </p:txBody>
      </p:sp>
    </p:spTree>
    <p:extLst>
      <p:ext uri="{BB962C8B-B14F-4D97-AF65-F5344CB8AC3E}">
        <p14:creationId xmlns:p14="http://schemas.microsoft.com/office/powerpoint/2010/main" val="21385487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76961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429059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73164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184822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95609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921622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64029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109869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54051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ED160B-A8FC-02C4-7FB1-D177BB3B1FE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32D00D9-94D3-5372-A43B-558BF72CDC5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9E6A191-39CD-B265-409D-38DE5019A63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AE36087-2085-52BD-0274-15F4951FDAD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237887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46958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01A3F9-B09D-033B-4714-1387E239E50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739620-7E3A-9227-CCE9-27A1FCEAD7C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993EEDF-518E-00DB-A95F-262B3546F87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8C6D1E6-81F0-2D7F-21EC-ECF4F5DD578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730930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7B02FB-6A21-696E-9D23-8B3484D20D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68CE18D-1AE4-55B9-A630-094420A2C44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6CD11CC-3C28-3A92-6940-8921A175DFD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34354BE-6F5B-168D-CEB6-5FCEBE15831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717383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120300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640867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9814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141</a:t>
            </a:fld>
            <a:endParaRPr lang="en-US" dirty="0"/>
          </a:p>
        </p:txBody>
      </p:sp>
    </p:spTree>
    <p:extLst>
      <p:ext uri="{BB962C8B-B14F-4D97-AF65-F5344CB8AC3E}">
        <p14:creationId xmlns:p14="http://schemas.microsoft.com/office/powerpoint/2010/main" val="219699997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639120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146</a:t>
            </a:fld>
            <a:endParaRPr lang="en-US" dirty="0"/>
          </a:p>
        </p:txBody>
      </p:sp>
    </p:spTree>
    <p:extLst>
      <p:ext uri="{BB962C8B-B14F-4D97-AF65-F5344CB8AC3E}">
        <p14:creationId xmlns:p14="http://schemas.microsoft.com/office/powerpoint/2010/main" val="337074662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147</a:t>
            </a:fld>
            <a:endParaRPr lang="en-US" dirty="0"/>
          </a:p>
        </p:txBody>
      </p:sp>
    </p:spTree>
    <p:extLst>
      <p:ext uri="{BB962C8B-B14F-4D97-AF65-F5344CB8AC3E}">
        <p14:creationId xmlns:p14="http://schemas.microsoft.com/office/powerpoint/2010/main" val="152639813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2477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46381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00653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744071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152</a:t>
            </a:fld>
            <a:endParaRPr lang="en-US" dirty="0"/>
          </a:p>
        </p:txBody>
      </p:sp>
    </p:spTree>
    <p:extLst>
      <p:ext uri="{BB962C8B-B14F-4D97-AF65-F5344CB8AC3E}">
        <p14:creationId xmlns:p14="http://schemas.microsoft.com/office/powerpoint/2010/main" val="3920772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255795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943935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154</a:t>
            </a:fld>
            <a:endParaRPr lang="en-US" dirty="0"/>
          </a:p>
        </p:txBody>
      </p:sp>
    </p:spTree>
    <p:extLst>
      <p:ext uri="{BB962C8B-B14F-4D97-AF65-F5344CB8AC3E}">
        <p14:creationId xmlns:p14="http://schemas.microsoft.com/office/powerpoint/2010/main" val="4230624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577542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54145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dirty="0"/>
          </a:p>
        </p:txBody>
      </p:sp>
    </p:spTree>
    <p:extLst>
      <p:ext uri="{BB962C8B-B14F-4D97-AF65-F5344CB8AC3E}">
        <p14:creationId xmlns:p14="http://schemas.microsoft.com/office/powerpoint/2010/main" val="26162359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530641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26</a:t>
            </a:fld>
            <a:endParaRPr lang="en-US" dirty="0"/>
          </a:p>
        </p:txBody>
      </p:sp>
    </p:spTree>
    <p:extLst>
      <p:ext uri="{BB962C8B-B14F-4D97-AF65-F5344CB8AC3E}">
        <p14:creationId xmlns:p14="http://schemas.microsoft.com/office/powerpoint/2010/main" val="33908985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it’s only 2.5 pages!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16249321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39</a:t>
            </a:fld>
            <a:endParaRPr lang="en-US" dirty="0"/>
          </a:p>
        </p:txBody>
      </p:sp>
    </p:spTree>
    <p:extLst>
      <p:ext uri="{BB962C8B-B14F-4D97-AF65-F5344CB8AC3E}">
        <p14:creationId xmlns:p14="http://schemas.microsoft.com/office/powerpoint/2010/main" val="15082176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the sender and receiver side protocol that IMPLEMENTS reliable data transfer</a:t>
            </a:r>
          </a:p>
          <a:p>
            <a:endParaRPr lang="en-US" dirty="0"/>
          </a:p>
          <a:p>
            <a:r>
              <a:rPr lang="en-US" dirty="0"/>
              <a:t>Communication over unreliable channel is TWO-way: sender 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sender and receiver together and see what is happening.  OH – that message sent was lost. </a:t>
            </a:r>
          </a:p>
          <a:p>
            <a:endParaRPr lang="en-US" dirty="0"/>
          </a:p>
          <a:p>
            <a:r>
              <a:rPr lang="en-US" dirty="0"/>
              <a:t>But think about it say from senders POV How does the sender know if its transmitted message over the unreliable channel got though??  ONLY if receiver somehow signals to the sender 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by sending/receiving messages.</a:t>
            </a:r>
          </a:p>
          <a:p>
            <a:endParaRPr lang="en-US" dirty="0"/>
          </a:p>
          <a:p>
            <a:r>
              <a:rPr lang="en-US" dirty="0"/>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dirty="0"/>
          </a:p>
          <a:p>
            <a:r>
              <a:rPr lang="en-US" dirty="0"/>
              <a:t>How will the sender 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rdt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duplicated or reordered.  The sender just sends 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31715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600947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rdt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rdt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915488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msec, 1KB pkt every 30 msec: 33kB/sec thruput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acknowledged, 6 sequence numbers are available for us. In window, but no calls from above to use them.</a:t>
            </a:r>
          </a:p>
          <a:p>
            <a:endParaRPr lang="en-US" dirty="0"/>
          </a:p>
          <a:p>
            <a:r>
              <a:rPr lang="en-US" dirty="0"/>
              <a:t>Note – we’ll skip the Go-Back-N FSM specification you can check that out in PowerPoint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38656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individually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delivered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79</a:t>
            </a:fld>
            <a:endParaRPr lang="en-US" dirty="0"/>
          </a:p>
        </p:txBody>
      </p:sp>
    </p:spTree>
    <p:extLst>
      <p:ext uri="{BB962C8B-B14F-4D97-AF65-F5344CB8AC3E}">
        <p14:creationId xmlns:p14="http://schemas.microsoft.com/office/powerpoint/2010/main" val="38826013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A-to-B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last A-to-B 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SampleRTT is taken.</a:t>
            </a:r>
          </a:p>
          <a:p>
            <a:r>
              <a:rPr lang="en-US" dirty="0"/>
              <a:t>The process is knows as an exponentially weighted moving average, shown by the equation here.</a:t>
            </a:r>
          </a:p>
          <a:p>
            <a:r>
              <a:rPr lang="en-US" dirty="0"/>
              <a:t>&lt;say it&gt;</a:t>
            </a:r>
          </a:p>
          <a:p>
            <a:r>
              <a:rPr lang="en-US" dirty="0"/>
              <a:t>Where alpha reflects the influence of the most recent measurements on the estimated RTT; a typical value of alpha used in implementations is .125</a:t>
            </a:r>
          </a:p>
          <a:p>
            <a:endParaRPr lang="en-US" dirty="0"/>
          </a:p>
          <a:p>
            <a:r>
              <a:rPr lang="en-US" dirty="0"/>
              <a:t>The graph at the bottom show measured RTTs between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safety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eWMA of the difference between the most recently measured SampleRTT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Rather than immediately Acknowledging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 few retransmission scenarios</a:t>
            </a:r>
          </a:p>
          <a:p>
            <a:endParaRPr lang="en-US" dirty="0"/>
          </a:p>
          <a:p>
            <a:r>
              <a:rPr lang="en-US" dirty="0"/>
              <a:t>In the first case a TCP segments is transmitted and the ACK is lost, and the TCP timeout mechanism results in another copy of being transmitted and then re-ACKed a the sender</a:t>
            </a:r>
          </a:p>
          <a:p>
            <a:endParaRPr lang="en-US" dirty="0"/>
          </a:p>
          <a:p>
            <a:r>
              <a:rPr lang="en-US" dirty="0"/>
              <a:t>In the second example two segments are sent and acknowledged, but there is a premature timeout e for the first segment, which is retransmitted.  Note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unACKed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92</a:t>
            </a:fld>
            <a:endParaRPr lang="en-US" dirty="0"/>
          </a:p>
        </p:txBody>
      </p:sp>
    </p:spTree>
    <p:extLst>
      <p:ext uri="{BB962C8B-B14F-4D97-AF65-F5344CB8AC3E}">
        <p14:creationId xmlns:p14="http://schemas.microsoft.com/office/powerpoint/2010/main" val="311777889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receiver have a number of pieces of shared state that they must establish before actually communicating</a:t>
            </a:r>
          </a:p>
          <a:p>
            <a:pPr marL="171450" indent="-171450">
              <a:buFont typeface="Arial" panose="020B0604020202020204" pitchFamily="34" charset="0"/>
              <a:buChar char="•"/>
            </a:pPr>
            <a:r>
              <a:rPr lang="en-US" dirty="0"/>
              <a:t>FIRST they must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bufferspace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DB1D834-9A60-0144-B34B-272570688E2D}"/>
              </a:ext>
            </a:extLst>
          </p:cNvPr>
          <p:cNvSpPr>
            <a:spLocks noGrp="1"/>
          </p:cNvSpPr>
          <p:nvPr>
            <p:ph type="dt" sz="half" idx="10"/>
          </p:nvPr>
        </p:nvSpPr>
        <p:spPr/>
        <p:txBody>
          <a:bodyPr/>
          <a:lstStyle/>
          <a:p>
            <a:fld id="{5BDE25CE-E254-A94B-B5AF-C5A01BD997AB}" type="datetimeFigureOut">
              <a:rPr lang="en-US" smtClean="0"/>
              <a:t>10/6/25</a:t>
            </a:fld>
            <a:endParaRPr lang="en-US"/>
          </a:p>
        </p:txBody>
      </p:sp>
      <p:sp>
        <p:nvSpPr>
          <p:cNvPr id="3" name="Footer Placeholder 2">
            <a:extLst>
              <a:ext uri="{FF2B5EF4-FFF2-40B4-BE49-F238E27FC236}">
                <a16:creationId xmlns:a16="http://schemas.microsoft.com/office/drawing/2014/main" id="{12A4ADFA-C513-7947-8FC6-A5831876725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FBF1950-807A-A347-B7AD-B769A13BC7B1}"/>
              </a:ext>
            </a:extLst>
          </p:cNvPr>
          <p:cNvSpPr>
            <a:spLocks noGrp="1"/>
          </p:cNvSpPr>
          <p:nvPr>
            <p:ph type="sldNum" sz="quarter" idx="12"/>
          </p:nvPr>
        </p:nvSpPr>
        <p:spPr/>
        <p:txBody>
          <a:bodyPr/>
          <a:lstStyle/>
          <a:p>
            <a:fld id="{8E77583F-9FD8-F447-89A7-11C4555D7609}" type="slidenum">
              <a:rPr lang="en-US" smtClean="0"/>
              <a:t>‹#›</a:t>
            </a:fld>
            <a:endParaRPr lang="en-US"/>
          </a:p>
        </p:txBody>
      </p:sp>
    </p:spTree>
    <p:extLst>
      <p:ext uri="{BB962C8B-B14F-4D97-AF65-F5344CB8AC3E}">
        <p14:creationId xmlns:p14="http://schemas.microsoft.com/office/powerpoint/2010/main" val="337855511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8.xml"/><Relationship Id="rId1" Type="http://schemas.openxmlformats.org/officeDocument/2006/relationships/slideLayout" Target="../slideLayouts/slideLayout3.xml"/><Relationship Id="rId5" Type="http://schemas.openxmlformats.org/officeDocument/2006/relationships/image" Target="../media/image50.png"/><Relationship Id="rId4" Type="http://schemas.openxmlformats.org/officeDocument/2006/relationships/image" Target="../media/image49.png"/></Relationships>
</file>

<file path=ppt/slides/_rels/slide10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9.xml"/><Relationship Id="rId1" Type="http://schemas.openxmlformats.org/officeDocument/2006/relationships/slideLayout" Target="../slideLayouts/slideLayout3.xml"/><Relationship Id="rId4" Type="http://schemas.openxmlformats.org/officeDocument/2006/relationships/image" Target="../media/image51.png"/></Relationships>
</file>

<file path=ppt/slides/_rels/slide10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0.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10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1.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10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06.xml"/><Relationship Id="rId1" Type="http://schemas.openxmlformats.org/officeDocument/2006/relationships/slideLayout" Target="../slideLayouts/slideLayout3.xml"/><Relationship Id="rId5" Type="http://schemas.openxmlformats.org/officeDocument/2006/relationships/image" Target="../media/image48.jpeg"/><Relationship Id="rId4" Type="http://schemas.openxmlformats.org/officeDocument/2006/relationships/image" Target="../media/image47.jpeg"/></Relationships>
</file>

<file path=ppt/slides/_rels/slide10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9.xml"/><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10.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11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1.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2.xml"/><Relationship Id="rId1" Type="http://schemas.openxmlformats.org/officeDocument/2006/relationships/slideLayout" Target="../slideLayouts/slideLayout3.xml"/><Relationship Id="rId5" Type="http://schemas.openxmlformats.org/officeDocument/2006/relationships/image" Target="../media/image57.png"/><Relationship Id="rId4" Type="http://schemas.openxmlformats.org/officeDocument/2006/relationships/image" Target="../media/image56.png"/></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3" Type="http://schemas.openxmlformats.org/officeDocument/2006/relationships/image" Target="../media/image58.emf"/><Relationship Id="rId7" Type="http://schemas.openxmlformats.org/officeDocument/2006/relationships/image" Target="../media/image62.emf"/><Relationship Id="rId2" Type="http://schemas.openxmlformats.org/officeDocument/2006/relationships/notesSlide" Target="../notesSlides/notesSlide116.xml"/><Relationship Id="rId1" Type="http://schemas.openxmlformats.org/officeDocument/2006/relationships/slideLayout" Target="../slideLayouts/slideLayout3.xml"/><Relationship Id="rId6" Type="http://schemas.openxmlformats.org/officeDocument/2006/relationships/image" Target="../media/image61.emf"/><Relationship Id="rId5" Type="http://schemas.openxmlformats.org/officeDocument/2006/relationships/image" Target="../media/image60.emf"/><Relationship Id="rId4" Type="http://schemas.openxmlformats.org/officeDocument/2006/relationships/image" Target="../media/image59.emf"/></Relationships>
</file>

<file path=ppt/slides/_rels/slide1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19.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24.xml"/><Relationship Id="rId1" Type="http://schemas.openxmlformats.org/officeDocument/2006/relationships/slideLayout" Target="../slideLayouts/slideLayout3.xml"/><Relationship Id="rId4" Type="http://schemas.openxmlformats.org/officeDocument/2006/relationships/image" Target="../media/image64.png"/></Relationships>
</file>

<file path=ppt/slides/_rels/slide12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25.xml"/><Relationship Id="rId1" Type="http://schemas.openxmlformats.org/officeDocument/2006/relationships/slideLayout" Target="../slideLayouts/slideLayout3.xml"/><Relationship Id="rId4" Type="http://schemas.openxmlformats.org/officeDocument/2006/relationships/image" Target="../media/image56.png"/></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3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30.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13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38.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3.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3.xml"/></Relationships>
</file>

<file path=ppt/slides/_rels/slide15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9.xml"/><Relationship Id="rId1" Type="http://schemas.openxmlformats.org/officeDocument/2006/relationships/slideLayout" Target="../slideLayouts/slideLayout3.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19.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3.xml"/><Relationship Id="rId4" Type="http://schemas.openxmlformats.org/officeDocument/2006/relationships/image" Target="../media/image27.jpe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1.xml"/><Relationship Id="rId1" Type="http://schemas.openxmlformats.org/officeDocument/2006/relationships/slideLayout" Target="../slideLayouts/slideLayout3.xml"/><Relationship Id="rId4" Type="http://schemas.openxmlformats.org/officeDocument/2006/relationships/image" Target="../media/image36.png"/></Relationships>
</file>

<file path=ppt/slides/_rels/slide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6.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6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41.em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9.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9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9.xml"/><Relationship Id="rId1" Type="http://schemas.openxmlformats.org/officeDocument/2006/relationships/slideLayout" Target="../slideLayouts/slideLayout3.xml"/><Relationship Id="rId4" Type="http://schemas.openxmlformats.org/officeDocument/2006/relationships/image" Target="../media/image46.png"/></Relationships>
</file>

<file path=ppt/slides/_rels/slide92.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2.xml"/><Relationship Id="rId1" Type="http://schemas.openxmlformats.org/officeDocument/2006/relationships/slideLayout" Target="../slideLayouts/slideLayout3.xml"/><Relationship Id="rId5" Type="http://schemas.openxmlformats.org/officeDocument/2006/relationships/image" Target="../media/image48.jpeg"/><Relationship Id="rId4" Type="http://schemas.openxmlformats.org/officeDocument/2006/relationships/image" Target="../media/image47.jpeg"/></Relationships>
</file>

<file path=ppt/slides/_rels/slide9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37845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3</a:t>
            </a:r>
            <a:br>
              <a:rPr lang="en-US" altLang="en-US" sz="6000" b="1" dirty="0">
                <a:solidFill>
                  <a:srgbClr val="000099"/>
                </a:solidFill>
                <a:latin typeface="+mj-lt"/>
              </a:rPr>
            </a:br>
            <a:r>
              <a:rPr lang="en-US" altLang="en-US" sz="5400" b="1" dirty="0">
                <a:solidFill>
                  <a:srgbClr val="000099"/>
                </a:solidFill>
                <a:latin typeface="+mj-lt"/>
              </a:rPr>
              <a:t>Transport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1996-2025</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9" name="Rectangle 8">
            <a:extLst>
              <a:ext uri="{FF2B5EF4-FFF2-40B4-BE49-F238E27FC236}">
                <a16:creationId xmlns:a16="http://schemas.microsoft.com/office/drawing/2014/main" id="{DF486BED-0E6D-424B-9246-93E87D8EC12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9</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2025</a:t>
            </a:r>
            <a:endParaRPr lang="en-US" altLang="en-US" sz="2000" dirty="0">
              <a:latin typeface="+mn-lt"/>
            </a:endParaRPr>
          </a:p>
        </p:txBody>
      </p:sp>
      <p:pic>
        <p:nvPicPr>
          <p:cNvPr id="4" name="Picture 3" descr="A book cover with a bridge&#10;&#10;Description automatically generated">
            <a:extLst>
              <a:ext uri="{FF2B5EF4-FFF2-40B4-BE49-F238E27FC236}">
                <a16:creationId xmlns:a16="http://schemas.microsoft.com/office/drawing/2014/main" id="{B610F142-3ED9-6CD1-4942-4402DA2C7E65}"/>
              </a:ext>
            </a:extLst>
          </p:cNvPr>
          <p:cNvPicPr>
            <a:picLocks noChangeAspect="1"/>
          </p:cNvPicPr>
          <p:nvPr/>
        </p:nvPicPr>
        <p:blipFill>
          <a:blip r:embed="rId3"/>
          <a:stretch>
            <a:fillRect/>
          </a:stretch>
        </p:blipFill>
        <p:spPr>
          <a:xfrm>
            <a:off x="7981312" y="561975"/>
            <a:ext cx="3180957" cy="3943062"/>
          </a:xfrm>
          <a:prstGeom prst="rect">
            <a:avLst/>
          </a:prstGeom>
          <a:effectLst>
            <a:outerShdw blurRad="50800" dist="38100" dir="2700000" algn="tl" rotWithShape="0">
              <a:prstClr val="black">
                <a:alpha val="40000"/>
              </a:prstClr>
            </a:outerShdw>
          </a:effectLst>
        </p:spPr>
      </p:pic>
      <p:sp>
        <p:nvSpPr>
          <p:cNvPr id="2" name="Slide Number Placeholder 1">
            <a:extLst>
              <a:ext uri="{FF2B5EF4-FFF2-40B4-BE49-F238E27FC236}">
                <a16:creationId xmlns:a16="http://schemas.microsoft.com/office/drawing/2014/main" id="{CA74715D-A8D9-3A2E-8518-1C2C2B06BD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a:t>
            </a:fld>
            <a:endParaRPr lang="en-US" dirty="0"/>
          </a:p>
        </p:txBody>
      </p:sp>
    </p:spTree>
    <p:extLst>
      <p:ext uri="{BB962C8B-B14F-4D97-AF65-F5344CB8AC3E}">
        <p14:creationId xmlns:p14="http://schemas.microsoft.com/office/powerpoint/2010/main" val="273138114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dirty="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dirty="0"/>
              <a:t>Transport Layer: 3-</a:t>
            </a:r>
            <a:fld id="{C4204591-24BD-A542-B9D5-F8D8A88D2FEE}" type="slidenum">
              <a:rPr lang="en-US" smtClean="0"/>
              <a:pPr/>
              <a:t>10</a:t>
            </a:fld>
            <a:endParaRPr lang="en-US" dirty="0"/>
          </a:p>
        </p:txBody>
      </p:sp>
      <p:grpSp>
        <p:nvGrpSpPr>
          <p:cNvPr id="4" name="Group 3">
            <a:extLst>
              <a:ext uri="{FF2B5EF4-FFF2-40B4-BE49-F238E27FC236}">
                <a16:creationId xmlns:a16="http://schemas.microsoft.com/office/drawing/2014/main" id="{C05161F6-05AD-DA7A-A559-D10EFD70FDBE}"/>
              </a:ext>
            </a:extLst>
          </p:cNvPr>
          <p:cNvGrpSpPr/>
          <p:nvPr/>
        </p:nvGrpSpPr>
        <p:grpSpPr>
          <a:xfrm>
            <a:off x="8001152" y="2081975"/>
            <a:ext cx="3313139" cy="2488926"/>
            <a:chOff x="1055076" y="3732975"/>
            <a:chExt cx="3313139" cy="2488926"/>
          </a:xfrm>
        </p:grpSpPr>
        <p:pic>
          <p:nvPicPr>
            <p:cNvPr id="5" name="Picture 4">
              <a:extLst>
                <a:ext uri="{FF2B5EF4-FFF2-40B4-BE49-F238E27FC236}">
                  <a16:creationId xmlns:a16="http://schemas.microsoft.com/office/drawing/2014/main" id="{2F11A4B9-810A-A93D-2223-2FFCABEEF421}"/>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7" name="Rectangle 6">
              <a:extLst>
                <a:ext uri="{FF2B5EF4-FFF2-40B4-BE49-F238E27FC236}">
                  <a16:creationId xmlns:a16="http://schemas.microsoft.com/office/drawing/2014/main" id="{9540D962-61A0-6CBC-814F-CFE810CE1407}"/>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14817550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Agreeing to establish a connection</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retransmitted messages (e.g. req_conn(x))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can’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t “see” other side</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100</a:t>
            </a:fld>
            <a:endParaRPr lang="en-US" dirty="0"/>
          </a:p>
        </p:txBody>
      </p:sp>
      <p:pic>
        <p:nvPicPr>
          <p:cNvPr id="5" name="Picture 4" descr="Cartoon child with pigtails and purple bows&#10;&#10;Description automatically generated">
            <a:extLst>
              <a:ext uri="{FF2B5EF4-FFF2-40B4-BE49-F238E27FC236}">
                <a16:creationId xmlns:a16="http://schemas.microsoft.com/office/drawing/2014/main" id="{3D1C5255-88BB-F376-F94B-F3F2CDC761A0}"/>
              </a:ext>
            </a:extLst>
          </p:cNvPr>
          <p:cNvPicPr>
            <a:picLocks noChangeAspect="1"/>
          </p:cNvPicPr>
          <p:nvPr/>
        </p:nvPicPr>
        <p:blipFill>
          <a:blip r:embed="rId4"/>
          <a:stretch>
            <a:fillRect/>
          </a:stretch>
        </p:blipFill>
        <p:spPr>
          <a:xfrm>
            <a:off x="1781657" y="2085996"/>
            <a:ext cx="689763" cy="576779"/>
          </a:xfrm>
          <a:prstGeom prst="rect">
            <a:avLst/>
          </a:prstGeom>
        </p:spPr>
      </p:pic>
      <p:pic>
        <p:nvPicPr>
          <p:cNvPr id="6" name="Picture 5" descr="A cartoon of a person with a green bow tie&#10;&#10;Description automatically generated">
            <a:extLst>
              <a:ext uri="{FF2B5EF4-FFF2-40B4-BE49-F238E27FC236}">
                <a16:creationId xmlns:a16="http://schemas.microsoft.com/office/drawing/2014/main" id="{FED9291C-2172-8DC3-7F3B-408B00BC79DD}"/>
              </a:ext>
            </a:extLst>
          </p:cNvPr>
          <p:cNvPicPr>
            <a:picLocks noChangeAspect="1"/>
          </p:cNvPicPr>
          <p:nvPr/>
        </p:nvPicPr>
        <p:blipFill>
          <a:blip r:embed="rId5"/>
          <a:stretch>
            <a:fillRect/>
          </a:stretch>
        </p:blipFill>
        <p:spPr>
          <a:xfrm>
            <a:off x="3831050" y="2061978"/>
            <a:ext cx="749790" cy="624814"/>
          </a:xfrm>
          <a:prstGeom prst="rect">
            <a:avLst/>
          </a:prstGeom>
        </p:spPr>
      </p:pic>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a:t>
            </a:r>
            <a:endParaRPr lang="en-US"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19612" cy="1425575"/>
            <a:chOff x="2060" y="1785"/>
            <a:chExt cx="284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231" cy="42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630987" cy="1373188"/>
            <a:chOff x="622" y="2477"/>
            <a:chExt cx="417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159"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Client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Server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clientSocket.connect((serverName,serverPort))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104</a:t>
            </a:fld>
            <a:endParaRPr lang="en-US" dirty="0"/>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 human 3-way handshake protocol</a:t>
            </a:r>
            <a:endParaRPr lang="en-US" sz="4400" b="0" dirty="0"/>
          </a:p>
        </p:txBody>
      </p:sp>
      <p:pic>
        <p:nvPicPr>
          <p:cNvPr id="4" name="Picture 3" descr="A pile of snow&#10;&#10;Description automatically generated">
            <a:extLst>
              <a:ext uri="{FF2B5EF4-FFF2-40B4-BE49-F238E27FC236}">
                <a16:creationId xmlns:a16="http://schemas.microsoft.com/office/drawing/2014/main" id="{E63D2048-06F6-874E-A18A-05CFDA61C6A2}"/>
              </a:ext>
            </a:extLst>
          </p:cNvPr>
          <p:cNvPicPr>
            <a:picLocks noChangeAspect="1"/>
          </p:cNvPicPr>
          <p:nvPr/>
        </p:nvPicPr>
        <p:blipFill>
          <a:blip r:embed="rId3"/>
          <a:stretch>
            <a:fillRect/>
          </a:stretch>
        </p:blipFill>
        <p:spPr>
          <a:xfrm>
            <a:off x="1750251" y="1530219"/>
            <a:ext cx="8358252" cy="5472528"/>
          </a:xfrm>
          <a:prstGeom prst="rect">
            <a:avLst/>
          </a:prstGeom>
        </p:spPr>
      </p:pic>
      <p:grpSp>
        <p:nvGrpSpPr>
          <p:cNvPr id="9" name="Group 8">
            <a:extLst>
              <a:ext uri="{FF2B5EF4-FFF2-40B4-BE49-F238E27FC236}">
                <a16:creationId xmlns:a16="http://schemas.microsoft.com/office/drawing/2014/main" id="{3F1282CE-CF66-EE4E-B4A8-587BD1E81F39}"/>
              </a:ext>
            </a:extLst>
          </p:cNvPr>
          <p:cNvGrpSpPr/>
          <p:nvPr/>
        </p:nvGrpSpPr>
        <p:grpSpPr>
          <a:xfrm>
            <a:off x="6538586" y="2065751"/>
            <a:ext cx="1730667" cy="612648"/>
            <a:chOff x="6538586" y="2065751"/>
            <a:chExt cx="1730667" cy="612648"/>
          </a:xfrm>
        </p:grpSpPr>
        <p:sp>
          <p:nvSpPr>
            <p:cNvPr id="5" name="Rounded Rectangular Callout 4">
              <a:extLst>
                <a:ext uri="{FF2B5EF4-FFF2-40B4-BE49-F238E27FC236}">
                  <a16:creationId xmlns:a16="http://schemas.microsoft.com/office/drawing/2014/main" id="{3CAF74F1-7DAE-DA49-A56B-F6F58EAC0B3D}"/>
                </a:ext>
              </a:extLst>
            </p:cNvPr>
            <p:cNvSpPr/>
            <p:nvPr/>
          </p:nvSpPr>
          <p:spPr>
            <a:xfrm>
              <a:off x="6551111" y="2065751"/>
              <a:ext cx="1672748" cy="612648"/>
            </a:xfrm>
            <a:prstGeom prst="wedgeRoundRectCallout">
              <a:avLst>
                <a:gd name="adj1" fmla="val 54830"/>
                <a:gd name="adj2" fmla="val 429311"/>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1EBBA823-6C58-6A44-A2FF-F652E9B2671F}"/>
                </a:ext>
              </a:extLst>
            </p:cNvPr>
            <p:cNvSpPr txBox="1"/>
            <p:nvPr/>
          </p:nvSpPr>
          <p:spPr>
            <a:xfrm>
              <a:off x="6538586" y="2153433"/>
              <a:ext cx="17306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1. On belay?</a:t>
              </a:r>
            </a:p>
          </p:txBody>
        </p:sp>
      </p:grpSp>
      <p:sp>
        <p:nvSpPr>
          <p:cNvPr id="7" name="Rectangle 6">
            <a:extLst>
              <a:ext uri="{FF2B5EF4-FFF2-40B4-BE49-F238E27FC236}">
                <a16:creationId xmlns:a16="http://schemas.microsoft.com/office/drawing/2014/main" id="{CB827F8F-A1CF-B74C-ACC4-ECEAAE61D0B0}"/>
              </a:ext>
            </a:extLst>
          </p:cNvPr>
          <p:cNvSpPr/>
          <p:nvPr/>
        </p:nvSpPr>
        <p:spPr>
          <a:xfrm>
            <a:off x="1640908" y="5812076"/>
            <a:ext cx="10459233" cy="12776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305210F9-A841-2C44-B9F0-E355CF305198}"/>
              </a:ext>
            </a:extLst>
          </p:cNvPr>
          <p:cNvGrpSpPr/>
          <p:nvPr/>
        </p:nvGrpSpPr>
        <p:grpSpPr>
          <a:xfrm>
            <a:off x="5814165" y="3280776"/>
            <a:ext cx="1672748" cy="612648"/>
            <a:chOff x="5814165" y="3280776"/>
            <a:chExt cx="1672748" cy="612648"/>
          </a:xfrm>
        </p:grpSpPr>
        <p:sp>
          <p:nvSpPr>
            <p:cNvPr id="78" name="Rounded Rectangular Callout 77">
              <a:extLst>
                <a:ext uri="{FF2B5EF4-FFF2-40B4-BE49-F238E27FC236}">
                  <a16:creationId xmlns:a16="http://schemas.microsoft.com/office/drawing/2014/main" id="{C4B444F3-2C14-474E-8B61-1E282DE03385}"/>
                </a:ext>
              </a:extLst>
            </p:cNvPr>
            <p:cNvSpPr/>
            <p:nvPr/>
          </p:nvSpPr>
          <p:spPr>
            <a:xfrm>
              <a:off x="5814165" y="3280776"/>
              <a:ext cx="1672748" cy="612648"/>
            </a:xfrm>
            <a:prstGeom prst="wedgeRoundRectCallout">
              <a:avLst>
                <a:gd name="adj1" fmla="val -120395"/>
                <a:gd name="adj2" fmla="val -120679"/>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7B59616D-98BC-2340-969B-E8EFA3D4DA5A}"/>
                </a:ext>
              </a:extLst>
            </p:cNvPr>
            <p:cNvSpPr txBox="1"/>
            <p:nvPr/>
          </p:nvSpPr>
          <p:spPr>
            <a:xfrm>
              <a:off x="5826690" y="3332968"/>
              <a:ext cx="162807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2. Belay on.</a:t>
              </a:r>
            </a:p>
          </p:txBody>
        </p:sp>
      </p:grpSp>
      <p:grpSp>
        <p:nvGrpSpPr>
          <p:cNvPr id="11" name="Group 10">
            <a:extLst>
              <a:ext uri="{FF2B5EF4-FFF2-40B4-BE49-F238E27FC236}">
                <a16:creationId xmlns:a16="http://schemas.microsoft.com/office/drawing/2014/main" id="{E943AF12-B0EB-4F44-91E7-681492934EEA}"/>
              </a:ext>
            </a:extLst>
          </p:cNvPr>
          <p:cNvGrpSpPr/>
          <p:nvPr/>
        </p:nvGrpSpPr>
        <p:grpSpPr>
          <a:xfrm>
            <a:off x="8321457" y="3646119"/>
            <a:ext cx="1695712" cy="612648"/>
            <a:chOff x="8321457" y="3646119"/>
            <a:chExt cx="1695712" cy="612648"/>
          </a:xfrm>
        </p:grpSpPr>
        <p:sp>
          <p:nvSpPr>
            <p:cNvPr id="80" name="Rounded Rectangular Callout 79">
              <a:extLst>
                <a:ext uri="{FF2B5EF4-FFF2-40B4-BE49-F238E27FC236}">
                  <a16:creationId xmlns:a16="http://schemas.microsoft.com/office/drawing/2014/main" id="{8B23EB90-C1E0-D44A-8B27-62175510872C}"/>
                </a:ext>
              </a:extLst>
            </p:cNvPr>
            <p:cNvSpPr/>
            <p:nvPr/>
          </p:nvSpPr>
          <p:spPr>
            <a:xfrm>
              <a:off x="8344421" y="3646119"/>
              <a:ext cx="1672748" cy="612648"/>
            </a:xfrm>
            <a:prstGeom prst="wedgeRoundRectCallout">
              <a:avLst>
                <a:gd name="adj1" fmla="val -44764"/>
                <a:gd name="adj2" fmla="val 169650"/>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1" name="TextBox 80">
              <a:extLst>
                <a:ext uri="{FF2B5EF4-FFF2-40B4-BE49-F238E27FC236}">
                  <a16:creationId xmlns:a16="http://schemas.microsoft.com/office/drawing/2014/main" id="{35F183B7-733D-694A-B964-309D0B0097B1}"/>
                </a:ext>
              </a:extLst>
            </p:cNvPr>
            <p:cNvSpPr txBox="1"/>
            <p:nvPr/>
          </p:nvSpPr>
          <p:spPr>
            <a:xfrm>
              <a:off x="8321457" y="3710836"/>
              <a:ext cx="16514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3. Climbing.</a:t>
              </a:r>
            </a:p>
          </p:txBody>
        </p:sp>
      </p:grpSp>
      <p:sp>
        <p:nvSpPr>
          <p:cNvPr id="14" name="Slide Number Placeholder 2">
            <a:extLst>
              <a:ext uri="{FF2B5EF4-FFF2-40B4-BE49-F238E27FC236}">
                <a16:creationId xmlns:a16="http://schemas.microsoft.com/office/drawing/2014/main" id="{41298F7A-0643-9F47-8207-6B139EFB88B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105</a:t>
            </a:fld>
            <a:endParaRPr lang="en-US" dirty="0"/>
          </a:p>
        </p:txBody>
      </p:sp>
    </p:spTree>
    <p:extLst>
      <p:ext uri="{BB962C8B-B14F-4D97-AF65-F5344CB8AC3E}">
        <p14:creationId xmlns:p14="http://schemas.microsoft.com/office/powerpoint/2010/main" val="5186418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Closing a TCP connection</a:t>
            </a:r>
            <a:endParaRPr lang="en-US" sz="4400" b="0" dirty="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9698318" cy="41862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receiving FIN, ACK can be combined with own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simultaneous FIN exchanges can be handled</a:t>
            </a: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106</a:t>
            </a:fld>
            <a:endParaRPr lang="en-US" dirty="0"/>
          </a:p>
        </p:txBody>
      </p:sp>
    </p:spTree>
    <p:extLst>
      <p:ext uri="{BB962C8B-B14F-4D97-AF65-F5344CB8AC3E}">
        <p14:creationId xmlns:p14="http://schemas.microsoft.com/office/powerpoint/2010/main" val="2657671931"/>
      </p:ext>
    </p:extLst>
  </p:cSld>
  <p:clrMapOvr>
    <a:masterClrMapping/>
  </p:clrMapOvr>
  <p:transition spd="med">
    <p:fade/>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pPr>
            <a:r>
              <a:rPr lang="en-US" sz="3200" dirty="0"/>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dirty="0"/>
              <a:t>Transport Layer: 3-</a:t>
            </a:r>
            <a:fld id="{C4204591-24BD-A542-B9D5-F8D8A88D2FEE}" type="slidenum">
              <a:rPr lang="en-US" smtClean="0"/>
              <a:pPr/>
              <a:t>107</a:t>
            </a:fld>
            <a:endParaRPr lang="en-US" dirty="0"/>
          </a:p>
        </p:txBody>
      </p:sp>
      <p:pic>
        <p:nvPicPr>
          <p:cNvPr id="4" name="Picture 3">
            <a:extLst>
              <a:ext uri="{FF2B5EF4-FFF2-40B4-BE49-F238E27FC236}">
                <a16:creationId xmlns:a16="http://schemas.microsoft.com/office/drawing/2014/main" id="{26C3457F-BC3B-1A1E-ECEA-ACD77172AFB4}"/>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Congestion:</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informally: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too many sources sending too much data too fast for </a:t>
            </a:r>
            <a:r>
              <a:rPr kumimoji="0" lang="en-US" altLang="ja-JP"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handle”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manifestations: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long delays (queueing in router buffers)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packet loss (buffer overflow at routers)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from flow control!</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en-US" sz="4800" dirty="0"/>
              <a:t>Principles of congestion control</a:t>
            </a:r>
            <a:endParaRPr lang="en-US" sz="4400" b="0" dirty="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732213"/>
            <a:chOff x="8878529" y="2737463"/>
            <a:chExt cx="2772697" cy="2732213"/>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congestion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too many senders, sending too fast</a:t>
              </a: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1952948"/>
            <a:chOff x="5869858" y="4586748"/>
            <a:chExt cx="5860024" cy="1952948"/>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flow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one sender too fast for one receiver</a:t>
              </a: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 top-10 problem!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108</a:t>
            </a:fld>
            <a:endParaRPr lang="en-US" dirty="0"/>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1 </a:t>
            </a:r>
            <a:endParaRPr lang="en-US" sz="4400" b="0" dirty="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490147"/>
            <a:ext cx="3792183" cy="36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Simplest scenario:</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7" y="5950805"/>
            <a:ext cx="3297237" cy="784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maximum per-connection throughput: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5236024" y="1757366"/>
            <a:ext cx="913861"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5231806" y="3686015"/>
            <a:ext cx="799129"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throughput:</a:t>
              </a:r>
              <a:r>
                <a:rPr kumimoji="0" lang="en-US" altLang="en-US" sz="2400" b="0" i="0" u="none" strike="noStrike" kern="1200" cap="none" spc="0" normalizeH="0" baseline="0" noProof="0" dirty="0">
                  <a:ln>
                    <a:noFill/>
                  </a:ln>
                  <a:solidFill>
                    <a:srgbClr val="FF0000"/>
                  </a:solidFill>
                  <a:effectLst/>
                  <a:uLnTx/>
                  <a:uFillTx/>
                  <a:latin typeface="Symbol" pitchFamily="2" charset="2"/>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400" b="0" i="0" u="none" strike="noStrike" kern="1200" cap="none" spc="0" normalizeH="0" baseline="0" noProof="0" dirty="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2605247" cy="784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large delays as arrival rate </a:t>
            </a: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line</a:t>
            </a: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capacity</a:t>
            </a: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1255728"/>
          </a:xfrm>
          <a:prstGeom prst="rect">
            <a:avLst/>
          </a:prstGeom>
          <a:noFill/>
        </p:spPr>
        <p:txBody>
          <a:bodyPr wrap="square" rtlCol="0">
            <a:spAutoFit/>
          </a:bodyPr>
          <a:lstStyle/>
          <a:p>
            <a:pPr marL="400050" marR="0" lvl="0" indent="-40005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arrival rate </a:t>
            </a:r>
            <a:r>
              <a:rPr kumimoji="0" lang="en-US" sz="2800" b="0" i="1" u="none" strike="noStrike" kern="1200" cap="none" spc="0" normalizeH="0" baseline="0" noProof="0" dirty="0">
                <a:ln>
                  <a:noFill/>
                </a:ln>
                <a:solidFill>
                  <a:srgbClr val="C00000"/>
                </a:solidFill>
                <a:effectLst/>
                <a:uLnTx/>
                <a:uFillTx/>
                <a:latin typeface="Symbol" charset="0"/>
                <a:ea typeface="ＭＳ Ｐゴシック" charset="0"/>
                <a:cs typeface="+mn-cs"/>
              </a:rPr>
              <a:t>l</a:t>
            </a:r>
            <a:r>
              <a:rPr kumimoji="0" lang="en-US" sz="2800" b="0" i="0" u="none" strike="noStrike" kern="1200" cap="none" spc="0" normalizeH="0" baseline="-25000" noProof="0" dirty="0">
                <a:ln>
                  <a:noFill/>
                </a:ln>
                <a:solidFill>
                  <a:srgbClr val="C00000"/>
                </a:solidFill>
                <a:effectLst/>
                <a:uLnTx/>
                <a:uFillTx/>
                <a:latin typeface="Calibri"/>
                <a:ea typeface="ＭＳ Ｐゴシック" charset="0"/>
                <a:cs typeface="+mn-cs"/>
              </a:rPr>
              <a:t>in</a:t>
            </a:r>
            <a:r>
              <a:rPr kumimoji="0" lang="en-US" sz="2800" b="0" i="1" u="none" strike="noStrike" kern="1200" cap="none" spc="0" normalizeH="0" baseline="0" noProof="0" dirty="0">
                <a:ln>
                  <a:noFill/>
                </a:ln>
                <a:solidFill>
                  <a:srgbClr val="C00000"/>
                </a:solidFill>
                <a:effectLst/>
                <a:uLnTx/>
                <a:uFillTx/>
                <a:latin typeface="Gill Sans MT" charset="0"/>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R/2?</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two flows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3366" y="1908019"/>
            <a:ext cx="4138268" cy="8056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one router, infinite buffers </a:t>
            </a: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input, output link capacity: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7530790" y="2226427"/>
            <a:ext cx="1563461" cy="1084649"/>
            <a:chOff x="7530790" y="2226427"/>
            <a:chExt cx="1563461"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7670264" y="2226427"/>
              <a:ext cx="142398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 retransmissions needed</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627" y="4325522"/>
            <a:ext cx="1778901" cy="1635125"/>
            <a:chOff x="7949627" y="4325522"/>
            <a:chExt cx="1778901" cy="1635125"/>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90083" y="4868447"/>
              <a:ext cx="688975"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delay</a:t>
              </a:r>
              <a:endPar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20358" y="5563772"/>
              <a:ext cx="4524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in</a:t>
              </a: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643558" y="4257261"/>
            <a:ext cx="2333625" cy="1701800"/>
            <a:chOff x="4643558" y="4257261"/>
            <a:chExt cx="2333625" cy="1701800"/>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643558" y="4257261"/>
              <a:ext cx="2333625" cy="1701800"/>
              <a:chOff x="4643558" y="4257261"/>
              <a:chExt cx="2333625" cy="1701800"/>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638796" y="4563816"/>
                <a:ext cx="5540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4621" y="5562186"/>
                <a:ext cx="4524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in</a:t>
                </a: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435687" y="5176433"/>
              <a:ext cx="96924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throughput: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109</a:t>
            </a:fld>
            <a:endParaRPr lang="en-US" dirty="0"/>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6" cy="1639889"/>
            <a:chOff x="7016607" y="1655043"/>
            <a:chExt cx="4836316"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2" y="1655043"/>
              <a:ext cx="4679951"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demultiplexing as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567218"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multiplexing as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4452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one router, </a:t>
            </a:r>
            <a:r>
              <a:rPr kumimoji="0" lang="en-US" sz="2800" b="0" i="1" u="none" strike="noStrike" kern="1200" cap="none" spc="0" normalizeH="0" baseline="0" noProof="0" dirty="0">
                <a:ln>
                  <a:noFill/>
                </a:ln>
                <a:solidFill>
                  <a:srgbClr val="000099"/>
                </a:solidFill>
                <a:effectLst/>
                <a:uLnTx/>
                <a:uFillTx/>
                <a:latin typeface="Calibri" panose="020F0502020204030204"/>
                <a:ea typeface="+mn-ea"/>
                <a:cs typeface="+mn-cs"/>
              </a:rPr>
              <a:t>finite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buffers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2851610" cy="946150"/>
            <a:chOff x="2749090" y="3427413"/>
            <a:chExt cx="2851610"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7A2C2F29-CDE1-7F43-8E31-AA4451365879}"/>
              </a:ext>
            </a:extLst>
          </p:cNvPr>
          <p:cNvGrpSpPr/>
          <p:nvPr/>
        </p:nvGrpSpPr>
        <p:grpSpPr>
          <a:xfrm>
            <a:off x="643673" y="1714605"/>
            <a:ext cx="9710831" cy="1905000"/>
            <a:chOff x="643673" y="1714605"/>
            <a:chExt cx="9710831" cy="1905000"/>
          </a:xfrm>
        </p:grpSpPr>
        <p:grpSp>
          <p:nvGrpSpPr>
            <p:cNvPr id="910" name="Group 237">
              <a:extLst>
                <a:ext uri="{FF2B5EF4-FFF2-40B4-BE49-F238E27FC236}">
                  <a16:creationId xmlns:a16="http://schemas.microsoft.com/office/drawing/2014/main" id="{EC72FC62-B230-A94B-A95E-6B7E5B9B9AA4}"/>
                </a:ext>
              </a:extLst>
            </p:cNvPr>
            <p:cNvGrpSpPr>
              <a:grpSpLocks/>
            </p:cNvGrpSpPr>
            <p:nvPr/>
          </p:nvGrpSpPr>
          <p:grpSpPr bwMode="auto">
            <a:xfrm>
              <a:off x="7750739" y="2720058"/>
              <a:ext cx="195221" cy="142875"/>
              <a:chOff x="174" y="3986"/>
              <a:chExt cx="51" cy="62"/>
            </a:xfrm>
          </p:grpSpPr>
          <p:sp>
            <p:nvSpPr>
              <p:cNvPr id="911" name="Freeform 238">
                <a:extLst>
                  <a:ext uri="{FF2B5EF4-FFF2-40B4-BE49-F238E27FC236}">
                    <a16:creationId xmlns:a16="http://schemas.microsoft.com/office/drawing/2014/main" id="{8675489A-2D10-4445-84BB-BCD7F29CF98A}"/>
                  </a:ext>
                </a:extLst>
              </p:cNvPr>
              <p:cNvSpPr>
                <a:spLocks/>
              </p:cNvSpPr>
              <p:nvPr/>
            </p:nvSpPr>
            <p:spPr bwMode="auto">
              <a:xfrm>
                <a:off x="176" y="3986"/>
                <a:ext cx="49" cy="48"/>
              </a:xfrm>
              <a:custGeom>
                <a:avLst/>
                <a:gdLst>
                  <a:gd name="T0" fmla="*/ 0 w 49"/>
                  <a:gd name="T1" fmla="*/ 0 h 62"/>
                  <a:gd name="T2" fmla="*/ 49 w 49"/>
                  <a:gd name="T3" fmla="*/ 2 h 62"/>
                  <a:gd name="T4" fmla="*/ 4 w 49"/>
                  <a:gd name="T5" fmla="*/ 5 h 62"/>
                  <a:gd name="T6" fmla="*/ 0 60000 65536"/>
                  <a:gd name="T7" fmla="*/ 0 60000 65536"/>
                  <a:gd name="T8" fmla="*/ 0 60000 65536"/>
                </a:gdLst>
                <a:ahLst/>
                <a:cxnLst>
                  <a:cxn ang="T6">
                    <a:pos x="T0" y="T1"/>
                  </a:cxn>
                  <a:cxn ang="T7">
                    <a:pos x="T2" y="T3"/>
                  </a:cxn>
                  <a:cxn ang="T8">
                    <a:pos x="T4" y="T5"/>
                  </a:cxn>
                </a:cxnLst>
                <a:rect l="0" t="0" r="r" b="b"/>
                <a:pathLst>
                  <a:path w="49" h="62">
                    <a:moveTo>
                      <a:pt x="0" y="0"/>
                    </a:moveTo>
                    <a:lnTo>
                      <a:pt x="49" y="32"/>
                    </a:lnTo>
                    <a:lnTo>
                      <a:pt x="4" y="62"/>
                    </a:lnTo>
                  </a:path>
                </a:pathLst>
              </a:custGeom>
              <a:solidFill>
                <a:schemeClr val="bg1"/>
              </a:solidFill>
              <a:ln w="222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2" name="Line 239">
                <a:extLst>
                  <a:ext uri="{FF2B5EF4-FFF2-40B4-BE49-F238E27FC236}">
                    <a16:creationId xmlns:a16="http://schemas.microsoft.com/office/drawing/2014/main" id="{6EE2EE7A-D9AA-9444-A38F-5ADDE6E80F73}"/>
                  </a:ext>
                </a:extLst>
              </p:cNvPr>
              <p:cNvSpPr>
                <a:spLocks noChangeShapeType="1"/>
              </p:cNvSpPr>
              <p:nvPr/>
            </p:nvSpPr>
            <p:spPr bwMode="auto">
              <a:xfrm>
                <a:off x="174" y="4048"/>
                <a:ext cx="46" cy="0"/>
              </a:xfrm>
              <a:prstGeom prst="line">
                <a:avLst/>
              </a:prstGeom>
              <a:noFill/>
              <a:ln w="222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43673" y="1714605"/>
              <a:ext cx="9710831"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retransmits lost, timed-out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application-layer input = application-layer output: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out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transport-layer input includes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retransmissions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l</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a:t>
              </a:r>
              <a:endPar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604097"/>
            <a:chOff x="3289650" y="5336775"/>
            <a:chExt cx="2124396" cy="604097"/>
          </a:xfrm>
        </p:grpSpPr>
        <p:sp>
          <p:nvSpPr>
            <p:cNvPr id="181" name="TextBox 180">
              <a:extLst>
                <a:ext uri="{FF2B5EF4-FFF2-40B4-BE49-F238E27FC236}">
                  <a16:creationId xmlns:a16="http://schemas.microsoft.com/office/drawing/2014/main" id="{8372AD6F-EEFC-914F-BE23-DE28BE98C152}"/>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110</a:t>
            </a:fld>
            <a:endParaRPr lang="en-US" dirty="0"/>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2851610" cy="946150"/>
            <a:chOff x="2749090" y="3427413"/>
            <a:chExt cx="285161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57363" y="3714750"/>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722688" y="4738894"/>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only when router buffers available</a:t>
            </a:r>
          </a:p>
          <a:p>
            <a:pPr marL="466725" lvl="0" indent="-227013">
              <a:lnSpc>
                <a:spcPct val="80000"/>
              </a:lnSpc>
              <a:buFont typeface="Wingdings" charset="2"/>
              <a:buChar char="§"/>
              <a:defRPr/>
            </a:pPr>
            <a:r>
              <a:rPr lang="en-US" sz="2400" dirty="0">
                <a:solidFill>
                  <a:prstClr val="black"/>
                </a:solidFill>
                <a:latin typeface="Calibri" panose="020F0502020204030204"/>
              </a:rPr>
              <a:t>no retransmission as no packet loss, </a:t>
            </a:r>
            <a:r>
              <a:rPr lang="en-US" sz="2400" dirty="0" err="1">
                <a:solidFill>
                  <a:prstClr val="black"/>
                </a:solidFill>
                <a:latin typeface="Symbol" charset="0"/>
                <a:ea typeface="ＭＳ Ｐゴシック" charset="0"/>
              </a:rPr>
              <a:t>l</a:t>
            </a:r>
            <a:r>
              <a:rPr lang="en-US" sz="2400" baseline="-25000" dirty="0" err="1">
                <a:solidFill>
                  <a:prstClr val="black"/>
                </a:solidFill>
                <a:latin typeface="Arial" charset="0"/>
                <a:ea typeface="ＭＳ Ｐゴシック" charset="0"/>
              </a:rPr>
              <a:t>in</a:t>
            </a:r>
            <a:r>
              <a:rPr lang="en-US" sz="2400" baseline="-25000" dirty="0">
                <a:solidFill>
                  <a:prstClr val="black"/>
                </a:solidFill>
                <a:latin typeface="Arial" charset="0"/>
                <a:ea typeface="ＭＳ Ｐゴシック" charset="0"/>
              </a:rPr>
              <a:t>=</a:t>
            </a: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 </a:t>
            </a: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604097"/>
            <a:chOff x="3289650" y="5336775"/>
            <a:chExt cx="2124396" cy="604097"/>
          </a:xfrm>
        </p:grpSpPr>
        <p:sp>
          <p:nvSpPr>
            <p:cNvPr id="467" name="TextBox 466">
              <a:extLst>
                <a:ext uri="{FF2B5EF4-FFF2-40B4-BE49-F238E27FC236}">
                  <a16:creationId xmlns:a16="http://schemas.microsoft.com/office/drawing/2014/main" id="{047AB416-0A13-7F45-9060-405793255F64}"/>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grpSp>
        <p:nvGrpSpPr>
          <p:cNvPr id="10" name="Group 9">
            <a:extLst>
              <a:ext uri="{FF2B5EF4-FFF2-40B4-BE49-F238E27FC236}">
                <a16:creationId xmlns:a16="http://schemas.microsoft.com/office/drawing/2014/main" id="{C52758C3-5717-F349-9801-53D0A9A63540}"/>
              </a:ext>
            </a:extLst>
          </p:cNvPr>
          <p:cNvGrpSpPr/>
          <p:nvPr/>
        </p:nvGrpSpPr>
        <p:grpSpPr>
          <a:xfrm>
            <a:off x="8192434" y="1423967"/>
            <a:ext cx="3184336" cy="2791471"/>
            <a:chOff x="7614918" y="1260338"/>
            <a:chExt cx="3184336" cy="2791471"/>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801069" cy="6713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in</a:t>
              </a: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645131" y="1392361"/>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392763" y="24794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111</a:t>
            </a:fld>
            <a:endParaRPr lang="en-US" dirty="0"/>
          </a:p>
        </p:txBody>
      </p:sp>
      <p:sp>
        <p:nvSpPr>
          <p:cNvPr id="3" name="Line 248">
            <a:extLst>
              <a:ext uri="{FF2B5EF4-FFF2-40B4-BE49-F238E27FC236}">
                <a16:creationId xmlns:a16="http://schemas.microsoft.com/office/drawing/2014/main" id="{AD63F287-22FE-35E8-1EA0-A3562CE3A0F7}"/>
              </a:ext>
            </a:extLst>
          </p:cNvPr>
          <p:cNvSpPr>
            <a:spLocks noChangeShapeType="1"/>
          </p:cNvSpPr>
          <p:nvPr/>
        </p:nvSpPr>
        <p:spPr bwMode="auto">
          <a:xfrm flipV="1">
            <a:off x="6282685" y="2299773"/>
            <a:ext cx="38100" cy="3810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537 0.17871 L 0.03542 0.24167 L 0.14753 0.24167 " pathEditMode="relative" rAng="0" ptsTypes="AAAAA">
                                      <p:cBhvr>
                                        <p:cTn id="20" dur="2000" fill="hold"/>
                                        <p:tgtEl>
                                          <p:spTgt spid="235"/>
                                        </p:tgtEl>
                                        <p:attrNameLst>
                                          <p:attrName>ppt_x</p:attrName>
                                          <p:attrName>ppt_y</p:attrName>
                                        </p:attrNameLst>
                                      </p:cBhvr>
                                      <p:rCtr x="7370" y="10301"/>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753 0.24167 L 0.17917 0.24167 " pathEditMode="relative" rAng="0" ptsTypes="AA">
                                      <p:cBhvr>
                                        <p:cTn id="30" dur="3000" fill="hold"/>
                                        <p:tgtEl>
                                          <p:spTgt spid="235"/>
                                        </p:tgtEl>
                                        <p:attrNameLst>
                                          <p:attrName>ppt_x</p:attrName>
                                          <p:attrName>ppt_y</p:attrName>
                                        </p:attrNameLst>
                                      </p:cBhvr>
                                      <p:rCtr x="1576" y="0"/>
                                    </p:animMotion>
                                  </p:childTnLst>
                                </p:cTn>
                              </p:par>
                            </p:childTnLst>
                          </p:cTn>
                        </p:par>
                        <p:par>
                          <p:cTn id="31" fill="hold">
                            <p:stCondLst>
                              <p:cond delay="8500"/>
                            </p:stCondLst>
                            <p:childTnLst>
                              <p:par>
                                <p:cTn id="32" presetID="9" presetClass="exit" presetSubtype="0" fill="hold" grpId="1" nodeType="afterEffect">
                                  <p:stCondLst>
                                    <p:cond delay="0"/>
                                  </p:stCondLst>
                                  <p:childTnLst>
                                    <p:animEffect transition="out" filter="dissolve">
                                      <p:cBhvr>
                                        <p:cTn id="33" dur="500"/>
                                        <p:tgtEl>
                                          <p:spTgt spid="238"/>
                                        </p:tgtEl>
                                      </p:cBhvr>
                                    </p:animEffect>
                                    <p:set>
                                      <p:cBhvr>
                                        <p:cTn id="34" dur="1" fill="hold">
                                          <p:stCondLst>
                                            <p:cond delay="499"/>
                                          </p:stCondLst>
                                        </p:cTn>
                                        <p:tgtEl>
                                          <p:spTgt spid="238"/>
                                        </p:tgtEl>
                                        <p:attrNameLst>
                                          <p:attrName>style.visibility</p:attrName>
                                        </p:attrNameLst>
                                      </p:cBhvr>
                                      <p:to>
                                        <p:strVal val="hidden"/>
                                      </p:to>
                                    </p:set>
                                  </p:childTnLst>
                                </p:cTn>
                              </p:par>
                            </p:childTnLst>
                          </p:cTn>
                        </p:par>
                        <p:par>
                          <p:cTn id="35" fill="hold">
                            <p:stCondLst>
                              <p:cond delay="9000"/>
                            </p:stCondLst>
                            <p:childTnLst>
                              <p:par>
                                <p:cTn id="36" presetID="0" presetClass="path" presetSubtype="0" accel="50000" decel="50000" fill="hold" grpId="4" nodeType="afterEffect">
                                  <p:stCondLst>
                                    <p:cond delay="0"/>
                                  </p:stCondLst>
                                  <p:childTnLst>
                                    <p:animMotion origin="layout" path="M 0.17917 0.24167 L 0.22526 0.24167 L 0.27005 0.15278 L 0.33347 0.15278 L 0.33177 0.01297 " pathEditMode="relative" rAng="0" ptsTypes="AAAAA">
                                      <p:cBhvr>
                                        <p:cTn id="37" dur="2000" fill="hold"/>
                                        <p:tgtEl>
                                          <p:spTgt spid="235"/>
                                        </p:tgtEl>
                                        <p:attrNameLst>
                                          <p:attrName>ppt_x</p:attrName>
                                          <p:attrName>ppt_y</p:attrName>
                                        </p:attrNameLst>
                                      </p:cBhvr>
                                      <p:rCtr x="7708" y="-11435"/>
                                    </p:animMotion>
                                  </p:childTnLst>
                                </p:cTn>
                              </p:par>
                            </p:childTnLst>
                          </p:cTn>
                        </p:par>
                        <p:par>
                          <p:cTn id="38" fill="hold">
                            <p:stCondLst>
                              <p:cond delay="11000"/>
                            </p:stCondLst>
                            <p:childTnLst>
                              <p:par>
                                <p:cTn id="39" presetID="9" presetClass="exit" presetSubtype="0" fill="hold" grpId="5" nodeType="afterEffect">
                                  <p:stCondLst>
                                    <p:cond delay="0"/>
                                  </p:stCondLst>
                                  <p:childTnLst>
                                    <p:animEffect transition="out" filter="dissolve">
                                      <p:cBhvr>
                                        <p:cTn id="40" dur="500"/>
                                        <p:tgtEl>
                                          <p:spTgt spid="235"/>
                                        </p:tgtEl>
                                      </p:cBhvr>
                                    </p:animEffect>
                                    <p:set>
                                      <p:cBhvr>
                                        <p:cTn id="41" dur="1" fill="hold">
                                          <p:stCondLst>
                                            <p:cond delay="499"/>
                                          </p:stCondLst>
                                        </p:cTn>
                                        <p:tgtEl>
                                          <p:spTgt spid="235"/>
                                        </p:tgtEl>
                                        <p:attrNameLst>
                                          <p:attrName>style.visibility</p:attrName>
                                        </p:attrNameLst>
                                      </p:cBhvr>
                                      <p:to>
                                        <p:strVal val="hidden"/>
                                      </p:to>
                                    </p:set>
                                  </p:childTnLst>
                                </p:cTn>
                              </p:par>
                              <p:par>
                                <p:cTn id="42" presetID="9" presetClass="exit" presetSubtype="0" fill="hold" grpId="1" nodeType="withEffect">
                                  <p:stCondLst>
                                    <p:cond delay="0"/>
                                  </p:stCondLst>
                                  <p:childTnLst>
                                    <p:animEffect transition="out" filter="dissolve">
                                      <p:cBhvr>
                                        <p:cTn id="43" dur="500"/>
                                        <p:tgtEl>
                                          <p:spTgt spid="236"/>
                                        </p:tgtEl>
                                      </p:cBhvr>
                                    </p:animEffect>
                                    <p:set>
                                      <p:cBhvr>
                                        <p:cTn id="44" dur="1" fill="hold">
                                          <p:stCondLst>
                                            <p:cond delay="499"/>
                                          </p:stCondLst>
                                        </p:cTn>
                                        <p:tgtEl>
                                          <p:spTgt spid="23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dissolve">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6" grpId="0" animBg="1"/>
      <p:bldP spid="236" grpId="1" animBg="1"/>
      <p:bldP spid="237" grpId="0"/>
      <p:bldP spid="237" grpId="1"/>
      <p:bldP spid="238" grpId="0"/>
      <p:bldP spid="238" grpId="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2851610" cy="946150"/>
            <a:chOff x="2749090" y="3427413"/>
            <a:chExt cx="2851610"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604097"/>
            <a:chOff x="3289650" y="5336775"/>
            <a:chExt cx="2124396" cy="604097"/>
          </a:xfrm>
        </p:grpSpPr>
        <p:sp>
          <p:nvSpPr>
            <p:cNvPr id="445" name="TextBox 444">
              <a:extLst>
                <a:ext uri="{FF2B5EF4-FFF2-40B4-BE49-F238E27FC236}">
                  <a16:creationId xmlns:a16="http://schemas.microsoft.com/office/drawing/2014/main" id="{1CF86E91-20B2-AA40-ADE7-23C1A4B452F5}"/>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786188" y="4761119"/>
            <a:ext cx="16430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no buffer space!</a:t>
            </a:r>
          </a:p>
        </p:txBody>
      </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prstClr val="black"/>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112</a:t>
            </a:fld>
            <a:endParaRPr lang="en-US" dirty="0"/>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dissolve">
                                      <p:cBhvr>
                                        <p:cTn id="7" dur="500"/>
                                        <p:tgtEl>
                                          <p:spTgt spid="230"/>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0"/>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1"/>
                                        </p:tgtEl>
                                        <p:attrNameLst>
                                          <p:attrName>style.visibility</p:attrName>
                                        </p:attrNameLst>
                                      </p:cBhvr>
                                      <p:to>
                                        <p:strVal val="visible"/>
                                      </p:to>
                                    </p:set>
                                    <p:animEffect transition="in" filter="dissolve">
                                      <p:cBhvr>
                                        <p:cTn id="14" dur="500"/>
                                        <p:tgtEl>
                                          <p:spTgt spid="231"/>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2"/>
                                        </p:tgtEl>
                                        <p:attrNameLst>
                                          <p:attrName>style.visibility</p:attrName>
                                        </p:attrNameLst>
                                      </p:cBhvr>
                                      <p:to>
                                        <p:strVal val="visible"/>
                                      </p:to>
                                    </p:set>
                                    <p:animEffect transition="in" filter="dissolve">
                                      <p:cBhvr>
                                        <p:cTn id="17" dur="500"/>
                                        <p:tgtEl>
                                          <p:spTgt spid="232"/>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328 0.17871 L 0.03451 0.24167 L 0.14323 0.24167 " pathEditMode="relative" rAng="0" ptsTypes="AAAAA">
                                      <p:cBhvr>
                                        <p:cTn id="20" dur="2000" fill="hold"/>
                                        <p:tgtEl>
                                          <p:spTgt spid="230"/>
                                        </p:tgtEl>
                                        <p:attrNameLst>
                                          <p:attrName>ppt_x</p:attrName>
                                          <p:attrName>ppt_y</p:attrName>
                                        </p:attrNameLst>
                                      </p:cBhvr>
                                      <p:rCtr x="7161" y="10301"/>
                                    </p:animMotion>
                                  </p:childTnLst>
                                </p:cTn>
                              </p:par>
                              <p:par>
                                <p:cTn id="21" presetID="9" presetClass="exit" presetSubtype="0" fill="hold" grpId="1" nodeType="withEffect">
                                  <p:stCondLst>
                                    <p:cond delay="0"/>
                                  </p:stCondLst>
                                  <p:childTnLst>
                                    <p:animEffect transition="out" filter="dissolve">
                                      <p:cBhvr>
                                        <p:cTn id="22" dur="500"/>
                                        <p:tgtEl>
                                          <p:spTgt spid="232"/>
                                        </p:tgtEl>
                                      </p:cBhvr>
                                    </p:animEffect>
                                    <p:set>
                                      <p:cBhvr>
                                        <p:cTn id="23" dur="1" fill="hold">
                                          <p:stCondLst>
                                            <p:cond delay="499"/>
                                          </p:stCondLst>
                                        </p:cTn>
                                        <p:tgtEl>
                                          <p:spTgt spid="232"/>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3"/>
                                        </p:tgtEl>
                                        <p:attrNameLst>
                                          <p:attrName>style.visibility</p:attrName>
                                        </p:attrNameLst>
                                      </p:cBhvr>
                                      <p:to>
                                        <p:strVal val="visible"/>
                                      </p:to>
                                    </p:set>
                                    <p:animEffect transition="in" filter="dissolve">
                                      <p:cBhvr>
                                        <p:cTn id="27" dur="500"/>
                                        <p:tgtEl>
                                          <p:spTgt spid="233"/>
                                        </p:tgtEl>
                                      </p:cBhvr>
                                    </p:animEffect>
                                  </p:childTnLst>
                                </p:cTn>
                              </p:par>
                            </p:childTnLst>
                          </p:cTn>
                        </p:par>
                        <p:par>
                          <p:cTn id="28" fill="hold">
                            <p:stCondLst>
                              <p:cond delay="5500"/>
                            </p:stCondLst>
                            <p:childTnLst>
                              <p:par>
                                <p:cTn id="29" presetID="9" presetClass="entr" presetSubtype="0"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dissolve">
                                      <p:cBhvr>
                                        <p:cTn id="31" dur="500"/>
                                        <p:tgtEl>
                                          <p:spTgt spid="160"/>
                                        </p:tgtEl>
                                      </p:cBhvr>
                                    </p:animEffect>
                                  </p:childTnLst>
                                </p:cTn>
                              </p:par>
                            </p:childTnLst>
                          </p:cTn>
                        </p:par>
                        <p:par>
                          <p:cTn id="32" fill="hold">
                            <p:stCondLst>
                              <p:cond delay="6000"/>
                            </p:stCondLst>
                            <p:childTnLst>
                              <p:par>
                                <p:cTn id="33" presetID="0" presetClass="path" presetSubtype="0" accel="50000" decel="50000" fill="hold" grpId="3" nodeType="afterEffect">
                                  <p:stCondLst>
                                    <p:cond delay="0"/>
                                  </p:stCondLst>
                                  <p:childTnLst>
                                    <p:animMotion origin="layout" path="M 0.14323 0.24167 L 0.14544 0.35116 " pathEditMode="relative" rAng="0" ptsTypes="AA">
                                      <p:cBhvr>
                                        <p:cTn id="34" dur="2000" fill="hold"/>
                                        <p:tgtEl>
                                          <p:spTgt spid="230"/>
                                        </p:tgtEl>
                                        <p:attrNameLst>
                                          <p:attrName>ppt_x</p:attrName>
                                          <p:attrName>ppt_y</p:attrName>
                                        </p:attrNameLst>
                                      </p:cBhvr>
                                      <p:rCtr x="104" y="5463"/>
                                    </p:animMotion>
                                  </p:childTnLst>
                                </p:cTn>
                              </p:par>
                              <p:par>
                                <p:cTn id="35" presetID="9" presetClass="exit" presetSubtype="0" fill="hold" grpId="1" nodeType="withEffect">
                                  <p:stCondLst>
                                    <p:cond delay="0"/>
                                  </p:stCondLst>
                                  <p:childTnLst>
                                    <p:animEffect transition="out" filter="dissolve">
                                      <p:cBhvr>
                                        <p:cTn id="36" dur="500"/>
                                        <p:tgtEl>
                                          <p:spTgt spid="233"/>
                                        </p:tgtEl>
                                      </p:cBhvr>
                                    </p:animEffect>
                                    <p:set>
                                      <p:cBhvr>
                                        <p:cTn id="37" dur="1" fill="hold">
                                          <p:stCondLst>
                                            <p:cond delay="499"/>
                                          </p:stCondLst>
                                        </p:cTn>
                                        <p:tgtEl>
                                          <p:spTgt spid="233"/>
                                        </p:tgtEl>
                                        <p:attrNameLst>
                                          <p:attrName>style.visibility</p:attrName>
                                        </p:attrNameLst>
                                      </p:cBhvr>
                                      <p:to>
                                        <p:strVal val="hidden"/>
                                      </p:to>
                                    </p:set>
                                  </p:childTnLst>
                                </p:cTn>
                              </p:par>
                            </p:childTnLst>
                          </p:cTn>
                        </p:par>
                        <p:par>
                          <p:cTn id="38" fill="hold">
                            <p:stCondLst>
                              <p:cond delay="8000"/>
                            </p:stCondLst>
                            <p:childTnLst>
                              <p:par>
                                <p:cTn id="39" presetID="9" presetClass="exit" presetSubtype="0" fill="hold" grpId="4" nodeType="afterEffect">
                                  <p:stCondLst>
                                    <p:cond delay="0"/>
                                  </p:stCondLst>
                                  <p:childTnLst>
                                    <p:animEffect transition="out" filter="dissolve">
                                      <p:cBhvr>
                                        <p:cTn id="40" dur="500"/>
                                        <p:tgtEl>
                                          <p:spTgt spid="230"/>
                                        </p:tgtEl>
                                      </p:cBhvr>
                                    </p:animEffect>
                                    <p:set>
                                      <p:cBhvr>
                                        <p:cTn id="41" dur="1" fill="hold">
                                          <p:stCondLst>
                                            <p:cond delay="499"/>
                                          </p:stCondLst>
                                        </p:cTn>
                                        <p:tgtEl>
                                          <p:spTgt spid="2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P spid="230" grpId="1" animBg="1"/>
      <p:bldP spid="230" grpId="2" animBg="1"/>
      <p:bldP spid="230" grpId="3" animBg="1"/>
      <p:bldP spid="230" grpId="4" animBg="1"/>
      <p:bldP spid="231" grpId="0" animBg="1"/>
      <p:bldP spid="232" grpId="0"/>
      <p:bldP spid="232" grpId="1"/>
      <p:bldP spid="233" grpId="0"/>
      <p:bldP spid="233" grpId="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2851610" cy="946150"/>
            <a:chOff x="2749090" y="3427413"/>
            <a:chExt cx="2851610"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725863" y="4761119"/>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6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9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9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9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9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p>
          <a:p>
            <a:pPr marL="457200" indent="-215900">
              <a:defRPr/>
            </a:pPr>
            <a:r>
              <a:rPr lang="en-US" sz="2900" dirty="0">
                <a:solidFill>
                  <a:prstClr val="black"/>
                </a:solidFill>
                <a:ea typeface="ＭＳ Ｐゴシック" charset="0"/>
              </a:rPr>
              <a:t>out of the 0.5R, 0.333R bytes/sec are original data and 0.166R bytes/sec (on average) are retransmitted data</a:t>
            </a:r>
          </a:p>
        </p:txBody>
      </p:sp>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sending at R/2, some packets are needed retransmissions</a:t>
              </a: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176" name="Group 175">
            <a:extLst>
              <a:ext uri="{FF2B5EF4-FFF2-40B4-BE49-F238E27FC236}">
                <a16:creationId xmlns:a16="http://schemas.microsoft.com/office/drawing/2014/main" id="{926AA148-B0D7-CC4E-9816-B84A671E16CE}"/>
              </a:ext>
            </a:extLst>
          </p:cNvPr>
          <p:cNvGrpSpPr/>
          <p:nvPr/>
        </p:nvGrpSpPr>
        <p:grpSpPr>
          <a:xfrm>
            <a:off x="7361453" y="1392684"/>
            <a:ext cx="3100386" cy="2791471"/>
            <a:chOff x="10662918" y="1488938"/>
            <a:chExt cx="3100386"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693131" y="1620961"/>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440763" y="27080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68677"/>
            <a:ext cx="1915427" cy="480131"/>
            <a:chOff x="10048776" y="1376173"/>
            <a:chExt cx="1915427" cy="4801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148612" y="1376173"/>
              <a:ext cx="1815591" cy="480131"/>
            </a:xfrm>
            <a:prstGeom prst="rect">
              <a:avLst/>
            </a:prstGeom>
            <a:grp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retransmissions</a:t>
              </a:r>
            </a:p>
          </p:txBody>
        </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113</a:t>
            </a:fld>
            <a:endParaRPr lang="en-US" dirty="0"/>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1.45833E-6 -2.22222E-6 L 0.02383 -2.22222E-6 L 0.02383 0.14584 L 0.08542 0.14584 L 0.05716 0.20625 L 0.16237 0.20625 " pathEditMode="relative" rAng="0" ptsTypes="AAAAAA">
                                      <p:cBhvr>
                                        <p:cTn id="6" dur="2000" fill="hold"/>
                                        <p:tgtEl>
                                          <p:spTgt spid="229"/>
                                        </p:tgtEl>
                                        <p:attrNameLst>
                                          <p:attrName>ppt_x</p:attrName>
                                          <p:attrName>ppt_y</p:attrName>
                                        </p:attrNameLst>
                                      </p:cBhvr>
                                      <p:rCtr x="8112" y="10301"/>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dissolve">
                                      <p:cBhvr>
                                        <p:cTn id="10" dur="500"/>
                                        <p:tgtEl>
                                          <p:spTgt spid="230"/>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0.16237 0.20625 L 0.19492 0.20648 " pathEditMode="relative" rAng="0" ptsTypes="AA">
                                      <p:cBhvr>
                                        <p:cTn id="13" dur="3000" fill="hold"/>
                                        <p:tgtEl>
                                          <p:spTgt spid="229"/>
                                        </p:tgtEl>
                                        <p:attrNameLst>
                                          <p:attrName>ppt_x</p:attrName>
                                          <p:attrName>ppt_y</p:attrName>
                                        </p:attrNameLst>
                                      </p:cBhvr>
                                      <p:rCtr x="1628" y="0"/>
                                    </p:animMotion>
                                  </p:childTnLst>
                                </p:cTn>
                              </p:par>
                            </p:childTnLst>
                          </p:cTn>
                        </p:par>
                        <p:par>
                          <p:cTn id="14" fill="hold">
                            <p:stCondLst>
                              <p:cond delay="5500"/>
                            </p:stCondLst>
                            <p:childTnLst>
                              <p:par>
                                <p:cTn id="15" presetID="9" presetClass="exit" presetSubtype="0" fill="hold" nodeType="afterEffect">
                                  <p:stCondLst>
                                    <p:cond delay="0"/>
                                  </p:stCondLst>
                                  <p:childTnLst>
                                    <p:animEffect transition="out" filter="dissolve">
                                      <p:cBhvr>
                                        <p:cTn id="16" dur="500"/>
                                        <p:tgtEl>
                                          <p:spTgt spid="230"/>
                                        </p:tgtEl>
                                      </p:cBhvr>
                                    </p:animEffect>
                                    <p:set>
                                      <p:cBhvr>
                                        <p:cTn id="17" dur="1" fill="hold">
                                          <p:stCondLst>
                                            <p:cond delay="499"/>
                                          </p:stCondLst>
                                        </p:cTn>
                                        <p:tgtEl>
                                          <p:spTgt spid="230"/>
                                        </p:tgtEl>
                                        <p:attrNameLst>
                                          <p:attrName>style.visibility</p:attrName>
                                        </p:attrNameLst>
                                      </p:cBhvr>
                                      <p:to>
                                        <p:strVal val="hidden"/>
                                      </p:to>
                                    </p:set>
                                  </p:childTnLst>
                                </p:cTn>
                              </p:par>
                            </p:childTnLst>
                          </p:cTn>
                        </p:par>
                        <p:par>
                          <p:cTn id="18" fill="hold">
                            <p:stCondLst>
                              <p:cond delay="6000"/>
                            </p:stCondLst>
                            <p:childTnLst>
                              <p:par>
                                <p:cTn id="19" presetID="0" presetClass="path" presetSubtype="0" accel="50000" decel="50000" fill="hold" grpId="2" nodeType="afterEffect">
                                  <p:stCondLst>
                                    <p:cond delay="0"/>
                                  </p:stCondLst>
                                  <p:childTnLst>
                                    <p:animMotion origin="layout" path="M 0.20625 0.20648 L 0.25221 0.20648 L 0.29661 0.11597 L 0.35755 0.12084 L 0.35755 -0.01111 " pathEditMode="relative" rAng="0" ptsTypes="AAAAA">
                                      <p:cBhvr>
                                        <p:cTn id="20" dur="2000" fill="hold"/>
                                        <p:tgtEl>
                                          <p:spTgt spid="229"/>
                                        </p:tgtEl>
                                        <p:attrNameLst>
                                          <p:attrName>ppt_x</p:attrName>
                                          <p:attrName>ppt_y</p:attrName>
                                        </p:attrNameLst>
                                      </p:cBhvr>
                                      <p:rCtr x="7565" y="-10880"/>
                                    </p:animMotion>
                                  </p:childTnLst>
                                </p:cTn>
                              </p:par>
                            </p:childTnLst>
                          </p:cTn>
                        </p:par>
                        <p:par>
                          <p:cTn id="21" fill="hold">
                            <p:stCondLst>
                              <p:cond delay="8000"/>
                            </p:stCondLst>
                            <p:childTnLst>
                              <p:par>
                                <p:cTn id="22" presetID="9" presetClass="exit" presetSubtype="0" fill="hold" grpId="3" nodeType="afterEffect">
                                  <p:stCondLst>
                                    <p:cond delay="0"/>
                                  </p:stCondLst>
                                  <p:childTnLst>
                                    <p:animEffect transition="out" filter="dissolve">
                                      <p:cBhvr>
                                        <p:cTn id="23" dur="500"/>
                                        <p:tgtEl>
                                          <p:spTgt spid="229"/>
                                        </p:tgtEl>
                                      </p:cBhvr>
                                    </p:animEffect>
                                    <p:set>
                                      <p:cBhvr>
                                        <p:cTn id="24" dur="1" fill="hold">
                                          <p:stCondLst>
                                            <p:cond delay="499"/>
                                          </p:stCondLst>
                                        </p:cTn>
                                        <p:tgtEl>
                                          <p:spTgt spid="229"/>
                                        </p:tgtEl>
                                        <p:attrNameLst>
                                          <p:attrName>style.visibility</p:attrName>
                                        </p:attrNameLst>
                                      </p:cBhvr>
                                      <p:to>
                                        <p:strVal val="hidden"/>
                                      </p:to>
                                    </p:set>
                                  </p:childTnLst>
                                </p:cTn>
                              </p:par>
                              <p:par>
                                <p:cTn id="25" presetID="9" presetClass="exit" presetSubtype="0" fill="hold" grpId="0" nodeType="withEffect">
                                  <p:stCondLst>
                                    <p:cond delay="0"/>
                                  </p:stCondLst>
                                  <p:childTnLst>
                                    <p:animEffect transition="out" filter="dissolve">
                                      <p:cBhvr>
                                        <p:cTn id="26" dur="500"/>
                                        <p:tgtEl>
                                          <p:spTgt spid="231"/>
                                        </p:tgtEl>
                                      </p:cBhvr>
                                    </p:animEffect>
                                    <p:set>
                                      <p:cBhvr>
                                        <p:cTn id="27" dur="1" fill="hold">
                                          <p:stCondLst>
                                            <p:cond delay="499"/>
                                          </p:stCondLst>
                                        </p:cTn>
                                        <p:tgtEl>
                                          <p:spTgt spid="23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76"/>
                                        </p:tgtEl>
                                        <p:attrNameLst>
                                          <p:attrName>style.visibility</p:attrName>
                                        </p:attrNameLst>
                                      </p:cBhvr>
                                      <p:to>
                                        <p:strVal val="visible"/>
                                      </p:to>
                                    </p:set>
                                    <p:animEffect transition="in" filter="dissolve">
                                      <p:cBhvr>
                                        <p:cTn id="32" dur="500"/>
                                        <p:tgtEl>
                                          <p:spTgt spid="17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dissolv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par>
                                <p:cTn id="43" presetID="9" presetClass="exit" presetSubtype="0" fill="hold" grpId="1" nodeType="withEffect">
                                  <p:stCondLst>
                                    <p:cond delay="0"/>
                                  </p:stCondLst>
                                  <p:childTnLst>
                                    <p:animEffect transition="out" filter="dissolve">
                                      <p:cBhvr>
                                        <p:cTn id="44" dur="500"/>
                                        <p:tgtEl>
                                          <p:spTgt spid="10"/>
                                        </p:tgtEl>
                                      </p:cBhvr>
                                    </p:animEffect>
                                    <p:set>
                                      <p:cBhvr>
                                        <p:cTn id="45" dur="1" fill="hold">
                                          <p:stCondLst>
                                            <p:cond delay="499"/>
                                          </p:stCondLst>
                                        </p:cTn>
                                        <p:tgtEl>
                                          <p:spTgt spid="10"/>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dissolve">
                                      <p:cBhvr>
                                        <p:cTn id="50" dur="500"/>
                                        <p:tgtEl>
                                          <p:spTgt spid="8"/>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dissolv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29" grpId="1" animBg="1"/>
      <p:bldP spid="229" grpId="2" animBg="1"/>
      <p:bldP spid="229" grpId="3" animBg="1"/>
      <p:bldP spid="230" grpId="0"/>
      <p:bldP spid="231" grpId="0" animBg="1"/>
      <p:bldP spid="10" grpId="0" animBg="1"/>
      <p:bldP spid="10" grpId="1" animBg="1"/>
      <p:bldP spid="1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2851610" cy="946150"/>
            <a:chOff x="2749090" y="3427413"/>
            <a:chExt cx="2851610"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70"/>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98690" y="1289794"/>
            <a:ext cx="6713106" cy="20874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724275" y="4761119"/>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751513"/>
            <a:ext cx="1904433" cy="674031"/>
            <a:chOff x="10040109" y="1530131"/>
            <a:chExt cx="1904433" cy="674031"/>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114</a:t>
            </a:fld>
            <a:endParaRPr lang="en-US" dirty="0"/>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39 0.17732 L 0.06446 0.17825 L 0.03503 0.24121 L 0.14544 0.24121 " pathEditMode="relative" rAng="0" ptsTypes="AAAAA">
                                      <p:cBhvr>
                                        <p:cTn id="20" dur="2000" fill="hold"/>
                                        <p:tgtEl>
                                          <p:spTgt spid="235"/>
                                        </p:tgtEl>
                                        <p:attrNameLst>
                                          <p:attrName>ppt_x</p:attrName>
                                          <p:attrName>ppt_y</p:attrName>
                                        </p:attrNameLst>
                                      </p:cBhvr>
                                      <p:rCtr x="7266" y="10278"/>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544 0.24121 L 0.16641 0.24121 " pathEditMode="relative" rAng="0" ptsTypes="AA">
                                      <p:cBhvr>
                                        <p:cTn id="30" dur="3000" fill="hold"/>
                                        <p:tgtEl>
                                          <p:spTgt spid="235"/>
                                        </p:tgtEl>
                                        <p:attrNameLst>
                                          <p:attrName>ppt_x</p:attrName>
                                          <p:attrName>ppt_y</p:attrName>
                                        </p:attrNameLst>
                                      </p:cBhvr>
                                      <p:rCtr x="1042" y="0"/>
                                    </p:animMotion>
                                  </p:childTnLst>
                                </p:cTn>
                              </p:par>
                            </p:childTnLst>
                          </p:cTn>
                        </p:par>
                        <p:par>
                          <p:cTn id="31" fill="hold">
                            <p:stCondLst>
                              <p:cond delay="8500"/>
                            </p:stCondLst>
                            <p:childTnLst>
                              <p:par>
                                <p:cTn id="32" presetID="0" presetClass="path" presetSubtype="0" accel="50000" decel="50000" fill="hold" grpId="4" nodeType="afterEffect">
                                  <p:stCondLst>
                                    <p:cond delay="0"/>
                                  </p:stCondLst>
                                  <p:childTnLst>
                                    <p:animMotion origin="layout" path="M 0.18086 0.24051 L 0.23542 0.24051 L 0.26641 0.18125 " pathEditMode="relative" rAng="0" ptsTypes="AAA">
                                      <p:cBhvr>
                                        <p:cTn id="33" dur="2000" fill="hold"/>
                                        <p:tgtEl>
                                          <p:spTgt spid="235"/>
                                        </p:tgtEl>
                                        <p:attrNameLst>
                                          <p:attrName>ppt_x</p:attrName>
                                          <p:attrName>ppt_y</p:attrName>
                                        </p:attrNameLst>
                                      </p:cBhvr>
                                      <p:rCtr x="4271" y="-2963"/>
                                    </p:animMotion>
                                  </p:childTnLst>
                                </p:cTn>
                              </p:par>
                              <p:par>
                                <p:cTn id="34" presetID="9" presetClass="exit" presetSubtype="0" fill="hold" grpId="1" nodeType="withEffect">
                                  <p:stCondLst>
                                    <p:cond delay="0"/>
                                  </p:stCondLst>
                                  <p:childTnLst>
                                    <p:animEffect transition="out" filter="dissolve">
                                      <p:cBhvr>
                                        <p:cTn id="35" dur="500"/>
                                        <p:tgtEl>
                                          <p:spTgt spid="238"/>
                                        </p:tgtEl>
                                      </p:cBhvr>
                                    </p:animEffect>
                                    <p:set>
                                      <p:cBhvr>
                                        <p:cTn id="36" dur="1" fill="hold">
                                          <p:stCondLst>
                                            <p:cond delay="499"/>
                                          </p:stCondLst>
                                        </p:cTn>
                                        <p:tgtEl>
                                          <p:spTgt spid="238"/>
                                        </p:tgtEl>
                                        <p:attrNameLst>
                                          <p:attrName>style.visibility</p:attrName>
                                        </p:attrNameLst>
                                      </p:cBhvr>
                                      <p:to>
                                        <p:strVal val="hidden"/>
                                      </p:to>
                                    </p:set>
                                  </p:childTnLst>
                                </p:cTn>
                              </p:par>
                            </p:childTnLst>
                          </p:cTn>
                        </p:par>
                        <p:par>
                          <p:cTn id="37" fill="hold">
                            <p:stCondLst>
                              <p:cond delay="10500"/>
                            </p:stCondLst>
                            <p:childTnLst>
                              <p:par>
                                <p:cTn id="38" presetID="9" presetClass="entr" presetSubtype="0" fill="hold" nodeType="afterEffect">
                                  <p:stCondLst>
                                    <p:cond delay="0"/>
                                  </p:stCondLst>
                                  <p:childTnLst>
                                    <p:set>
                                      <p:cBhvr>
                                        <p:cTn id="39" dur="1" fill="hold">
                                          <p:stCondLst>
                                            <p:cond delay="0"/>
                                          </p:stCondLst>
                                        </p:cTn>
                                        <p:tgtEl>
                                          <p:spTgt spid="239"/>
                                        </p:tgtEl>
                                        <p:attrNameLst>
                                          <p:attrName>style.visibility</p:attrName>
                                        </p:attrNameLst>
                                      </p:cBhvr>
                                      <p:to>
                                        <p:strVal val="visible"/>
                                      </p:to>
                                    </p:set>
                                    <p:animEffect transition="in" filter="dissolve">
                                      <p:cBhvr>
                                        <p:cTn id="40" dur="500"/>
                                        <p:tgtEl>
                                          <p:spTgt spid="239"/>
                                        </p:tgtEl>
                                      </p:cBhvr>
                                    </p:animEffect>
                                  </p:childTnLst>
                                </p:cTn>
                              </p:par>
                            </p:childTnLst>
                          </p:cTn>
                        </p:par>
                        <p:par>
                          <p:cTn id="41" fill="hold">
                            <p:stCondLst>
                              <p:cond delay="11000"/>
                            </p:stCondLst>
                            <p:childTnLst>
                              <p:par>
                                <p:cTn id="42" presetID="0" presetClass="path" presetSubtype="0" accel="50000" decel="50000" fill="hold" grpId="5" nodeType="afterEffect">
                                  <p:stCondLst>
                                    <p:cond delay="0"/>
                                  </p:stCondLst>
                                  <p:childTnLst>
                                    <p:animMotion origin="layout" path="M 0.26641 0.18125 L 0.2806 0.15348 L 0.33229 0.15348 L 0.33138 0.0169 " pathEditMode="relative" rAng="0" ptsTypes="AAAA">
                                      <p:cBhvr>
                                        <p:cTn id="43" dur="2000" fill="hold"/>
                                        <p:tgtEl>
                                          <p:spTgt spid="235"/>
                                        </p:tgtEl>
                                        <p:attrNameLst>
                                          <p:attrName>ppt_x</p:attrName>
                                          <p:attrName>ppt_y</p:attrName>
                                        </p:attrNameLst>
                                      </p:cBhvr>
                                      <p:rCtr x="3294" y="-8218"/>
                                    </p:animMotion>
                                  </p:childTnLst>
                                </p:cTn>
                              </p:par>
                              <p:par>
                                <p:cTn id="44" presetID="9" presetClass="exit" presetSubtype="0" fill="hold" nodeType="withEffect">
                                  <p:stCondLst>
                                    <p:cond delay="0"/>
                                  </p:stCondLst>
                                  <p:childTnLst>
                                    <p:animEffect transition="out" filter="dissolve">
                                      <p:cBhvr>
                                        <p:cTn id="45" dur="500"/>
                                        <p:tgtEl>
                                          <p:spTgt spid="239"/>
                                        </p:tgtEl>
                                      </p:cBhvr>
                                    </p:animEffect>
                                    <p:set>
                                      <p:cBhvr>
                                        <p:cTn id="46" dur="1" fill="hold">
                                          <p:stCondLst>
                                            <p:cond delay="499"/>
                                          </p:stCondLst>
                                        </p:cTn>
                                        <p:tgtEl>
                                          <p:spTgt spid="239"/>
                                        </p:tgtEl>
                                        <p:attrNameLst>
                                          <p:attrName>style.visibility</p:attrName>
                                        </p:attrNameLst>
                                      </p:cBhvr>
                                      <p:to>
                                        <p:strVal val="hidden"/>
                                      </p:to>
                                    </p:set>
                                  </p:childTnLst>
                                </p:cTn>
                              </p:par>
                              <p:par>
                                <p:cTn id="47" presetID="0" presetClass="path" presetSubtype="0" accel="50000" decel="50000" fill="hold" grpId="1" nodeType="withEffect">
                                  <p:stCondLst>
                                    <p:cond delay="0"/>
                                  </p:stCondLst>
                                  <p:childTnLst>
                                    <p:animMotion origin="layout" path="M 1.45833E-6 -2.22222E-6 L 0.02565 -2.22222E-6 L 0.02734 0.14306 L 0.08476 0.14468 L 0.06094 0.20648 L 0.24844 0.20648 L 0.297 0.1169 L 0.35989 0.11852 L 0.35989 -0.01805 " pathEditMode="relative" rAng="0" ptsTypes="AAAAAAAAA">
                                      <p:cBhvr>
                                        <p:cTn id="48" dur="2000" fill="hold"/>
                                        <p:tgtEl>
                                          <p:spTgt spid="236"/>
                                        </p:tgtEl>
                                        <p:attrNameLst>
                                          <p:attrName>ppt_x</p:attrName>
                                          <p:attrName>ppt_y</p:attrName>
                                        </p:attrNameLst>
                                      </p:cBhvr>
                                      <p:rCtr x="17995" y="9421"/>
                                    </p:animMotion>
                                  </p:childTnLst>
                                </p:cTn>
                              </p:par>
                            </p:childTnLst>
                          </p:cTn>
                        </p:par>
                        <p:par>
                          <p:cTn id="49" fill="hold">
                            <p:stCondLst>
                              <p:cond delay="13000"/>
                            </p:stCondLst>
                            <p:childTnLst>
                              <p:par>
                                <p:cTn id="50" presetID="9" presetClass="exit" presetSubtype="0" fill="hold" grpId="6" nodeType="afterEffect">
                                  <p:stCondLst>
                                    <p:cond delay="0"/>
                                  </p:stCondLst>
                                  <p:childTnLst>
                                    <p:animEffect transition="out" filter="dissolve">
                                      <p:cBhvr>
                                        <p:cTn id="51" dur="500"/>
                                        <p:tgtEl>
                                          <p:spTgt spid="235"/>
                                        </p:tgtEl>
                                      </p:cBhvr>
                                    </p:animEffect>
                                    <p:set>
                                      <p:cBhvr>
                                        <p:cTn id="52" dur="1" fill="hold">
                                          <p:stCondLst>
                                            <p:cond delay="499"/>
                                          </p:stCondLst>
                                        </p:cTn>
                                        <p:tgtEl>
                                          <p:spTgt spid="23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dissolve">
                                      <p:cBhvr>
                                        <p:cTn id="57" dur="500"/>
                                        <p:tgtEl>
                                          <p:spTgt spid="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dissolve">
                                      <p:cBhvr>
                                        <p:cTn id="62" dur="500"/>
                                        <p:tgtEl>
                                          <p:spTgt spid="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dissolve">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5" grpId="6" animBg="1"/>
      <p:bldP spid="236" grpId="0" animBg="1"/>
      <p:bldP spid="236" grpId="1" animBg="1"/>
      <p:bldP spid="237" grpId="0"/>
      <p:bldP spid="237" grpId="1"/>
      <p:bldP spid="238" grpId="0"/>
      <p:bldP spid="238" grpId="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ja-JP"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“costs” of congestion: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work (retransmission) for given receiver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throughput</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unneeded retransmissions: link carries multiple copies of a packet</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decreasing maximum achievable throughput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each packet is assumed to be forwarded (on average) twice by the router</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lang="en-US" sz="2200" dirty="0">
                <a:solidFill>
                  <a:prstClr val="black"/>
                </a:solidFill>
                <a:latin typeface="Calibri" panose="020F0502020204030204"/>
                <a:ea typeface="ＭＳ Ｐゴシック" charset="0"/>
              </a:rPr>
              <a:t>throughput will have an asymptotic value of R/4 as the offered load approaches R/2</a:t>
            </a: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1904433" cy="674031"/>
            <a:chOff x="10040109" y="1530131"/>
            <a:chExt cx="1904433" cy="674031"/>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115</a:t>
            </a:fld>
            <a:endParaRPr lang="en-US" dirty="0"/>
          </a:p>
        </p:txBody>
      </p:sp>
      <p:sp>
        <p:nvSpPr>
          <p:cNvPr id="3" name="Text Box 284">
            <a:extLst>
              <a:ext uri="{FF2B5EF4-FFF2-40B4-BE49-F238E27FC236}">
                <a16:creationId xmlns:a16="http://schemas.microsoft.com/office/drawing/2014/main" id="{370D1A67-0D33-7C4A-50B3-844B572911B5}"/>
              </a:ext>
            </a:extLst>
          </p:cNvPr>
          <p:cNvSpPr txBox="1">
            <a:spLocks noChangeArrowheads="1"/>
          </p:cNvSpPr>
          <p:nvPr/>
        </p:nvSpPr>
        <p:spPr bwMode="auto">
          <a:xfrm>
            <a:off x="9893835" y="2328923"/>
            <a:ext cx="46358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R/4</a:t>
            </a:r>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 name="Freeform 354">
            <a:extLst>
              <a:ext uri="{FF2B5EF4-FFF2-40B4-BE49-F238E27FC236}">
                <a16:creationId xmlns:a16="http://schemas.microsoft.com/office/drawing/2014/main" id="{FA3A6278-DB89-0C41-A34C-36879DB1B579}"/>
              </a:ext>
            </a:extLst>
          </p:cNvPr>
          <p:cNvSpPr>
            <a:spLocks/>
          </p:cNvSpPr>
          <p:nvPr/>
        </p:nvSpPr>
        <p:spPr bwMode="auto">
          <a:xfrm flipH="1">
            <a:off x="3903164" y="3127613"/>
            <a:ext cx="169456" cy="104273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153 h 9200"/>
              <a:gd name="connsiteX1" fmla="*/ 1373 w 10000"/>
              <a:gd name="connsiteY1" fmla="*/ 0 h 9200"/>
              <a:gd name="connsiteX2" fmla="*/ 0 w 10000"/>
              <a:gd name="connsiteY2" fmla="*/ 8733 h 9200"/>
              <a:gd name="connsiteX3" fmla="*/ 5082 w 10000"/>
              <a:gd name="connsiteY3" fmla="*/ 9200 h 9200"/>
              <a:gd name="connsiteX4" fmla="*/ 10000 w 10000"/>
              <a:gd name="connsiteY4" fmla="*/ 9153 h 9200"/>
              <a:gd name="connsiteX0" fmla="*/ 8955 w 8955"/>
              <a:gd name="connsiteY0" fmla="*/ 9949 h 10000"/>
              <a:gd name="connsiteX1" fmla="*/ 328 w 8955"/>
              <a:gd name="connsiteY1" fmla="*/ 0 h 10000"/>
              <a:gd name="connsiteX2" fmla="*/ 0 w 8955"/>
              <a:gd name="connsiteY2" fmla="*/ 9416 h 10000"/>
              <a:gd name="connsiteX3" fmla="*/ 4037 w 8955"/>
              <a:gd name="connsiteY3" fmla="*/ 10000 h 10000"/>
              <a:gd name="connsiteX4" fmla="*/ 8955 w 8955"/>
              <a:gd name="connsiteY4" fmla="*/ 9949 h 10000"/>
              <a:gd name="connsiteX0" fmla="*/ 8000 w 8000"/>
              <a:gd name="connsiteY0" fmla="*/ 6998 h 10000"/>
              <a:gd name="connsiteX1" fmla="*/ 366 w 8000"/>
              <a:gd name="connsiteY1" fmla="*/ 0 h 10000"/>
              <a:gd name="connsiteX2" fmla="*/ 0 w 8000"/>
              <a:gd name="connsiteY2" fmla="*/ 9416 h 10000"/>
              <a:gd name="connsiteX3" fmla="*/ 4508 w 8000"/>
              <a:gd name="connsiteY3" fmla="*/ 10000 h 10000"/>
              <a:gd name="connsiteX4" fmla="*/ 8000 w 8000"/>
              <a:gd name="connsiteY4" fmla="*/ 6998 h 10000"/>
              <a:gd name="connsiteX0" fmla="*/ 10000 w 10000"/>
              <a:gd name="connsiteY0" fmla="*/ 6998 h 11173"/>
              <a:gd name="connsiteX1" fmla="*/ 458 w 10000"/>
              <a:gd name="connsiteY1" fmla="*/ 0 h 11173"/>
              <a:gd name="connsiteX2" fmla="*/ 0 w 10000"/>
              <a:gd name="connsiteY2" fmla="*/ 9416 h 11173"/>
              <a:gd name="connsiteX3" fmla="*/ 9177 w 10000"/>
              <a:gd name="connsiteY3" fmla="*/ 11173 h 11173"/>
              <a:gd name="connsiteX4" fmla="*/ 10000 w 10000"/>
              <a:gd name="connsiteY4" fmla="*/ 6998 h 1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1173">
                <a:moveTo>
                  <a:pt x="10000" y="6998"/>
                </a:moveTo>
                <a:lnTo>
                  <a:pt x="458" y="0"/>
                </a:lnTo>
                <a:cubicBezTo>
                  <a:pt x="306" y="3139"/>
                  <a:pt x="153" y="6277"/>
                  <a:pt x="0" y="9416"/>
                </a:cubicBezTo>
                <a:lnTo>
                  <a:pt x="9177" y="11173"/>
                </a:lnTo>
                <a:lnTo>
                  <a:pt x="10000" y="699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5" name="Group 334">
            <a:extLst>
              <a:ext uri="{FF2B5EF4-FFF2-40B4-BE49-F238E27FC236}">
                <a16:creationId xmlns:a16="http://schemas.microsoft.com/office/drawing/2014/main" id="{F857C4E7-5B60-F84D-8BB4-B434B73070E5}"/>
              </a:ext>
            </a:extLst>
          </p:cNvPr>
          <p:cNvGrpSpPr/>
          <p:nvPr/>
        </p:nvGrpSpPr>
        <p:grpSpPr>
          <a:xfrm>
            <a:off x="4058150" y="3125879"/>
            <a:ext cx="616282" cy="869387"/>
            <a:chOff x="10910964" y="2513124"/>
            <a:chExt cx="586769" cy="904023"/>
          </a:xfrm>
        </p:grpSpPr>
        <p:sp>
          <p:nvSpPr>
            <p:cNvPr id="336" name="Rectangle 335">
              <a:extLst>
                <a:ext uri="{FF2B5EF4-FFF2-40B4-BE49-F238E27FC236}">
                  <a16:creationId xmlns:a16="http://schemas.microsoft.com/office/drawing/2014/main" id="{610F1877-CB6B-9747-B11C-1D34E3952E75}"/>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7" name="Straight Connector 336">
              <a:extLst>
                <a:ext uri="{FF2B5EF4-FFF2-40B4-BE49-F238E27FC236}">
                  <a16:creationId xmlns:a16="http://schemas.microsoft.com/office/drawing/2014/main" id="{5B5CE757-ACFF-904B-89A6-4D678ED16A4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CC2F54B2-D68E-7042-8783-586E9687DE55}"/>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4BBC8FE7-5D92-904A-AD63-57FFEB272C6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97117FA-E151-5745-9EB1-3E245C911471}"/>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4" name="Freeform 350">
            <a:extLst>
              <a:ext uri="{FF2B5EF4-FFF2-40B4-BE49-F238E27FC236}">
                <a16:creationId xmlns:a16="http://schemas.microsoft.com/office/drawing/2014/main" id="{C5AF13C6-D475-8E42-B46E-37AE6E534B0E}"/>
              </a:ext>
            </a:extLst>
          </p:cNvPr>
          <p:cNvSpPr>
            <a:spLocks/>
          </p:cNvSpPr>
          <p:nvPr/>
        </p:nvSpPr>
        <p:spPr bwMode="auto">
          <a:xfrm flipH="1">
            <a:off x="1898724" y="5081691"/>
            <a:ext cx="195993" cy="100542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0444"/>
              <a:gd name="connsiteX1" fmla="*/ 328 w 10000"/>
              <a:gd name="connsiteY1" fmla="*/ 0 h 10444"/>
              <a:gd name="connsiteX2" fmla="*/ 0 w 10000"/>
              <a:gd name="connsiteY2" fmla="*/ 9533 h 10444"/>
              <a:gd name="connsiteX3" fmla="*/ 7177 w 10000"/>
              <a:gd name="connsiteY3" fmla="*/ 10444 h 10444"/>
              <a:gd name="connsiteX4" fmla="*/ 10000 w 10000"/>
              <a:gd name="connsiteY4" fmla="*/ 9953 h 10444"/>
              <a:gd name="connsiteX0" fmla="*/ 7715 w 7715"/>
              <a:gd name="connsiteY0" fmla="*/ 7822 h 10444"/>
              <a:gd name="connsiteX1" fmla="*/ 328 w 7715"/>
              <a:gd name="connsiteY1" fmla="*/ 0 h 10444"/>
              <a:gd name="connsiteX2" fmla="*/ 0 w 7715"/>
              <a:gd name="connsiteY2" fmla="*/ 9533 h 10444"/>
              <a:gd name="connsiteX3" fmla="*/ 7177 w 7715"/>
              <a:gd name="connsiteY3" fmla="*/ 10444 h 10444"/>
              <a:gd name="connsiteX4" fmla="*/ 7715 w 7715"/>
              <a:gd name="connsiteY4" fmla="*/ 7822 h 10444"/>
              <a:gd name="connsiteX0" fmla="*/ 10740 w 10740"/>
              <a:gd name="connsiteY0" fmla="*/ 7489 h 10000"/>
              <a:gd name="connsiteX1" fmla="*/ 1165 w 10740"/>
              <a:gd name="connsiteY1" fmla="*/ 0 h 10000"/>
              <a:gd name="connsiteX2" fmla="*/ 0 w 10740"/>
              <a:gd name="connsiteY2" fmla="*/ 8788 h 10000"/>
              <a:gd name="connsiteX3" fmla="*/ 10043 w 10740"/>
              <a:gd name="connsiteY3" fmla="*/ 10000 h 10000"/>
              <a:gd name="connsiteX4" fmla="*/ 10740 w 10740"/>
              <a:gd name="connsiteY4" fmla="*/ 7489 h 10000"/>
              <a:gd name="connsiteX0" fmla="*/ 10740 w 10740"/>
              <a:gd name="connsiteY0" fmla="*/ 6979 h 9490"/>
              <a:gd name="connsiteX1" fmla="*/ 424 w 10740"/>
              <a:gd name="connsiteY1" fmla="*/ 0 h 9490"/>
              <a:gd name="connsiteX2" fmla="*/ 0 w 10740"/>
              <a:gd name="connsiteY2" fmla="*/ 8278 h 9490"/>
              <a:gd name="connsiteX3" fmla="*/ 10043 w 10740"/>
              <a:gd name="connsiteY3" fmla="*/ 9490 h 9490"/>
              <a:gd name="connsiteX4" fmla="*/ 10740 w 10740"/>
              <a:gd name="connsiteY4" fmla="*/ 6979 h 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 h="9490">
                <a:moveTo>
                  <a:pt x="10740" y="6979"/>
                </a:moveTo>
                <a:lnTo>
                  <a:pt x="424" y="0"/>
                </a:lnTo>
                <a:cubicBezTo>
                  <a:pt x="283" y="3043"/>
                  <a:pt x="141" y="5235"/>
                  <a:pt x="0" y="8278"/>
                </a:cubicBezTo>
                <a:lnTo>
                  <a:pt x="10043" y="9490"/>
                </a:lnTo>
                <a:lnTo>
                  <a:pt x="10740" y="6979"/>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9" name="Group 328">
            <a:extLst>
              <a:ext uri="{FF2B5EF4-FFF2-40B4-BE49-F238E27FC236}">
                <a16:creationId xmlns:a16="http://schemas.microsoft.com/office/drawing/2014/main" id="{2DB461A9-F46E-8749-BF51-45E92AA6339A}"/>
              </a:ext>
            </a:extLst>
          </p:cNvPr>
          <p:cNvGrpSpPr/>
          <p:nvPr/>
        </p:nvGrpSpPr>
        <p:grpSpPr>
          <a:xfrm>
            <a:off x="2080082" y="5084889"/>
            <a:ext cx="616282" cy="869387"/>
            <a:chOff x="10910964" y="2513124"/>
            <a:chExt cx="586769" cy="904023"/>
          </a:xfrm>
        </p:grpSpPr>
        <p:sp>
          <p:nvSpPr>
            <p:cNvPr id="330" name="Rectangle 329">
              <a:extLst>
                <a:ext uri="{FF2B5EF4-FFF2-40B4-BE49-F238E27FC236}">
                  <a16:creationId xmlns:a16="http://schemas.microsoft.com/office/drawing/2014/main" id="{7D39F858-8BB0-A642-89CC-2F019B33E69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1" name="Straight Connector 330">
              <a:extLst>
                <a:ext uri="{FF2B5EF4-FFF2-40B4-BE49-F238E27FC236}">
                  <a16:creationId xmlns:a16="http://schemas.microsoft.com/office/drawing/2014/main" id="{B201F6E9-50D4-2949-B445-79D78C6E2F8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CED38CC1-6A45-214C-BEAA-3AA92EF84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5F19835-EB3A-3D40-8C3C-0E365455DD32}"/>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1796FFE-1845-5840-8B13-398696D75E0E}"/>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5" name="Freeform 347">
            <a:extLst>
              <a:ext uri="{FF2B5EF4-FFF2-40B4-BE49-F238E27FC236}">
                <a16:creationId xmlns:a16="http://schemas.microsoft.com/office/drawing/2014/main" id="{84CB63DB-E546-6447-B0B5-8E43F3CC8290}"/>
              </a:ext>
            </a:extLst>
          </p:cNvPr>
          <p:cNvSpPr>
            <a:spLocks/>
          </p:cNvSpPr>
          <p:nvPr/>
        </p:nvSpPr>
        <p:spPr bwMode="auto">
          <a:xfrm>
            <a:off x="8102599" y="5226097"/>
            <a:ext cx="168983" cy="112254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1066"/>
              <a:gd name="connsiteX1" fmla="*/ 328 w 10000"/>
              <a:gd name="connsiteY1" fmla="*/ 0 h 11066"/>
              <a:gd name="connsiteX2" fmla="*/ 0 w 10000"/>
              <a:gd name="connsiteY2" fmla="*/ 9533 h 11066"/>
              <a:gd name="connsiteX3" fmla="*/ 6605 w 10000"/>
              <a:gd name="connsiteY3" fmla="*/ 11066 h 11066"/>
              <a:gd name="connsiteX4" fmla="*/ 10000 w 10000"/>
              <a:gd name="connsiteY4" fmla="*/ 9953 h 11066"/>
              <a:gd name="connsiteX0" fmla="*/ 7144 w 7144"/>
              <a:gd name="connsiteY0" fmla="*/ 7022 h 11066"/>
              <a:gd name="connsiteX1" fmla="*/ 328 w 7144"/>
              <a:gd name="connsiteY1" fmla="*/ 0 h 11066"/>
              <a:gd name="connsiteX2" fmla="*/ 0 w 7144"/>
              <a:gd name="connsiteY2" fmla="*/ 9533 h 11066"/>
              <a:gd name="connsiteX3" fmla="*/ 6605 w 7144"/>
              <a:gd name="connsiteY3" fmla="*/ 11066 h 11066"/>
              <a:gd name="connsiteX4" fmla="*/ 7144 w 7144"/>
              <a:gd name="connsiteY4" fmla="*/ 7022 h 1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 h="11066">
                <a:moveTo>
                  <a:pt x="7144" y="7022"/>
                </a:moveTo>
                <a:lnTo>
                  <a:pt x="328" y="0"/>
                </a:lnTo>
                <a:cubicBezTo>
                  <a:pt x="219" y="3178"/>
                  <a:pt x="109" y="6355"/>
                  <a:pt x="0" y="9533"/>
                </a:cubicBezTo>
                <a:lnTo>
                  <a:pt x="6605" y="11066"/>
                </a:lnTo>
                <a:cubicBezTo>
                  <a:pt x="6785" y="9718"/>
                  <a:pt x="6964" y="8370"/>
                  <a:pt x="7144" y="7022"/>
                </a:cubicBez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ECEBAA5-183F-9943-8745-DBAE2D8B7061}"/>
              </a:ext>
            </a:extLst>
          </p:cNvPr>
          <p:cNvGrpSpPr/>
          <p:nvPr/>
        </p:nvGrpSpPr>
        <p:grpSpPr>
          <a:xfrm>
            <a:off x="7504175" y="5297345"/>
            <a:ext cx="616281" cy="869387"/>
            <a:chOff x="10910965" y="2513124"/>
            <a:chExt cx="586768" cy="904023"/>
          </a:xfrm>
        </p:grpSpPr>
        <p:sp>
          <p:nvSpPr>
            <p:cNvPr id="324" name="Rectangle 323">
              <a:extLst>
                <a:ext uri="{FF2B5EF4-FFF2-40B4-BE49-F238E27FC236}">
                  <a16:creationId xmlns:a16="http://schemas.microsoft.com/office/drawing/2014/main" id="{9D6A6B6B-5FD6-2346-A3EE-BD1582FAB00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25" name="Straight Connector 324">
              <a:extLst>
                <a:ext uri="{FF2B5EF4-FFF2-40B4-BE49-F238E27FC236}">
                  <a16:creationId xmlns:a16="http://schemas.microsoft.com/office/drawing/2014/main" id="{0F3D8B01-03BD-E34A-BAFB-7952B32F927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0BDB3107-533F-3542-94CF-BC06F61D2FD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64DC87E4-F7BE-8A4B-91C3-596857C5FB1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7C12250-985A-8B45-B946-123BAC2C8B7B}"/>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6" name="Freeform 344">
            <a:extLst>
              <a:ext uri="{FF2B5EF4-FFF2-40B4-BE49-F238E27FC236}">
                <a16:creationId xmlns:a16="http://schemas.microsoft.com/office/drawing/2014/main" id="{F7EB3EDB-2BCE-F949-BF32-4926B0702E72}"/>
              </a:ext>
            </a:extLst>
          </p:cNvPr>
          <p:cNvSpPr>
            <a:spLocks/>
          </p:cNvSpPr>
          <p:nvPr/>
        </p:nvSpPr>
        <p:spPr bwMode="auto">
          <a:xfrm>
            <a:off x="8572023" y="3216064"/>
            <a:ext cx="223031" cy="124417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9429 w 9429"/>
              <a:gd name="connsiteY0" fmla="*/ 8488 h 10000"/>
              <a:gd name="connsiteX1" fmla="*/ 328 w 9429"/>
              <a:gd name="connsiteY1" fmla="*/ 0 h 10000"/>
              <a:gd name="connsiteX2" fmla="*/ 0 w 9429"/>
              <a:gd name="connsiteY2" fmla="*/ 9533 h 10000"/>
              <a:gd name="connsiteX3" fmla="*/ 5082 w 9429"/>
              <a:gd name="connsiteY3" fmla="*/ 10000 h 10000"/>
              <a:gd name="connsiteX4" fmla="*/ 9429 w 9429"/>
              <a:gd name="connsiteY4" fmla="*/ 8488 h 10000"/>
              <a:gd name="connsiteX0" fmla="*/ 10000 w 10000"/>
              <a:gd name="connsiteY0" fmla="*/ 8488 h 12265"/>
              <a:gd name="connsiteX1" fmla="*/ 348 w 10000"/>
              <a:gd name="connsiteY1" fmla="*/ 0 h 12265"/>
              <a:gd name="connsiteX2" fmla="*/ 0 w 10000"/>
              <a:gd name="connsiteY2" fmla="*/ 9533 h 12265"/>
              <a:gd name="connsiteX3" fmla="*/ 9025 w 10000"/>
              <a:gd name="connsiteY3" fmla="*/ 12265 h 12265"/>
              <a:gd name="connsiteX4" fmla="*/ 10000 w 10000"/>
              <a:gd name="connsiteY4" fmla="*/ 8488 h 1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265">
                <a:moveTo>
                  <a:pt x="10000" y="8488"/>
                </a:moveTo>
                <a:lnTo>
                  <a:pt x="348" y="0"/>
                </a:lnTo>
                <a:lnTo>
                  <a:pt x="0" y="9533"/>
                </a:lnTo>
                <a:lnTo>
                  <a:pt x="9025" y="12265"/>
                </a:lnTo>
                <a:lnTo>
                  <a:pt x="10000" y="848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four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multi-hop</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paths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timeout/retransmit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264275" cy="5261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happens as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en-US" altLang="en-US" sz="2400" b="0" i="0" u="none" strike="noStrike" kern="1200" cap="none" spc="0" normalizeH="0" baseline="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1"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all arriving blue pkts at upper queue are dropped, blue throughput </a:t>
            </a:r>
            <a:r>
              <a:rPr kumimoji="0" lang="en-US" altLang="ja-JP" sz="2400" b="0" i="0" u="none" strike="noStrike" kern="1200" cap="none" spc="0" normalizeH="0" baseline="0" noProof="0" dirty="0">
                <a:ln>
                  <a:noFill/>
                </a:ln>
                <a:solidFill>
                  <a:prstClr val="black"/>
                </a:solidFill>
                <a:effectLst/>
                <a:uLnTx/>
                <a:uFillTx/>
                <a:latin typeface="Wingdings 3" pitchFamily="2" charset="2"/>
                <a:ea typeface="ＭＳ Ｐゴシック" panose="020B0600070205080204" pitchFamily="34" charset="-128"/>
                <a:cs typeface="+mn-cs"/>
              </a:rPr>
              <a:t>g</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36" name="Group 1035">
            <a:extLst>
              <a:ext uri="{FF2B5EF4-FFF2-40B4-BE49-F238E27FC236}">
                <a16:creationId xmlns:a16="http://schemas.microsoft.com/office/drawing/2014/main" id="{1590867D-F685-4246-ABDB-FB690B552C22}"/>
              </a:ext>
            </a:extLst>
          </p:cNvPr>
          <p:cNvGrpSpPr/>
          <p:nvPr/>
        </p:nvGrpSpPr>
        <p:grpSpPr>
          <a:xfrm>
            <a:off x="5682185" y="4389943"/>
            <a:ext cx="1015652" cy="456281"/>
            <a:chOff x="7493876" y="2774731"/>
            <a:chExt cx="1481958" cy="894622"/>
          </a:xfrm>
        </p:grpSpPr>
        <p:sp>
          <p:nvSpPr>
            <p:cNvPr id="1037" name="Freeform 1036">
              <a:extLst>
                <a:ext uri="{FF2B5EF4-FFF2-40B4-BE49-F238E27FC236}">
                  <a16:creationId xmlns:a16="http://schemas.microsoft.com/office/drawing/2014/main" id="{7E35F043-BF45-9F46-96E3-BB3ADBEDD6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8" name="Oval 1037">
              <a:extLst>
                <a:ext uri="{FF2B5EF4-FFF2-40B4-BE49-F238E27FC236}">
                  <a16:creationId xmlns:a16="http://schemas.microsoft.com/office/drawing/2014/main" id="{A5ADF05E-2312-1D4F-9BE0-1759E9B935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9" name="Group 1038">
              <a:extLst>
                <a:ext uri="{FF2B5EF4-FFF2-40B4-BE49-F238E27FC236}">
                  <a16:creationId xmlns:a16="http://schemas.microsoft.com/office/drawing/2014/main" id="{7FACC5C7-906C-2B46-A172-006761C86F1E}"/>
                </a:ext>
              </a:extLst>
            </p:cNvPr>
            <p:cNvGrpSpPr/>
            <p:nvPr/>
          </p:nvGrpSpPr>
          <p:grpSpPr>
            <a:xfrm>
              <a:off x="7713663" y="2848339"/>
              <a:ext cx="1042107" cy="425543"/>
              <a:chOff x="7786941" y="2884917"/>
              <a:chExt cx="897649" cy="353919"/>
            </a:xfrm>
          </p:grpSpPr>
          <p:sp>
            <p:nvSpPr>
              <p:cNvPr id="1040" name="Freeform 1039">
                <a:extLst>
                  <a:ext uri="{FF2B5EF4-FFF2-40B4-BE49-F238E27FC236}">
                    <a16:creationId xmlns:a16="http://schemas.microsoft.com/office/drawing/2014/main" id="{9AAEEAEF-FEE3-4C4F-A60E-ECD453E41A3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1" name="Freeform 1040">
                <a:extLst>
                  <a:ext uri="{FF2B5EF4-FFF2-40B4-BE49-F238E27FC236}">
                    <a16:creationId xmlns:a16="http://schemas.microsoft.com/office/drawing/2014/main" id="{848C9694-3AFB-E942-B20A-3BD722A4102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2" name="Freeform 1041">
                <a:extLst>
                  <a:ext uri="{FF2B5EF4-FFF2-40B4-BE49-F238E27FC236}">
                    <a16:creationId xmlns:a16="http://schemas.microsoft.com/office/drawing/2014/main" id="{17CFC228-2824-994D-9EA7-CCABCA1A5AD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3" name="Freeform 1042">
                <a:extLst>
                  <a:ext uri="{FF2B5EF4-FFF2-40B4-BE49-F238E27FC236}">
                    <a16:creationId xmlns:a16="http://schemas.microsoft.com/office/drawing/2014/main" id="{A7328784-CE2A-0440-8AE9-F80D315E67D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8" name="Group 1027">
            <a:extLst>
              <a:ext uri="{FF2B5EF4-FFF2-40B4-BE49-F238E27FC236}">
                <a16:creationId xmlns:a16="http://schemas.microsoft.com/office/drawing/2014/main" id="{D5682828-EA87-794F-BF60-819D7667E9EF}"/>
              </a:ext>
            </a:extLst>
          </p:cNvPr>
          <p:cNvGrpSpPr/>
          <p:nvPr/>
        </p:nvGrpSpPr>
        <p:grpSpPr>
          <a:xfrm>
            <a:off x="5962825" y="5123116"/>
            <a:ext cx="1015652" cy="456281"/>
            <a:chOff x="7493876" y="2774731"/>
            <a:chExt cx="1481958" cy="894622"/>
          </a:xfrm>
        </p:grpSpPr>
        <p:sp>
          <p:nvSpPr>
            <p:cNvPr id="1029" name="Freeform 1028">
              <a:extLst>
                <a:ext uri="{FF2B5EF4-FFF2-40B4-BE49-F238E27FC236}">
                  <a16:creationId xmlns:a16="http://schemas.microsoft.com/office/drawing/2014/main" id="{2056B1E8-7373-0941-8FA2-77B0D784D6D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0" name="Oval 1029">
              <a:extLst>
                <a:ext uri="{FF2B5EF4-FFF2-40B4-BE49-F238E27FC236}">
                  <a16:creationId xmlns:a16="http://schemas.microsoft.com/office/drawing/2014/main" id="{9FDCC5D4-EA9B-9746-A480-2CC5325E9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1" name="Group 1030">
              <a:extLst>
                <a:ext uri="{FF2B5EF4-FFF2-40B4-BE49-F238E27FC236}">
                  <a16:creationId xmlns:a16="http://schemas.microsoft.com/office/drawing/2014/main" id="{570F0FCB-D968-1148-B306-F399F70F821D}"/>
                </a:ext>
              </a:extLst>
            </p:cNvPr>
            <p:cNvGrpSpPr/>
            <p:nvPr/>
          </p:nvGrpSpPr>
          <p:grpSpPr>
            <a:xfrm>
              <a:off x="7713663" y="2848339"/>
              <a:ext cx="1042107" cy="425543"/>
              <a:chOff x="7786941" y="2884917"/>
              <a:chExt cx="897649" cy="353919"/>
            </a:xfrm>
          </p:grpSpPr>
          <p:sp>
            <p:nvSpPr>
              <p:cNvPr id="1032" name="Freeform 1031">
                <a:extLst>
                  <a:ext uri="{FF2B5EF4-FFF2-40B4-BE49-F238E27FC236}">
                    <a16:creationId xmlns:a16="http://schemas.microsoft.com/office/drawing/2014/main" id="{418B1C5D-5D51-3B49-BAC8-5A977E7BF6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3" name="Freeform 1032">
                <a:extLst>
                  <a:ext uri="{FF2B5EF4-FFF2-40B4-BE49-F238E27FC236}">
                    <a16:creationId xmlns:a16="http://schemas.microsoft.com/office/drawing/2014/main" id="{D6476B65-5B26-6F41-9399-FA6E2A0A771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4" name="Freeform 1033">
                <a:extLst>
                  <a:ext uri="{FF2B5EF4-FFF2-40B4-BE49-F238E27FC236}">
                    <a16:creationId xmlns:a16="http://schemas.microsoft.com/office/drawing/2014/main" id="{3336FA20-F9EA-F640-8683-B36DE04C42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5" name="Freeform 1034">
                <a:extLst>
                  <a:ext uri="{FF2B5EF4-FFF2-40B4-BE49-F238E27FC236}">
                    <a16:creationId xmlns:a16="http://schemas.microsoft.com/office/drawing/2014/main" id="{F1C9D141-A007-CC4B-AC95-C03639BD621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04" name="Group 1003">
            <a:extLst>
              <a:ext uri="{FF2B5EF4-FFF2-40B4-BE49-F238E27FC236}">
                <a16:creationId xmlns:a16="http://schemas.microsoft.com/office/drawing/2014/main" id="{1972653F-0F1B-604A-B76F-A5AB75CE116D}"/>
              </a:ext>
            </a:extLst>
          </p:cNvPr>
          <p:cNvGrpSpPr/>
          <p:nvPr/>
        </p:nvGrpSpPr>
        <p:grpSpPr>
          <a:xfrm>
            <a:off x="3583956" y="4844264"/>
            <a:ext cx="1015652" cy="456281"/>
            <a:chOff x="7493876" y="2774731"/>
            <a:chExt cx="1481958" cy="894622"/>
          </a:xfrm>
        </p:grpSpPr>
        <p:sp>
          <p:nvSpPr>
            <p:cNvPr id="1005" name="Freeform 1004">
              <a:extLst>
                <a:ext uri="{FF2B5EF4-FFF2-40B4-BE49-F238E27FC236}">
                  <a16:creationId xmlns:a16="http://schemas.microsoft.com/office/drawing/2014/main" id="{14F756BD-3FD8-EF4A-ACB9-4374306B1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06" name="Oval 1005">
              <a:extLst>
                <a:ext uri="{FF2B5EF4-FFF2-40B4-BE49-F238E27FC236}">
                  <a16:creationId xmlns:a16="http://schemas.microsoft.com/office/drawing/2014/main" id="{8C7BD2BF-04E8-E048-B37B-2EF4588E9F8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7" name="Group 1006">
              <a:extLst>
                <a:ext uri="{FF2B5EF4-FFF2-40B4-BE49-F238E27FC236}">
                  <a16:creationId xmlns:a16="http://schemas.microsoft.com/office/drawing/2014/main" id="{2F0EBD81-A812-B54E-87D7-F2A2A0F73598}"/>
                </a:ext>
              </a:extLst>
            </p:cNvPr>
            <p:cNvGrpSpPr/>
            <p:nvPr/>
          </p:nvGrpSpPr>
          <p:grpSpPr>
            <a:xfrm>
              <a:off x="7713663" y="2848339"/>
              <a:ext cx="1042107" cy="425543"/>
              <a:chOff x="7786941" y="2884917"/>
              <a:chExt cx="897649" cy="353919"/>
            </a:xfrm>
          </p:grpSpPr>
          <p:sp>
            <p:nvSpPr>
              <p:cNvPr id="1008" name="Freeform 1007">
                <a:extLst>
                  <a:ext uri="{FF2B5EF4-FFF2-40B4-BE49-F238E27FC236}">
                    <a16:creationId xmlns:a16="http://schemas.microsoft.com/office/drawing/2014/main" id="{DA0350AD-6BDD-8742-AD54-D31903BFFBC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9" name="Freeform 1008">
                <a:extLst>
                  <a:ext uri="{FF2B5EF4-FFF2-40B4-BE49-F238E27FC236}">
                    <a16:creationId xmlns:a16="http://schemas.microsoft.com/office/drawing/2014/main" id="{3882FE62-2EF4-8345-A049-B867546B97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0" name="Freeform 1009">
                <a:extLst>
                  <a:ext uri="{FF2B5EF4-FFF2-40B4-BE49-F238E27FC236}">
                    <a16:creationId xmlns:a16="http://schemas.microsoft.com/office/drawing/2014/main" id="{323E0DB7-EDAB-4B44-8CD0-AA680735E84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1" name="Freeform 1010">
                <a:extLst>
                  <a:ext uri="{FF2B5EF4-FFF2-40B4-BE49-F238E27FC236}">
                    <a16:creationId xmlns:a16="http://schemas.microsoft.com/office/drawing/2014/main" id="{859E3ACC-40C8-9E4B-909F-00901CF258D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77" name="Text Box 14">
            <a:extLst>
              <a:ext uri="{FF2B5EF4-FFF2-40B4-BE49-F238E27FC236}">
                <a16:creationId xmlns:a16="http://schemas.microsoft.com/office/drawing/2014/main" id="{A3C80523-A3C7-5A48-AF35-91A54191B320}"/>
              </a:ext>
            </a:extLst>
          </p:cNvPr>
          <p:cNvSpPr txBox="1">
            <a:spLocks noChangeArrowheads="1"/>
          </p:cNvSpPr>
          <p:nvPr/>
        </p:nvSpPr>
        <p:spPr bwMode="auto">
          <a:xfrm>
            <a:off x="5310361" y="3661938"/>
            <a:ext cx="1912938"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finite shared output link buffers</a:t>
            </a:r>
          </a:p>
        </p:txBody>
      </p:sp>
      <p:sp>
        <p:nvSpPr>
          <p:cNvPr id="678" name="Line 15">
            <a:extLst>
              <a:ext uri="{FF2B5EF4-FFF2-40B4-BE49-F238E27FC236}">
                <a16:creationId xmlns:a16="http://schemas.microsoft.com/office/drawing/2014/main" id="{A54ED1D9-7AF8-1C46-92BF-64AB53B44E8A}"/>
              </a:ext>
            </a:extLst>
          </p:cNvPr>
          <p:cNvSpPr>
            <a:spLocks noChangeShapeType="1"/>
          </p:cNvSpPr>
          <p:nvPr/>
        </p:nvSpPr>
        <p:spPr bwMode="auto">
          <a:xfrm flipH="1">
            <a:off x="4151313" y="4113259"/>
            <a:ext cx="923925" cy="8667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7" name="Text Box 65">
            <a:extLst>
              <a:ext uri="{FF2B5EF4-FFF2-40B4-BE49-F238E27FC236}">
                <a16:creationId xmlns:a16="http://schemas.microsoft.com/office/drawing/2014/main" id="{A6D6C3CB-B52A-B540-B712-B3A1C6545B8B}"/>
              </a:ext>
            </a:extLst>
          </p:cNvPr>
          <p:cNvSpPr txBox="1">
            <a:spLocks noChangeArrowheads="1"/>
          </p:cNvSpPr>
          <p:nvPr/>
        </p:nvSpPr>
        <p:spPr bwMode="auto">
          <a:xfrm>
            <a:off x="3992563" y="2779759"/>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A</a:t>
            </a:r>
          </a:p>
        </p:txBody>
      </p:sp>
      <p:sp>
        <p:nvSpPr>
          <p:cNvPr id="688" name="Line 67">
            <a:extLst>
              <a:ext uri="{FF2B5EF4-FFF2-40B4-BE49-F238E27FC236}">
                <a16:creationId xmlns:a16="http://schemas.microsoft.com/office/drawing/2014/main" id="{4C1968E6-EC62-094F-BD83-D9CA6A530514}"/>
              </a:ext>
            </a:extLst>
          </p:cNvPr>
          <p:cNvSpPr>
            <a:spLocks noChangeShapeType="1"/>
          </p:cNvSpPr>
          <p:nvPr/>
        </p:nvSpPr>
        <p:spPr bwMode="auto">
          <a:xfrm flipH="1">
            <a:off x="1868129" y="6103982"/>
            <a:ext cx="246257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6" name="Line 117">
            <a:extLst>
              <a:ext uri="{FF2B5EF4-FFF2-40B4-BE49-F238E27FC236}">
                <a16:creationId xmlns:a16="http://schemas.microsoft.com/office/drawing/2014/main" id="{52940752-F616-324B-80EA-ECAB405BF34E}"/>
              </a:ext>
            </a:extLst>
          </p:cNvPr>
          <p:cNvSpPr>
            <a:spLocks noChangeShapeType="1"/>
          </p:cNvSpPr>
          <p:nvPr/>
        </p:nvSpPr>
        <p:spPr bwMode="auto">
          <a:xfrm flipH="1" flipV="1">
            <a:off x="4637088" y="4543472"/>
            <a:ext cx="1357312" cy="174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7" name="Line 118">
            <a:extLst>
              <a:ext uri="{FF2B5EF4-FFF2-40B4-BE49-F238E27FC236}">
                <a16:creationId xmlns:a16="http://schemas.microsoft.com/office/drawing/2014/main" id="{C9FD2B0B-C893-774C-980F-8CD9C6DDBAA3}"/>
              </a:ext>
            </a:extLst>
          </p:cNvPr>
          <p:cNvSpPr>
            <a:spLocks noChangeShapeType="1"/>
          </p:cNvSpPr>
          <p:nvPr/>
        </p:nvSpPr>
        <p:spPr bwMode="auto">
          <a:xfrm flipH="1" flipV="1">
            <a:off x="6302375" y="4560933"/>
            <a:ext cx="895350" cy="9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8" name="Line 119">
            <a:extLst>
              <a:ext uri="{FF2B5EF4-FFF2-40B4-BE49-F238E27FC236}">
                <a16:creationId xmlns:a16="http://schemas.microsoft.com/office/drawing/2014/main" id="{6C25B7AE-261A-0646-8C1E-3F48F28CCE36}"/>
              </a:ext>
            </a:extLst>
          </p:cNvPr>
          <p:cNvSpPr>
            <a:spLocks noChangeShapeType="1"/>
          </p:cNvSpPr>
          <p:nvPr/>
        </p:nvSpPr>
        <p:spPr bwMode="auto">
          <a:xfrm flipH="1">
            <a:off x="6361112" y="4073832"/>
            <a:ext cx="1337545" cy="13538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9" name="Line 120">
            <a:extLst>
              <a:ext uri="{FF2B5EF4-FFF2-40B4-BE49-F238E27FC236}">
                <a16:creationId xmlns:a16="http://schemas.microsoft.com/office/drawing/2014/main" id="{323341B4-BD94-8040-82E9-99EC24A84587}"/>
              </a:ext>
            </a:extLst>
          </p:cNvPr>
          <p:cNvSpPr>
            <a:spLocks noChangeShapeType="1"/>
          </p:cNvSpPr>
          <p:nvPr/>
        </p:nvSpPr>
        <p:spPr bwMode="auto">
          <a:xfrm flipH="1">
            <a:off x="7687685" y="4077626"/>
            <a:ext cx="4397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D478B0D0-619F-7349-B4E5-DCEC3A9A7101}"/>
              </a:ext>
            </a:extLst>
          </p:cNvPr>
          <p:cNvGrpSpPr/>
          <p:nvPr/>
        </p:nvGrpSpPr>
        <p:grpSpPr>
          <a:xfrm>
            <a:off x="7027073" y="4812231"/>
            <a:ext cx="637943" cy="602421"/>
            <a:chOff x="7027073" y="4812231"/>
            <a:chExt cx="637943" cy="602421"/>
          </a:xfrm>
        </p:grpSpPr>
        <p:sp>
          <p:nvSpPr>
            <p:cNvPr id="753" name="Text Box 216">
              <a:extLst>
                <a:ext uri="{FF2B5EF4-FFF2-40B4-BE49-F238E27FC236}">
                  <a16:creationId xmlns:a16="http://schemas.microsoft.com/office/drawing/2014/main" id="{586CD15E-9DCF-2242-ADC7-0EBB063D0983}"/>
                </a:ext>
              </a:extLst>
            </p:cNvPr>
            <p:cNvSpPr txBox="1">
              <a:spLocks noChangeArrowheads="1"/>
            </p:cNvSpPr>
            <p:nvPr/>
          </p:nvSpPr>
          <p:spPr bwMode="auto">
            <a:xfrm>
              <a:off x="7027073" y="4812231"/>
              <a:ext cx="617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754" name="Line 217">
              <a:extLst>
                <a:ext uri="{FF2B5EF4-FFF2-40B4-BE49-F238E27FC236}">
                  <a16:creationId xmlns:a16="http://schemas.microsoft.com/office/drawing/2014/main" id="{676E6049-2186-D442-B4B2-91F3161EB300}"/>
                </a:ext>
              </a:extLst>
            </p:cNvPr>
            <p:cNvSpPr>
              <a:spLocks noChangeShapeType="1"/>
            </p:cNvSpPr>
            <p:nvPr/>
          </p:nvSpPr>
          <p:spPr bwMode="auto">
            <a:xfrm>
              <a:off x="7464991" y="5195577"/>
              <a:ext cx="200025" cy="2190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5" name="Line 218">
            <a:extLst>
              <a:ext uri="{FF2B5EF4-FFF2-40B4-BE49-F238E27FC236}">
                <a16:creationId xmlns:a16="http://schemas.microsoft.com/office/drawing/2014/main" id="{9FC0E2B7-EE1C-0D41-8103-C8FCB3F9E514}"/>
              </a:ext>
            </a:extLst>
          </p:cNvPr>
          <p:cNvSpPr>
            <a:spLocks noChangeShapeType="1"/>
          </p:cNvSpPr>
          <p:nvPr/>
        </p:nvSpPr>
        <p:spPr bwMode="auto">
          <a:xfrm flipH="1">
            <a:off x="6249988" y="4162002"/>
            <a:ext cx="7937" cy="24335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9" name="Line 242">
            <a:extLst>
              <a:ext uri="{FF2B5EF4-FFF2-40B4-BE49-F238E27FC236}">
                <a16:creationId xmlns:a16="http://schemas.microsoft.com/office/drawing/2014/main" id="{064F47BF-3B0B-DE43-9F0E-D139AF6115EB}"/>
              </a:ext>
            </a:extLst>
          </p:cNvPr>
          <p:cNvSpPr>
            <a:spLocks noChangeShapeType="1"/>
          </p:cNvSpPr>
          <p:nvPr/>
        </p:nvSpPr>
        <p:spPr bwMode="auto">
          <a:xfrm>
            <a:off x="6465888" y="3475084"/>
            <a:ext cx="276225" cy="1588"/>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6" name="Line 270">
            <a:extLst>
              <a:ext uri="{FF2B5EF4-FFF2-40B4-BE49-F238E27FC236}">
                <a16:creationId xmlns:a16="http://schemas.microsoft.com/office/drawing/2014/main" id="{E95CA478-DC80-E94D-871D-F0A47C37057C}"/>
              </a:ext>
            </a:extLst>
          </p:cNvPr>
          <p:cNvSpPr>
            <a:spLocks noChangeShapeType="1"/>
          </p:cNvSpPr>
          <p:nvPr/>
        </p:nvSpPr>
        <p:spPr bwMode="auto">
          <a:xfrm flipH="1" flipV="1">
            <a:off x="4637087" y="6084932"/>
            <a:ext cx="2876307" cy="224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7" name="Line 271">
            <a:extLst>
              <a:ext uri="{FF2B5EF4-FFF2-40B4-BE49-F238E27FC236}">
                <a16:creationId xmlns:a16="http://schemas.microsoft.com/office/drawing/2014/main" id="{27AA192C-A882-6942-AFC6-B10AE7C0042D}"/>
              </a:ext>
            </a:extLst>
          </p:cNvPr>
          <p:cNvSpPr>
            <a:spLocks noChangeShapeType="1"/>
          </p:cNvSpPr>
          <p:nvPr/>
        </p:nvSpPr>
        <p:spPr bwMode="auto">
          <a:xfrm flipH="1">
            <a:off x="5711825" y="5461837"/>
            <a:ext cx="604176" cy="6326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020" name="Group 1019">
            <a:extLst>
              <a:ext uri="{FF2B5EF4-FFF2-40B4-BE49-F238E27FC236}">
                <a16:creationId xmlns:a16="http://schemas.microsoft.com/office/drawing/2014/main" id="{B351B890-D7B2-6B4A-A54F-9A17DCD4F2A5}"/>
              </a:ext>
            </a:extLst>
          </p:cNvPr>
          <p:cNvGrpSpPr/>
          <p:nvPr/>
        </p:nvGrpSpPr>
        <p:grpSpPr>
          <a:xfrm>
            <a:off x="4115809" y="5911519"/>
            <a:ext cx="923925" cy="426578"/>
            <a:chOff x="7493876" y="2774731"/>
            <a:chExt cx="1481958" cy="894622"/>
          </a:xfrm>
        </p:grpSpPr>
        <p:sp>
          <p:nvSpPr>
            <p:cNvPr id="1021" name="Freeform 1020">
              <a:extLst>
                <a:ext uri="{FF2B5EF4-FFF2-40B4-BE49-F238E27FC236}">
                  <a16:creationId xmlns:a16="http://schemas.microsoft.com/office/drawing/2014/main" id="{BFA1621A-7C33-1442-AABC-8CA9989EF86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2" name="Oval 1021">
              <a:extLst>
                <a:ext uri="{FF2B5EF4-FFF2-40B4-BE49-F238E27FC236}">
                  <a16:creationId xmlns:a16="http://schemas.microsoft.com/office/drawing/2014/main" id="{B432F96D-DCEA-1940-B3EB-10DC273627D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23" name="Group 1022">
              <a:extLst>
                <a:ext uri="{FF2B5EF4-FFF2-40B4-BE49-F238E27FC236}">
                  <a16:creationId xmlns:a16="http://schemas.microsoft.com/office/drawing/2014/main" id="{445733B0-C200-7443-B614-F3CE56262D57}"/>
                </a:ext>
              </a:extLst>
            </p:cNvPr>
            <p:cNvGrpSpPr/>
            <p:nvPr/>
          </p:nvGrpSpPr>
          <p:grpSpPr>
            <a:xfrm>
              <a:off x="7713663" y="2848339"/>
              <a:ext cx="1042107" cy="425543"/>
              <a:chOff x="7786941" y="2884917"/>
              <a:chExt cx="897649" cy="353919"/>
            </a:xfrm>
          </p:grpSpPr>
          <p:sp>
            <p:nvSpPr>
              <p:cNvPr id="1024" name="Freeform 1023">
                <a:extLst>
                  <a:ext uri="{FF2B5EF4-FFF2-40B4-BE49-F238E27FC236}">
                    <a16:creationId xmlns:a16="http://schemas.microsoft.com/office/drawing/2014/main" id="{0B7AFB59-A6AA-4745-8FFB-C21D0E37EE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5" name="Freeform 1024">
                <a:extLst>
                  <a:ext uri="{FF2B5EF4-FFF2-40B4-BE49-F238E27FC236}">
                    <a16:creationId xmlns:a16="http://schemas.microsoft.com/office/drawing/2014/main" id="{8F342913-D690-FA46-9B73-C46C2CD3D5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6" name="Freeform 1025">
                <a:extLst>
                  <a:ext uri="{FF2B5EF4-FFF2-40B4-BE49-F238E27FC236}">
                    <a16:creationId xmlns:a16="http://schemas.microsoft.com/office/drawing/2014/main" id="{743F90F2-19F8-FC4B-B6BF-DAAA5DD031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7" name="Freeform 1026">
                <a:extLst>
                  <a:ext uri="{FF2B5EF4-FFF2-40B4-BE49-F238E27FC236}">
                    <a16:creationId xmlns:a16="http://schemas.microsoft.com/office/drawing/2014/main" id="{75CD2DB9-85B3-D94B-BA98-81974DA70D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44" name="Line 308">
            <a:extLst>
              <a:ext uri="{FF2B5EF4-FFF2-40B4-BE49-F238E27FC236}">
                <a16:creationId xmlns:a16="http://schemas.microsoft.com/office/drawing/2014/main" id="{A454DE4E-2142-C540-BF6A-3FF871591668}"/>
              </a:ext>
            </a:extLst>
          </p:cNvPr>
          <p:cNvSpPr>
            <a:spLocks noChangeShapeType="1"/>
          </p:cNvSpPr>
          <p:nvPr/>
        </p:nvSpPr>
        <p:spPr bwMode="auto">
          <a:xfrm flipV="1">
            <a:off x="4047728" y="4957809"/>
            <a:ext cx="195171" cy="155510"/>
          </a:xfrm>
          <a:prstGeom prst="line">
            <a:avLst/>
          </a:prstGeom>
          <a:noFill/>
          <a:ln w="28575">
            <a:solidFill>
              <a:srgbClr val="969696"/>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5" name="Line 309">
            <a:extLst>
              <a:ext uri="{FF2B5EF4-FFF2-40B4-BE49-F238E27FC236}">
                <a16:creationId xmlns:a16="http://schemas.microsoft.com/office/drawing/2014/main" id="{F565347B-4B50-EE43-8424-7BD5F89E83C8}"/>
              </a:ext>
            </a:extLst>
          </p:cNvPr>
          <p:cNvSpPr>
            <a:spLocks noChangeShapeType="1"/>
          </p:cNvSpPr>
          <p:nvPr/>
        </p:nvSpPr>
        <p:spPr bwMode="auto">
          <a:xfrm flipH="1">
            <a:off x="2987674" y="5113320"/>
            <a:ext cx="1031875" cy="9827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6" name="Text Box 335">
            <a:extLst>
              <a:ext uri="{FF2B5EF4-FFF2-40B4-BE49-F238E27FC236}">
                <a16:creationId xmlns:a16="http://schemas.microsoft.com/office/drawing/2014/main" id="{EC1F708A-2D5F-F542-854C-75A1D11D8280}"/>
              </a:ext>
            </a:extLst>
          </p:cNvPr>
          <p:cNvSpPr txBox="1">
            <a:spLocks noChangeArrowheads="1"/>
          </p:cNvSpPr>
          <p:nvPr/>
        </p:nvSpPr>
        <p:spPr bwMode="auto">
          <a:xfrm>
            <a:off x="8027988" y="2965497"/>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B</a:t>
            </a:r>
          </a:p>
        </p:txBody>
      </p:sp>
      <p:sp>
        <p:nvSpPr>
          <p:cNvPr id="867" name="Text Box 336">
            <a:extLst>
              <a:ext uri="{FF2B5EF4-FFF2-40B4-BE49-F238E27FC236}">
                <a16:creationId xmlns:a16="http://schemas.microsoft.com/office/drawing/2014/main" id="{F2F32402-4562-6C48-A689-4C8257513152}"/>
              </a:ext>
            </a:extLst>
          </p:cNvPr>
          <p:cNvSpPr txBox="1">
            <a:spLocks noChangeArrowheads="1"/>
          </p:cNvSpPr>
          <p:nvPr/>
        </p:nvSpPr>
        <p:spPr bwMode="auto">
          <a:xfrm>
            <a:off x="7480300" y="5026072"/>
            <a:ext cx="735013"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C</a:t>
            </a:r>
          </a:p>
        </p:txBody>
      </p:sp>
      <p:sp>
        <p:nvSpPr>
          <p:cNvPr id="868" name="Text Box 337">
            <a:extLst>
              <a:ext uri="{FF2B5EF4-FFF2-40B4-BE49-F238E27FC236}">
                <a16:creationId xmlns:a16="http://schemas.microsoft.com/office/drawing/2014/main" id="{A4EB824E-664E-C940-8134-7071C617DE94}"/>
              </a:ext>
            </a:extLst>
          </p:cNvPr>
          <p:cNvSpPr txBox="1">
            <a:spLocks noChangeArrowheads="1"/>
          </p:cNvSpPr>
          <p:nvPr/>
        </p:nvSpPr>
        <p:spPr bwMode="auto">
          <a:xfrm>
            <a:off x="2043113" y="4783184"/>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D</a:t>
            </a:r>
          </a:p>
        </p:txBody>
      </p:sp>
      <p:grpSp>
        <p:nvGrpSpPr>
          <p:cNvPr id="4" name="Group 3">
            <a:extLst>
              <a:ext uri="{FF2B5EF4-FFF2-40B4-BE49-F238E27FC236}">
                <a16:creationId xmlns:a16="http://schemas.microsoft.com/office/drawing/2014/main" id="{BD4E31C0-E9C7-C340-B3B9-4C96C464E2BC}"/>
              </a:ext>
            </a:extLst>
          </p:cNvPr>
          <p:cNvGrpSpPr/>
          <p:nvPr/>
        </p:nvGrpSpPr>
        <p:grpSpPr>
          <a:xfrm>
            <a:off x="4409092" y="2741055"/>
            <a:ext cx="2272505" cy="510248"/>
            <a:chOff x="4418013" y="2732134"/>
            <a:chExt cx="2272505" cy="510248"/>
          </a:xfrm>
        </p:grpSpPr>
        <p:sp>
          <p:nvSpPr>
            <p:cNvPr id="752" name="Line 215">
              <a:extLst>
                <a:ext uri="{FF2B5EF4-FFF2-40B4-BE49-F238E27FC236}">
                  <a16:creationId xmlns:a16="http://schemas.microsoft.com/office/drawing/2014/main" id="{EFFD9886-71D4-BB4B-8AB0-19FA954C4965}"/>
                </a:ext>
              </a:extLst>
            </p:cNvPr>
            <p:cNvSpPr>
              <a:spLocks noChangeShapeType="1"/>
            </p:cNvSpPr>
            <p:nvPr/>
          </p:nvSpPr>
          <p:spPr bwMode="auto">
            <a:xfrm flipH="1">
              <a:off x="4541838" y="3055984"/>
              <a:ext cx="295275" cy="104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781" name="Oval 244">
              <a:extLst>
                <a:ext uri="{FF2B5EF4-FFF2-40B4-BE49-F238E27FC236}">
                  <a16:creationId xmlns:a16="http://schemas.microsoft.com/office/drawing/2014/main" id="{51FAD07D-0B83-F54B-8BC2-AFE24FF0F1A2}"/>
                </a:ext>
              </a:extLst>
            </p:cNvPr>
            <p:cNvSpPr>
              <a:spLocks noChangeArrowheads="1"/>
            </p:cNvSpPr>
            <p:nvPr/>
          </p:nvSpPr>
          <p:spPr bwMode="auto">
            <a:xfrm>
              <a:off x="4418013" y="3151234"/>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869" name="Text Box 338">
              <a:extLst>
                <a:ext uri="{FF2B5EF4-FFF2-40B4-BE49-F238E27FC236}">
                  <a16:creationId xmlns:a16="http://schemas.microsoft.com/office/drawing/2014/main" id="{5AE7EEB2-443D-C74D-9FE2-48E45B97BE42}"/>
                </a:ext>
              </a:extLst>
            </p:cNvPr>
            <p:cNvSpPr txBox="1">
              <a:spLocks noChangeArrowheads="1"/>
            </p:cNvSpPr>
            <p:nvPr/>
          </p:nvSpPr>
          <p:spPr bwMode="auto">
            <a:xfrm>
              <a:off x="4809330" y="2732134"/>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a:t>
              </a:r>
            </a:p>
          </p:txBody>
        </p:sp>
      </p:grpSp>
      <p:sp>
        <p:nvSpPr>
          <p:cNvPr id="870" name="Line 340">
            <a:extLst>
              <a:ext uri="{FF2B5EF4-FFF2-40B4-BE49-F238E27FC236}">
                <a16:creationId xmlns:a16="http://schemas.microsoft.com/office/drawing/2014/main" id="{F7B1FC1D-7510-1C49-AE6A-C7F69308C1C3}"/>
              </a:ext>
            </a:extLst>
          </p:cNvPr>
          <p:cNvSpPr>
            <a:spLocks noChangeShapeType="1"/>
          </p:cNvSpPr>
          <p:nvPr/>
        </p:nvSpPr>
        <p:spPr bwMode="auto">
          <a:xfrm>
            <a:off x="6305550" y="3389359"/>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FD507231-6EFD-6A42-9136-D71365EF63D2}"/>
              </a:ext>
            </a:extLst>
          </p:cNvPr>
          <p:cNvGrpSpPr/>
          <p:nvPr/>
        </p:nvGrpSpPr>
        <p:grpSpPr>
          <a:xfrm>
            <a:off x="4413552" y="3083161"/>
            <a:ext cx="2482850" cy="617537"/>
            <a:chOff x="4418013" y="3074240"/>
            <a:chExt cx="2482850" cy="617537"/>
          </a:xfrm>
        </p:grpSpPr>
        <p:sp>
          <p:nvSpPr>
            <p:cNvPr id="782" name="Oval 245">
              <a:extLst>
                <a:ext uri="{FF2B5EF4-FFF2-40B4-BE49-F238E27FC236}">
                  <a16:creationId xmlns:a16="http://schemas.microsoft.com/office/drawing/2014/main" id="{54248ED4-7799-AC43-BD75-DD6C5002CF73}"/>
                </a:ext>
              </a:extLst>
            </p:cNvPr>
            <p:cNvSpPr>
              <a:spLocks noChangeArrowheads="1"/>
            </p:cNvSpPr>
            <p:nvPr/>
          </p:nvSpPr>
          <p:spPr bwMode="auto">
            <a:xfrm>
              <a:off x="4418013" y="3331549"/>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3" name="Line 247">
              <a:extLst>
                <a:ext uri="{FF2B5EF4-FFF2-40B4-BE49-F238E27FC236}">
                  <a16:creationId xmlns:a16="http://schemas.microsoft.com/office/drawing/2014/main" id="{E59D074B-1F6E-C14E-AD81-B0177A7E8C41}"/>
                </a:ext>
              </a:extLst>
            </p:cNvPr>
            <p:cNvSpPr>
              <a:spLocks noChangeShapeType="1"/>
            </p:cNvSpPr>
            <p:nvPr/>
          </p:nvSpPr>
          <p:spPr bwMode="auto">
            <a:xfrm flipH="1">
              <a:off x="4551363" y="3322684"/>
              <a:ext cx="304800" cy="381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1" name="Text Box 341">
              <a:extLst>
                <a:ext uri="{FF2B5EF4-FFF2-40B4-BE49-F238E27FC236}">
                  <a16:creationId xmlns:a16="http://schemas.microsoft.com/office/drawing/2014/main" id="{7BFEC39C-D433-1D4D-A184-DDA258B9A623}"/>
                </a:ext>
              </a:extLst>
            </p:cNvPr>
            <p:cNvSpPr txBox="1">
              <a:spLocks noChangeArrowheads="1"/>
            </p:cNvSpPr>
            <p:nvPr/>
          </p:nvSpPr>
          <p:spPr bwMode="auto">
            <a:xfrm>
              <a:off x="4551363" y="3074240"/>
              <a:ext cx="2349500" cy="617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retransmitted data</a:t>
              </a:r>
            </a:p>
          </p:txBody>
        </p:sp>
      </p:grpSp>
      <p:grpSp>
        <p:nvGrpSpPr>
          <p:cNvPr id="872" name="Group 358">
            <a:extLst>
              <a:ext uri="{FF2B5EF4-FFF2-40B4-BE49-F238E27FC236}">
                <a16:creationId xmlns:a16="http://schemas.microsoft.com/office/drawing/2014/main" id="{B102A184-15F6-9D48-BA25-6DCAD4F95232}"/>
              </a:ext>
            </a:extLst>
          </p:cNvPr>
          <p:cNvGrpSpPr>
            <a:grpSpLocks/>
          </p:cNvGrpSpPr>
          <p:nvPr/>
        </p:nvGrpSpPr>
        <p:grpSpPr bwMode="auto">
          <a:xfrm>
            <a:off x="8721725" y="4056109"/>
            <a:ext cx="231775" cy="441325"/>
            <a:chOff x="4140" y="429"/>
            <a:chExt cx="1425" cy="2396"/>
          </a:xfrm>
        </p:grpSpPr>
        <p:sp>
          <p:nvSpPr>
            <p:cNvPr id="873" name="Freeform 359">
              <a:extLst>
                <a:ext uri="{FF2B5EF4-FFF2-40B4-BE49-F238E27FC236}">
                  <a16:creationId xmlns:a16="http://schemas.microsoft.com/office/drawing/2014/main" id="{401A19BA-93A0-5948-83A2-34413A31DCF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4" name="Rectangle 360">
              <a:extLst>
                <a:ext uri="{FF2B5EF4-FFF2-40B4-BE49-F238E27FC236}">
                  <a16:creationId xmlns:a16="http://schemas.microsoft.com/office/drawing/2014/main" id="{29C3A899-DA55-CB48-9E5B-0A9EA5B7F13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5" name="Freeform 361">
              <a:extLst>
                <a:ext uri="{FF2B5EF4-FFF2-40B4-BE49-F238E27FC236}">
                  <a16:creationId xmlns:a16="http://schemas.microsoft.com/office/drawing/2014/main" id="{92BBA9EA-E1EC-9642-BC6C-1195963D1CA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6" name="Freeform 362">
              <a:extLst>
                <a:ext uri="{FF2B5EF4-FFF2-40B4-BE49-F238E27FC236}">
                  <a16:creationId xmlns:a16="http://schemas.microsoft.com/office/drawing/2014/main" id="{F5DE54CC-1A21-7242-893E-5B0F34DDF56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7" name="Rectangle 363">
              <a:extLst>
                <a:ext uri="{FF2B5EF4-FFF2-40B4-BE49-F238E27FC236}">
                  <a16:creationId xmlns:a16="http://schemas.microsoft.com/office/drawing/2014/main" id="{AFD98E37-52B9-2A4A-9280-8985F3AB853C}"/>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78" name="Group 364">
              <a:extLst>
                <a:ext uri="{FF2B5EF4-FFF2-40B4-BE49-F238E27FC236}">
                  <a16:creationId xmlns:a16="http://schemas.microsoft.com/office/drawing/2014/main" id="{42B390A1-1CE1-8A44-98E6-EC785C7E804D}"/>
                </a:ext>
              </a:extLst>
            </p:cNvPr>
            <p:cNvGrpSpPr>
              <a:grpSpLocks/>
            </p:cNvGrpSpPr>
            <p:nvPr/>
          </p:nvGrpSpPr>
          <p:grpSpPr bwMode="auto">
            <a:xfrm>
              <a:off x="4749" y="668"/>
              <a:ext cx="581" cy="145"/>
              <a:chOff x="614" y="2568"/>
              <a:chExt cx="725" cy="139"/>
            </a:xfrm>
          </p:grpSpPr>
          <p:sp>
            <p:nvSpPr>
              <p:cNvPr id="903" name="AutoShape 365">
                <a:extLst>
                  <a:ext uri="{FF2B5EF4-FFF2-40B4-BE49-F238E27FC236}">
                    <a16:creationId xmlns:a16="http://schemas.microsoft.com/office/drawing/2014/main" id="{A81F4F9D-A24D-994F-987A-B13859CE60E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4" name="AutoShape 366">
                <a:extLst>
                  <a:ext uri="{FF2B5EF4-FFF2-40B4-BE49-F238E27FC236}">
                    <a16:creationId xmlns:a16="http://schemas.microsoft.com/office/drawing/2014/main" id="{9A450662-B29B-9A47-8273-B52413BF16F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79" name="Rectangle 367">
              <a:extLst>
                <a:ext uri="{FF2B5EF4-FFF2-40B4-BE49-F238E27FC236}">
                  <a16:creationId xmlns:a16="http://schemas.microsoft.com/office/drawing/2014/main" id="{28F33A87-EA9F-9646-8926-755174B82B45}"/>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80" name="Group 368">
              <a:extLst>
                <a:ext uri="{FF2B5EF4-FFF2-40B4-BE49-F238E27FC236}">
                  <a16:creationId xmlns:a16="http://schemas.microsoft.com/office/drawing/2014/main" id="{F712878E-6028-734C-9CF4-9ED3F9563904}"/>
                </a:ext>
              </a:extLst>
            </p:cNvPr>
            <p:cNvGrpSpPr>
              <a:grpSpLocks/>
            </p:cNvGrpSpPr>
            <p:nvPr/>
          </p:nvGrpSpPr>
          <p:grpSpPr bwMode="auto">
            <a:xfrm>
              <a:off x="4747" y="994"/>
              <a:ext cx="581" cy="134"/>
              <a:chOff x="614" y="2568"/>
              <a:chExt cx="725" cy="139"/>
            </a:xfrm>
          </p:grpSpPr>
          <p:sp>
            <p:nvSpPr>
              <p:cNvPr id="901" name="AutoShape 369">
                <a:extLst>
                  <a:ext uri="{FF2B5EF4-FFF2-40B4-BE49-F238E27FC236}">
                    <a16:creationId xmlns:a16="http://schemas.microsoft.com/office/drawing/2014/main" id="{D9A0700F-287C-924F-926C-F65682B21625}"/>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2" name="AutoShape 370">
                <a:extLst>
                  <a:ext uri="{FF2B5EF4-FFF2-40B4-BE49-F238E27FC236}">
                    <a16:creationId xmlns:a16="http://schemas.microsoft.com/office/drawing/2014/main" id="{69D0E01F-131B-AE4E-9FA9-4DEAD09EBE4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1" name="Rectangle 371">
              <a:extLst>
                <a:ext uri="{FF2B5EF4-FFF2-40B4-BE49-F238E27FC236}">
                  <a16:creationId xmlns:a16="http://schemas.microsoft.com/office/drawing/2014/main" id="{2B5B8250-6B47-8640-9BE0-E536E9BEB84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2" name="Rectangle 372">
              <a:extLst>
                <a:ext uri="{FF2B5EF4-FFF2-40B4-BE49-F238E27FC236}">
                  <a16:creationId xmlns:a16="http://schemas.microsoft.com/office/drawing/2014/main" id="{4F3ADC46-A0C7-4D41-81C6-E9FEF3D22996}"/>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83" name="Group 373">
              <a:extLst>
                <a:ext uri="{FF2B5EF4-FFF2-40B4-BE49-F238E27FC236}">
                  <a16:creationId xmlns:a16="http://schemas.microsoft.com/office/drawing/2014/main" id="{DBB62302-BA22-EB43-9800-FDE6BC60AEC2}"/>
                </a:ext>
              </a:extLst>
            </p:cNvPr>
            <p:cNvGrpSpPr>
              <a:grpSpLocks/>
            </p:cNvGrpSpPr>
            <p:nvPr/>
          </p:nvGrpSpPr>
          <p:grpSpPr bwMode="auto">
            <a:xfrm>
              <a:off x="4735" y="1627"/>
              <a:ext cx="582" cy="151"/>
              <a:chOff x="614" y="2568"/>
              <a:chExt cx="725" cy="139"/>
            </a:xfrm>
          </p:grpSpPr>
          <p:sp>
            <p:nvSpPr>
              <p:cNvPr id="899" name="AutoShape 374">
                <a:extLst>
                  <a:ext uri="{FF2B5EF4-FFF2-40B4-BE49-F238E27FC236}">
                    <a16:creationId xmlns:a16="http://schemas.microsoft.com/office/drawing/2014/main" id="{073B7F63-6B8F-3C47-98E4-91D899F23EA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0" name="AutoShape 375">
                <a:extLst>
                  <a:ext uri="{FF2B5EF4-FFF2-40B4-BE49-F238E27FC236}">
                    <a16:creationId xmlns:a16="http://schemas.microsoft.com/office/drawing/2014/main" id="{341A6BBC-F5C1-4A4B-B98C-F7FBC232C09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4" name="Freeform 376">
              <a:extLst>
                <a:ext uri="{FF2B5EF4-FFF2-40B4-BE49-F238E27FC236}">
                  <a16:creationId xmlns:a16="http://schemas.microsoft.com/office/drawing/2014/main" id="{FD7BA052-11AD-0746-9E1F-ED093C0C7F5F}"/>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885" name="Group 377">
              <a:extLst>
                <a:ext uri="{FF2B5EF4-FFF2-40B4-BE49-F238E27FC236}">
                  <a16:creationId xmlns:a16="http://schemas.microsoft.com/office/drawing/2014/main" id="{94849104-ED73-4A4E-9499-FE17A0BEEADF}"/>
                </a:ext>
              </a:extLst>
            </p:cNvPr>
            <p:cNvGrpSpPr>
              <a:grpSpLocks/>
            </p:cNvGrpSpPr>
            <p:nvPr/>
          </p:nvGrpSpPr>
          <p:grpSpPr bwMode="auto">
            <a:xfrm>
              <a:off x="4739" y="1327"/>
              <a:ext cx="582" cy="139"/>
              <a:chOff x="614" y="2568"/>
              <a:chExt cx="725" cy="139"/>
            </a:xfrm>
          </p:grpSpPr>
          <p:sp>
            <p:nvSpPr>
              <p:cNvPr id="897" name="AutoShape 378">
                <a:extLst>
                  <a:ext uri="{FF2B5EF4-FFF2-40B4-BE49-F238E27FC236}">
                    <a16:creationId xmlns:a16="http://schemas.microsoft.com/office/drawing/2014/main" id="{6AF22F59-81FC-284E-9ED3-B8543A67EC4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8" name="AutoShape 379">
                <a:extLst>
                  <a:ext uri="{FF2B5EF4-FFF2-40B4-BE49-F238E27FC236}">
                    <a16:creationId xmlns:a16="http://schemas.microsoft.com/office/drawing/2014/main" id="{59F0C798-93FE-2E49-A5BB-F37B2B375CA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6" name="Rectangle 380">
              <a:extLst>
                <a:ext uri="{FF2B5EF4-FFF2-40B4-BE49-F238E27FC236}">
                  <a16:creationId xmlns:a16="http://schemas.microsoft.com/office/drawing/2014/main" id="{D7204B38-E79D-704F-9D1A-7946FE0F7A1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7" name="Freeform 381">
              <a:extLst>
                <a:ext uri="{FF2B5EF4-FFF2-40B4-BE49-F238E27FC236}">
                  <a16:creationId xmlns:a16="http://schemas.microsoft.com/office/drawing/2014/main" id="{B297E38E-B1EF-904E-B58B-D3DB570632A7}"/>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8" name="Freeform 382">
              <a:extLst>
                <a:ext uri="{FF2B5EF4-FFF2-40B4-BE49-F238E27FC236}">
                  <a16:creationId xmlns:a16="http://schemas.microsoft.com/office/drawing/2014/main" id="{D9CB8A91-EFB4-EF48-9D5A-800AA7662CE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9" name="Oval 383">
              <a:extLst>
                <a:ext uri="{FF2B5EF4-FFF2-40B4-BE49-F238E27FC236}">
                  <a16:creationId xmlns:a16="http://schemas.microsoft.com/office/drawing/2014/main" id="{8987F49C-0A2B-AD46-A559-3662A0989013}"/>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0" name="Freeform 384">
              <a:extLst>
                <a:ext uri="{FF2B5EF4-FFF2-40B4-BE49-F238E27FC236}">
                  <a16:creationId xmlns:a16="http://schemas.microsoft.com/office/drawing/2014/main" id="{56272E2A-B37E-7040-8FE7-B9446851752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1" name="AutoShape 385">
              <a:extLst>
                <a:ext uri="{FF2B5EF4-FFF2-40B4-BE49-F238E27FC236}">
                  <a16:creationId xmlns:a16="http://schemas.microsoft.com/office/drawing/2014/main" id="{265AE34B-C24C-4244-B2E1-823D47AD434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2" name="AutoShape 386">
              <a:extLst>
                <a:ext uri="{FF2B5EF4-FFF2-40B4-BE49-F238E27FC236}">
                  <a16:creationId xmlns:a16="http://schemas.microsoft.com/office/drawing/2014/main" id="{10E44DC8-F69D-5545-9E57-740FE4383A0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3" name="Oval 387">
              <a:extLst>
                <a:ext uri="{FF2B5EF4-FFF2-40B4-BE49-F238E27FC236}">
                  <a16:creationId xmlns:a16="http://schemas.microsoft.com/office/drawing/2014/main" id="{FD342163-1DC9-1B48-BEA0-1620ABB4E92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4" name="Oval 388">
              <a:extLst>
                <a:ext uri="{FF2B5EF4-FFF2-40B4-BE49-F238E27FC236}">
                  <a16:creationId xmlns:a16="http://schemas.microsoft.com/office/drawing/2014/main" id="{CA07F370-4D95-0740-89A3-264118D2369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895" name="Oval 389">
              <a:extLst>
                <a:ext uri="{FF2B5EF4-FFF2-40B4-BE49-F238E27FC236}">
                  <a16:creationId xmlns:a16="http://schemas.microsoft.com/office/drawing/2014/main" id="{7A871C45-6926-0144-A9DA-1CB846474E1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6" name="Rectangle 390">
              <a:extLst>
                <a:ext uri="{FF2B5EF4-FFF2-40B4-BE49-F238E27FC236}">
                  <a16:creationId xmlns:a16="http://schemas.microsoft.com/office/drawing/2014/main" id="{93478FB3-BB83-904F-BDCC-D9C78F5D846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905" name="Group 391">
            <a:extLst>
              <a:ext uri="{FF2B5EF4-FFF2-40B4-BE49-F238E27FC236}">
                <a16:creationId xmlns:a16="http://schemas.microsoft.com/office/drawing/2014/main" id="{B94C15E5-CBA5-2940-8689-484338C5321F}"/>
              </a:ext>
            </a:extLst>
          </p:cNvPr>
          <p:cNvGrpSpPr>
            <a:grpSpLocks/>
          </p:cNvGrpSpPr>
          <p:nvPr/>
        </p:nvGrpSpPr>
        <p:grpSpPr bwMode="auto">
          <a:xfrm>
            <a:off x="8242300" y="5913484"/>
            <a:ext cx="231775" cy="441325"/>
            <a:chOff x="4140" y="429"/>
            <a:chExt cx="1425" cy="2396"/>
          </a:xfrm>
        </p:grpSpPr>
        <p:sp>
          <p:nvSpPr>
            <p:cNvPr id="906" name="Freeform 392">
              <a:extLst>
                <a:ext uri="{FF2B5EF4-FFF2-40B4-BE49-F238E27FC236}">
                  <a16:creationId xmlns:a16="http://schemas.microsoft.com/office/drawing/2014/main" id="{4F66A60C-4523-1247-B22F-E614C232321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7" name="Rectangle 393">
              <a:extLst>
                <a:ext uri="{FF2B5EF4-FFF2-40B4-BE49-F238E27FC236}">
                  <a16:creationId xmlns:a16="http://schemas.microsoft.com/office/drawing/2014/main" id="{61D620F7-773E-9447-BBE9-EADB205BA352}"/>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8" name="Freeform 394">
              <a:extLst>
                <a:ext uri="{FF2B5EF4-FFF2-40B4-BE49-F238E27FC236}">
                  <a16:creationId xmlns:a16="http://schemas.microsoft.com/office/drawing/2014/main" id="{68051943-1F78-7D4F-9003-02B33D5103D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9" name="Freeform 395">
              <a:extLst>
                <a:ext uri="{FF2B5EF4-FFF2-40B4-BE49-F238E27FC236}">
                  <a16:creationId xmlns:a16="http://schemas.microsoft.com/office/drawing/2014/main" id="{CFD52F3A-7D38-814B-ACF7-C2DABDAC01F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10" name="Rectangle 396">
              <a:extLst>
                <a:ext uri="{FF2B5EF4-FFF2-40B4-BE49-F238E27FC236}">
                  <a16:creationId xmlns:a16="http://schemas.microsoft.com/office/drawing/2014/main" id="{ED4FE6BC-E863-0A40-A1BF-59B1EE6E65F0}"/>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1" name="Group 397">
              <a:extLst>
                <a:ext uri="{FF2B5EF4-FFF2-40B4-BE49-F238E27FC236}">
                  <a16:creationId xmlns:a16="http://schemas.microsoft.com/office/drawing/2014/main" id="{B0820A9D-B93E-724D-B70E-1CA866696055}"/>
                </a:ext>
              </a:extLst>
            </p:cNvPr>
            <p:cNvGrpSpPr>
              <a:grpSpLocks/>
            </p:cNvGrpSpPr>
            <p:nvPr/>
          </p:nvGrpSpPr>
          <p:grpSpPr bwMode="auto">
            <a:xfrm>
              <a:off x="4749" y="668"/>
              <a:ext cx="581" cy="145"/>
              <a:chOff x="614" y="2568"/>
              <a:chExt cx="725" cy="139"/>
            </a:xfrm>
          </p:grpSpPr>
          <p:sp>
            <p:nvSpPr>
              <p:cNvPr id="936" name="AutoShape 398">
                <a:extLst>
                  <a:ext uri="{FF2B5EF4-FFF2-40B4-BE49-F238E27FC236}">
                    <a16:creationId xmlns:a16="http://schemas.microsoft.com/office/drawing/2014/main" id="{C731DD29-B1AF-B140-BF66-9AA1704AA0DA}"/>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7" name="AutoShape 399">
                <a:extLst>
                  <a:ext uri="{FF2B5EF4-FFF2-40B4-BE49-F238E27FC236}">
                    <a16:creationId xmlns:a16="http://schemas.microsoft.com/office/drawing/2014/main" id="{69450BC6-9D04-5E41-AAFA-3248B29893B9}"/>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2" name="Rectangle 400">
              <a:extLst>
                <a:ext uri="{FF2B5EF4-FFF2-40B4-BE49-F238E27FC236}">
                  <a16:creationId xmlns:a16="http://schemas.microsoft.com/office/drawing/2014/main" id="{1E68D328-8CD6-494C-8980-4A62098558E2}"/>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3" name="Group 401">
              <a:extLst>
                <a:ext uri="{FF2B5EF4-FFF2-40B4-BE49-F238E27FC236}">
                  <a16:creationId xmlns:a16="http://schemas.microsoft.com/office/drawing/2014/main" id="{80ABD857-57C1-6042-8F03-E798080B040D}"/>
                </a:ext>
              </a:extLst>
            </p:cNvPr>
            <p:cNvGrpSpPr>
              <a:grpSpLocks/>
            </p:cNvGrpSpPr>
            <p:nvPr/>
          </p:nvGrpSpPr>
          <p:grpSpPr bwMode="auto">
            <a:xfrm>
              <a:off x="4747" y="994"/>
              <a:ext cx="581" cy="134"/>
              <a:chOff x="614" y="2568"/>
              <a:chExt cx="725" cy="139"/>
            </a:xfrm>
          </p:grpSpPr>
          <p:sp>
            <p:nvSpPr>
              <p:cNvPr id="934" name="AutoShape 402">
                <a:extLst>
                  <a:ext uri="{FF2B5EF4-FFF2-40B4-BE49-F238E27FC236}">
                    <a16:creationId xmlns:a16="http://schemas.microsoft.com/office/drawing/2014/main" id="{F3B87B92-FEB0-5347-AD64-CA0F25689BD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5" name="AutoShape 403">
                <a:extLst>
                  <a:ext uri="{FF2B5EF4-FFF2-40B4-BE49-F238E27FC236}">
                    <a16:creationId xmlns:a16="http://schemas.microsoft.com/office/drawing/2014/main" id="{9936A920-B1F4-C14C-B5C6-409A7AFE847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4" name="Rectangle 404">
              <a:extLst>
                <a:ext uri="{FF2B5EF4-FFF2-40B4-BE49-F238E27FC236}">
                  <a16:creationId xmlns:a16="http://schemas.microsoft.com/office/drawing/2014/main" id="{0F04EEB4-7896-7D4A-BCDA-62B0C7B9FA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15" name="Rectangle 405">
              <a:extLst>
                <a:ext uri="{FF2B5EF4-FFF2-40B4-BE49-F238E27FC236}">
                  <a16:creationId xmlns:a16="http://schemas.microsoft.com/office/drawing/2014/main" id="{5909BD1D-CACF-D748-A5B9-4C7904EECC4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6" name="Group 406">
              <a:extLst>
                <a:ext uri="{FF2B5EF4-FFF2-40B4-BE49-F238E27FC236}">
                  <a16:creationId xmlns:a16="http://schemas.microsoft.com/office/drawing/2014/main" id="{F985F348-C548-C043-912F-5350B438D3C0}"/>
                </a:ext>
              </a:extLst>
            </p:cNvPr>
            <p:cNvGrpSpPr>
              <a:grpSpLocks/>
            </p:cNvGrpSpPr>
            <p:nvPr/>
          </p:nvGrpSpPr>
          <p:grpSpPr bwMode="auto">
            <a:xfrm>
              <a:off x="4735" y="1627"/>
              <a:ext cx="582" cy="151"/>
              <a:chOff x="614" y="2568"/>
              <a:chExt cx="725" cy="139"/>
            </a:xfrm>
          </p:grpSpPr>
          <p:sp>
            <p:nvSpPr>
              <p:cNvPr id="932" name="AutoShape 407">
                <a:extLst>
                  <a:ext uri="{FF2B5EF4-FFF2-40B4-BE49-F238E27FC236}">
                    <a16:creationId xmlns:a16="http://schemas.microsoft.com/office/drawing/2014/main" id="{F70F083E-0DB4-B64D-BC78-036B8F2D460F}"/>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3" name="AutoShape 408">
                <a:extLst>
                  <a:ext uri="{FF2B5EF4-FFF2-40B4-BE49-F238E27FC236}">
                    <a16:creationId xmlns:a16="http://schemas.microsoft.com/office/drawing/2014/main" id="{EDA150B8-1FBA-3A43-8152-77EF2D3FD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7" name="Freeform 409">
              <a:extLst>
                <a:ext uri="{FF2B5EF4-FFF2-40B4-BE49-F238E27FC236}">
                  <a16:creationId xmlns:a16="http://schemas.microsoft.com/office/drawing/2014/main" id="{A4EE2C33-4CEF-F64E-8D2C-C9DFC11B0CF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18" name="Group 410">
              <a:extLst>
                <a:ext uri="{FF2B5EF4-FFF2-40B4-BE49-F238E27FC236}">
                  <a16:creationId xmlns:a16="http://schemas.microsoft.com/office/drawing/2014/main" id="{D5237434-45E3-9B43-B435-70ECE4BC17C6}"/>
                </a:ext>
              </a:extLst>
            </p:cNvPr>
            <p:cNvGrpSpPr>
              <a:grpSpLocks/>
            </p:cNvGrpSpPr>
            <p:nvPr/>
          </p:nvGrpSpPr>
          <p:grpSpPr bwMode="auto">
            <a:xfrm>
              <a:off x="4739" y="1327"/>
              <a:ext cx="582" cy="139"/>
              <a:chOff x="614" y="2568"/>
              <a:chExt cx="725" cy="139"/>
            </a:xfrm>
          </p:grpSpPr>
          <p:sp>
            <p:nvSpPr>
              <p:cNvPr id="930" name="AutoShape 411">
                <a:extLst>
                  <a:ext uri="{FF2B5EF4-FFF2-40B4-BE49-F238E27FC236}">
                    <a16:creationId xmlns:a16="http://schemas.microsoft.com/office/drawing/2014/main" id="{FE241821-A07C-5E45-9536-5C4C0DCB2EE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1" name="AutoShape 412">
                <a:extLst>
                  <a:ext uri="{FF2B5EF4-FFF2-40B4-BE49-F238E27FC236}">
                    <a16:creationId xmlns:a16="http://schemas.microsoft.com/office/drawing/2014/main" id="{A291E061-47B5-8B40-B857-3700BEC1CF9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9" name="Rectangle 413">
              <a:extLst>
                <a:ext uri="{FF2B5EF4-FFF2-40B4-BE49-F238E27FC236}">
                  <a16:creationId xmlns:a16="http://schemas.microsoft.com/office/drawing/2014/main" id="{DD501FF1-6533-124E-B747-F46FD4739AA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0" name="Freeform 414">
              <a:extLst>
                <a:ext uri="{FF2B5EF4-FFF2-40B4-BE49-F238E27FC236}">
                  <a16:creationId xmlns:a16="http://schemas.microsoft.com/office/drawing/2014/main" id="{DCD7A571-3F8E-5B4C-AE78-445B1D4AE2C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1" name="Freeform 415">
              <a:extLst>
                <a:ext uri="{FF2B5EF4-FFF2-40B4-BE49-F238E27FC236}">
                  <a16:creationId xmlns:a16="http://schemas.microsoft.com/office/drawing/2014/main" id="{938BC4F2-A426-3F45-8FD9-7FA2DBEC0307}"/>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2" name="Oval 416">
              <a:extLst>
                <a:ext uri="{FF2B5EF4-FFF2-40B4-BE49-F238E27FC236}">
                  <a16:creationId xmlns:a16="http://schemas.microsoft.com/office/drawing/2014/main" id="{AF98DFA3-988A-EC49-B271-BC58A8724ED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3" name="Freeform 417">
              <a:extLst>
                <a:ext uri="{FF2B5EF4-FFF2-40B4-BE49-F238E27FC236}">
                  <a16:creationId xmlns:a16="http://schemas.microsoft.com/office/drawing/2014/main" id="{A196ACD0-B52A-594C-BD08-5F7FA59EA3F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4" name="AutoShape 418">
              <a:extLst>
                <a:ext uri="{FF2B5EF4-FFF2-40B4-BE49-F238E27FC236}">
                  <a16:creationId xmlns:a16="http://schemas.microsoft.com/office/drawing/2014/main" id="{31CD3BB6-E02C-FF4B-963F-83FAE08F49B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5" name="AutoShape 419">
              <a:extLst>
                <a:ext uri="{FF2B5EF4-FFF2-40B4-BE49-F238E27FC236}">
                  <a16:creationId xmlns:a16="http://schemas.microsoft.com/office/drawing/2014/main" id="{348C19C6-E3E4-6244-86AE-3030DDC92A4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6" name="Oval 420">
              <a:extLst>
                <a:ext uri="{FF2B5EF4-FFF2-40B4-BE49-F238E27FC236}">
                  <a16:creationId xmlns:a16="http://schemas.microsoft.com/office/drawing/2014/main" id="{427211E2-1972-7141-998C-496F47DB8C74}"/>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7" name="Oval 421">
              <a:extLst>
                <a:ext uri="{FF2B5EF4-FFF2-40B4-BE49-F238E27FC236}">
                  <a16:creationId xmlns:a16="http://schemas.microsoft.com/office/drawing/2014/main" id="{A4986518-BD9B-5B44-985C-6F2FB20BB7B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28" name="Oval 422">
              <a:extLst>
                <a:ext uri="{FF2B5EF4-FFF2-40B4-BE49-F238E27FC236}">
                  <a16:creationId xmlns:a16="http://schemas.microsoft.com/office/drawing/2014/main" id="{410B6E44-7449-9E43-AFBD-60C7C42E260D}"/>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9" name="Rectangle 423">
              <a:extLst>
                <a:ext uri="{FF2B5EF4-FFF2-40B4-BE49-F238E27FC236}">
                  <a16:creationId xmlns:a16="http://schemas.microsoft.com/office/drawing/2014/main" id="{B13CD25C-C312-244E-B0BF-CD83F0BBA536}"/>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938" name="Group 424">
            <a:extLst>
              <a:ext uri="{FF2B5EF4-FFF2-40B4-BE49-F238E27FC236}">
                <a16:creationId xmlns:a16="http://schemas.microsoft.com/office/drawing/2014/main" id="{E9EBF6A3-E9F0-8746-A258-7B6F1E3DA995}"/>
              </a:ext>
            </a:extLst>
          </p:cNvPr>
          <p:cNvGrpSpPr>
            <a:grpSpLocks/>
          </p:cNvGrpSpPr>
          <p:nvPr/>
        </p:nvGrpSpPr>
        <p:grpSpPr bwMode="auto">
          <a:xfrm>
            <a:off x="1689100" y="5749972"/>
            <a:ext cx="231775" cy="441325"/>
            <a:chOff x="4140" y="429"/>
            <a:chExt cx="1425" cy="2396"/>
          </a:xfrm>
        </p:grpSpPr>
        <p:sp>
          <p:nvSpPr>
            <p:cNvPr id="939" name="Freeform 425">
              <a:extLst>
                <a:ext uri="{FF2B5EF4-FFF2-40B4-BE49-F238E27FC236}">
                  <a16:creationId xmlns:a16="http://schemas.microsoft.com/office/drawing/2014/main" id="{317EF1EB-033C-B541-875F-F971EF4C96A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0" name="Rectangle 426">
              <a:extLst>
                <a:ext uri="{FF2B5EF4-FFF2-40B4-BE49-F238E27FC236}">
                  <a16:creationId xmlns:a16="http://schemas.microsoft.com/office/drawing/2014/main" id="{7DE336F4-7D1A-AD4C-B804-3C17B5FDDBE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1" name="Freeform 427">
              <a:extLst>
                <a:ext uri="{FF2B5EF4-FFF2-40B4-BE49-F238E27FC236}">
                  <a16:creationId xmlns:a16="http://schemas.microsoft.com/office/drawing/2014/main" id="{2EF9F335-3899-2649-A235-1B2F287E3EA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2" name="Freeform 428">
              <a:extLst>
                <a:ext uri="{FF2B5EF4-FFF2-40B4-BE49-F238E27FC236}">
                  <a16:creationId xmlns:a16="http://schemas.microsoft.com/office/drawing/2014/main" id="{38F111C0-EACA-674A-B70B-E58450D355E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3" name="Rectangle 429">
              <a:extLst>
                <a:ext uri="{FF2B5EF4-FFF2-40B4-BE49-F238E27FC236}">
                  <a16:creationId xmlns:a16="http://schemas.microsoft.com/office/drawing/2014/main" id="{8FAFAE77-82D3-6944-9183-612E8FADA36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4" name="Group 430">
              <a:extLst>
                <a:ext uri="{FF2B5EF4-FFF2-40B4-BE49-F238E27FC236}">
                  <a16:creationId xmlns:a16="http://schemas.microsoft.com/office/drawing/2014/main" id="{C9C3B06D-1446-984E-8533-C1D0EC6B486C}"/>
                </a:ext>
              </a:extLst>
            </p:cNvPr>
            <p:cNvGrpSpPr>
              <a:grpSpLocks/>
            </p:cNvGrpSpPr>
            <p:nvPr/>
          </p:nvGrpSpPr>
          <p:grpSpPr bwMode="auto">
            <a:xfrm>
              <a:off x="4749" y="668"/>
              <a:ext cx="581" cy="145"/>
              <a:chOff x="614" y="2568"/>
              <a:chExt cx="725" cy="139"/>
            </a:xfrm>
          </p:grpSpPr>
          <p:sp>
            <p:nvSpPr>
              <p:cNvPr id="969" name="AutoShape 431">
                <a:extLst>
                  <a:ext uri="{FF2B5EF4-FFF2-40B4-BE49-F238E27FC236}">
                    <a16:creationId xmlns:a16="http://schemas.microsoft.com/office/drawing/2014/main" id="{B80496C4-049D-954C-A5E2-DFF3BE40A452}"/>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0" name="AutoShape 432">
                <a:extLst>
                  <a:ext uri="{FF2B5EF4-FFF2-40B4-BE49-F238E27FC236}">
                    <a16:creationId xmlns:a16="http://schemas.microsoft.com/office/drawing/2014/main" id="{E94FA028-F9BF-5049-A877-C2D7FDCD901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45" name="Rectangle 433">
              <a:extLst>
                <a:ext uri="{FF2B5EF4-FFF2-40B4-BE49-F238E27FC236}">
                  <a16:creationId xmlns:a16="http://schemas.microsoft.com/office/drawing/2014/main" id="{1C7D30E0-62C3-8547-BC1B-55D6857A2A8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6" name="Group 434">
              <a:extLst>
                <a:ext uri="{FF2B5EF4-FFF2-40B4-BE49-F238E27FC236}">
                  <a16:creationId xmlns:a16="http://schemas.microsoft.com/office/drawing/2014/main" id="{CAA280D4-E674-2E4D-847F-F365F1274CA6}"/>
                </a:ext>
              </a:extLst>
            </p:cNvPr>
            <p:cNvGrpSpPr>
              <a:grpSpLocks/>
            </p:cNvGrpSpPr>
            <p:nvPr/>
          </p:nvGrpSpPr>
          <p:grpSpPr bwMode="auto">
            <a:xfrm>
              <a:off x="4747" y="994"/>
              <a:ext cx="581" cy="134"/>
              <a:chOff x="614" y="2568"/>
              <a:chExt cx="725" cy="139"/>
            </a:xfrm>
          </p:grpSpPr>
          <p:sp>
            <p:nvSpPr>
              <p:cNvPr id="967" name="AutoShape 435">
                <a:extLst>
                  <a:ext uri="{FF2B5EF4-FFF2-40B4-BE49-F238E27FC236}">
                    <a16:creationId xmlns:a16="http://schemas.microsoft.com/office/drawing/2014/main" id="{738D85AC-043C-754D-A78E-BACC8A48207E}"/>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8" name="AutoShape 436">
                <a:extLst>
                  <a:ext uri="{FF2B5EF4-FFF2-40B4-BE49-F238E27FC236}">
                    <a16:creationId xmlns:a16="http://schemas.microsoft.com/office/drawing/2014/main" id="{B76D4B9D-F7C8-E14E-9522-B51842A2DCD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47" name="Rectangle 437">
              <a:extLst>
                <a:ext uri="{FF2B5EF4-FFF2-40B4-BE49-F238E27FC236}">
                  <a16:creationId xmlns:a16="http://schemas.microsoft.com/office/drawing/2014/main" id="{A121AF39-D190-9942-9112-F9B7373DD92F}"/>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8" name="Rectangle 438">
              <a:extLst>
                <a:ext uri="{FF2B5EF4-FFF2-40B4-BE49-F238E27FC236}">
                  <a16:creationId xmlns:a16="http://schemas.microsoft.com/office/drawing/2014/main" id="{9946FEDB-0B41-A441-8DFF-6C8F29D596E3}"/>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9" name="Group 439">
              <a:extLst>
                <a:ext uri="{FF2B5EF4-FFF2-40B4-BE49-F238E27FC236}">
                  <a16:creationId xmlns:a16="http://schemas.microsoft.com/office/drawing/2014/main" id="{087E5FE7-6DA0-E046-A8AD-270F21B72F4B}"/>
                </a:ext>
              </a:extLst>
            </p:cNvPr>
            <p:cNvGrpSpPr>
              <a:grpSpLocks/>
            </p:cNvGrpSpPr>
            <p:nvPr/>
          </p:nvGrpSpPr>
          <p:grpSpPr bwMode="auto">
            <a:xfrm>
              <a:off x="4735" y="1627"/>
              <a:ext cx="582" cy="151"/>
              <a:chOff x="614" y="2568"/>
              <a:chExt cx="725" cy="139"/>
            </a:xfrm>
          </p:grpSpPr>
          <p:sp>
            <p:nvSpPr>
              <p:cNvPr id="965" name="AutoShape 440">
                <a:extLst>
                  <a:ext uri="{FF2B5EF4-FFF2-40B4-BE49-F238E27FC236}">
                    <a16:creationId xmlns:a16="http://schemas.microsoft.com/office/drawing/2014/main" id="{039CD5C6-4A2D-F248-8B0E-32167F37202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6" name="AutoShape 441">
                <a:extLst>
                  <a:ext uri="{FF2B5EF4-FFF2-40B4-BE49-F238E27FC236}">
                    <a16:creationId xmlns:a16="http://schemas.microsoft.com/office/drawing/2014/main" id="{E70B0960-3C6E-5040-8F34-E0B99EDAF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50" name="Freeform 442">
              <a:extLst>
                <a:ext uri="{FF2B5EF4-FFF2-40B4-BE49-F238E27FC236}">
                  <a16:creationId xmlns:a16="http://schemas.microsoft.com/office/drawing/2014/main" id="{17BD7AC4-5373-C941-88AB-B26440D3268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51" name="Group 443">
              <a:extLst>
                <a:ext uri="{FF2B5EF4-FFF2-40B4-BE49-F238E27FC236}">
                  <a16:creationId xmlns:a16="http://schemas.microsoft.com/office/drawing/2014/main" id="{C7BD3591-3619-7E4C-9B6A-55A758416E82}"/>
                </a:ext>
              </a:extLst>
            </p:cNvPr>
            <p:cNvGrpSpPr>
              <a:grpSpLocks/>
            </p:cNvGrpSpPr>
            <p:nvPr/>
          </p:nvGrpSpPr>
          <p:grpSpPr bwMode="auto">
            <a:xfrm>
              <a:off x="4739" y="1327"/>
              <a:ext cx="582" cy="139"/>
              <a:chOff x="614" y="2568"/>
              <a:chExt cx="725" cy="139"/>
            </a:xfrm>
          </p:grpSpPr>
          <p:sp>
            <p:nvSpPr>
              <p:cNvPr id="963" name="AutoShape 444">
                <a:extLst>
                  <a:ext uri="{FF2B5EF4-FFF2-40B4-BE49-F238E27FC236}">
                    <a16:creationId xmlns:a16="http://schemas.microsoft.com/office/drawing/2014/main" id="{C694EDB9-4E43-7042-9083-DC97B66DE3A3}"/>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4" name="AutoShape 445">
                <a:extLst>
                  <a:ext uri="{FF2B5EF4-FFF2-40B4-BE49-F238E27FC236}">
                    <a16:creationId xmlns:a16="http://schemas.microsoft.com/office/drawing/2014/main" id="{2AB5642F-0A02-6B42-AF90-50B0A18117A6}"/>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52" name="Rectangle 446">
              <a:extLst>
                <a:ext uri="{FF2B5EF4-FFF2-40B4-BE49-F238E27FC236}">
                  <a16:creationId xmlns:a16="http://schemas.microsoft.com/office/drawing/2014/main" id="{2AFCC6E7-BFA9-B440-8D4B-84D103A08926}"/>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3" name="Freeform 447">
              <a:extLst>
                <a:ext uri="{FF2B5EF4-FFF2-40B4-BE49-F238E27FC236}">
                  <a16:creationId xmlns:a16="http://schemas.microsoft.com/office/drawing/2014/main" id="{82204651-13E9-F04B-82D6-6A223B2E11E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4" name="Freeform 448">
              <a:extLst>
                <a:ext uri="{FF2B5EF4-FFF2-40B4-BE49-F238E27FC236}">
                  <a16:creationId xmlns:a16="http://schemas.microsoft.com/office/drawing/2014/main" id="{6922DA35-3C04-774C-8ACF-153A173C658F}"/>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5" name="Oval 449">
              <a:extLst>
                <a:ext uri="{FF2B5EF4-FFF2-40B4-BE49-F238E27FC236}">
                  <a16:creationId xmlns:a16="http://schemas.microsoft.com/office/drawing/2014/main" id="{C23E4235-11FF-984D-A57A-C75AD14601A9}"/>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6" name="Freeform 450">
              <a:extLst>
                <a:ext uri="{FF2B5EF4-FFF2-40B4-BE49-F238E27FC236}">
                  <a16:creationId xmlns:a16="http://schemas.microsoft.com/office/drawing/2014/main" id="{59166102-C946-C84E-A8E6-A50DC889B2E2}"/>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7" name="AutoShape 451">
              <a:extLst>
                <a:ext uri="{FF2B5EF4-FFF2-40B4-BE49-F238E27FC236}">
                  <a16:creationId xmlns:a16="http://schemas.microsoft.com/office/drawing/2014/main" id="{DB6EAA21-8AC6-7643-85FF-FFC300E9E71D}"/>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8" name="AutoShape 452">
              <a:extLst>
                <a:ext uri="{FF2B5EF4-FFF2-40B4-BE49-F238E27FC236}">
                  <a16:creationId xmlns:a16="http://schemas.microsoft.com/office/drawing/2014/main" id="{15D9F3D2-6ED8-4C4F-BB56-E545BDE0C428}"/>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9" name="Oval 453">
              <a:extLst>
                <a:ext uri="{FF2B5EF4-FFF2-40B4-BE49-F238E27FC236}">
                  <a16:creationId xmlns:a16="http://schemas.microsoft.com/office/drawing/2014/main" id="{D05548EE-6B5D-D146-AE13-3B37C643B54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0" name="Oval 454">
              <a:extLst>
                <a:ext uri="{FF2B5EF4-FFF2-40B4-BE49-F238E27FC236}">
                  <a16:creationId xmlns:a16="http://schemas.microsoft.com/office/drawing/2014/main" id="{BA9CDE26-F880-424F-ACDF-5A5386DB084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61" name="Oval 455">
              <a:extLst>
                <a:ext uri="{FF2B5EF4-FFF2-40B4-BE49-F238E27FC236}">
                  <a16:creationId xmlns:a16="http://schemas.microsoft.com/office/drawing/2014/main" id="{ADD01E69-6DBA-9443-B258-925348F541E2}"/>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2" name="Rectangle 456">
              <a:extLst>
                <a:ext uri="{FF2B5EF4-FFF2-40B4-BE49-F238E27FC236}">
                  <a16:creationId xmlns:a16="http://schemas.microsoft.com/office/drawing/2014/main" id="{60515F24-76C5-D241-9374-EDF990578674}"/>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7" name="Group 316">
            <a:extLst>
              <a:ext uri="{FF2B5EF4-FFF2-40B4-BE49-F238E27FC236}">
                <a16:creationId xmlns:a16="http://schemas.microsoft.com/office/drawing/2014/main" id="{C425A84F-46B8-754A-9724-6E2F7CE21E32}"/>
              </a:ext>
            </a:extLst>
          </p:cNvPr>
          <p:cNvGrpSpPr/>
          <p:nvPr/>
        </p:nvGrpSpPr>
        <p:grpSpPr>
          <a:xfrm>
            <a:off x="7928343" y="3253082"/>
            <a:ext cx="616281" cy="869387"/>
            <a:chOff x="10910965" y="2513124"/>
            <a:chExt cx="586768" cy="904023"/>
          </a:xfrm>
        </p:grpSpPr>
        <p:sp>
          <p:nvSpPr>
            <p:cNvPr id="318" name="Rectangle 317">
              <a:extLst>
                <a:ext uri="{FF2B5EF4-FFF2-40B4-BE49-F238E27FC236}">
                  <a16:creationId xmlns:a16="http://schemas.microsoft.com/office/drawing/2014/main" id="{8936A3DE-03D8-EE46-B893-03954ECF8D9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19" name="Straight Connector 318">
              <a:extLst>
                <a:ext uri="{FF2B5EF4-FFF2-40B4-BE49-F238E27FC236}">
                  <a16:creationId xmlns:a16="http://schemas.microsoft.com/office/drawing/2014/main" id="{6D7E9975-BFAD-8342-A28D-A44C4EE2D551}"/>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EA99EF4C-F055-BE41-BC0C-7222F834FC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BE39BD-E7EF-F549-B80A-D6DB578AC9F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263E7FDF-996A-D047-B0F4-86BAA87A454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a:extLst>
              <a:ext uri="{FF2B5EF4-FFF2-40B4-BE49-F238E27FC236}">
                <a16:creationId xmlns:a16="http://schemas.microsoft.com/office/drawing/2014/main" id="{E5D22A11-B9BD-7D47-BC69-0B40AFC1DDE5}"/>
              </a:ext>
            </a:extLst>
          </p:cNvPr>
          <p:cNvCxnSpPr>
            <a:cxnSpLocks/>
          </p:cNvCxnSpPr>
          <p:nvPr/>
        </p:nvCxnSpPr>
        <p:spPr>
          <a:xfrm>
            <a:off x="3769031" y="4119717"/>
            <a:ext cx="13076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1" name="Group 457">
            <a:extLst>
              <a:ext uri="{FF2B5EF4-FFF2-40B4-BE49-F238E27FC236}">
                <a16:creationId xmlns:a16="http://schemas.microsoft.com/office/drawing/2014/main" id="{C6E45B59-E267-7B45-B2BC-74C688AEE131}"/>
              </a:ext>
            </a:extLst>
          </p:cNvPr>
          <p:cNvGrpSpPr>
            <a:grpSpLocks/>
          </p:cNvGrpSpPr>
          <p:nvPr/>
        </p:nvGrpSpPr>
        <p:grpSpPr bwMode="auto">
          <a:xfrm>
            <a:off x="3703638" y="3744959"/>
            <a:ext cx="231775" cy="441325"/>
            <a:chOff x="4140" y="429"/>
            <a:chExt cx="1425" cy="2396"/>
          </a:xfrm>
        </p:grpSpPr>
        <p:sp>
          <p:nvSpPr>
            <p:cNvPr id="972" name="Freeform 458">
              <a:extLst>
                <a:ext uri="{FF2B5EF4-FFF2-40B4-BE49-F238E27FC236}">
                  <a16:creationId xmlns:a16="http://schemas.microsoft.com/office/drawing/2014/main" id="{7DD04F7D-0DF7-5F46-95E0-951160D158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3" name="Rectangle 459">
              <a:extLst>
                <a:ext uri="{FF2B5EF4-FFF2-40B4-BE49-F238E27FC236}">
                  <a16:creationId xmlns:a16="http://schemas.microsoft.com/office/drawing/2014/main" id="{A482EC7C-40E6-5541-87E2-CC0AD47E1583}"/>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4" name="Freeform 460">
              <a:extLst>
                <a:ext uri="{FF2B5EF4-FFF2-40B4-BE49-F238E27FC236}">
                  <a16:creationId xmlns:a16="http://schemas.microsoft.com/office/drawing/2014/main" id="{09B2489F-DA46-8142-BD8E-C1442F2160E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5" name="Freeform 461">
              <a:extLst>
                <a:ext uri="{FF2B5EF4-FFF2-40B4-BE49-F238E27FC236}">
                  <a16:creationId xmlns:a16="http://schemas.microsoft.com/office/drawing/2014/main" id="{8560579B-50AA-8744-885F-62D076AE41F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6" name="Rectangle 462">
              <a:extLst>
                <a:ext uri="{FF2B5EF4-FFF2-40B4-BE49-F238E27FC236}">
                  <a16:creationId xmlns:a16="http://schemas.microsoft.com/office/drawing/2014/main" id="{981079A7-2423-4D45-ABF9-335D31DA322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77" name="Group 463">
              <a:extLst>
                <a:ext uri="{FF2B5EF4-FFF2-40B4-BE49-F238E27FC236}">
                  <a16:creationId xmlns:a16="http://schemas.microsoft.com/office/drawing/2014/main" id="{F60D08F5-01A8-1B47-9530-A60B84910B0F}"/>
                </a:ext>
              </a:extLst>
            </p:cNvPr>
            <p:cNvGrpSpPr>
              <a:grpSpLocks/>
            </p:cNvGrpSpPr>
            <p:nvPr/>
          </p:nvGrpSpPr>
          <p:grpSpPr bwMode="auto">
            <a:xfrm>
              <a:off x="4749" y="668"/>
              <a:ext cx="581" cy="145"/>
              <a:chOff x="614" y="2568"/>
              <a:chExt cx="725" cy="139"/>
            </a:xfrm>
          </p:grpSpPr>
          <p:sp>
            <p:nvSpPr>
              <p:cNvPr id="1002" name="AutoShape 464">
                <a:extLst>
                  <a:ext uri="{FF2B5EF4-FFF2-40B4-BE49-F238E27FC236}">
                    <a16:creationId xmlns:a16="http://schemas.microsoft.com/office/drawing/2014/main" id="{3FACCA5F-6077-7140-A10F-814A4CEC833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3" name="AutoShape 465">
                <a:extLst>
                  <a:ext uri="{FF2B5EF4-FFF2-40B4-BE49-F238E27FC236}">
                    <a16:creationId xmlns:a16="http://schemas.microsoft.com/office/drawing/2014/main" id="{F7CA1427-C3CB-EB4A-9376-38E19F4B8442}"/>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78" name="Rectangle 466">
              <a:extLst>
                <a:ext uri="{FF2B5EF4-FFF2-40B4-BE49-F238E27FC236}">
                  <a16:creationId xmlns:a16="http://schemas.microsoft.com/office/drawing/2014/main" id="{837C26C6-C274-5F4E-89AD-0D0A0063C5D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79" name="Group 467">
              <a:extLst>
                <a:ext uri="{FF2B5EF4-FFF2-40B4-BE49-F238E27FC236}">
                  <a16:creationId xmlns:a16="http://schemas.microsoft.com/office/drawing/2014/main" id="{866E97C1-381B-D941-9CAC-1F7B64147C85}"/>
                </a:ext>
              </a:extLst>
            </p:cNvPr>
            <p:cNvGrpSpPr>
              <a:grpSpLocks/>
            </p:cNvGrpSpPr>
            <p:nvPr/>
          </p:nvGrpSpPr>
          <p:grpSpPr bwMode="auto">
            <a:xfrm>
              <a:off x="4747" y="994"/>
              <a:ext cx="581" cy="134"/>
              <a:chOff x="614" y="2568"/>
              <a:chExt cx="725" cy="139"/>
            </a:xfrm>
          </p:grpSpPr>
          <p:sp>
            <p:nvSpPr>
              <p:cNvPr id="1000" name="AutoShape 468">
                <a:extLst>
                  <a:ext uri="{FF2B5EF4-FFF2-40B4-BE49-F238E27FC236}">
                    <a16:creationId xmlns:a16="http://schemas.microsoft.com/office/drawing/2014/main" id="{089E79CA-EA5F-F845-8135-381DDCE2B7F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1" name="AutoShape 469">
                <a:extLst>
                  <a:ext uri="{FF2B5EF4-FFF2-40B4-BE49-F238E27FC236}">
                    <a16:creationId xmlns:a16="http://schemas.microsoft.com/office/drawing/2014/main" id="{CEC382CF-D42E-C148-B554-D931AF3DAF6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0" name="Rectangle 470">
              <a:extLst>
                <a:ext uri="{FF2B5EF4-FFF2-40B4-BE49-F238E27FC236}">
                  <a16:creationId xmlns:a16="http://schemas.microsoft.com/office/drawing/2014/main" id="{39C56472-C924-2940-B17A-5BD33A2B256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1" name="Rectangle 471">
              <a:extLst>
                <a:ext uri="{FF2B5EF4-FFF2-40B4-BE49-F238E27FC236}">
                  <a16:creationId xmlns:a16="http://schemas.microsoft.com/office/drawing/2014/main" id="{48693300-7BC2-F24F-A5EA-5EFC928E335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82" name="Group 472">
              <a:extLst>
                <a:ext uri="{FF2B5EF4-FFF2-40B4-BE49-F238E27FC236}">
                  <a16:creationId xmlns:a16="http://schemas.microsoft.com/office/drawing/2014/main" id="{1BF7C429-6C5C-D54E-BD8C-1990AE08D8B1}"/>
                </a:ext>
              </a:extLst>
            </p:cNvPr>
            <p:cNvGrpSpPr>
              <a:grpSpLocks/>
            </p:cNvGrpSpPr>
            <p:nvPr/>
          </p:nvGrpSpPr>
          <p:grpSpPr bwMode="auto">
            <a:xfrm>
              <a:off x="4735" y="1627"/>
              <a:ext cx="582" cy="151"/>
              <a:chOff x="614" y="2568"/>
              <a:chExt cx="725" cy="139"/>
            </a:xfrm>
          </p:grpSpPr>
          <p:sp>
            <p:nvSpPr>
              <p:cNvPr id="998" name="AutoShape 473">
                <a:extLst>
                  <a:ext uri="{FF2B5EF4-FFF2-40B4-BE49-F238E27FC236}">
                    <a16:creationId xmlns:a16="http://schemas.microsoft.com/office/drawing/2014/main" id="{E12DA08F-762F-8A42-B411-55A6A73043E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9" name="AutoShape 474">
                <a:extLst>
                  <a:ext uri="{FF2B5EF4-FFF2-40B4-BE49-F238E27FC236}">
                    <a16:creationId xmlns:a16="http://schemas.microsoft.com/office/drawing/2014/main" id="{4E5DD8A3-DB1E-5E48-9B40-9CDB93E2F53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3" name="Freeform 475">
              <a:extLst>
                <a:ext uri="{FF2B5EF4-FFF2-40B4-BE49-F238E27FC236}">
                  <a16:creationId xmlns:a16="http://schemas.microsoft.com/office/drawing/2014/main" id="{6338E658-2064-FE4D-8C90-608F5603D1B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84" name="Group 476">
              <a:extLst>
                <a:ext uri="{FF2B5EF4-FFF2-40B4-BE49-F238E27FC236}">
                  <a16:creationId xmlns:a16="http://schemas.microsoft.com/office/drawing/2014/main" id="{F51EBDA0-8B91-7542-8465-DBEA299056D6}"/>
                </a:ext>
              </a:extLst>
            </p:cNvPr>
            <p:cNvGrpSpPr>
              <a:grpSpLocks/>
            </p:cNvGrpSpPr>
            <p:nvPr/>
          </p:nvGrpSpPr>
          <p:grpSpPr bwMode="auto">
            <a:xfrm>
              <a:off x="4739" y="1327"/>
              <a:ext cx="582" cy="139"/>
              <a:chOff x="614" y="2568"/>
              <a:chExt cx="725" cy="139"/>
            </a:xfrm>
          </p:grpSpPr>
          <p:sp>
            <p:nvSpPr>
              <p:cNvPr id="996" name="AutoShape 477">
                <a:extLst>
                  <a:ext uri="{FF2B5EF4-FFF2-40B4-BE49-F238E27FC236}">
                    <a16:creationId xmlns:a16="http://schemas.microsoft.com/office/drawing/2014/main" id="{EF24BF5B-102B-C340-948F-D8918718BC8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7" name="AutoShape 478">
                <a:extLst>
                  <a:ext uri="{FF2B5EF4-FFF2-40B4-BE49-F238E27FC236}">
                    <a16:creationId xmlns:a16="http://schemas.microsoft.com/office/drawing/2014/main" id="{140E04CF-3812-F045-8D17-168F7B463C0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5" name="Rectangle 479">
              <a:extLst>
                <a:ext uri="{FF2B5EF4-FFF2-40B4-BE49-F238E27FC236}">
                  <a16:creationId xmlns:a16="http://schemas.microsoft.com/office/drawing/2014/main" id="{A84A63E1-DEDD-8D48-9DE3-A238F90EAF8E}"/>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6" name="Freeform 480">
              <a:extLst>
                <a:ext uri="{FF2B5EF4-FFF2-40B4-BE49-F238E27FC236}">
                  <a16:creationId xmlns:a16="http://schemas.microsoft.com/office/drawing/2014/main" id="{AA0561AD-7E9C-4449-BC28-22FE95411E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7" name="Freeform 481">
              <a:extLst>
                <a:ext uri="{FF2B5EF4-FFF2-40B4-BE49-F238E27FC236}">
                  <a16:creationId xmlns:a16="http://schemas.microsoft.com/office/drawing/2014/main" id="{4CD36BC2-CE3A-8647-BA74-07860429897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8" name="Oval 482">
              <a:extLst>
                <a:ext uri="{FF2B5EF4-FFF2-40B4-BE49-F238E27FC236}">
                  <a16:creationId xmlns:a16="http://schemas.microsoft.com/office/drawing/2014/main" id="{20A57E2B-584E-DA4B-8D86-672777B3E25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9" name="Freeform 483">
              <a:extLst>
                <a:ext uri="{FF2B5EF4-FFF2-40B4-BE49-F238E27FC236}">
                  <a16:creationId xmlns:a16="http://schemas.microsoft.com/office/drawing/2014/main" id="{6FEFA449-FBC8-864C-B7D9-6DED5AB0CBD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90" name="AutoShape 484">
              <a:extLst>
                <a:ext uri="{FF2B5EF4-FFF2-40B4-BE49-F238E27FC236}">
                  <a16:creationId xmlns:a16="http://schemas.microsoft.com/office/drawing/2014/main" id="{4546C8B6-EBDA-5247-B1B0-B48DEBAFF97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1" name="AutoShape 485">
              <a:extLst>
                <a:ext uri="{FF2B5EF4-FFF2-40B4-BE49-F238E27FC236}">
                  <a16:creationId xmlns:a16="http://schemas.microsoft.com/office/drawing/2014/main" id="{C05FEF15-30BC-3D4D-8D0F-14F59AB0408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2" name="Oval 486">
              <a:extLst>
                <a:ext uri="{FF2B5EF4-FFF2-40B4-BE49-F238E27FC236}">
                  <a16:creationId xmlns:a16="http://schemas.microsoft.com/office/drawing/2014/main" id="{ECF2AD08-E62F-C24F-A0CB-5677D25F05B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3" name="Oval 487">
              <a:extLst>
                <a:ext uri="{FF2B5EF4-FFF2-40B4-BE49-F238E27FC236}">
                  <a16:creationId xmlns:a16="http://schemas.microsoft.com/office/drawing/2014/main" id="{CDAFBE24-E2D4-6545-BA87-78A5C4DCA02D}"/>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94" name="Oval 488">
              <a:extLst>
                <a:ext uri="{FF2B5EF4-FFF2-40B4-BE49-F238E27FC236}">
                  <a16:creationId xmlns:a16="http://schemas.microsoft.com/office/drawing/2014/main" id="{023AD650-7400-B34D-A1C1-EABEFBFD9C06}"/>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5" name="Rectangle 489">
              <a:extLst>
                <a:ext uri="{FF2B5EF4-FFF2-40B4-BE49-F238E27FC236}">
                  <a16:creationId xmlns:a16="http://schemas.microsoft.com/office/drawing/2014/main" id="{114EA38E-5873-E449-9C8C-82E6AEF3B7A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5" name="Group 344">
            <a:extLst>
              <a:ext uri="{FF2B5EF4-FFF2-40B4-BE49-F238E27FC236}">
                <a16:creationId xmlns:a16="http://schemas.microsoft.com/office/drawing/2014/main" id="{4B59543D-C5BA-F140-B187-9B5CD42038E3}"/>
              </a:ext>
            </a:extLst>
          </p:cNvPr>
          <p:cNvGrpSpPr/>
          <p:nvPr/>
        </p:nvGrpSpPr>
        <p:grpSpPr>
          <a:xfrm>
            <a:off x="4258034" y="5968846"/>
            <a:ext cx="476864" cy="255639"/>
            <a:chOff x="6859123" y="5156933"/>
            <a:chExt cx="456701" cy="226548"/>
          </a:xfrm>
        </p:grpSpPr>
        <p:sp>
          <p:nvSpPr>
            <p:cNvPr id="346" name="Rectangle 345">
              <a:extLst>
                <a:ext uri="{FF2B5EF4-FFF2-40B4-BE49-F238E27FC236}">
                  <a16:creationId xmlns:a16="http://schemas.microsoft.com/office/drawing/2014/main" id="{658633B4-7F85-9649-9D29-D4685E4D8FCE}"/>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47" name="Straight Connector 346">
              <a:extLst>
                <a:ext uri="{FF2B5EF4-FFF2-40B4-BE49-F238E27FC236}">
                  <a16:creationId xmlns:a16="http://schemas.microsoft.com/office/drawing/2014/main" id="{4AEFBFC0-69F4-0442-A5A5-AA6B13A5C54B}"/>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2565081-DC08-D043-A503-2FB6F949E0F0}"/>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DEA8E45E-B3F3-194A-8A6B-678BE5CEA477}"/>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85A94CF9-243E-0C4E-A010-AF25D658F77B}"/>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AFCDC61C-4A1A-624B-86AF-7EC5B97EAFEE}"/>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CA58E5DA-8966-1E4E-B9CC-4D9206B7416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40B4CE1B-77BF-D040-87C6-2BE4B75297B8}"/>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54" name="Group 353">
            <a:extLst>
              <a:ext uri="{FF2B5EF4-FFF2-40B4-BE49-F238E27FC236}">
                <a16:creationId xmlns:a16="http://schemas.microsoft.com/office/drawing/2014/main" id="{1516B822-274C-9142-A594-3C026C13E15A}"/>
              </a:ext>
            </a:extLst>
          </p:cNvPr>
          <p:cNvGrpSpPr/>
          <p:nvPr/>
        </p:nvGrpSpPr>
        <p:grpSpPr>
          <a:xfrm rot="18977820">
            <a:off x="3960984" y="4842636"/>
            <a:ext cx="476864" cy="255639"/>
            <a:chOff x="6859123" y="5156933"/>
            <a:chExt cx="456701" cy="226548"/>
          </a:xfrm>
        </p:grpSpPr>
        <p:sp>
          <p:nvSpPr>
            <p:cNvPr id="355" name="Rectangle 354">
              <a:extLst>
                <a:ext uri="{FF2B5EF4-FFF2-40B4-BE49-F238E27FC236}">
                  <a16:creationId xmlns:a16="http://schemas.microsoft.com/office/drawing/2014/main" id="{FE73F339-8370-854D-865A-1DA3D42F8615}"/>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6" name="Straight Connector 355">
              <a:extLst>
                <a:ext uri="{FF2B5EF4-FFF2-40B4-BE49-F238E27FC236}">
                  <a16:creationId xmlns:a16="http://schemas.microsoft.com/office/drawing/2014/main" id="{25FCEF18-6C08-1D44-8B43-B9FEC5A1CF34}"/>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69609594-6D6C-CE4D-8793-7FF98E89AD96}"/>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CA747F05-33BD-0A44-8A65-3557ACA73F90}"/>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E37B61E4-4606-D744-BD80-B5276B042207}"/>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A86704E3-8936-8944-BEA9-BB9821A64A8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0BA1282-3FA8-494B-AA57-9F64ED26BC74}"/>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D842007-7272-0E4C-9DDC-59436F73AB8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5D4499A7-8331-374E-915F-6FB1150582B0}"/>
              </a:ext>
            </a:extLst>
          </p:cNvPr>
          <p:cNvGrpSpPr/>
          <p:nvPr/>
        </p:nvGrpSpPr>
        <p:grpSpPr>
          <a:xfrm>
            <a:off x="6120416" y="4464220"/>
            <a:ext cx="476864" cy="255639"/>
            <a:chOff x="6859123" y="5156933"/>
            <a:chExt cx="456701" cy="226548"/>
          </a:xfrm>
        </p:grpSpPr>
        <p:sp>
          <p:nvSpPr>
            <p:cNvPr id="364" name="Rectangle 363">
              <a:extLst>
                <a:ext uri="{FF2B5EF4-FFF2-40B4-BE49-F238E27FC236}">
                  <a16:creationId xmlns:a16="http://schemas.microsoft.com/office/drawing/2014/main" id="{9DDEEE95-0C6B-F045-B62F-C3DAD3AD7FF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65" name="Straight Connector 364">
              <a:extLst>
                <a:ext uri="{FF2B5EF4-FFF2-40B4-BE49-F238E27FC236}">
                  <a16:creationId xmlns:a16="http://schemas.microsoft.com/office/drawing/2014/main" id="{5B7AA8AC-B89C-5B40-B520-2EC3B1B81D47}"/>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EC321B7-E2DC-344E-9763-169EF6E841E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3C94C832-11CE-A645-9806-C75AAA76D48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0FF87F-4770-CA45-B8F3-84AAC6B9A4B3}"/>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43B3B5EF-ECA9-B64A-93C4-85466210C7F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113028A7-6DC0-CF47-8C1B-CEF037BDA1A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5F1AD6B8-9E8D-D448-AA1C-C19CC145252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BC753510-FFCF-4444-A7BB-044870E26DD3}"/>
              </a:ext>
            </a:extLst>
          </p:cNvPr>
          <p:cNvGrpSpPr/>
          <p:nvPr/>
        </p:nvGrpSpPr>
        <p:grpSpPr>
          <a:xfrm rot="18857641">
            <a:off x="6110083" y="5317919"/>
            <a:ext cx="476864" cy="255639"/>
            <a:chOff x="6859123" y="5156933"/>
            <a:chExt cx="456701" cy="226548"/>
          </a:xfrm>
        </p:grpSpPr>
        <p:sp>
          <p:nvSpPr>
            <p:cNvPr id="373" name="Rectangle 372">
              <a:extLst>
                <a:ext uri="{FF2B5EF4-FFF2-40B4-BE49-F238E27FC236}">
                  <a16:creationId xmlns:a16="http://schemas.microsoft.com/office/drawing/2014/main" id="{A08E0DBC-4F5A-1745-BA9E-B4688EEBE8B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4" name="Straight Connector 373">
              <a:extLst>
                <a:ext uri="{FF2B5EF4-FFF2-40B4-BE49-F238E27FC236}">
                  <a16:creationId xmlns:a16="http://schemas.microsoft.com/office/drawing/2014/main" id="{86CCF497-BBF5-1847-A54B-1D274EC1FBF2}"/>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44666C01-A459-0044-A0B0-3D22A107A0E3}"/>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75D8ECE7-4B34-8F48-B62B-54865BA7462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5079C21-AA1B-2545-9071-BEE571A459AD}"/>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2D916BAD-87C0-6146-AB10-6650F08C5C71}"/>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3F49550F-F63A-B945-A97E-B7A0741AB27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2FDE63AE-3F8B-3D44-969E-074AE7DEAA9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08" name="Freeform 272">
            <a:extLst>
              <a:ext uri="{FF2B5EF4-FFF2-40B4-BE49-F238E27FC236}">
                <a16:creationId xmlns:a16="http://schemas.microsoft.com/office/drawing/2014/main" id="{CAFA60B5-CA3B-CE47-99B6-49C8AA15A522}"/>
              </a:ext>
            </a:extLst>
          </p:cNvPr>
          <p:cNvSpPr>
            <a:spLocks/>
          </p:cNvSpPr>
          <p:nvPr/>
        </p:nvSpPr>
        <p:spPr bwMode="auto">
          <a:xfrm>
            <a:off x="4455129" y="3198255"/>
            <a:ext cx="3305175" cy="2857500"/>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0 h 10000"/>
              <a:gd name="connsiteX1" fmla="*/ 0 w 10000"/>
              <a:gd name="connsiteY1" fmla="*/ 2933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299 w 10000"/>
              <a:gd name="connsiteY2" fmla="*/ 2963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00">
                <a:moveTo>
                  <a:pt x="0" y="0"/>
                </a:moveTo>
                <a:cubicBezTo>
                  <a:pt x="4" y="986"/>
                  <a:pt x="7" y="1972"/>
                  <a:pt x="11" y="2958"/>
                </a:cubicBezTo>
                <a:lnTo>
                  <a:pt x="2299" y="2963"/>
                </a:lnTo>
                <a:lnTo>
                  <a:pt x="951" y="4533"/>
                </a:lnTo>
                <a:lnTo>
                  <a:pt x="8674" y="4700"/>
                </a:lnTo>
                <a:lnTo>
                  <a:pt x="4265" y="10000"/>
                </a:lnTo>
                <a:lnTo>
                  <a:pt x="10000" y="10000"/>
                </a:lnTo>
                <a:lnTo>
                  <a:pt x="10000" y="7567"/>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 name="Group 10">
            <a:extLst>
              <a:ext uri="{FF2B5EF4-FFF2-40B4-BE49-F238E27FC236}">
                <a16:creationId xmlns:a16="http://schemas.microsoft.com/office/drawing/2014/main" id="{124C2353-8341-1E42-98B2-810BFB992383}"/>
              </a:ext>
            </a:extLst>
          </p:cNvPr>
          <p:cNvGrpSpPr/>
          <p:nvPr/>
        </p:nvGrpSpPr>
        <p:grpSpPr>
          <a:xfrm>
            <a:off x="2825750" y="3227434"/>
            <a:ext cx="5111145" cy="2933700"/>
            <a:chOff x="2825750" y="3227434"/>
            <a:chExt cx="5111145" cy="2933700"/>
          </a:xfrm>
        </p:grpSpPr>
        <p:grpSp>
          <p:nvGrpSpPr>
            <p:cNvPr id="860" name="Group 324">
              <a:extLst>
                <a:ext uri="{FF2B5EF4-FFF2-40B4-BE49-F238E27FC236}">
                  <a16:creationId xmlns:a16="http://schemas.microsoft.com/office/drawing/2014/main" id="{407BA615-EDD2-8A40-BE5B-0B090D092746}"/>
                </a:ext>
              </a:extLst>
            </p:cNvPr>
            <p:cNvGrpSpPr>
              <a:grpSpLocks/>
            </p:cNvGrpSpPr>
            <p:nvPr/>
          </p:nvGrpSpPr>
          <p:grpSpPr bwMode="auto">
            <a:xfrm>
              <a:off x="7844820" y="5350527"/>
              <a:ext cx="92075" cy="271462"/>
              <a:chOff x="10104" y="10005"/>
              <a:chExt cx="137" cy="411"/>
            </a:xfrm>
          </p:grpSpPr>
          <p:sp>
            <p:nvSpPr>
              <p:cNvPr id="861" name="Oval 325">
                <a:extLst>
                  <a:ext uri="{FF2B5EF4-FFF2-40B4-BE49-F238E27FC236}">
                    <a16:creationId xmlns:a16="http://schemas.microsoft.com/office/drawing/2014/main" id="{8B751E56-0C4B-D14C-945C-749546AA535F}"/>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2" name="Oval 326">
                <a:extLst>
                  <a:ext uri="{FF2B5EF4-FFF2-40B4-BE49-F238E27FC236}">
                    <a16:creationId xmlns:a16="http://schemas.microsoft.com/office/drawing/2014/main" id="{342DEC42-734D-D54D-A9B5-89D44C4674AF}"/>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4" name="Freeform 318">
              <a:extLst>
                <a:ext uri="{FF2B5EF4-FFF2-40B4-BE49-F238E27FC236}">
                  <a16:creationId xmlns:a16="http://schemas.microsoft.com/office/drawing/2014/main" id="{07189EA4-F824-494B-B957-3F54E942D2D2}"/>
                </a:ext>
              </a:extLst>
            </p:cNvPr>
            <p:cNvSpPr>
              <a:spLocks/>
            </p:cNvSpPr>
            <p:nvPr/>
          </p:nvSpPr>
          <p:spPr bwMode="auto">
            <a:xfrm>
              <a:off x="2825750" y="3227434"/>
              <a:ext cx="5067300" cy="2933700"/>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 name="connsiteX0" fmla="*/ 9981 w 10000"/>
                <a:gd name="connsiteY0" fmla="*/ 7403 h 10000"/>
                <a:gd name="connsiteX1" fmla="*/ 10000 w 10000"/>
                <a:gd name="connsiteY1" fmla="*/ 10000 h 10000"/>
                <a:gd name="connsiteX2" fmla="*/ 0 w 10000"/>
                <a:gd name="connsiteY2" fmla="*/ 9968 h 10000"/>
                <a:gd name="connsiteX3" fmla="*/ 4154 w 10000"/>
                <a:gd name="connsiteY3" fmla="*/ 3214 h 10000"/>
                <a:gd name="connsiteX4" fmla="*/ 2965 w 10000"/>
                <a:gd name="connsiteY4" fmla="*/ 3221 h 10000"/>
                <a:gd name="connsiteX5" fmla="*/ 2951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81" y="7403"/>
                  </a:moveTo>
                  <a:cubicBezTo>
                    <a:pt x="9987" y="8269"/>
                    <a:pt x="9994" y="9134"/>
                    <a:pt x="10000" y="10000"/>
                  </a:cubicBezTo>
                  <a:lnTo>
                    <a:pt x="0" y="9968"/>
                  </a:lnTo>
                  <a:lnTo>
                    <a:pt x="4154" y="3214"/>
                  </a:lnTo>
                  <a:lnTo>
                    <a:pt x="2965" y="3221"/>
                  </a:lnTo>
                  <a:cubicBezTo>
                    <a:pt x="2965" y="2171"/>
                    <a:pt x="2951" y="1050"/>
                    <a:pt x="2951" y="0"/>
                  </a:cubicBez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29A84814-4EB2-8F4D-8E06-375531045ECD}"/>
              </a:ext>
            </a:extLst>
          </p:cNvPr>
          <p:cNvGrpSpPr/>
          <p:nvPr/>
        </p:nvGrpSpPr>
        <p:grpSpPr>
          <a:xfrm>
            <a:off x="2352785" y="3322684"/>
            <a:ext cx="5785267" cy="2890693"/>
            <a:chOff x="2437534" y="3327145"/>
            <a:chExt cx="5785267" cy="2890693"/>
          </a:xfrm>
        </p:grpSpPr>
        <p:grpSp>
          <p:nvGrpSpPr>
            <p:cNvPr id="857" name="Group 321">
              <a:extLst>
                <a:ext uri="{FF2B5EF4-FFF2-40B4-BE49-F238E27FC236}">
                  <a16:creationId xmlns:a16="http://schemas.microsoft.com/office/drawing/2014/main" id="{96A8E8FE-EFA0-384B-BEBD-786291E65751}"/>
                </a:ext>
              </a:extLst>
            </p:cNvPr>
            <p:cNvGrpSpPr>
              <a:grpSpLocks/>
            </p:cNvGrpSpPr>
            <p:nvPr/>
          </p:nvGrpSpPr>
          <p:grpSpPr bwMode="auto">
            <a:xfrm>
              <a:off x="2437534" y="5122909"/>
              <a:ext cx="92465" cy="271463"/>
              <a:chOff x="10192" y="10005"/>
              <a:chExt cx="140" cy="411"/>
            </a:xfrm>
          </p:grpSpPr>
          <p:sp>
            <p:nvSpPr>
              <p:cNvPr id="858" name="Oval 322">
                <a:extLst>
                  <a:ext uri="{FF2B5EF4-FFF2-40B4-BE49-F238E27FC236}">
                    <a16:creationId xmlns:a16="http://schemas.microsoft.com/office/drawing/2014/main" id="{657A2D62-DEBC-024A-A3D2-BBFF1F270141}"/>
                  </a:ext>
                </a:extLst>
              </p:cNvPr>
              <p:cNvSpPr>
                <a:spLocks noChangeArrowheads="1"/>
              </p:cNvSpPr>
              <p:nvPr/>
            </p:nvSpPr>
            <p:spPr bwMode="auto">
              <a:xfrm>
                <a:off x="10195"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9" name="Oval 323">
                <a:extLst>
                  <a:ext uri="{FF2B5EF4-FFF2-40B4-BE49-F238E27FC236}">
                    <a16:creationId xmlns:a16="http://schemas.microsoft.com/office/drawing/2014/main" id="{BE20FDB8-C5B5-B94B-A64D-36960F83238A}"/>
                  </a:ext>
                </a:extLst>
              </p:cNvPr>
              <p:cNvSpPr>
                <a:spLocks noChangeArrowheads="1"/>
              </p:cNvSpPr>
              <p:nvPr/>
            </p:nvSpPr>
            <p:spPr bwMode="auto">
              <a:xfrm>
                <a:off x="10192"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5" name="Freeform 319">
              <a:extLst>
                <a:ext uri="{FF2B5EF4-FFF2-40B4-BE49-F238E27FC236}">
                  <a16:creationId xmlns:a16="http://schemas.microsoft.com/office/drawing/2014/main" id="{EAE73056-B5F0-9442-A833-AEE6F289ABD3}"/>
                </a:ext>
              </a:extLst>
            </p:cNvPr>
            <p:cNvSpPr>
              <a:spLocks/>
            </p:cNvSpPr>
            <p:nvPr/>
          </p:nvSpPr>
          <p:spPr bwMode="auto">
            <a:xfrm>
              <a:off x="2479226" y="3327145"/>
              <a:ext cx="5743575" cy="2890693"/>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6337 h 10028"/>
                <a:gd name="connsiteX1" fmla="*/ 0 w 10000"/>
                <a:gd name="connsiteY1" fmla="*/ 10028 h 10028"/>
                <a:gd name="connsiteX2" fmla="*/ 978 w 10000"/>
                <a:gd name="connsiteY2" fmla="*/ 10000 h 10028"/>
                <a:gd name="connsiteX3" fmla="*/ 3881 w 10000"/>
                <a:gd name="connsiteY3" fmla="*/ 4422 h 10028"/>
                <a:gd name="connsiteX4" fmla="*/ 7894 w 10000"/>
                <a:gd name="connsiteY4" fmla="*/ 4521 h 10028"/>
                <a:gd name="connsiteX5" fmla="*/ 9005 w 10000"/>
                <a:gd name="connsiteY5" fmla="*/ 2244 h 10028"/>
                <a:gd name="connsiteX6" fmla="*/ 10000 w 10000"/>
                <a:gd name="connsiteY6" fmla="*/ 2244 h 10028"/>
                <a:gd name="connsiteX7" fmla="*/ 9967 w 10000"/>
                <a:gd name="connsiteY7" fmla="*/ 0 h 10028"/>
                <a:gd name="connsiteX0" fmla="*/ 0 w 10000"/>
                <a:gd name="connsiteY0" fmla="*/ 6337 h 10000"/>
                <a:gd name="connsiteX1" fmla="*/ 6 w 10000"/>
                <a:gd name="connsiteY1" fmla="*/ 9979 h 10000"/>
                <a:gd name="connsiteX2" fmla="*/ 978 w 10000"/>
                <a:gd name="connsiteY2" fmla="*/ 10000 h 10000"/>
                <a:gd name="connsiteX3" fmla="*/ 3881 w 10000"/>
                <a:gd name="connsiteY3" fmla="*/ 4422 h 10000"/>
                <a:gd name="connsiteX4" fmla="*/ 7894 w 10000"/>
                <a:gd name="connsiteY4" fmla="*/ 4521 h 10000"/>
                <a:gd name="connsiteX5" fmla="*/ 9005 w 10000"/>
                <a:gd name="connsiteY5" fmla="*/ 2244 h 10000"/>
                <a:gd name="connsiteX6" fmla="*/ 10000 w 10000"/>
                <a:gd name="connsiteY6" fmla="*/ 2244 h 10000"/>
                <a:gd name="connsiteX7" fmla="*/ 9967 w 10000"/>
                <a:gd name="connsiteY7" fmla="*/ 0 h 10000"/>
                <a:gd name="connsiteX0" fmla="*/ 0 w 10000"/>
                <a:gd name="connsiteY0" fmla="*/ 6337 h 10016"/>
                <a:gd name="connsiteX1" fmla="*/ 0 w 10000"/>
                <a:gd name="connsiteY1" fmla="*/ 10016 h 10016"/>
                <a:gd name="connsiteX2" fmla="*/ 978 w 10000"/>
                <a:gd name="connsiteY2" fmla="*/ 10000 h 10016"/>
                <a:gd name="connsiteX3" fmla="*/ 3881 w 10000"/>
                <a:gd name="connsiteY3" fmla="*/ 4422 h 10016"/>
                <a:gd name="connsiteX4" fmla="*/ 7894 w 10000"/>
                <a:gd name="connsiteY4" fmla="*/ 4521 h 10016"/>
                <a:gd name="connsiteX5" fmla="*/ 9005 w 10000"/>
                <a:gd name="connsiteY5" fmla="*/ 2244 h 10016"/>
                <a:gd name="connsiteX6" fmla="*/ 10000 w 10000"/>
                <a:gd name="connsiteY6" fmla="*/ 2244 h 10016"/>
                <a:gd name="connsiteX7" fmla="*/ 9967 w 10000"/>
                <a:gd name="connsiteY7" fmla="*/ 0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16">
                  <a:moveTo>
                    <a:pt x="0" y="6337"/>
                  </a:moveTo>
                  <a:lnTo>
                    <a:pt x="0" y="10016"/>
                  </a:lnTo>
                  <a:lnTo>
                    <a:pt x="978" y="10000"/>
                  </a:lnTo>
                  <a:lnTo>
                    <a:pt x="3881" y="4422"/>
                  </a:lnTo>
                  <a:lnTo>
                    <a:pt x="7894" y="4521"/>
                  </a:lnTo>
                  <a:lnTo>
                    <a:pt x="9005" y="2244"/>
                  </a:lnTo>
                  <a:lnTo>
                    <a:pt x="10000" y="2244"/>
                  </a:lnTo>
                  <a:lnTo>
                    <a:pt x="9967"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 name="Group 13">
            <a:extLst>
              <a:ext uri="{FF2B5EF4-FFF2-40B4-BE49-F238E27FC236}">
                <a16:creationId xmlns:a16="http://schemas.microsoft.com/office/drawing/2014/main" id="{2D26D03E-1B92-E348-844D-C23EB11A6728}"/>
              </a:ext>
            </a:extLst>
          </p:cNvPr>
          <p:cNvGrpSpPr/>
          <p:nvPr/>
        </p:nvGrpSpPr>
        <p:grpSpPr>
          <a:xfrm>
            <a:off x="2549524" y="3308080"/>
            <a:ext cx="5828945" cy="2729229"/>
            <a:chOff x="2549524" y="3308080"/>
            <a:chExt cx="5828945" cy="2729229"/>
          </a:xfrm>
        </p:grpSpPr>
        <p:sp>
          <p:nvSpPr>
            <p:cNvPr id="856" name="Freeform 320">
              <a:extLst>
                <a:ext uri="{FF2B5EF4-FFF2-40B4-BE49-F238E27FC236}">
                  <a16:creationId xmlns:a16="http://schemas.microsoft.com/office/drawing/2014/main" id="{80105AF2-C1A5-E84F-BA91-D808D14D1904}"/>
                </a:ext>
              </a:extLst>
            </p:cNvPr>
            <p:cNvSpPr>
              <a:spLocks/>
            </p:cNvSpPr>
            <p:nvPr/>
          </p:nvSpPr>
          <p:spPr bwMode="auto">
            <a:xfrm>
              <a:off x="2549524" y="3370309"/>
              <a:ext cx="5787725" cy="2667000"/>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 name="connsiteX0" fmla="*/ 0 w 9994"/>
                <a:gd name="connsiteY0" fmla="*/ 6715 h 10000"/>
                <a:gd name="connsiteX1" fmla="*/ 0 w 9994"/>
                <a:gd name="connsiteY1" fmla="*/ 10000 h 10000"/>
                <a:gd name="connsiteX2" fmla="*/ 5362 w 9994"/>
                <a:gd name="connsiteY2" fmla="*/ 10000 h 10000"/>
                <a:gd name="connsiteX3" fmla="*/ 8832 w 9994"/>
                <a:gd name="connsiteY3" fmla="*/ 2502 h 10000"/>
                <a:gd name="connsiteX4" fmla="*/ 9994 w 9994"/>
                <a:gd name="connsiteY4" fmla="*/ 2505 h 10000"/>
                <a:gd name="connsiteX5" fmla="*/ 9984 w 9994"/>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4" h="10000">
                  <a:moveTo>
                    <a:pt x="0" y="6715"/>
                  </a:moveTo>
                  <a:lnTo>
                    <a:pt x="0" y="10000"/>
                  </a:lnTo>
                  <a:lnTo>
                    <a:pt x="5362" y="10000"/>
                  </a:lnTo>
                  <a:lnTo>
                    <a:pt x="8832" y="2502"/>
                  </a:lnTo>
                  <a:lnTo>
                    <a:pt x="9994" y="2505"/>
                  </a:lnTo>
                  <a:cubicBezTo>
                    <a:pt x="9989" y="1648"/>
                    <a:pt x="9989" y="857"/>
                    <a:pt x="9984" y="0"/>
                  </a:cubicBez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 name="Oval 12">
              <a:extLst>
                <a:ext uri="{FF2B5EF4-FFF2-40B4-BE49-F238E27FC236}">
                  <a16:creationId xmlns:a16="http://schemas.microsoft.com/office/drawing/2014/main" id="{D6207C71-6CD5-544B-8519-3A3DCC4703F2}"/>
                </a:ext>
              </a:extLst>
            </p:cNvPr>
            <p:cNvSpPr/>
            <p:nvPr/>
          </p:nvSpPr>
          <p:spPr>
            <a:xfrm>
              <a:off x="8286088" y="3308080"/>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9652FEC3-4BD4-274E-A52B-3C77A8ED251B}"/>
                </a:ext>
              </a:extLst>
            </p:cNvPr>
            <p:cNvSpPr/>
            <p:nvPr/>
          </p:nvSpPr>
          <p:spPr>
            <a:xfrm>
              <a:off x="8290207" y="3467541"/>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 name="Oval 2">
            <a:extLst>
              <a:ext uri="{FF2B5EF4-FFF2-40B4-BE49-F238E27FC236}">
                <a16:creationId xmlns:a16="http://schemas.microsoft.com/office/drawing/2014/main" id="{530F87D0-D169-7740-904C-F6E74D29E96F}"/>
              </a:ext>
            </a:extLst>
          </p:cNvPr>
          <p:cNvSpPr/>
          <p:nvPr/>
        </p:nvSpPr>
        <p:spPr>
          <a:xfrm>
            <a:off x="5476775" y="4215866"/>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0" name="Oval 279">
            <a:extLst>
              <a:ext uri="{FF2B5EF4-FFF2-40B4-BE49-F238E27FC236}">
                <a16:creationId xmlns:a16="http://schemas.microsoft.com/office/drawing/2014/main" id="{B439597C-D72F-F94A-933D-5ED9634D8F28}"/>
              </a:ext>
            </a:extLst>
          </p:cNvPr>
          <p:cNvSpPr/>
          <p:nvPr/>
        </p:nvSpPr>
        <p:spPr>
          <a:xfrm>
            <a:off x="5725428" y="4965032"/>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116</a:t>
            </a:fld>
            <a:endParaRPr lang="en-US" dirty="0"/>
          </a:p>
        </p:txBody>
      </p:sp>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dissolve">
                                      <p:cBhvr>
                                        <p:cTn id="7" dur="500"/>
                                        <p:tgtEl>
                                          <p:spTgt spid="80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dissolv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80"/>
                                        </p:tgtEl>
                                        <p:attrNameLst>
                                          <p:attrName>style.visibility</p:attrName>
                                        </p:attrNameLst>
                                      </p:cBhvr>
                                      <p:to>
                                        <p:strVal val="visible"/>
                                      </p:to>
                                    </p:set>
                                    <p:animEffect transition="in" filter="dissolve">
                                      <p:cBhvr>
                                        <p:cTn id="45" dur="500"/>
                                        <p:tgtEl>
                                          <p:spTgt spid="280"/>
                                        </p:tgtEl>
                                      </p:cBhvr>
                                    </p:animEffect>
                                  </p:childTnLst>
                                </p:cTn>
                              </p:par>
                              <p:par>
                                <p:cTn id="46" presetID="9" presetClass="exit" presetSubtype="0" fill="hold" grpId="1" nodeType="withEffect">
                                  <p:stCondLst>
                                    <p:cond delay="0"/>
                                  </p:stCondLst>
                                  <p:childTnLst>
                                    <p:animEffect transition="out" filter="dissolv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280"/>
                                        </p:tgtEl>
                                      </p:cBhvr>
                                    </p:animEffect>
                                    <p:set>
                                      <p:cBhvr>
                                        <p:cTn id="53" dur="1" fill="hold">
                                          <p:stCondLst>
                                            <p:cond delay="499"/>
                                          </p:stCondLst>
                                        </p:cTn>
                                        <p:tgtEl>
                                          <p:spTgt spid="28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dissolve">
                                      <p:cBhvr>
                                        <p:cTn id="58" dur="500"/>
                                        <p:tgtEl>
                                          <p:spTgt spid="174"/>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76"/>
                                        </p:tgtEl>
                                        <p:attrNameLst>
                                          <p:attrName>style.visibility</p:attrName>
                                        </p:attrNameLst>
                                      </p:cBhvr>
                                      <p:to>
                                        <p:strVal val="visible"/>
                                      </p:to>
                                    </p:set>
                                    <p:animEffect transition="in" filter="dissolve">
                                      <p:cBhvr>
                                        <p:cTn id="63"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808" grpId="0" animBg="1"/>
      <p:bldP spid="3" grpId="0" animBg="1"/>
      <p:bldP spid="3" grpId="1" animBg="1"/>
      <p:bldP spid="280" grpId="0" animBg="1"/>
      <p:bldP spid="280" grpId="1"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5C333110-16C5-1F49-87A1-51E13B44D652}"/>
              </a:ext>
            </a:extLst>
          </p:cNvPr>
          <p:cNvGrpSpPr/>
          <p:nvPr/>
        </p:nvGrpSpPr>
        <p:grpSpPr>
          <a:xfrm>
            <a:off x="9193161" y="2984089"/>
            <a:ext cx="357600" cy="634183"/>
            <a:chOff x="10910965" y="2513124"/>
            <a:chExt cx="586768" cy="904023"/>
          </a:xfrm>
        </p:grpSpPr>
        <p:sp>
          <p:nvSpPr>
            <p:cNvPr id="142" name="Rectangle 141">
              <a:extLst>
                <a:ext uri="{FF2B5EF4-FFF2-40B4-BE49-F238E27FC236}">
                  <a16:creationId xmlns:a16="http://schemas.microsoft.com/office/drawing/2014/main" id="{D39C72B5-C664-444F-8783-AE333F94F96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43" name="Straight Connector 142">
              <a:extLst>
                <a:ext uri="{FF2B5EF4-FFF2-40B4-BE49-F238E27FC236}">
                  <a16:creationId xmlns:a16="http://schemas.microsoft.com/office/drawing/2014/main" id="{CE55ED2F-C650-8E4E-9989-622310E7946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4F1AA6DE-FC27-734F-AC8C-66592ADC486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A0C86220-936C-4748-A868-3C32EF03968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6D04054C-E979-0042-B411-8DB50C4331E3}"/>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B8BDB9D2-287F-754F-8C7F-712CB3612986}"/>
              </a:ext>
            </a:extLst>
          </p:cNvPr>
          <p:cNvGrpSpPr/>
          <p:nvPr/>
        </p:nvGrpSpPr>
        <p:grpSpPr>
          <a:xfrm>
            <a:off x="6047012" y="2820091"/>
            <a:ext cx="357600" cy="634183"/>
            <a:chOff x="10910965" y="2513124"/>
            <a:chExt cx="586768" cy="904023"/>
          </a:xfrm>
        </p:grpSpPr>
        <p:sp>
          <p:nvSpPr>
            <p:cNvPr id="148" name="Rectangle 147">
              <a:extLst>
                <a:ext uri="{FF2B5EF4-FFF2-40B4-BE49-F238E27FC236}">
                  <a16:creationId xmlns:a16="http://schemas.microsoft.com/office/drawing/2014/main" id="{EE3BC656-1F15-3541-918F-24CF2A2E071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49" name="Straight Connector 148">
              <a:extLst>
                <a:ext uri="{FF2B5EF4-FFF2-40B4-BE49-F238E27FC236}">
                  <a16:creationId xmlns:a16="http://schemas.microsoft.com/office/drawing/2014/main" id="{853E85B6-B0C8-D24B-BE44-7D9478E30C3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A45F3A6-BF61-9045-BFD6-D3A2D0CD2A9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2530D69-F493-4E48-8140-12C10649D56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CF1EE9AD-9FC6-B545-993A-ACB9A560CEC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DF0637CA-B847-8F48-B8C9-B75401E386A2}"/>
              </a:ext>
            </a:extLst>
          </p:cNvPr>
          <p:cNvGrpSpPr/>
          <p:nvPr/>
        </p:nvGrpSpPr>
        <p:grpSpPr>
          <a:xfrm>
            <a:off x="7166228" y="1579986"/>
            <a:ext cx="357600" cy="634183"/>
            <a:chOff x="10910965" y="2513124"/>
            <a:chExt cx="586768" cy="904023"/>
          </a:xfrm>
        </p:grpSpPr>
        <p:sp>
          <p:nvSpPr>
            <p:cNvPr id="154" name="Rectangle 153">
              <a:extLst>
                <a:ext uri="{FF2B5EF4-FFF2-40B4-BE49-F238E27FC236}">
                  <a16:creationId xmlns:a16="http://schemas.microsoft.com/office/drawing/2014/main" id="{25C5448A-6ED9-EE42-9728-2323C1ED468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55" name="Straight Connector 154">
              <a:extLst>
                <a:ext uri="{FF2B5EF4-FFF2-40B4-BE49-F238E27FC236}">
                  <a16:creationId xmlns:a16="http://schemas.microsoft.com/office/drawing/2014/main" id="{3FC0DCC4-367A-2146-B613-0903C21C5B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B280A75E-CB9B-DC4F-8F63-B45DE54CC16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F34DC55-4A05-B149-B892-06B26874236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403A8014-0C89-5D42-802F-09680D5C4DF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2" name="Line 113">
            <a:extLst>
              <a:ext uri="{FF2B5EF4-FFF2-40B4-BE49-F238E27FC236}">
                <a16:creationId xmlns:a16="http://schemas.microsoft.com/office/drawing/2014/main" id="{8838B4E2-A532-6E47-AEF4-14729C32AA16}"/>
              </a:ext>
            </a:extLst>
          </p:cNvPr>
          <p:cNvSpPr>
            <a:spLocks noChangeShapeType="1"/>
          </p:cNvSpPr>
          <p:nvPr/>
        </p:nvSpPr>
        <p:spPr bwMode="auto">
          <a:xfrm flipH="1">
            <a:off x="9257399" y="2242311"/>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5" name="Group 134">
            <a:extLst>
              <a:ext uri="{FF2B5EF4-FFF2-40B4-BE49-F238E27FC236}">
                <a16:creationId xmlns:a16="http://schemas.microsoft.com/office/drawing/2014/main" id="{DEE32A2E-E3E8-974C-B050-845CA4991CE8}"/>
              </a:ext>
            </a:extLst>
          </p:cNvPr>
          <p:cNvGrpSpPr/>
          <p:nvPr/>
        </p:nvGrpSpPr>
        <p:grpSpPr>
          <a:xfrm>
            <a:off x="9453716" y="1637069"/>
            <a:ext cx="357600" cy="634183"/>
            <a:chOff x="10910965" y="2513124"/>
            <a:chExt cx="586768" cy="904023"/>
          </a:xfrm>
        </p:grpSpPr>
        <p:sp>
          <p:nvSpPr>
            <p:cNvPr id="136" name="Rectangle 135">
              <a:extLst>
                <a:ext uri="{FF2B5EF4-FFF2-40B4-BE49-F238E27FC236}">
                  <a16:creationId xmlns:a16="http://schemas.microsoft.com/office/drawing/2014/main" id="{36EA49ED-3E71-C441-8297-25F11265AF5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37" name="Straight Connector 136">
              <a:extLst>
                <a:ext uri="{FF2B5EF4-FFF2-40B4-BE49-F238E27FC236}">
                  <a16:creationId xmlns:a16="http://schemas.microsoft.com/office/drawing/2014/main" id="{DF0F817C-C846-4644-98B9-F36EADACB99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1F970CA-AFE5-E347-9CDE-8D770C9134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77C5D55-32C2-4046-A869-1FCF51BBAAC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0E802AC-6B6D-7B4A-99A0-CADB71BF6C3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442D49DD-B625-2044-ABE8-08653B990DD9}"/>
              </a:ext>
            </a:extLst>
          </p:cNvPr>
          <p:cNvGrpSpPr/>
          <p:nvPr/>
        </p:nvGrpSpPr>
        <p:grpSpPr>
          <a:xfrm>
            <a:off x="6869826" y="2671431"/>
            <a:ext cx="660225" cy="290099"/>
            <a:chOff x="7493876" y="2774731"/>
            <a:chExt cx="1481958" cy="894622"/>
          </a:xfrm>
        </p:grpSpPr>
        <p:sp>
          <p:nvSpPr>
            <p:cNvPr id="651" name="Freeform 650">
              <a:extLst>
                <a:ext uri="{FF2B5EF4-FFF2-40B4-BE49-F238E27FC236}">
                  <a16:creationId xmlns:a16="http://schemas.microsoft.com/office/drawing/2014/main" id="{781B9C8F-C42E-ED4B-9E19-C8CBB56BEB8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52" name="Oval 651">
              <a:extLst>
                <a:ext uri="{FF2B5EF4-FFF2-40B4-BE49-F238E27FC236}">
                  <a16:creationId xmlns:a16="http://schemas.microsoft.com/office/drawing/2014/main" id="{0E0D9018-D5B2-7742-90EB-23615AD8382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53" name="Group 652">
              <a:extLst>
                <a:ext uri="{FF2B5EF4-FFF2-40B4-BE49-F238E27FC236}">
                  <a16:creationId xmlns:a16="http://schemas.microsoft.com/office/drawing/2014/main" id="{C96D0382-34DE-5449-8232-4288C333AAE8}"/>
                </a:ext>
              </a:extLst>
            </p:cNvPr>
            <p:cNvGrpSpPr/>
            <p:nvPr/>
          </p:nvGrpSpPr>
          <p:grpSpPr>
            <a:xfrm>
              <a:off x="7713663" y="2848339"/>
              <a:ext cx="1042107" cy="425543"/>
              <a:chOff x="7786941" y="2884917"/>
              <a:chExt cx="897649" cy="353919"/>
            </a:xfrm>
          </p:grpSpPr>
          <p:sp>
            <p:nvSpPr>
              <p:cNvPr id="654" name="Freeform 653">
                <a:extLst>
                  <a:ext uri="{FF2B5EF4-FFF2-40B4-BE49-F238E27FC236}">
                    <a16:creationId xmlns:a16="http://schemas.microsoft.com/office/drawing/2014/main" id="{70D03A71-40DE-3E45-9F13-8165D05F018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5" name="Freeform 654">
                <a:extLst>
                  <a:ext uri="{FF2B5EF4-FFF2-40B4-BE49-F238E27FC236}">
                    <a16:creationId xmlns:a16="http://schemas.microsoft.com/office/drawing/2014/main" id="{B53D6BC3-8B2A-9E43-8D61-E57784BA4A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6" name="Freeform 655">
                <a:extLst>
                  <a:ext uri="{FF2B5EF4-FFF2-40B4-BE49-F238E27FC236}">
                    <a16:creationId xmlns:a16="http://schemas.microsoft.com/office/drawing/2014/main" id="{164ECF6A-F4B9-DF4F-BF3F-242C8FCB06F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7" name="Freeform 656">
                <a:extLst>
                  <a:ext uri="{FF2B5EF4-FFF2-40B4-BE49-F238E27FC236}">
                    <a16:creationId xmlns:a16="http://schemas.microsoft.com/office/drawing/2014/main" id="{E70C37A1-A0CF-3241-B2FE-E09E92D6CF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42" name="Group 641">
            <a:extLst>
              <a:ext uri="{FF2B5EF4-FFF2-40B4-BE49-F238E27FC236}">
                <a16:creationId xmlns:a16="http://schemas.microsoft.com/office/drawing/2014/main" id="{AD4E15D3-6EC7-F447-8715-221D41005AD8}"/>
              </a:ext>
            </a:extLst>
          </p:cNvPr>
          <p:cNvGrpSpPr/>
          <p:nvPr/>
        </p:nvGrpSpPr>
        <p:grpSpPr>
          <a:xfrm>
            <a:off x="7928680" y="2356760"/>
            <a:ext cx="660225" cy="290099"/>
            <a:chOff x="7493876" y="2774731"/>
            <a:chExt cx="1481958" cy="894622"/>
          </a:xfrm>
        </p:grpSpPr>
        <p:sp>
          <p:nvSpPr>
            <p:cNvPr id="643" name="Freeform 642">
              <a:extLst>
                <a:ext uri="{FF2B5EF4-FFF2-40B4-BE49-F238E27FC236}">
                  <a16:creationId xmlns:a16="http://schemas.microsoft.com/office/drawing/2014/main" id="{C2E154AC-5367-E44D-9F74-38EDFB2ED30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44" name="Oval 643">
              <a:extLst>
                <a:ext uri="{FF2B5EF4-FFF2-40B4-BE49-F238E27FC236}">
                  <a16:creationId xmlns:a16="http://schemas.microsoft.com/office/drawing/2014/main" id="{8DD3EE1C-49D5-524C-93C0-63A60B66E8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45" name="Group 644">
              <a:extLst>
                <a:ext uri="{FF2B5EF4-FFF2-40B4-BE49-F238E27FC236}">
                  <a16:creationId xmlns:a16="http://schemas.microsoft.com/office/drawing/2014/main" id="{90B4AB50-5DF3-044D-A589-BE7AA79D5980}"/>
                </a:ext>
              </a:extLst>
            </p:cNvPr>
            <p:cNvGrpSpPr/>
            <p:nvPr/>
          </p:nvGrpSpPr>
          <p:grpSpPr>
            <a:xfrm>
              <a:off x="7713663" y="2848339"/>
              <a:ext cx="1042107" cy="425543"/>
              <a:chOff x="7786941" y="2884917"/>
              <a:chExt cx="897649" cy="353919"/>
            </a:xfrm>
          </p:grpSpPr>
          <p:sp>
            <p:nvSpPr>
              <p:cNvPr id="646" name="Freeform 645">
                <a:extLst>
                  <a:ext uri="{FF2B5EF4-FFF2-40B4-BE49-F238E27FC236}">
                    <a16:creationId xmlns:a16="http://schemas.microsoft.com/office/drawing/2014/main" id="{E4E59325-7458-9D4F-8AB8-BD8A22B5AE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7" name="Freeform 646">
                <a:extLst>
                  <a:ext uri="{FF2B5EF4-FFF2-40B4-BE49-F238E27FC236}">
                    <a16:creationId xmlns:a16="http://schemas.microsoft.com/office/drawing/2014/main" id="{B3D13B56-8A0D-4B4A-8192-AF51A57C2E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8" name="Freeform 647">
                <a:extLst>
                  <a:ext uri="{FF2B5EF4-FFF2-40B4-BE49-F238E27FC236}">
                    <a16:creationId xmlns:a16="http://schemas.microsoft.com/office/drawing/2014/main" id="{2C8E2625-2E7C-F743-B981-73684DBE633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9" name="Freeform 648">
                <a:extLst>
                  <a:ext uri="{FF2B5EF4-FFF2-40B4-BE49-F238E27FC236}">
                    <a16:creationId xmlns:a16="http://schemas.microsoft.com/office/drawing/2014/main" id="{2A860CE2-3114-8741-8DB0-78E922B042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34" name="Group 633">
            <a:extLst>
              <a:ext uri="{FF2B5EF4-FFF2-40B4-BE49-F238E27FC236}">
                <a16:creationId xmlns:a16="http://schemas.microsoft.com/office/drawing/2014/main" id="{3BA91B66-EDC3-974E-B9D9-8E4503135515}"/>
              </a:ext>
            </a:extLst>
          </p:cNvPr>
          <p:cNvGrpSpPr/>
          <p:nvPr/>
        </p:nvGrpSpPr>
        <p:grpSpPr>
          <a:xfrm>
            <a:off x="8246995" y="2882143"/>
            <a:ext cx="660225" cy="290099"/>
            <a:chOff x="7493876" y="2774731"/>
            <a:chExt cx="1481958" cy="894622"/>
          </a:xfrm>
        </p:grpSpPr>
        <p:sp>
          <p:nvSpPr>
            <p:cNvPr id="635" name="Freeform 634">
              <a:extLst>
                <a:ext uri="{FF2B5EF4-FFF2-40B4-BE49-F238E27FC236}">
                  <a16:creationId xmlns:a16="http://schemas.microsoft.com/office/drawing/2014/main" id="{5B8B67F8-FC77-7B4B-86F0-B0D0CD4C19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6" name="Oval 635">
              <a:extLst>
                <a:ext uri="{FF2B5EF4-FFF2-40B4-BE49-F238E27FC236}">
                  <a16:creationId xmlns:a16="http://schemas.microsoft.com/office/drawing/2014/main" id="{24DB41F0-B458-2740-8144-D8993DA5DF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7" name="Group 636">
              <a:extLst>
                <a:ext uri="{FF2B5EF4-FFF2-40B4-BE49-F238E27FC236}">
                  <a16:creationId xmlns:a16="http://schemas.microsoft.com/office/drawing/2014/main" id="{2A22D03D-2357-944F-A71A-94B46AED72BE}"/>
                </a:ext>
              </a:extLst>
            </p:cNvPr>
            <p:cNvGrpSpPr/>
            <p:nvPr/>
          </p:nvGrpSpPr>
          <p:grpSpPr>
            <a:xfrm>
              <a:off x="7713663" y="2848339"/>
              <a:ext cx="1042107" cy="425543"/>
              <a:chOff x="7786941" y="2884917"/>
              <a:chExt cx="897649" cy="353919"/>
            </a:xfrm>
          </p:grpSpPr>
          <p:sp>
            <p:nvSpPr>
              <p:cNvPr id="638" name="Freeform 637">
                <a:extLst>
                  <a:ext uri="{FF2B5EF4-FFF2-40B4-BE49-F238E27FC236}">
                    <a16:creationId xmlns:a16="http://schemas.microsoft.com/office/drawing/2014/main" id="{E4CD4DE0-BD74-6742-9AB5-70B9AAC5E03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9" name="Freeform 638">
                <a:extLst>
                  <a:ext uri="{FF2B5EF4-FFF2-40B4-BE49-F238E27FC236}">
                    <a16:creationId xmlns:a16="http://schemas.microsoft.com/office/drawing/2014/main" id="{888F54AE-EE96-1643-8D6C-7B9B965689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0" name="Freeform 639">
                <a:extLst>
                  <a:ext uri="{FF2B5EF4-FFF2-40B4-BE49-F238E27FC236}">
                    <a16:creationId xmlns:a16="http://schemas.microsoft.com/office/drawing/2014/main" id="{A9967105-8A41-8646-A119-3F7E30AAD3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1" name="Freeform 640">
                <a:extLst>
                  <a:ext uri="{FF2B5EF4-FFF2-40B4-BE49-F238E27FC236}">
                    <a16:creationId xmlns:a16="http://schemas.microsoft.com/office/drawing/2014/main" id="{F0349917-BFEB-DD4E-95A0-2C5BFAD63B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6" name="Group 625">
            <a:extLst>
              <a:ext uri="{FF2B5EF4-FFF2-40B4-BE49-F238E27FC236}">
                <a16:creationId xmlns:a16="http://schemas.microsoft.com/office/drawing/2014/main" id="{0556E247-D59A-2842-82DE-FE8E6F79E019}"/>
              </a:ext>
            </a:extLst>
          </p:cNvPr>
          <p:cNvGrpSpPr/>
          <p:nvPr/>
        </p:nvGrpSpPr>
        <p:grpSpPr>
          <a:xfrm>
            <a:off x="7203643" y="3367614"/>
            <a:ext cx="660225" cy="290099"/>
            <a:chOff x="7493876" y="2774731"/>
            <a:chExt cx="1481958" cy="894622"/>
          </a:xfrm>
        </p:grpSpPr>
        <p:sp>
          <p:nvSpPr>
            <p:cNvPr id="627" name="Freeform 626">
              <a:extLst>
                <a:ext uri="{FF2B5EF4-FFF2-40B4-BE49-F238E27FC236}">
                  <a16:creationId xmlns:a16="http://schemas.microsoft.com/office/drawing/2014/main" id="{445667BF-2880-A44B-92FF-0150E2B89E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8" name="Oval 627">
              <a:extLst>
                <a:ext uri="{FF2B5EF4-FFF2-40B4-BE49-F238E27FC236}">
                  <a16:creationId xmlns:a16="http://schemas.microsoft.com/office/drawing/2014/main" id="{8FE549B8-413C-AB43-AED4-55FEDF4BD68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9" name="Group 628">
              <a:extLst>
                <a:ext uri="{FF2B5EF4-FFF2-40B4-BE49-F238E27FC236}">
                  <a16:creationId xmlns:a16="http://schemas.microsoft.com/office/drawing/2014/main" id="{6310970C-CD76-5940-AC70-64BBFBC43C82}"/>
                </a:ext>
              </a:extLst>
            </p:cNvPr>
            <p:cNvGrpSpPr/>
            <p:nvPr/>
          </p:nvGrpSpPr>
          <p:grpSpPr>
            <a:xfrm>
              <a:off x="7713663" y="2848339"/>
              <a:ext cx="1042107" cy="425543"/>
              <a:chOff x="7786941" y="2884917"/>
              <a:chExt cx="897649" cy="353919"/>
            </a:xfrm>
          </p:grpSpPr>
          <p:sp>
            <p:nvSpPr>
              <p:cNvPr id="630" name="Freeform 629">
                <a:extLst>
                  <a:ext uri="{FF2B5EF4-FFF2-40B4-BE49-F238E27FC236}">
                    <a16:creationId xmlns:a16="http://schemas.microsoft.com/office/drawing/2014/main" id="{5FD9D70B-CD96-5747-B734-9870835D7C5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1" name="Freeform 630">
                <a:extLst>
                  <a:ext uri="{FF2B5EF4-FFF2-40B4-BE49-F238E27FC236}">
                    <a16:creationId xmlns:a16="http://schemas.microsoft.com/office/drawing/2014/main" id="{06B65913-DCAC-AD4F-9F10-966CCC1448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2" name="Freeform 631">
                <a:extLst>
                  <a:ext uri="{FF2B5EF4-FFF2-40B4-BE49-F238E27FC236}">
                    <a16:creationId xmlns:a16="http://schemas.microsoft.com/office/drawing/2014/main" id="{EF0534C2-36B5-7849-AFFA-5AC31B60CA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3" name="Freeform 632">
                <a:extLst>
                  <a:ext uri="{FF2B5EF4-FFF2-40B4-BE49-F238E27FC236}">
                    <a16:creationId xmlns:a16="http://schemas.microsoft.com/office/drawing/2014/main" id="{3361B307-3719-A84A-8AD5-A3B61CE63C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639888" y="4329113"/>
            <a:ext cx="9650409" cy="990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another “</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cost” of congestion: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when packet dropped, any </a:t>
            </a: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and buffering used for that packet was wasted!</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Line 8">
            <a:extLst>
              <a:ext uri="{FF2B5EF4-FFF2-40B4-BE49-F238E27FC236}">
                <a16:creationId xmlns:a16="http://schemas.microsoft.com/office/drawing/2014/main" id="{54B69D69-DB5C-FF44-9A78-3EF27FA8D5BE}"/>
              </a:ext>
            </a:extLst>
          </p:cNvPr>
          <p:cNvSpPr>
            <a:spLocks noChangeShapeType="1"/>
          </p:cNvSpPr>
          <p:nvPr/>
        </p:nvSpPr>
        <p:spPr bwMode="auto">
          <a:xfrm flipH="1">
            <a:off x="7206675" y="2219117"/>
            <a:ext cx="546573" cy="5508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3" name="Line 9">
            <a:extLst>
              <a:ext uri="{FF2B5EF4-FFF2-40B4-BE49-F238E27FC236}">
                <a16:creationId xmlns:a16="http://schemas.microsoft.com/office/drawing/2014/main" id="{17302533-B643-1D44-BB74-F2288C9D8A65}"/>
              </a:ext>
            </a:extLst>
          </p:cNvPr>
          <p:cNvSpPr>
            <a:spLocks noChangeShapeType="1"/>
          </p:cNvSpPr>
          <p:nvPr/>
        </p:nvSpPr>
        <p:spPr bwMode="auto">
          <a:xfrm flipH="1">
            <a:off x="7492872" y="2219117"/>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1" name="Line 60">
            <a:extLst>
              <a:ext uri="{FF2B5EF4-FFF2-40B4-BE49-F238E27FC236}">
                <a16:creationId xmlns:a16="http://schemas.microsoft.com/office/drawing/2014/main" id="{8E9B5F3E-D7D4-784B-A561-225983C51D20}"/>
              </a:ext>
            </a:extLst>
          </p:cNvPr>
          <p:cNvSpPr>
            <a:spLocks noChangeShapeType="1"/>
          </p:cNvSpPr>
          <p:nvPr/>
        </p:nvSpPr>
        <p:spPr bwMode="auto">
          <a:xfrm flipH="1">
            <a:off x="6404029" y="3477375"/>
            <a:ext cx="865049" cy="77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9" name="Line 110">
            <a:extLst>
              <a:ext uri="{FF2B5EF4-FFF2-40B4-BE49-F238E27FC236}">
                <a16:creationId xmlns:a16="http://schemas.microsoft.com/office/drawing/2014/main" id="{81308001-6AF2-8841-BE13-23C6875DBD2A}"/>
              </a:ext>
            </a:extLst>
          </p:cNvPr>
          <p:cNvSpPr>
            <a:spLocks noChangeShapeType="1"/>
          </p:cNvSpPr>
          <p:nvPr/>
        </p:nvSpPr>
        <p:spPr bwMode="auto">
          <a:xfrm flipH="1">
            <a:off x="7492872" y="2491642"/>
            <a:ext cx="4303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0" name="Line 111">
            <a:extLst>
              <a:ext uri="{FF2B5EF4-FFF2-40B4-BE49-F238E27FC236}">
                <a16:creationId xmlns:a16="http://schemas.microsoft.com/office/drawing/2014/main" id="{E766695C-AC11-DB4D-88D9-ADEE97B162B4}"/>
              </a:ext>
            </a:extLst>
          </p:cNvPr>
          <p:cNvSpPr>
            <a:spLocks noChangeShapeType="1"/>
          </p:cNvSpPr>
          <p:nvPr/>
        </p:nvSpPr>
        <p:spPr bwMode="auto">
          <a:xfrm flipH="1" flipV="1">
            <a:off x="8549437" y="2503239"/>
            <a:ext cx="460499" cy="579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1" name="Line 112">
            <a:extLst>
              <a:ext uri="{FF2B5EF4-FFF2-40B4-BE49-F238E27FC236}">
                <a16:creationId xmlns:a16="http://schemas.microsoft.com/office/drawing/2014/main" id="{3C681570-FA16-4C40-9E6E-770D751E77C3}"/>
              </a:ext>
            </a:extLst>
          </p:cNvPr>
          <p:cNvSpPr>
            <a:spLocks noChangeShapeType="1"/>
          </p:cNvSpPr>
          <p:nvPr/>
        </p:nvSpPr>
        <p:spPr bwMode="auto">
          <a:xfrm flipH="1">
            <a:off x="8515007" y="2230714"/>
            <a:ext cx="768214" cy="8233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6" name="Group 227">
            <a:extLst>
              <a:ext uri="{FF2B5EF4-FFF2-40B4-BE49-F238E27FC236}">
                <a16:creationId xmlns:a16="http://schemas.microsoft.com/office/drawing/2014/main" id="{C5844755-7AB4-394A-8C3D-0EAB4297B7CC}"/>
              </a:ext>
            </a:extLst>
          </p:cNvPr>
          <p:cNvGrpSpPr>
            <a:grpSpLocks/>
          </p:cNvGrpSpPr>
          <p:nvPr/>
        </p:nvGrpSpPr>
        <p:grpSpPr bwMode="auto">
          <a:xfrm>
            <a:off x="8295103" y="2407263"/>
            <a:ext cx="186693" cy="155869"/>
            <a:chOff x="11283" y="10423"/>
            <a:chExt cx="475" cy="374"/>
          </a:xfrm>
        </p:grpSpPr>
        <p:sp>
          <p:nvSpPr>
            <p:cNvPr id="517" name="Rectangle 228">
              <a:extLst>
                <a:ext uri="{FF2B5EF4-FFF2-40B4-BE49-F238E27FC236}">
                  <a16:creationId xmlns:a16="http://schemas.microsoft.com/office/drawing/2014/main" id="{F2C17F9B-7965-ED45-A4D3-EFFC3FD54295}"/>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8" name="Line 229">
              <a:extLst>
                <a:ext uri="{FF2B5EF4-FFF2-40B4-BE49-F238E27FC236}">
                  <a16:creationId xmlns:a16="http://schemas.microsoft.com/office/drawing/2014/main" id="{2A6B3E53-1684-DF43-A05E-A2C80EF94FD2}"/>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9" name="Line 230">
              <a:extLst>
                <a:ext uri="{FF2B5EF4-FFF2-40B4-BE49-F238E27FC236}">
                  <a16:creationId xmlns:a16="http://schemas.microsoft.com/office/drawing/2014/main" id="{D8396C95-BBB2-5D46-A8D2-775CD554A264}"/>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0" name="Line 231">
              <a:extLst>
                <a:ext uri="{FF2B5EF4-FFF2-40B4-BE49-F238E27FC236}">
                  <a16:creationId xmlns:a16="http://schemas.microsoft.com/office/drawing/2014/main" id="{C157781C-8502-014B-A415-7383087D3127}"/>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1" name="Line 232">
              <a:extLst>
                <a:ext uri="{FF2B5EF4-FFF2-40B4-BE49-F238E27FC236}">
                  <a16:creationId xmlns:a16="http://schemas.microsoft.com/office/drawing/2014/main" id="{11C3D78E-49BA-C343-B6BB-91EC56F7062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Line 233">
              <a:extLst>
                <a:ext uri="{FF2B5EF4-FFF2-40B4-BE49-F238E27FC236}">
                  <a16:creationId xmlns:a16="http://schemas.microsoft.com/office/drawing/2014/main" id="{18778F4C-DAAF-B04E-9D01-34E52E4B740E}"/>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3" name="Line 234">
              <a:extLst>
                <a:ext uri="{FF2B5EF4-FFF2-40B4-BE49-F238E27FC236}">
                  <a16:creationId xmlns:a16="http://schemas.microsoft.com/office/drawing/2014/main" id="{37A63491-BBEE-3E44-BBF3-79A4DB88BA10}"/>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0" name="Line 235">
            <a:extLst>
              <a:ext uri="{FF2B5EF4-FFF2-40B4-BE49-F238E27FC236}">
                <a16:creationId xmlns:a16="http://schemas.microsoft.com/office/drawing/2014/main" id="{502BD3B4-B453-4343-B3CD-F6AE3C5CA733}"/>
              </a:ext>
            </a:extLst>
          </p:cNvPr>
          <p:cNvSpPr>
            <a:spLocks noChangeShapeType="1"/>
          </p:cNvSpPr>
          <p:nvPr/>
        </p:nvSpPr>
        <p:spPr bwMode="auto">
          <a:xfrm>
            <a:off x="8577410" y="1813227"/>
            <a:ext cx="163542" cy="1932"/>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31" name="Group 236">
            <a:extLst>
              <a:ext uri="{FF2B5EF4-FFF2-40B4-BE49-F238E27FC236}">
                <a16:creationId xmlns:a16="http://schemas.microsoft.com/office/drawing/2014/main" id="{BD40F4B4-9FA4-B242-890F-C7DC5C1F1E4B}"/>
              </a:ext>
            </a:extLst>
          </p:cNvPr>
          <p:cNvGrpSpPr>
            <a:grpSpLocks/>
          </p:cNvGrpSpPr>
          <p:nvPr/>
        </p:nvGrpSpPr>
        <p:grpSpPr bwMode="auto">
          <a:xfrm>
            <a:off x="7363760" y="1608349"/>
            <a:ext cx="53797" cy="172019"/>
            <a:chOff x="10104" y="10005"/>
            <a:chExt cx="137" cy="411"/>
          </a:xfrm>
        </p:grpSpPr>
        <p:sp>
          <p:nvSpPr>
            <p:cNvPr id="532" name="Oval 237">
              <a:extLst>
                <a:ext uri="{FF2B5EF4-FFF2-40B4-BE49-F238E27FC236}">
                  <a16:creationId xmlns:a16="http://schemas.microsoft.com/office/drawing/2014/main" id="{9F31E068-8077-0E41-BA3C-C53046677C0A}"/>
                </a:ext>
              </a:extLst>
            </p:cNvPr>
            <p:cNvSpPr>
              <a:spLocks noChangeArrowheads="1"/>
            </p:cNvSpPr>
            <p:nvPr/>
          </p:nvSpPr>
          <p:spPr bwMode="auto">
            <a:xfrm>
              <a:off x="10104" y="10005"/>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238">
              <a:extLst>
                <a:ext uri="{FF2B5EF4-FFF2-40B4-BE49-F238E27FC236}">
                  <a16:creationId xmlns:a16="http://schemas.microsoft.com/office/drawing/2014/main" id="{B99DFC93-E1C9-6B48-9E97-F404126B9D76}"/>
                </a:ext>
              </a:extLst>
            </p:cNvPr>
            <p:cNvSpPr>
              <a:spLocks noChangeArrowheads="1"/>
            </p:cNvSpPr>
            <p:nvPr/>
          </p:nvSpPr>
          <p:spPr bwMode="auto">
            <a:xfrm>
              <a:off x="10104" y="10278"/>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8" name="Group 255">
            <a:extLst>
              <a:ext uri="{FF2B5EF4-FFF2-40B4-BE49-F238E27FC236}">
                <a16:creationId xmlns:a16="http://schemas.microsoft.com/office/drawing/2014/main" id="{AA469380-A079-C241-8EF0-12E5E2FF123A}"/>
              </a:ext>
            </a:extLst>
          </p:cNvPr>
          <p:cNvGrpSpPr>
            <a:grpSpLocks/>
          </p:cNvGrpSpPr>
          <p:nvPr/>
        </p:nvGrpSpPr>
        <p:grpSpPr bwMode="auto">
          <a:xfrm rot="7844936">
            <a:off x="8457757" y="2928960"/>
            <a:ext cx="204878" cy="142023"/>
            <a:chOff x="11283" y="10423"/>
            <a:chExt cx="475" cy="374"/>
          </a:xfrm>
        </p:grpSpPr>
        <p:sp>
          <p:nvSpPr>
            <p:cNvPr id="549" name="Rectangle 256">
              <a:extLst>
                <a:ext uri="{FF2B5EF4-FFF2-40B4-BE49-F238E27FC236}">
                  <a16:creationId xmlns:a16="http://schemas.microsoft.com/office/drawing/2014/main" id="{27D5FDD2-8596-9B4B-B4F5-2748842EF1D6}"/>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Line 257">
              <a:extLst>
                <a:ext uri="{FF2B5EF4-FFF2-40B4-BE49-F238E27FC236}">
                  <a16:creationId xmlns:a16="http://schemas.microsoft.com/office/drawing/2014/main" id="{5EA4070D-C55C-3C46-971A-495141BBF3E4}"/>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1" name="Line 258">
              <a:extLst>
                <a:ext uri="{FF2B5EF4-FFF2-40B4-BE49-F238E27FC236}">
                  <a16:creationId xmlns:a16="http://schemas.microsoft.com/office/drawing/2014/main" id="{E7415EB7-9A38-A34B-BC52-23820D0899A6}"/>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2" name="Line 259">
              <a:extLst>
                <a:ext uri="{FF2B5EF4-FFF2-40B4-BE49-F238E27FC236}">
                  <a16:creationId xmlns:a16="http://schemas.microsoft.com/office/drawing/2014/main" id="{E1B69AC3-E7AE-F84B-AE13-9E4B698B4530}"/>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Line 260">
              <a:extLst>
                <a:ext uri="{FF2B5EF4-FFF2-40B4-BE49-F238E27FC236}">
                  <a16:creationId xmlns:a16="http://schemas.microsoft.com/office/drawing/2014/main" id="{14297734-2A75-5D4A-905C-558B07A25DA7}"/>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4" name="Line 261">
              <a:extLst>
                <a:ext uri="{FF2B5EF4-FFF2-40B4-BE49-F238E27FC236}">
                  <a16:creationId xmlns:a16="http://schemas.microsoft.com/office/drawing/2014/main" id="{FAD2D458-99B5-D64F-9787-A3907B8537FB}"/>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5" name="Line 262">
              <a:extLst>
                <a:ext uri="{FF2B5EF4-FFF2-40B4-BE49-F238E27FC236}">
                  <a16:creationId xmlns:a16="http://schemas.microsoft.com/office/drawing/2014/main" id="{ED7690F6-614B-474E-9678-ABBBF355307B}"/>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56" name="Line 263">
            <a:extLst>
              <a:ext uri="{FF2B5EF4-FFF2-40B4-BE49-F238E27FC236}">
                <a16:creationId xmlns:a16="http://schemas.microsoft.com/office/drawing/2014/main" id="{24DFA125-06DC-CE4E-A7FC-5EC2D00675EF}"/>
              </a:ext>
            </a:extLst>
          </p:cNvPr>
          <p:cNvSpPr>
            <a:spLocks noChangeShapeType="1"/>
          </p:cNvSpPr>
          <p:nvPr/>
        </p:nvSpPr>
        <p:spPr bwMode="auto">
          <a:xfrm flipH="1" flipV="1">
            <a:off x="7764006" y="3471578"/>
            <a:ext cx="1172766" cy="1159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7" name="Line 264">
            <a:extLst>
              <a:ext uri="{FF2B5EF4-FFF2-40B4-BE49-F238E27FC236}">
                <a16:creationId xmlns:a16="http://schemas.microsoft.com/office/drawing/2014/main" id="{5FF66E32-B896-A043-9D26-2F80DC2B70A1}"/>
              </a:ext>
            </a:extLst>
          </p:cNvPr>
          <p:cNvSpPr>
            <a:spLocks noChangeShapeType="1"/>
          </p:cNvSpPr>
          <p:nvPr/>
        </p:nvSpPr>
        <p:spPr bwMode="auto">
          <a:xfrm flipH="1">
            <a:off x="8129823" y="3059889"/>
            <a:ext cx="367969" cy="417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8" name="Freeform 265">
            <a:extLst>
              <a:ext uri="{FF2B5EF4-FFF2-40B4-BE49-F238E27FC236}">
                <a16:creationId xmlns:a16="http://schemas.microsoft.com/office/drawing/2014/main" id="{E2E6E031-8D15-5A42-B00A-1F4F08AF6A0B}"/>
              </a:ext>
            </a:extLst>
          </p:cNvPr>
          <p:cNvSpPr>
            <a:spLocks/>
          </p:cNvSpPr>
          <p:nvPr/>
        </p:nvSpPr>
        <p:spPr bwMode="auto">
          <a:xfrm>
            <a:off x="7391735" y="1631543"/>
            <a:ext cx="1956042" cy="1814908"/>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05" h="4500">
                <a:moveTo>
                  <a:pt x="0" y="0"/>
                </a:moveTo>
                <a:lnTo>
                  <a:pt x="0" y="1320"/>
                </a:lnTo>
                <a:lnTo>
                  <a:pt x="1230" y="1350"/>
                </a:lnTo>
                <a:lnTo>
                  <a:pt x="495" y="2040"/>
                </a:lnTo>
                <a:lnTo>
                  <a:pt x="4515" y="2115"/>
                </a:lnTo>
                <a:lnTo>
                  <a:pt x="2220" y="4500"/>
                </a:lnTo>
                <a:lnTo>
                  <a:pt x="5205" y="4500"/>
                </a:lnTo>
                <a:lnTo>
                  <a:pt x="5205" y="3405"/>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73" name="Group 280">
            <a:extLst>
              <a:ext uri="{FF2B5EF4-FFF2-40B4-BE49-F238E27FC236}">
                <a16:creationId xmlns:a16="http://schemas.microsoft.com/office/drawing/2014/main" id="{6DC31668-B2DC-E241-A69F-970AD2E5CEA7}"/>
              </a:ext>
            </a:extLst>
          </p:cNvPr>
          <p:cNvGrpSpPr>
            <a:grpSpLocks/>
          </p:cNvGrpSpPr>
          <p:nvPr/>
        </p:nvGrpSpPr>
        <p:grpSpPr bwMode="auto">
          <a:xfrm>
            <a:off x="7312115" y="3392332"/>
            <a:ext cx="187213" cy="156558"/>
            <a:chOff x="11283" y="10423"/>
            <a:chExt cx="475" cy="374"/>
          </a:xfrm>
        </p:grpSpPr>
        <p:sp>
          <p:nvSpPr>
            <p:cNvPr id="574" name="Rectangle 281">
              <a:extLst>
                <a:ext uri="{FF2B5EF4-FFF2-40B4-BE49-F238E27FC236}">
                  <a16:creationId xmlns:a16="http://schemas.microsoft.com/office/drawing/2014/main" id="{11A3D544-AE22-3748-9FE3-D90EFDC5B35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5" name="Line 282">
              <a:extLst>
                <a:ext uri="{FF2B5EF4-FFF2-40B4-BE49-F238E27FC236}">
                  <a16:creationId xmlns:a16="http://schemas.microsoft.com/office/drawing/2014/main" id="{BEC4224F-ED50-4947-9082-B57164E485BD}"/>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6" name="Line 283">
              <a:extLst>
                <a:ext uri="{FF2B5EF4-FFF2-40B4-BE49-F238E27FC236}">
                  <a16:creationId xmlns:a16="http://schemas.microsoft.com/office/drawing/2014/main" id="{8DD52BC5-C333-1F4D-ABBB-944B9DB245D1}"/>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7" name="Line 284">
              <a:extLst>
                <a:ext uri="{FF2B5EF4-FFF2-40B4-BE49-F238E27FC236}">
                  <a16:creationId xmlns:a16="http://schemas.microsoft.com/office/drawing/2014/main" id="{D000FA71-709B-0E4B-8BEF-C45BC3FE79E5}"/>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8" name="Line 285">
              <a:extLst>
                <a:ext uri="{FF2B5EF4-FFF2-40B4-BE49-F238E27FC236}">
                  <a16:creationId xmlns:a16="http://schemas.microsoft.com/office/drawing/2014/main" id="{B41DB283-7D57-A045-B70B-0D8C09746539}"/>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9" name="Line 286">
              <a:extLst>
                <a:ext uri="{FF2B5EF4-FFF2-40B4-BE49-F238E27FC236}">
                  <a16:creationId xmlns:a16="http://schemas.microsoft.com/office/drawing/2014/main" id="{9E5F402E-8251-7646-ADF1-C8D024D1C11F}"/>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0" name="Line 287">
              <a:extLst>
                <a:ext uri="{FF2B5EF4-FFF2-40B4-BE49-F238E27FC236}">
                  <a16:creationId xmlns:a16="http://schemas.microsoft.com/office/drawing/2014/main" id="{66CC75A1-C65C-3049-963E-0DFA47653CFA}"/>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95" name="Line 302">
            <a:extLst>
              <a:ext uri="{FF2B5EF4-FFF2-40B4-BE49-F238E27FC236}">
                <a16:creationId xmlns:a16="http://schemas.microsoft.com/office/drawing/2014/main" id="{D6A409AC-791D-264B-9A6A-29925F8122DE}"/>
              </a:ext>
            </a:extLst>
          </p:cNvPr>
          <p:cNvSpPr>
            <a:spLocks noChangeShapeType="1"/>
          </p:cNvSpPr>
          <p:nvPr/>
        </p:nvSpPr>
        <p:spPr bwMode="auto">
          <a:xfrm flipH="1">
            <a:off x="6515926" y="2963248"/>
            <a:ext cx="514296" cy="51412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6" name="Group 303">
            <a:extLst>
              <a:ext uri="{FF2B5EF4-FFF2-40B4-BE49-F238E27FC236}">
                <a16:creationId xmlns:a16="http://schemas.microsoft.com/office/drawing/2014/main" id="{0E0CC657-EE01-1444-92BE-C1D54E3F7BBC}"/>
              </a:ext>
            </a:extLst>
          </p:cNvPr>
          <p:cNvGrpSpPr>
            <a:grpSpLocks/>
          </p:cNvGrpSpPr>
          <p:nvPr/>
        </p:nvGrpSpPr>
        <p:grpSpPr bwMode="auto">
          <a:xfrm rot="8027572">
            <a:off x="7091324" y="2716351"/>
            <a:ext cx="204878" cy="142023"/>
            <a:chOff x="11283" y="10423"/>
            <a:chExt cx="475" cy="374"/>
          </a:xfrm>
        </p:grpSpPr>
        <p:sp>
          <p:nvSpPr>
            <p:cNvPr id="597" name="Rectangle 304">
              <a:extLst>
                <a:ext uri="{FF2B5EF4-FFF2-40B4-BE49-F238E27FC236}">
                  <a16:creationId xmlns:a16="http://schemas.microsoft.com/office/drawing/2014/main" id="{A259E52C-F06C-7042-9819-4B87037A374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8" name="Line 305">
              <a:extLst>
                <a:ext uri="{FF2B5EF4-FFF2-40B4-BE49-F238E27FC236}">
                  <a16:creationId xmlns:a16="http://schemas.microsoft.com/office/drawing/2014/main" id="{FCA29A28-11AF-7744-92A7-70BFDC111B05}"/>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9" name="Line 306">
              <a:extLst>
                <a:ext uri="{FF2B5EF4-FFF2-40B4-BE49-F238E27FC236}">
                  <a16:creationId xmlns:a16="http://schemas.microsoft.com/office/drawing/2014/main" id="{CB933097-E020-C042-8313-287B98167A3C}"/>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0" name="Line 307">
              <a:extLst>
                <a:ext uri="{FF2B5EF4-FFF2-40B4-BE49-F238E27FC236}">
                  <a16:creationId xmlns:a16="http://schemas.microsoft.com/office/drawing/2014/main" id="{420119F4-8030-9C41-BBBE-13596216B26A}"/>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1" name="Line 308">
              <a:extLst>
                <a:ext uri="{FF2B5EF4-FFF2-40B4-BE49-F238E27FC236}">
                  <a16:creationId xmlns:a16="http://schemas.microsoft.com/office/drawing/2014/main" id="{DAD30011-10E5-FA44-A6C7-171D1805CBA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2" name="Line 309">
              <a:extLst>
                <a:ext uri="{FF2B5EF4-FFF2-40B4-BE49-F238E27FC236}">
                  <a16:creationId xmlns:a16="http://schemas.microsoft.com/office/drawing/2014/main" id="{D6E1DBA8-2139-534A-812C-2D3021B42820}"/>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3" name="Line 310">
              <a:extLst>
                <a:ext uri="{FF2B5EF4-FFF2-40B4-BE49-F238E27FC236}">
                  <a16:creationId xmlns:a16="http://schemas.microsoft.com/office/drawing/2014/main" id="{E5BA2CAF-CE82-1046-A87A-25F846197222}"/>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4" name="Freeform 311">
            <a:extLst>
              <a:ext uri="{FF2B5EF4-FFF2-40B4-BE49-F238E27FC236}">
                <a16:creationId xmlns:a16="http://schemas.microsoft.com/office/drawing/2014/main" id="{0E044273-3CF1-1F44-AE22-0090B74B4B91}"/>
              </a:ext>
            </a:extLst>
          </p:cNvPr>
          <p:cNvSpPr>
            <a:spLocks/>
          </p:cNvSpPr>
          <p:nvPr/>
        </p:nvSpPr>
        <p:spPr bwMode="auto">
          <a:xfrm>
            <a:off x="6421244" y="1656669"/>
            <a:ext cx="2999696" cy="1863229"/>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80" h="4620">
                <a:moveTo>
                  <a:pt x="7965" y="3420"/>
                </a:moveTo>
                <a:lnTo>
                  <a:pt x="7980" y="4620"/>
                </a:lnTo>
                <a:lnTo>
                  <a:pt x="0" y="4605"/>
                </a:lnTo>
                <a:lnTo>
                  <a:pt x="3315" y="1485"/>
                </a:lnTo>
                <a:lnTo>
                  <a:pt x="2355" y="1455"/>
                </a:lnTo>
                <a:lnTo>
                  <a:pt x="2355" y="0"/>
                </a:ln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5" name="Freeform 312">
            <a:extLst>
              <a:ext uri="{FF2B5EF4-FFF2-40B4-BE49-F238E27FC236}">
                <a16:creationId xmlns:a16="http://schemas.microsoft.com/office/drawing/2014/main" id="{9835AE55-355E-3449-A433-1E30954185D2}"/>
              </a:ext>
            </a:extLst>
          </p:cNvPr>
          <p:cNvSpPr>
            <a:spLocks/>
          </p:cNvSpPr>
          <p:nvPr/>
        </p:nvSpPr>
        <p:spPr bwMode="auto">
          <a:xfrm>
            <a:off x="6184539" y="1716586"/>
            <a:ext cx="3399942" cy="1832304"/>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45" h="4545">
                <a:moveTo>
                  <a:pt x="0" y="2880"/>
                </a:moveTo>
                <a:lnTo>
                  <a:pt x="0" y="4530"/>
                </a:lnTo>
                <a:lnTo>
                  <a:pt x="885" y="4545"/>
                </a:lnTo>
                <a:lnTo>
                  <a:pt x="3510" y="2010"/>
                </a:lnTo>
                <a:lnTo>
                  <a:pt x="7140" y="2055"/>
                </a:lnTo>
                <a:lnTo>
                  <a:pt x="8145" y="1020"/>
                </a:lnTo>
                <a:lnTo>
                  <a:pt x="9045" y="1020"/>
                </a:lnTo>
                <a:lnTo>
                  <a:pt x="9015"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6" name="Freeform 313">
            <a:extLst>
              <a:ext uri="{FF2B5EF4-FFF2-40B4-BE49-F238E27FC236}">
                <a16:creationId xmlns:a16="http://schemas.microsoft.com/office/drawing/2014/main" id="{6222373D-283A-3B4A-B1F6-7CDE8C98C64E}"/>
              </a:ext>
            </a:extLst>
          </p:cNvPr>
          <p:cNvSpPr>
            <a:spLocks/>
          </p:cNvSpPr>
          <p:nvPr/>
        </p:nvSpPr>
        <p:spPr bwMode="auto">
          <a:xfrm>
            <a:off x="6257703" y="1747511"/>
            <a:ext cx="3430069" cy="1693141"/>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0" h="4201">
                <a:moveTo>
                  <a:pt x="0" y="2821"/>
                </a:moveTo>
                <a:lnTo>
                  <a:pt x="0" y="4201"/>
                </a:lnTo>
                <a:lnTo>
                  <a:pt x="4890" y="4201"/>
                </a:lnTo>
                <a:lnTo>
                  <a:pt x="8055" y="1051"/>
                </a:lnTo>
                <a:lnTo>
                  <a:pt x="9120" y="1080"/>
                </a:lnTo>
                <a:lnTo>
                  <a:pt x="9105" y="0"/>
                </a:ln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07" name="Group 314">
            <a:extLst>
              <a:ext uri="{FF2B5EF4-FFF2-40B4-BE49-F238E27FC236}">
                <a16:creationId xmlns:a16="http://schemas.microsoft.com/office/drawing/2014/main" id="{7CED4D5D-1774-B94F-AB74-7B6F1F74FA06}"/>
              </a:ext>
            </a:extLst>
          </p:cNvPr>
          <p:cNvGrpSpPr>
            <a:grpSpLocks/>
          </p:cNvGrpSpPr>
          <p:nvPr/>
        </p:nvGrpSpPr>
        <p:grpSpPr bwMode="auto">
          <a:xfrm>
            <a:off x="6156566" y="2860810"/>
            <a:ext cx="53796" cy="172019"/>
            <a:chOff x="10104" y="10005"/>
            <a:chExt cx="137" cy="411"/>
          </a:xfrm>
        </p:grpSpPr>
        <p:sp>
          <p:nvSpPr>
            <p:cNvPr id="608" name="Oval 315">
              <a:extLst>
                <a:ext uri="{FF2B5EF4-FFF2-40B4-BE49-F238E27FC236}">
                  <a16:creationId xmlns:a16="http://schemas.microsoft.com/office/drawing/2014/main" id="{695435D0-43FA-5946-96EF-D369E25A8FF0}"/>
                </a:ext>
              </a:extLst>
            </p:cNvPr>
            <p:cNvSpPr>
              <a:spLocks noChangeArrowheads="1"/>
            </p:cNvSpPr>
            <p:nvPr/>
          </p:nvSpPr>
          <p:spPr bwMode="auto">
            <a:xfrm>
              <a:off x="10104"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9" name="Oval 316">
              <a:extLst>
                <a:ext uri="{FF2B5EF4-FFF2-40B4-BE49-F238E27FC236}">
                  <a16:creationId xmlns:a16="http://schemas.microsoft.com/office/drawing/2014/main" id="{85BDA995-131F-0641-914D-C85C2FA16403}"/>
                </a:ext>
              </a:extLst>
            </p:cNvPr>
            <p:cNvSpPr>
              <a:spLocks noChangeArrowheads="1"/>
            </p:cNvSpPr>
            <p:nvPr/>
          </p:nvSpPr>
          <p:spPr bwMode="auto">
            <a:xfrm>
              <a:off x="10104"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0" name="Group 317">
            <a:extLst>
              <a:ext uri="{FF2B5EF4-FFF2-40B4-BE49-F238E27FC236}">
                <a16:creationId xmlns:a16="http://schemas.microsoft.com/office/drawing/2014/main" id="{0FFCB242-31DD-7443-A923-107E105D8A00}"/>
              </a:ext>
            </a:extLst>
          </p:cNvPr>
          <p:cNvGrpSpPr>
            <a:grpSpLocks/>
          </p:cNvGrpSpPr>
          <p:nvPr/>
        </p:nvGrpSpPr>
        <p:grpSpPr bwMode="auto">
          <a:xfrm>
            <a:off x="9388663" y="3009635"/>
            <a:ext cx="53796" cy="173953"/>
            <a:chOff x="10104" y="10005"/>
            <a:chExt cx="137" cy="411"/>
          </a:xfrm>
        </p:grpSpPr>
        <p:sp>
          <p:nvSpPr>
            <p:cNvPr id="611" name="Oval 318">
              <a:extLst>
                <a:ext uri="{FF2B5EF4-FFF2-40B4-BE49-F238E27FC236}">
                  <a16:creationId xmlns:a16="http://schemas.microsoft.com/office/drawing/2014/main" id="{F25BDD80-1612-BD46-B423-42AE33DB436B}"/>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2" name="Oval 319">
              <a:extLst>
                <a:ext uri="{FF2B5EF4-FFF2-40B4-BE49-F238E27FC236}">
                  <a16:creationId xmlns:a16="http://schemas.microsoft.com/office/drawing/2014/main" id="{0B1DEF04-FA4A-924B-9F2F-610BC29F3350}"/>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3" name="Group 320">
            <a:extLst>
              <a:ext uri="{FF2B5EF4-FFF2-40B4-BE49-F238E27FC236}">
                <a16:creationId xmlns:a16="http://schemas.microsoft.com/office/drawing/2014/main" id="{0B529F14-3F08-E440-B6EC-F5B67289F089}"/>
              </a:ext>
            </a:extLst>
          </p:cNvPr>
          <p:cNvGrpSpPr>
            <a:grpSpLocks/>
          </p:cNvGrpSpPr>
          <p:nvPr/>
        </p:nvGrpSpPr>
        <p:grpSpPr bwMode="auto">
          <a:xfrm>
            <a:off x="9653341" y="1703056"/>
            <a:ext cx="53797" cy="173953"/>
            <a:chOff x="10104" y="10005"/>
            <a:chExt cx="137" cy="411"/>
          </a:xfrm>
        </p:grpSpPr>
        <p:sp>
          <p:nvSpPr>
            <p:cNvPr id="614" name="Oval 321">
              <a:extLst>
                <a:ext uri="{FF2B5EF4-FFF2-40B4-BE49-F238E27FC236}">
                  <a16:creationId xmlns:a16="http://schemas.microsoft.com/office/drawing/2014/main" id="{6437B6FC-D8DB-9746-A099-12114F7BD677}"/>
                </a:ext>
              </a:extLst>
            </p:cNvPr>
            <p:cNvSpPr>
              <a:spLocks noChangeArrowheads="1"/>
            </p:cNvSpPr>
            <p:nvPr/>
          </p:nvSpPr>
          <p:spPr bwMode="auto">
            <a:xfrm>
              <a:off x="10104" y="10005"/>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5" name="Oval 322">
              <a:extLst>
                <a:ext uri="{FF2B5EF4-FFF2-40B4-BE49-F238E27FC236}">
                  <a16:creationId xmlns:a16="http://schemas.microsoft.com/office/drawing/2014/main" id="{0FDD47FB-2A41-0B4E-85FF-3CBB4DBDBE3B}"/>
                </a:ext>
              </a:extLst>
            </p:cNvPr>
            <p:cNvSpPr>
              <a:spLocks noChangeArrowheads="1"/>
            </p:cNvSpPr>
            <p:nvPr/>
          </p:nvSpPr>
          <p:spPr bwMode="auto">
            <a:xfrm>
              <a:off x="10104" y="10278"/>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117</a:t>
            </a:fld>
            <a:endParaRPr lang="en-US" dirty="0"/>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insights</a:t>
            </a:r>
            <a:endParaRPr lang="en-US" sz="4400" b="0" dirty="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0" y="2052023"/>
            <a:ext cx="10080734" cy="1334789"/>
            <a:chOff x="1028700" y="1860299"/>
            <a:chExt cx="10080734"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118</a:t>
            </a:fld>
            <a:endParaRPr lang="en-US" dirty="0"/>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3"/>
            <a:ext cx="5562600" cy="2536434"/>
          </a:xfrm>
        </p:spPr>
        <p:txBody>
          <a:bodyPr>
            <a:normAutofit lnSpcReduction="10000"/>
          </a:bodyPr>
          <a:lstStyle/>
          <a:p>
            <a:pPr>
              <a:buFont typeface="Wingdings" charset="0"/>
              <a:buNone/>
              <a:defRPr/>
            </a:pPr>
            <a:r>
              <a:rPr lang="en-US" sz="3200" dirty="0">
                <a:solidFill>
                  <a:srgbClr val="C00000"/>
                </a:solidFill>
              </a:rPr>
              <a:t>E</a:t>
            </a:r>
            <a:r>
              <a:rPr lang="en-US" sz="3200" dirty="0">
                <a:solidFill>
                  <a:srgbClr val="C00000"/>
                </a:solidFill>
                <a:cs typeface="+mn-cs"/>
              </a:rPr>
              <a:t>nd-end congestion control:</a:t>
            </a:r>
          </a:p>
          <a:p>
            <a:pPr marL="466725" indent="-336550">
              <a:defRPr/>
            </a:pPr>
            <a:r>
              <a:rPr lang="en-US" sz="3200" dirty="0"/>
              <a:t>no explicit feedback from network</a:t>
            </a:r>
          </a:p>
          <a:p>
            <a:pPr marL="466725" indent="-336550">
              <a:defRPr/>
            </a:pPr>
            <a:r>
              <a:rPr lang="en-US" sz="3200" dirty="0"/>
              <a:t>congestion </a:t>
            </a:r>
            <a:r>
              <a:rPr lang="en-US" sz="3200" i="1" dirty="0">
                <a:solidFill>
                  <a:srgbClr val="C00000"/>
                </a:solidFill>
              </a:rPr>
              <a:t>inferred</a:t>
            </a:r>
            <a:r>
              <a:rPr lang="en-US" sz="3200" dirty="0"/>
              <a:t> from observed loss, delay</a:t>
            </a: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5719" cy="1705017"/>
            <a:chOff x="7428575" y="2677315"/>
            <a:chExt cx="3355719"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Rectangle 3">
            <a:extLst>
              <a:ext uri="{FF2B5EF4-FFF2-40B4-BE49-F238E27FC236}">
                <a16:creationId xmlns:a16="http://schemas.microsoft.com/office/drawing/2014/main" id="{4AEA1865-8C28-134C-8B6C-07E3981D0325}"/>
              </a:ext>
            </a:extLst>
          </p:cNvPr>
          <p:cNvSpPr txBox="1">
            <a:spLocks noChangeArrowheads="1"/>
          </p:cNvSpPr>
          <p:nvPr/>
        </p:nvSpPr>
        <p:spPr>
          <a:xfrm>
            <a:off x="921800" y="4257398"/>
            <a:ext cx="5562600" cy="6322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6725" marR="0" lvl="0" indent="-3365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approach taken by TCP</a:t>
            </a: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119</a:t>
            </a:fld>
            <a:endParaRPr lang="en-US" dirty="0"/>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dissolve">
                                      <p:cBhvr>
                                        <p:cTn id="16"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7480C6A1-B418-BAFF-0A9B-DF3373520BD3}"/>
              </a:ext>
            </a:extLst>
          </p:cNvPr>
          <p:cNvGrpSpPr/>
          <p:nvPr/>
        </p:nvGrpSpPr>
        <p:grpSpPr>
          <a:xfrm>
            <a:off x="5844802" y="2291678"/>
            <a:ext cx="1108206" cy="369332"/>
            <a:chOff x="5844802" y="2291678"/>
            <a:chExt cx="1108206" cy="369332"/>
          </a:xfrm>
        </p:grpSpPr>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44802" y="2291678"/>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a:t>
            </a:fld>
            <a:endParaRPr lang="en-US" dirty="0"/>
          </a:p>
        </p:txBody>
      </p:sp>
      <p:grpSp>
        <p:nvGrpSpPr>
          <p:cNvPr id="10" name="Group 9">
            <a:extLst>
              <a:ext uri="{FF2B5EF4-FFF2-40B4-BE49-F238E27FC236}">
                <a16:creationId xmlns:a16="http://schemas.microsoft.com/office/drawing/2014/main" id="{D8F1E19D-C79D-0399-56EA-1548EEA2BB22}"/>
              </a:ext>
            </a:extLst>
          </p:cNvPr>
          <p:cNvGrpSpPr/>
          <p:nvPr/>
        </p:nvGrpSpPr>
        <p:grpSpPr>
          <a:xfrm>
            <a:off x="5528837" y="2685375"/>
            <a:ext cx="1404036" cy="384588"/>
            <a:chOff x="8597346" y="692270"/>
            <a:chExt cx="1404036" cy="384588"/>
          </a:xfrm>
        </p:grpSpPr>
        <p:sp>
          <p:nvSpPr>
            <p:cNvPr id="12" name="Rectangle 11">
              <a:extLst>
                <a:ext uri="{FF2B5EF4-FFF2-40B4-BE49-F238E27FC236}">
                  <a16:creationId xmlns:a16="http://schemas.microsoft.com/office/drawing/2014/main" id="{545E4894-255A-88E4-2AC9-82A2C51C90CE}"/>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F8C4C298-170E-3D5D-F527-651548E2EB1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14" name="TextBox 13">
              <a:extLst>
                <a:ext uri="{FF2B5EF4-FFF2-40B4-BE49-F238E27FC236}">
                  <a16:creationId xmlns:a16="http://schemas.microsoft.com/office/drawing/2014/main" id="{4315BD13-0EBF-E48C-A912-8A2018D96B53}"/>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grpSp>
        <p:nvGrpSpPr>
          <p:cNvPr id="21" name="Group 20">
            <a:extLst>
              <a:ext uri="{FF2B5EF4-FFF2-40B4-BE49-F238E27FC236}">
                <a16:creationId xmlns:a16="http://schemas.microsoft.com/office/drawing/2014/main" id="{BD8A7E22-A105-49C5-2F08-CFBB2A4F7EB3}"/>
              </a:ext>
            </a:extLst>
          </p:cNvPr>
          <p:cNvGrpSpPr/>
          <p:nvPr/>
        </p:nvGrpSpPr>
        <p:grpSpPr>
          <a:xfrm>
            <a:off x="5272320" y="3145339"/>
            <a:ext cx="1651423" cy="389371"/>
            <a:chOff x="8349959" y="687487"/>
            <a:chExt cx="1651423" cy="389371"/>
          </a:xfrm>
        </p:grpSpPr>
        <p:sp>
          <p:nvSpPr>
            <p:cNvPr id="22" name="Rectangle 21">
              <a:extLst>
                <a:ext uri="{FF2B5EF4-FFF2-40B4-BE49-F238E27FC236}">
                  <a16:creationId xmlns:a16="http://schemas.microsoft.com/office/drawing/2014/main" id="{C55FC8CA-9850-2897-FDF7-32850A59AD47}"/>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TextBox 22">
              <a:extLst>
                <a:ext uri="{FF2B5EF4-FFF2-40B4-BE49-F238E27FC236}">
                  <a16:creationId xmlns:a16="http://schemas.microsoft.com/office/drawing/2014/main" id="{AA67C767-1F5A-6342-E5A6-3154E7B6B33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24" name="TextBox 23">
              <a:extLst>
                <a:ext uri="{FF2B5EF4-FFF2-40B4-BE49-F238E27FC236}">
                  <a16:creationId xmlns:a16="http://schemas.microsoft.com/office/drawing/2014/main" id="{4121B5BB-BA6A-F414-E84E-3101842ACD4B}"/>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25" name="TextBox 24">
              <a:extLst>
                <a:ext uri="{FF2B5EF4-FFF2-40B4-BE49-F238E27FC236}">
                  <a16:creationId xmlns:a16="http://schemas.microsoft.com/office/drawing/2014/main" id="{D0750AC3-5B88-E099-CDDB-3E6C13E05DE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grpSp>
        <p:nvGrpSpPr>
          <p:cNvPr id="31" name="Group 30">
            <a:extLst>
              <a:ext uri="{FF2B5EF4-FFF2-40B4-BE49-F238E27FC236}">
                <a16:creationId xmlns:a16="http://schemas.microsoft.com/office/drawing/2014/main" id="{6CF77B7B-CAA6-5EE4-F51C-9FA3BA7AE0EA}"/>
              </a:ext>
            </a:extLst>
          </p:cNvPr>
          <p:cNvGrpSpPr/>
          <p:nvPr/>
        </p:nvGrpSpPr>
        <p:grpSpPr>
          <a:xfrm>
            <a:off x="4107096" y="5561831"/>
            <a:ext cx="1651423" cy="389371"/>
            <a:chOff x="8349959" y="687487"/>
            <a:chExt cx="1651423" cy="389371"/>
          </a:xfrm>
        </p:grpSpPr>
        <p:sp>
          <p:nvSpPr>
            <p:cNvPr id="32" name="Rectangle 31">
              <a:extLst>
                <a:ext uri="{FF2B5EF4-FFF2-40B4-BE49-F238E27FC236}">
                  <a16:creationId xmlns:a16="http://schemas.microsoft.com/office/drawing/2014/main" id="{362B2F3C-1A2C-22DE-11C6-35EF01FB4964}"/>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 name="TextBox 32">
              <a:extLst>
                <a:ext uri="{FF2B5EF4-FFF2-40B4-BE49-F238E27FC236}">
                  <a16:creationId xmlns:a16="http://schemas.microsoft.com/office/drawing/2014/main" id="{63BA422A-055D-83BF-7614-2A6490E1E42A}"/>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34" name="TextBox 33">
              <a:extLst>
                <a:ext uri="{FF2B5EF4-FFF2-40B4-BE49-F238E27FC236}">
                  <a16:creationId xmlns:a16="http://schemas.microsoft.com/office/drawing/2014/main" id="{847F086F-8EE5-B65B-F3AD-B90AC3BAA993}"/>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35" name="TextBox 34">
              <a:extLst>
                <a:ext uri="{FF2B5EF4-FFF2-40B4-BE49-F238E27FC236}">
                  <a16:creationId xmlns:a16="http://schemas.microsoft.com/office/drawing/2014/main" id="{A767B5E6-9B62-1E9F-8ECC-7C6440F2D722}"/>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cxnSp>
        <p:nvCxnSpPr>
          <p:cNvPr id="36" name="Straight Connector 35">
            <a:extLst>
              <a:ext uri="{FF2B5EF4-FFF2-40B4-BE49-F238E27FC236}">
                <a16:creationId xmlns:a16="http://schemas.microsoft.com/office/drawing/2014/main" id="{C50FCAC8-2BD7-5831-502D-460A2985C4FB}"/>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3B86B99E-8B69-2971-9DBA-1E90AD4CFFA5}"/>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0F2BD8D8-9D10-8B19-1C62-4230F283322B}"/>
              </a:ext>
            </a:extLst>
          </p:cNvPr>
          <p:cNvGrpSpPr/>
          <p:nvPr/>
        </p:nvGrpSpPr>
        <p:grpSpPr>
          <a:xfrm>
            <a:off x="1825736" y="3693979"/>
            <a:ext cx="1651423" cy="389371"/>
            <a:chOff x="8349959" y="687487"/>
            <a:chExt cx="1651423" cy="389371"/>
          </a:xfrm>
        </p:grpSpPr>
        <p:sp>
          <p:nvSpPr>
            <p:cNvPr id="39" name="Rectangle 38">
              <a:extLst>
                <a:ext uri="{FF2B5EF4-FFF2-40B4-BE49-F238E27FC236}">
                  <a16:creationId xmlns:a16="http://schemas.microsoft.com/office/drawing/2014/main" id="{C37143D8-5E22-4921-A36A-DE7F809ACE66}"/>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TextBox 39">
              <a:extLst>
                <a:ext uri="{FF2B5EF4-FFF2-40B4-BE49-F238E27FC236}">
                  <a16:creationId xmlns:a16="http://schemas.microsoft.com/office/drawing/2014/main" id="{82C57A99-F5E8-A08D-D8C0-7C5182504E8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41" name="TextBox 40">
              <a:extLst>
                <a:ext uri="{FF2B5EF4-FFF2-40B4-BE49-F238E27FC236}">
                  <a16:creationId xmlns:a16="http://schemas.microsoft.com/office/drawing/2014/main" id="{F5073EDC-3591-CB08-2DDA-368C690C6706}"/>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42" name="TextBox 41">
              <a:extLst>
                <a:ext uri="{FF2B5EF4-FFF2-40B4-BE49-F238E27FC236}">
                  <a16:creationId xmlns:a16="http://schemas.microsoft.com/office/drawing/2014/main" id="{C979AAC8-CBF1-2DA6-B365-73E019AA038B}"/>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spTree>
    <p:extLst>
      <p:ext uri="{BB962C8B-B14F-4D97-AF65-F5344CB8AC3E}">
        <p14:creationId xmlns:p14="http://schemas.microsoft.com/office/powerpoint/2010/main" val="3140532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10"/>
                                        </p:tgtEl>
                                      </p:cBhvr>
                                    </p:animEffect>
                                    <p:set>
                                      <p:cBhvr>
                                        <p:cTn id="15" dur="1" fill="hold">
                                          <p:stCondLst>
                                            <p:cond delay="499"/>
                                          </p:stCondLst>
                                        </p:cTn>
                                        <p:tgtEl>
                                          <p:spTgt spid="10"/>
                                        </p:tgtEl>
                                        <p:attrNameLst>
                                          <p:attrName>style.visibility</p:attrName>
                                        </p:attrNameLst>
                                      </p:cBhvr>
                                      <p:to>
                                        <p:strVal val="hidden"/>
                                      </p:to>
                                    </p:set>
                                  </p:childTnLst>
                                </p:cTn>
                              </p:par>
                              <p:par>
                                <p:cTn id="16" presetID="9" presetClass="entr" presetSubtype="0"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dissolve">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xit" presetSubtype="0" fill="hold" nodeType="clickEffect">
                                  <p:stCondLst>
                                    <p:cond delay="0"/>
                                  </p:stCondLst>
                                  <p:childTnLst>
                                    <p:animEffect transition="out" filter="dissolve">
                                      <p:cBhvr>
                                        <p:cTn id="22" dur="500"/>
                                        <p:tgtEl>
                                          <p:spTgt spid="21"/>
                                        </p:tgtEl>
                                      </p:cBhvr>
                                    </p:animEffect>
                                    <p:set>
                                      <p:cBhvr>
                                        <p:cTn id="23" dur="1" fill="hold">
                                          <p:stCondLst>
                                            <p:cond delay="499"/>
                                          </p:stCondLst>
                                        </p:cTn>
                                        <p:tgtEl>
                                          <p:spTgt spid="21"/>
                                        </p:tgtEl>
                                        <p:attrNameLst>
                                          <p:attrName>style.visibility</p:attrName>
                                        </p:attrNameLst>
                                      </p:cBhvr>
                                      <p:to>
                                        <p:strVal val="hidden"/>
                                      </p:to>
                                    </p:set>
                                  </p:childTnLst>
                                </p:cTn>
                              </p:par>
                            </p:childTnLst>
                          </p:cTn>
                        </p:par>
                        <p:par>
                          <p:cTn id="24" fill="hold">
                            <p:stCondLst>
                              <p:cond delay="500"/>
                            </p:stCondLst>
                            <p:childTnLst>
                              <p:par>
                                <p:cTn id="25" presetID="22" presetClass="entr" presetSubtype="2" fill="hold"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right)">
                                      <p:cBhvr>
                                        <p:cTn id="27" dur="500"/>
                                        <p:tgtEl>
                                          <p:spTgt spid="31"/>
                                        </p:tgtEl>
                                      </p:cBhvr>
                                    </p:animEffect>
                                  </p:childTnLst>
                                </p:cTn>
                              </p:par>
                            </p:childTnLst>
                          </p:cTn>
                        </p:par>
                        <p:par>
                          <p:cTn id="28" fill="hold">
                            <p:stCondLst>
                              <p:cond delay="1000"/>
                            </p:stCondLst>
                            <p:childTnLst>
                              <p:par>
                                <p:cTn id="29" presetID="2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ipe(right)">
                                      <p:cBhvr>
                                        <p:cTn id="31" dur="500"/>
                                        <p:tgtEl>
                                          <p:spTgt spid="3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1"/>
                                        </p:tgtEl>
                                      </p:cBhvr>
                                    </p:animEffect>
                                    <p:set>
                                      <p:cBhvr>
                                        <p:cTn id="36" dur="1" fill="hold">
                                          <p:stCondLst>
                                            <p:cond delay="499"/>
                                          </p:stCondLst>
                                        </p:cTn>
                                        <p:tgtEl>
                                          <p:spTgt spid="31"/>
                                        </p:tgtEl>
                                        <p:attrNameLst>
                                          <p:attrName>style.visibility</p:attrName>
                                        </p:attrNameLst>
                                      </p:cBhvr>
                                      <p:to>
                                        <p:strVal val="hidden"/>
                                      </p:to>
                                    </p:set>
                                  </p:childTnLst>
                                </p:cTn>
                              </p:par>
                              <p:par>
                                <p:cTn id="37" presetID="9" presetClass="exit" presetSubtype="0" fill="hold" nodeType="withEffect">
                                  <p:stCondLst>
                                    <p:cond delay="0"/>
                                  </p:stCondLst>
                                  <p:childTnLst>
                                    <p:animEffect transition="out" filter="dissolve">
                                      <p:cBhvr>
                                        <p:cTn id="38" dur="500"/>
                                        <p:tgtEl>
                                          <p:spTgt spid="37"/>
                                        </p:tgtEl>
                                      </p:cBhvr>
                                    </p:animEffect>
                                    <p:set>
                                      <p:cBhvr>
                                        <p:cTn id="39" dur="1" fill="hold">
                                          <p:stCondLst>
                                            <p:cond delay="499"/>
                                          </p:stCondLst>
                                        </p:cTn>
                                        <p:tgtEl>
                                          <p:spTgt spid="37"/>
                                        </p:tgtEl>
                                        <p:attrNameLst>
                                          <p:attrName>style.visibility</p:attrName>
                                        </p:attrNameLst>
                                      </p:cBhvr>
                                      <p:to>
                                        <p:strVal val="hidden"/>
                                      </p:to>
                                    </p:set>
                                  </p:childTnLst>
                                </p:cTn>
                              </p:par>
                              <p:par>
                                <p:cTn id="40" presetID="9" presetClass="entr" presetSubtype="0" fill="hold"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dissolve">
                                      <p:cBhvr>
                                        <p:cTn id="42"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en-US" sz="3000" dirty="0"/>
              <a:t>TCP ECN, ATM, DECbit protocols</a:t>
            </a:r>
            <a:endParaRPr lang="en-US" sz="3500" dirty="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55719" cy="1705017"/>
            <a:chOff x="7428575" y="2677315"/>
            <a:chExt cx="3355719"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61221" y="2622756"/>
            <a:ext cx="209551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explicit congestion info</a:t>
            </a: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500" b="0" i="0" u="none" strike="noStrike" kern="1200" cap="none" spc="0" normalizeH="0" baseline="0" noProof="0" dirty="0">
                <a:ln>
                  <a:noFill/>
                </a:ln>
                <a:solidFill>
                  <a:srgbClr val="C00000"/>
                </a:solidFill>
                <a:effectLst/>
                <a:uLnTx/>
                <a:uFillTx/>
                <a:latin typeface="Calibri"/>
                <a:ea typeface="+mn-ea"/>
                <a:cs typeface="+mn-cs"/>
              </a:rPr>
              <a:t>Network-assisted congestion control:</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routers provide </a:t>
            </a:r>
            <a:r>
              <a:rPr kumimoji="0" lang="en-US" sz="3000" b="0" i="1" u="none" strike="noStrike" kern="1200" cap="none" spc="0" normalizeH="0" baseline="0" noProof="0" dirty="0">
                <a:ln>
                  <a:noFill/>
                </a:ln>
                <a:solidFill>
                  <a:srgbClr val="C00000"/>
                </a:solidFill>
                <a:effectLst/>
                <a:uLnTx/>
                <a:uFillTx/>
                <a:latin typeface="Calibri"/>
                <a:ea typeface="+mn-ea"/>
                <a:cs typeface="+mn-cs"/>
              </a:rPr>
              <a:t>direct</a:t>
            </a:r>
            <a:r>
              <a:rPr kumimoji="0" lang="en-US" sz="3000" b="0" i="0" u="none" strike="noStrike" kern="1200" cap="none" spc="0" normalizeH="0" baseline="0" noProof="0" dirty="0">
                <a:ln>
                  <a:noFill/>
                </a:ln>
                <a:solidFill>
                  <a:prstClr val="black"/>
                </a:solidFill>
                <a:effectLst/>
                <a:uLnTx/>
                <a:uFillTx/>
                <a:latin typeface="Calibri"/>
                <a:ea typeface="+mn-ea"/>
                <a:cs typeface="+mn-cs"/>
              </a:rPr>
              <a:t> feedback to sending/receiving hosts with flows passing through congested router</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may indicate congestion level or explicitly set sending rate</a:t>
            </a: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120</a:t>
            </a:fld>
            <a:endParaRPr lang="en-US" dirty="0"/>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pPr>
            <a:r>
              <a:rPr lang="en-US" sz="3200" dirty="0"/>
              <a:t>TCP congestion control</a:t>
            </a:r>
          </a:p>
          <a:p>
            <a:pPr marL="403225" indent="-285750">
              <a:spcBef>
                <a:spcPts val="800"/>
              </a:spcBef>
            </a:pPr>
            <a:r>
              <a:rPr lang="en-US" sz="3200" dirty="0">
                <a:solidFill>
                  <a:schemeClr val="bg1">
                    <a:lumMod val="75000"/>
                  </a:schemeClr>
                </a:solidFill>
              </a:rPr>
              <a:t>Evolution of transport-layer functionality</a:t>
            </a:r>
            <a:endParaRPr lang="en-US" sz="3200"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dirty="0"/>
              <a:t>Transport Layer: 3-</a:t>
            </a:r>
            <a:fld id="{C4204591-24BD-A542-B9D5-F8D8A88D2FEE}" type="slidenum">
              <a:rPr lang="en-US" smtClean="0"/>
              <a:pPr/>
              <a:t>121</a:t>
            </a:fld>
            <a:endParaRPr lang="en-US" dirty="0"/>
          </a:p>
        </p:txBody>
      </p:sp>
      <p:pic>
        <p:nvPicPr>
          <p:cNvPr id="4" name="Picture 3">
            <a:extLst>
              <a:ext uri="{FF2B5EF4-FFF2-40B4-BE49-F238E27FC236}">
                <a16:creationId xmlns:a16="http://schemas.microsoft.com/office/drawing/2014/main" id="{2F0B2E12-89E5-B4BA-02A5-B3AC165FEA31}"/>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235242879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dirty="0"/>
              <a:t>TCP congestion control: AIMD</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168400"/>
            <a:ext cx="10274300" cy="1447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approach: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senders can</a:t>
            </a:r>
            <a:r>
              <a:rPr kumimoji="0" lang="en-US" sz="2800" b="0" i="1"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increase sending rate until packet loss (congestion) occurs, then decrease sending rate on loss event</a:t>
            </a: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141" name="Text Box 13">
            <a:extLst>
              <a:ext uri="{FF2B5EF4-FFF2-40B4-BE49-F238E27FC236}">
                <a16:creationId xmlns:a16="http://schemas.microsoft.com/office/drawing/2014/main" id="{2FD36304-869C-CE42-8550-F12B5FFE2394}"/>
              </a:ext>
            </a:extLst>
          </p:cNvPr>
          <p:cNvSpPr txBox="1">
            <a:spLocks noChangeArrowheads="1"/>
          </p:cNvSpPr>
          <p:nvPr/>
        </p:nvSpPr>
        <p:spPr bwMode="auto">
          <a:xfrm>
            <a:off x="8688708" y="4380805"/>
            <a:ext cx="2769156" cy="150810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AIMD</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sawtooth</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behavior: </a:t>
            </a:r>
            <a:r>
              <a:rPr kumimoji="0" lang="en-US" sz="28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probing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bandwidth</a:t>
            </a:r>
          </a:p>
        </p:txBody>
      </p:sp>
      <p:sp>
        <p:nvSpPr>
          <p:cNvPr id="35" name="Rectangle 11">
            <a:extLst>
              <a:ext uri="{FF2B5EF4-FFF2-40B4-BE49-F238E27FC236}">
                <a16:creationId xmlns:a16="http://schemas.microsoft.com/office/drawing/2014/main" id="{F39215FA-39B5-484D-8395-F0F1A1C5D622}"/>
              </a:ext>
            </a:extLst>
          </p:cNvPr>
          <p:cNvSpPr>
            <a:spLocks noChangeArrowheads="1"/>
          </p:cNvSpPr>
          <p:nvPr/>
        </p:nvSpPr>
        <p:spPr bwMode="auto">
          <a:xfrm>
            <a:off x="4717339" y="3774454"/>
            <a:ext cx="685800" cy="3048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 name="Line 19">
            <a:extLst>
              <a:ext uri="{FF2B5EF4-FFF2-40B4-BE49-F238E27FC236}">
                <a16:creationId xmlns:a16="http://schemas.microsoft.com/office/drawing/2014/main" id="{D3F6ABF2-92A9-2C40-8D08-91E54606260B}"/>
              </a:ext>
            </a:extLst>
          </p:cNvPr>
          <p:cNvSpPr>
            <a:spLocks noChangeShapeType="1"/>
          </p:cNvSpPr>
          <p:nvPr/>
        </p:nvSpPr>
        <p:spPr bwMode="auto">
          <a:xfrm flipV="1">
            <a:off x="3898189" y="5196854"/>
            <a:ext cx="169863" cy="16986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 name="Line 20">
            <a:extLst>
              <a:ext uri="{FF2B5EF4-FFF2-40B4-BE49-F238E27FC236}">
                <a16:creationId xmlns:a16="http://schemas.microsoft.com/office/drawing/2014/main" id="{38434DE2-13CB-044F-991F-ED186F200404}"/>
              </a:ext>
            </a:extLst>
          </p:cNvPr>
          <p:cNvSpPr>
            <a:spLocks noChangeShapeType="1"/>
          </p:cNvSpPr>
          <p:nvPr/>
        </p:nvSpPr>
        <p:spPr bwMode="auto">
          <a:xfrm>
            <a:off x="4079164" y="5185741"/>
            <a:ext cx="0" cy="642938"/>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8" name="Line 21">
            <a:extLst>
              <a:ext uri="{FF2B5EF4-FFF2-40B4-BE49-F238E27FC236}">
                <a16:creationId xmlns:a16="http://schemas.microsoft.com/office/drawing/2014/main" id="{1937BB13-75B0-4947-8F7E-C69526352422}"/>
              </a:ext>
            </a:extLst>
          </p:cNvPr>
          <p:cNvSpPr>
            <a:spLocks noChangeShapeType="1"/>
          </p:cNvSpPr>
          <p:nvPr/>
        </p:nvSpPr>
        <p:spPr bwMode="auto">
          <a:xfrm flipV="1">
            <a:off x="4068052" y="4869829"/>
            <a:ext cx="982662" cy="9810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9" name="Line 22">
            <a:extLst>
              <a:ext uri="{FF2B5EF4-FFF2-40B4-BE49-F238E27FC236}">
                <a16:creationId xmlns:a16="http://schemas.microsoft.com/office/drawing/2014/main" id="{D3110501-FE57-9545-B9AC-7B103AF98E40}"/>
              </a:ext>
            </a:extLst>
          </p:cNvPr>
          <p:cNvSpPr>
            <a:spLocks noChangeShapeType="1"/>
          </p:cNvSpPr>
          <p:nvPr/>
        </p:nvSpPr>
        <p:spPr bwMode="auto">
          <a:xfrm>
            <a:off x="5039602" y="4871416"/>
            <a:ext cx="0" cy="801688"/>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1" name="Line 23">
            <a:extLst>
              <a:ext uri="{FF2B5EF4-FFF2-40B4-BE49-F238E27FC236}">
                <a16:creationId xmlns:a16="http://schemas.microsoft.com/office/drawing/2014/main" id="{AAAA55BA-D404-204C-AECA-45F566AECF40}"/>
              </a:ext>
            </a:extLst>
          </p:cNvPr>
          <p:cNvSpPr>
            <a:spLocks noChangeShapeType="1"/>
          </p:cNvSpPr>
          <p:nvPr/>
        </p:nvSpPr>
        <p:spPr bwMode="auto">
          <a:xfrm flipV="1">
            <a:off x="5031664" y="5168279"/>
            <a:ext cx="525463" cy="5238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3" name="Line 24">
            <a:extLst>
              <a:ext uri="{FF2B5EF4-FFF2-40B4-BE49-F238E27FC236}">
                <a16:creationId xmlns:a16="http://schemas.microsoft.com/office/drawing/2014/main" id="{43AEBE7F-F2BB-5943-A7EA-ACC4591C9E55}"/>
              </a:ext>
            </a:extLst>
          </p:cNvPr>
          <p:cNvSpPr>
            <a:spLocks noChangeShapeType="1"/>
          </p:cNvSpPr>
          <p:nvPr/>
        </p:nvSpPr>
        <p:spPr bwMode="auto">
          <a:xfrm>
            <a:off x="5557127" y="5163516"/>
            <a:ext cx="0" cy="6889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6F7F0A4B-818C-8448-8543-A37DAD19EABE}"/>
              </a:ext>
            </a:extLst>
          </p:cNvPr>
          <p:cNvSpPr>
            <a:spLocks noChangeShapeType="1"/>
          </p:cNvSpPr>
          <p:nvPr/>
        </p:nvSpPr>
        <p:spPr bwMode="auto">
          <a:xfrm flipV="1">
            <a:off x="5568240" y="4849191"/>
            <a:ext cx="969963" cy="9810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5" name="Line 26">
            <a:extLst>
              <a:ext uri="{FF2B5EF4-FFF2-40B4-BE49-F238E27FC236}">
                <a16:creationId xmlns:a16="http://schemas.microsoft.com/office/drawing/2014/main" id="{19538173-60A5-BC46-A9E4-749776021102}"/>
              </a:ext>
            </a:extLst>
          </p:cNvPr>
          <p:cNvSpPr>
            <a:spLocks noChangeShapeType="1"/>
          </p:cNvSpPr>
          <p:nvPr/>
        </p:nvSpPr>
        <p:spPr bwMode="auto">
          <a:xfrm>
            <a:off x="6533440" y="4849191"/>
            <a:ext cx="11113" cy="83502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6" name="Line 29">
            <a:extLst>
              <a:ext uri="{FF2B5EF4-FFF2-40B4-BE49-F238E27FC236}">
                <a16:creationId xmlns:a16="http://schemas.microsoft.com/office/drawing/2014/main" id="{30FAE305-421D-C042-8E51-7C7D81EEF5FE}"/>
              </a:ext>
            </a:extLst>
          </p:cNvPr>
          <p:cNvSpPr>
            <a:spLocks noChangeShapeType="1"/>
          </p:cNvSpPr>
          <p:nvPr/>
        </p:nvSpPr>
        <p:spPr bwMode="auto">
          <a:xfrm flipV="1">
            <a:off x="6538202" y="5012704"/>
            <a:ext cx="666750" cy="666750"/>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7" name="Line 30">
            <a:extLst>
              <a:ext uri="{FF2B5EF4-FFF2-40B4-BE49-F238E27FC236}">
                <a16:creationId xmlns:a16="http://schemas.microsoft.com/office/drawing/2014/main" id="{031213C2-BAEE-5346-905B-3F89E1716013}"/>
              </a:ext>
            </a:extLst>
          </p:cNvPr>
          <p:cNvSpPr>
            <a:spLocks noChangeShapeType="1"/>
          </p:cNvSpPr>
          <p:nvPr/>
        </p:nvSpPr>
        <p:spPr bwMode="auto">
          <a:xfrm>
            <a:off x="7204952" y="4998416"/>
            <a:ext cx="0" cy="74771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8" name="Line 31">
            <a:extLst>
              <a:ext uri="{FF2B5EF4-FFF2-40B4-BE49-F238E27FC236}">
                <a16:creationId xmlns:a16="http://schemas.microsoft.com/office/drawing/2014/main" id="{AEA390E0-709D-FA45-91DE-52C0460D608A}"/>
              </a:ext>
            </a:extLst>
          </p:cNvPr>
          <p:cNvSpPr>
            <a:spLocks noChangeShapeType="1"/>
          </p:cNvSpPr>
          <p:nvPr/>
        </p:nvSpPr>
        <p:spPr bwMode="auto">
          <a:xfrm flipV="1">
            <a:off x="7195427" y="4746004"/>
            <a:ext cx="876300" cy="101441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53" name="Group 52">
            <a:extLst>
              <a:ext uri="{FF2B5EF4-FFF2-40B4-BE49-F238E27FC236}">
                <a16:creationId xmlns:a16="http://schemas.microsoft.com/office/drawing/2014/main" id="{82C492E2-E058-BD40-8FFC-FCED8F0093C0}"/>
              </a:ext>
            </a:extLst>
          </p:cNvPr>
          <p:cNvGrpSpPr/>
          <p:nvPr/>
        </p:nvGrpSpPr>
        <p:grpSpPr>
          <a:xfrm>
            <a:off x="3439503" y="4254500"/>
            <a:ext cx="4602061" cy="2566366"/>
            <a:chOff x="4099903" y="3937000"/>
            <a:chExt cx="4602061" cy="2566366"/>
          </a:xfrm>
        </p:grpSpPr>
        <p:sp>
          <p:nvSpPr>
            <p:cNvPr id="54" name="Text Box 12">
              <a:extLst>
                <a:ext uri="{FF2B5EF4-FFF2-40B4-BE49-F238E27FC236}">
                  <a16:creationId xmlns:a16="http://schemas.microsoft.com/office/drawing/2014/main" id="{18CC901F-184A-1147-B991-15E650618DC6}"/>
                </a:ext>
              </a:extLst>
            </p:cNvPr>
            <p:cNvSpPr txBox="1">
              <a:spLocks noChangeArrowheads="1"/>
            </p:cNvSpPr>
            <p:nvPr/>
          </p:nvSpPr>
          <p:spPr bwMode="auto">
            <a:xfrm rot="16200000">
              <a:off x="3117142" y="4919761"/>
              <a:ext cx="2273300" cy="307777"/>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TCP sender  Sending rate</a:t>
              </a:r>
            </a:p>
          </p:txBody>
        </p:sp>
        <p:sp>
          <p:nvSpPr>
            <p:cNvPr id="55" name="Line 17">
              <a:extLst>
                <a:ext uri="{FF2B5EF4-FFF2-40B4-BE49-F238E27FC236}">
                  <a16:creationId xmlns:a16="http://schemas.microsoft.com/office/drawing/2014/main" id="{EF2F6AD0-B3EF-0B4C-88EA-BCCC113FD5FC}"/>
                </a:ext>
              </a:extLst>
            </p:cNvPr>
            <p:cNvSpPr>
              <a:spLocks noChangeShapeType="1"/>
            </p:cNvSpPr>
            <p:nvPr/>
          </p:nvSpPr>
          <p:spPr bwMode="auto">
            <a:xfrm>
              <a:off x="4558589" y="6176341"/>
              <a:ext cx="4143375" cy="0"/>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6" name="Line 18">
              <a:extLst>
                <a:ext uri="{FF2B5EF4-FFF2-40B4-BE49-F238E27FC236}">
                  <a16:creationId xmlns:a16="http://schemas.microsoft.com/office/drawing/2014/main" id="{11B2DFEF-102F-D74F-9B47-304A5DF4E68F}"/>
                </a:ext>
              </a:extLst>
            </p:cNvPr>
            <p:cNvSpPr>
              <a:spLocks noChangeShapeType="1"/>
            </p:cNvSpPr>
            <p:nvPr/>
          </p:nvSpPr>
          <p:spPr bwMode="auto">
            <a:xfrm>
              <a:off x="4546600" y="4203700"/>
              <a:ext cx="877" cy="1974229"/>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Text Box 40">
              <a:extLst>
                <a:ext uri="{FF2B5EF4-FFF2-40B4-BE49-F238E27FC236}">
                  <a16:creationId xmlns:a16="http://schemas.microsoft.com/office/drawing/2014/main" id="{27E5BB5F-DA02-D949-9477-C50B724C7125}"/>
                </a:ext>
              </a:extLst>
            </p:cNvPr>
            <p:cNvSpPr txBox="1">
              <a:spLocks noChangeArrowheads="1"/>
            </p:cNvSpPr>
            <p:nvPr/>
          </p:nvSpPr>
          <p:spPr bwMode="auto">
            <a:xfrm>
              <a:off x="6125452" y="6166816"/>
              <a:ext cx="5762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time</a:t>
              </a:r>
            </a:p>
          </p:txBody>
        </p:sp>
      </p:grpSp>
      <p:grpSp>
        <p:nvGrpSpPr>
          <p:cNvPr id="9" name="Group 8">
            <a:extLst>
              <a:ext uri="{FF2B5EF4-FFF2-40B4-BE49-F238E27FC236}">
                <a16:creationId xmlns:a16="http://schemas.microsoft.com/office/drawing/2014/main" id="{CE38AC8E-A4ED-7042-8221-EEFB417FF7BA}"/>
              </a:ext>
            </a:extLst>
          </p:cNvPr>
          <p:cNvGrpSpPr/>
          <p:nvPr/>
        </p:nvGrpSpPr>
        <p:grpSpPr>
          <a:xfrm>
            <a:off x="965200" y="2146300"/>
            <a:ext cx="5054600" cy="1905000"/>
            <a:chOff x="0" y="4533900"/>
            <a:chExt cx="4762500" cy="1905000"/>
          </a:xfrm>
        </p:grpSpPr>
        <p:sp>
          <p:nvSpPr>
            <p:cNvPr id="3" name="Rectangle 2">
              <a:extLst>
                <a:ext uri="{FF2B5EF4-FFF2-40B4-BE49-F238E27FC236}">
                  <a16:creationId xmlns:a16="http://schemas.microsoft.com/office/drawing/2014/main" id="{EA9A0FF2-0607-BD44-8404-E086F64972BE}"/>
                </a:ext>
              </a:extLst>
            </p:cNvPr>
            <p:cNvSpPr/>
            <p:nvPr/>
          </p:nvSpPr>
          <p:spPr>
            <a:xfrm>
              <a:off x="406846" y="4737100"/>
              <a:ext cx="4334880" cy="143510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Rectangle 8">
              <a:extLst>
                <a:ext uri="{FF2B5EF4-FFF2-40B4-BE49-F238E27FC236}">
                  <a16:creationId xmlns:a16="http://schemas.microsoft.com/office/drawing/2014/main" id="{83C5ED77-5FA7-AC4C-AB2A-245D62DB4EB6}"/>
                </a:ext>
              </a:extLst>
            </p:cNvPr>
            <p:cNvSpPr>
              <a:spLocks noChangeArrowheads="1"/>
            </p:cNvSpPr>
            <p:nvPr/>
          </p:nvSpPr>
          <p:spPr bwMode="auto">
            <a:xfrm>
              <a:off x="0" y="4991100"/>
              <a:ext cx="4762500" cy="1447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a:ea typeface="ＭＳ Ｐゴシック" charset="0"/>
                  <a:cs typeface="+mn-cs"/>
                </a:rPr>
                <a:t>increase sending rate </a:t>
              </a:r>
              <a:r>
                <a:rPr kumimoji="0" lang="en-US" sz="2600" b="0" i="0" u="none" strike="noStrike" kern="1200" cap="none" spc="0" normalizeH="0" baseline="0" noProof="0" dirty="0">
                  <a:ln>
                    <a:noFill/>
                  </a:ln>
                  <a:solidFill>
                    <a:prstClr val="black"/>
                  </a:solidFill>
                  <a:effectLst/>
                  <a:uLnTx/>
                  <a:uFillTx/>
                  <a:latin typeface="Gill Sans MT" charset="0"/>
                  <a:ea typeface="ＭＳ Ｐゴシック" charset="0"/>
                  <a:cs typeface="+mn-cs"/>
                </a:rPr>
                <a:t>by </a:t>
              </a: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 maximum segment size every RTT until loss detected</a:t>
              </a:r>
              <a:endParaRPr kumimoji="0" lang="en-US" sz="26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6" name="Rectangle 8">
              <a:extLst>
                <a:ext uri="{FF2B5EF4-FFF2-40B4-BE49-F238E27FC236}">
                  <a16:creationId xmlns:a16="http://schemas.microsoft.com/office/drawing/2014/main" id="{91ECB6E6-4418-7243-B13D-E7E4DAE72D34}"/>
                </a:ext>
              </a:extLst>
            </p:cNvPr>
            <p:cNvSpPr>
              <a:spLocks noChangeArrowheads="1"/>
            </p:cNvSpPr>
            <p:nvPr/>
          </p:nvSpPr>
          <p:spPr bwMode="auto">
            <a:xfrm>
              <a:off x="508000" y="4533900"/>
              <a:ext cx="2667000" cy="444500"/>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dditive </a:t>
              </a: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I</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ncrease</a:t>
              </a:r>
              <a:endParaRPr kumimoji="0" lang="en-US" sz="2800" b="0" i="0" u="none" strike="noStrike" kern="1200" cap="none" spc="0" normalizeH="0" baseline="0" noProof="0" dirty="0">
                <a:ln>
                  <a:noFill/>
                </a:ln>
                <a:solidFill>
                  <a:srgbClr val="00B050"/>
                </a:solidFill>
                <a:effectLst/>
                <a:uLnTx/>
                <a:uFillTx/>
                <a:latin typeface="Gill Sans MT" charset="0"/>
                <a:ea typeface="ＭＳ Ｐゴシック" charset="0"/>
                <a:cs typeface="+mn-cs"/>
              </a:endParaRPr>
            </a:p>
          </p:txBody>
        </p:sp>
      </p:grpSp>
      <p:grpSp>
        <p:nvGrpSpPr>
          <p:cNvPr id="63" name="Group 62">
            <a:extLst>
              <a:ext uri="{FF2B5EF4-FFF2-40B4-BE49-F238E27FC236}">
                <a16:creationId xmlns:a16="http://schemas.microsoft.com/office/drawing/2014/main" id="{29F4C833-80E3-E14A-98F5-D02EBF4C0AC6}"/>
              </a:ext>
            </a:extLst>
          </p:cNvPr>
          <p:cNvGrpSpPr/>
          <p:nvPr/>
        </p:nvGrpSpPr>
        <p:grpSpPr>
          <a:xfrm>
            <a:off x="6007100" y="2197100"/>
            <a:ext cx="4749800" cy="1422400"/>
            <a:chOff x="38100" y="4533900"/>
            <a:chExt cx="4749800" cy="1422400"/>
          </a:xfrm>
        </p:grpSpPr>
        <p:sp>
          <p:nvSpPr>
            <p:cNvPr id="64" name="Rectangle 63">
              <a:extLst>
                <a:ext uri="{FF2B5EF4-FFF2-40B4-BE49-F238E27FC236}">
                  <a16:creationId xmlns:a16="http://schemas.microsoft.com/office/drawing/2014/main" id="{7ED9889A-D576-6948-99EB-B6AAAAF94FF1}"/>
                </a:ext>
              </a:extLst>
            </p:cNvPr>
            <p:cNvSpPr/>
            <p:nvPr/>
          </p:nvSpPr>
          <p:spPr>
            <a:xfrm>
              <a:off x="342900" y="4686300"/>
              <a:ext cx="4267200" cy="1270000"/>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Rectangle 8">
              <a:extLst>
                <a:ext uri="{FF2B5EF4-FFF2-40B4-BE49-F238E27FC236}">
                  <a16:creationId xmlns:a16="http://schemas.microsoft.com/office/drawing/2014/main" id="{12492D08-6387-3C44-BE8F-DFB7A535E296}"/>
                </a:ext>
              </a:extLst>
            </p:cNvPr>
            <p:cNvSpPr>
              <a:spLocks noChangeArrowheads="1"/>
            </p:cNvSpPr>
            <p:nvPr/>
          </p:nvSpPr>
          <p:spPr bwMode="auto">
            <a:xfrm>
              <a:off x="38100" y="4991100"/>
              <a:ext cx="4749800" cy="825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sending rate in half at each loss event</a:t>
              </a:r>
              <a:endParaRPr kumimoji="0" lang="en-US" sz="2600" b="0" i="1" u="none" strike="noStrike" kern="1200" cap="none" spc="0" normalizeH="0" baseline="0" noProof="0" dirty="0">
                <a:ln>
                  <a:noFill/>
                </a:ln>
                <a:solidFill>
                  <a:prstClr val="black"/>
                </a:solidFill>
                <a:effectLst/>
                <a:uLnTx/>
                <a:uFillTx/>
                <a:latin typeface="Calibri"/>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6" name="Rectangle 8">
              <a:extLst>
                <a:ext uri="{FF2B5EF4-FFF2-40B4-BE49-F238E27FC236}">
                  <a16:creationId xmlns:a16="http://schemas.microsoft.com/office/drawing/2014/main" id="{4FA342B4-82DA-FE44-A283-F18BBA2F6E1B}"/>
                </a:ext>
              </a:extLst>
            </p:cNvPr>
            <p:cNvSpPr>
              <a:spLocks noChangeArrowheads="1"/>
            </p:cNvSpPr>
            <p:nvPr/>
          </p:nvSpPr>
          <p:spPr bwMode="auto">
            <a:xfrm>
              <a:off x="508000" y="4533900"/>
              <a:ext cx="3746500" cy="444500"/>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ultiplicative </a:t>
              </a: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D</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ecrease</a:t>
              </a:r>
              <a:endParaRPr kumimoji="0" lang="en-US" sz="2800" b="0" i="0" u="none" strike="noStrike" kern="1200" cap="none" spc="0" normalizeH="0" baseline="0" noProof="0" dirty="0">
                <a:ln>
                  <a:noFill/>
                </a:ln>
                <a:solidFill>
                  <a:srgbClr val="C00000"/>
                </a:solidFill>
                <a:effectLst/>
                <a:uLnTx/>
                <a:uFillTx/>
                <a:latin typeface="Gill Sans MT" charset="0"/>
                <a:ea typeface="ＭＳ Ｐゴシック" charset="0"/>
                <a:cs typeface="+mn-cs"/>
              </a:endParaRPr>
            </a:p>
          </p:txBody>
        </p:sp>
      </p:grpSp>
      <p:grpSp>
        <p:nvGrpSpPr>
          <p:cNvPr id="33" name="Group 32">
            <a:extLst>
              <a:ext uri="{FF2B5EF4-FFF2-40B4-BE49-F238E27FC236}">
                <a16:creationId xmlns:a16="http://schemas.microsoft.com/office/drawing/2014/main" id="{08B9E571-5EFE-DF45-ABEE-F217088B731C}"/>
              </a:ext>
            </a:extLst>
          </p:cNvPr>
          <p:cNvGrpSpPr/>
          <p:nvPr/>
        </p:nvGrpSpPr>
        <p:grpSpPr>
          <a:xfrm>
            <a:off x="3952943" y="3784600"/>
            <a:ext cx="3599234" cy="1591283"/>
            <a:chOff x="3965643" y="3797300"/>
            <a:chExt cx="3599234" cy="1591283"/>
          </a:xfrm>
        </p:grpSpPr>
        <p:grpSp>
          <p:nvGrpSpPr>
            <p:cNvPr id="32" name="Group 31">
              <a:extLst>
                <a:ext uri="{FF2B5EF4-FFF2-40B4-BE49-F238E27FC236}">
                  <a16:creationId xmlns:a16="http://schemas.microsoft.com/office/drawing/2014/main" id="{B98081F5-35B5-A849-A6DC-D92ECEF0752A}"/>
                </a:ext>
              </a:extLst>
            </p:cNvPr>
            <p:cNvGrpSpPr/>
            <p:nvPr/>
          </p:nvGrpSpPr>
          <p:grpSpPr>
            <a:xfrm>
              <a:off x="3965643" y="4159386"/>
              <a:ext cx="3599234" cy="1229197"/>
              <a:chOff x="3965643" y="4159386"/>
              <a:chExt cx="3599234" cy="1229197"/>
            </a:xfrm>
          </p:grpSpPr>
          <p:cxnSp>
            <p:nvCxnSpPr>
              <p:cNvPr id="11" name="Straight Arrow Connector 10">
                <a:extLst>
                  <a:ext uri="{FF2B5EF4-FFF2-40B4-BE49-F238E27FC236}">
                    <a16:creationId xmlns:a16="http://schemas.microsoft.com/office/drawing/2014/main" id="{01079667-0DAA-D94E-A312-DB3C9977FD14}"/>
                  </a:ext>
                </a:extLst>
              </p:cNvPr>
              <p:cNvCxnSpPr>
                <a:cxnSpLocks/>
              </p:cNvCxnSpPr>
              <p:nvPr/>
            </p:nvCxnSpPr>
            <p:spPr>
              <a:xfrm>
                <a:off x="3972128" y="4163438"/>
                <a:ext cx="0" cy="10562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E4E7717F-1A0D-FF4E-812D-3FD618E53878}"/>
                  </a:ext>
                </a:extLst>
              </p:cNvPr>
              <p:cNvCxnSpPr>
                <a:cxnSpLocks/>
              </p:cNvCxnSpPr>
              <p:nvPr/>
            </p:nvCxnSpPr>
            <p:spPr>
              <a:xfrm>
                <a:off x="4480128" y="4163438"/>
                <a:ext cx="0" cy="12213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4D125F63-AD27-6B45-AE19-4ABD9BFAAB03}"/>
                  </a:ext>
                </a:extLst>
              </p:cNvPr>
              <p:cNvCxnSpPr>
                <a:cxnSpLocks/>
              </p:cNvCxnSpPr>
              <p:nvPr/>
            </p:nvCxnSpPr>
            <p:spPr>
              <a:xfrm>
                <a:off x="5295630" y="4163438"/>
                <a:ext cx="0" cy="1225145"/>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072EFC86-C803-E843-B374-808FCECBC349}"/>
                  </a:ext>
                </a:extLst>
              </p:cNvPr>
              <p:cNvCxnSpPr>
                <a:cxnSpLocks/>
              </p:cNvCxnSpPr>
              <p:nvPr/>
            </p:nvCxnSpPr>
            <p:spPr>
              <a:xfrm>
                <a:off x="5964941" y="4171542"/>
                <a:ext cx="0" cy="120433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519D5D13-5D07-4C47-B49B-8AC41BCDCFBB}"/>
                  </a:ext>
                </a:extLst>
              </p:cNvPr>
              <p:cNvCxnSpPr>
                <a:cxnSpLocks/>
              </p:cNvCxnSpPr>
              <p:nvPr/>
            </p:nvCxnSpPr>
            <p:spPr>
              <a:xfrm>
                <a:off x="6794500" y="4165056"/>
                <a:ext cx="0" cy="11938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449C30FB-E09A-8645-AF59-0F93ED23D5ED}"/>
                  </a:ext>
                </a:extLst>
              </p:cNvPr>
              <p:cNvCxnSpPr>
                <a:cxnSpLocks/>
              </p:cNvCxnSpPr>
              <p:nvPr/>
            </p:nvCxnSpPr>
            <p:spPr>
              <a:xfrm>
                <a:off x="7559743" y="4159386"/>
                <a:ext cx="0" cy="110652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E80244-8AE8-9244-8BD7-F7A494EF70AA}"/>
                  </a:ext>
                </a:extLst>
              </p:cNvPr>
              <p:cNvCxnSpPr>
                <a:cxnSpLocks/>
              </p:cNvCxnSpPr>
              <p:nvPr/>
            </p:nvCxnSpPr>
            <p:spPr>
              <a:xfrm>
                <a:off x="3965643" y="4162357"/>
                <a:ext cx="3599234"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cxnSp>
          <p:nvCxnSpPr>
            <p:cNvPr id="31" name="Straight Arrow Connector 30">
              <a:extLst>
                <a:ext uri="{FF2B5EF4-FFF2-40B4-BE49-F238E27FC236}">
                  <a16:creationId xmlns:a16="http://schemas.microsoft.com/office/drawing/2014/main" id="{CA3311EB-6DA1-BE40-8300-E0A7E76CCC9C}"/>
                </a:ext>
              </a:extLst>
            </p:cNvPr>
            <p:cNvCxnSpPr/>
            <p:nvPr/>
          </p:nvCxnSpPr>
          <p:spPr>
            <a:xfrm>
              <a:off x="5651500" y="3797300"/>
              <a:ext cx="0" cy="381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46745885-D0C9-5C4A-8189-6C1C08532D61}"/>
              </a:ext>
            </a:extLst>
          </p:cNvPr>
          <p:cNvGrpSpPr/>
          <p:nvPr/>
        </p:nvGrpSpPr>
        <p:grpSpPr>
          <a:xfrm>
            <a:off x="4108450" y="3622675"/>
            <a:ext cx="3819526" cy="1695450"/>
            <a:chOff x="4108450" y="3622675"/>
            <a:chExt cx="3819526" cy="1695450"/>
          </a:xfrm>
        </p:grpSpPr>
        <p:grpSp>
          <p:nvGrpSpPr>
            <p:cNvPr id="85" name="Group 84">
              <a:extLst>
                <a:ext uri="{FF2B5EF4-FFF2-40B4-BE49-F238E27FC236}">
                  <a16:creationId xmlns:a16="http://schemas.microsoft.com/office/drawing/2014/main" id="{CE8174FE-3375-6647-833E-1BBA1779B8E0}"/>
                </a:ext>
              </a:extLst>
            </p:cNvPr>
            <p:cNvGrpSpPr/>
            <p:nvPr/>
          </p:nvGrpSpPr>
          <p:grpSpPr>
            <a:xfrm>
              <a:off x="4108450" y="3975100"/>
              <a:ext cx="3819526" cy="1343025"/>
              <a:chOff x="4108450" y="3975100"/>
              <a:chExt cx="3819526" cy="1343025"/>
            </a:xfrm>
          </p:grpSpPr>
          <p:cxnSp>
            <p:nvCxnSpPr>
              <p:cNvPr id="61" name="Straight Arrow Connector 60">
                <a:extLst>
                  <a:ext uri="{FF2B5EF4-FFF2-40B4-BE49-F238E27FC236}">
                    <a16:creationId xmlns:a16="http://schemas.microsoft.com/office/drawing/2014/main" id="{D9182BCB-9C63-4F4E-9BFE-C6ED53E7206A}"/>
                  </a:ext>
                </a:extLst>
              </p:cNvPr>
              <p:cNvCxnSpPr>
                <a:cxnSpLocks/>
              </p:cNvCxnSpPr>
              <p:nvPr/>
            </p:nvCxnSpPr>
            <p:spPr>
              <a:xfrm flipH="1">
                <a:off x="7245350" y="3981450"/>
                <a:ext cx="679450" cy="125412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3A530988-F896-F240-A4FD-4D4D80C11F42}"/>
                  </a:ext>
                </a:extLst>
              </p:cNvPr>
              <p:cNvCxnSpPr>
                <a:cxnSpLocks/>
              </p:cNvCxnSpPr>
              <p:nvPr/>
            </p:nvCxnSpPr>
            <p:spPr>
              <a:xfrm flipH="1">
                <a:off x="4108450" y="3975100"/>
                <a:ext cx="3816350" cy="133985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D2A9933-F916-0E46-A509-25FD8F001806}"/>
                  </a:ext>
                </a:extLst>
              </p:cNvPr>
              <p:cNvCxnSpPr>
                <a:cxnSpLocks/>
              </p:cNvCxnSpPr>
              <p:nvPr/>
            </p:nvCxnSpPr>
            <p:spPr>
              <a:xfrm flipH="1">
                <a:off x="5070475" y="3978275"/>
                <a:ext cx="2854325" cy="129857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BDE4AE1E-DD47-A648-8E75-B628D3E56B38}"/>
                  </a:ext>
                </a:extLst>
              </p:cNvPr>
              <p:cNvCxnSpPr>
                <a:cxnSpLocks/>
              </p:cNvCxnSpPr>
              <p:nvPr/>
            </p:nvCxnSpPr>
            <p:spPr>
              <a:xfrm flipH="1">
                <a:off x="5607050" y="3984625"/>
                <a:ext cx="2320926" cy="13335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2C801921-8F99-4345-AADF-C79B5379ABCC}"/>
                  </a:ext>
                </a:extLst>
              </p:cNvPr>
              <p:cNvCxnSpPr>
                <a:cxnSpLocks/>
              </p:cNvCxnSpPr>
              <p:nvPr/>
            </p:nvCxnSpPr>
            <p:spPr>
              <a:xfrm flipH="1">
                <a:off x="6565900" y="3984625"/>
                <a:ext cx="1358900" cy="11938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87" name="Straight Connector 86">
              <a:extLst>
                <a:ext uri="{FF2B5EF4-FFF2-40B4-BE49-F238E27FC236}">
                  <a16:creationId xmlns:a16="http://schemas.microsoft.com/office/drawing/2014/main" id="{E7A7E738-8F7C-B641-98A4-26125EAB1AA9}"/>
                </a:ext>
              </a:extLst>
            </p:cNvPr>
            <p:cNvCxnSpPr/>
            <p:nvPr/>
          </p:nvCxnSpPr>
          <p:spPr>
            <a:xfrm flipV="1">
              <a:off x="7921625" y="3622675"/>
              <a:ext cx="0" cy="358775"/>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Slide Number Placeholder 2">
            <a:extLst>
              <a:ext uri="{FF2B5EF4-FFF2-40B4-BE49-F238E27FC236}">
                <a16:creationId xmlns:a16="http://schemas.microsoft.com/office/drawing/2014/main" id="{F67FBF66-1006-C849-9ABA-320AB4C17D7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122</a:t>
            </a:fld>
            <a:endParaRPr lang="en-US" dirty="0"/>
          </a:p>
        </p:txBody>
      </p:sp>
    </p:spTree>
    <p:extLst>
      <p:ext uri="{BB962C8B-B14F-4D97-AF65-F5344CB8AC3E}">
        <p14:creationId xmlns:p14="http://schemas.microsoft.com/office/powerpoint/2010/main" val="93898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up)">
                                      <p:cBhvr>
                                        <p:cTn id="16" dur="500"/>
                                        <p:tgtEl>
                                          <p:spTgt spid="3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up)">
                                      <p:cBhvr>
                                        <p:cTn id="24" dur="500"/>
                                        <p:tgtEl>
                                          <p:spTgt spid="3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left)">
                                      <p:cBhvr>
                                        <p:cTn id="28" dur="500"/>
                                        <p:tgtEl>
                                          <p:spTgt spid="41"/>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up)">
                                      <p:cBhvr>
                                        <p:cTn id="32" dur="500"/>
                                        <p:tgtEl>
                                          <p:spTgt spid="43"/>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wipe(up)">
                                      <p:cBhvr>
                                        <p:cTn id="40" dur="500"/>
                                        <p:tgtEl>
                                          <p:spTgt spid="45"/>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down)">
                                      <p:cBhvr>
                                        <p:cTn id="44" dur="500"/>
                                        <p:tgtEl>
                                          <p:spTgt spid="46"/>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5000"/>
                            </p:stCondLst>
                            <p:childTnLst>
                              <p:par>
                                <p:cTn id="50" presetID="2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dissolve">
                                      <p:cBhvr>
                                        <p:cTn id="57" dur="500"/>
                                        <p:tgtEl>
                                          <p:spTgt spid="9"/>
                                        </p:tgtEl>
                                      </p:cBhvr>
                                    </p:animEffect>
                                  </p:childTnLst>
                                </p:cTn>
                              </p:par>
                            </p:childTnLst>
                          </p:cTn>
                        </p:par>
                        <p:par>
                          <p:cTn id="58" fill="hold">
                            <p:stCondLst>
                              <p:cond delay="500"/>
                            </p:stCondLst>
                            <p:childTnLst>
                              <p:par>
                                <p:cTn id="59" presetID="22" presetClass="entr" presetSubtype="1" fill="hold" nodeType="afterEffect">
                                  <p:stCondLst>
                                    <p:cond delay="1000"/>
                                  </p:stCondLst>
                                  <p:childTnLst>
                                    <p:set>
                                      <p:cBhvr>
                                        <p:cTn id="60" dur="1" fill="hold">
                                          <p:stCondLst>
                                            <p:cond delay="0"/>
                                          </p:stCondLst>
                                        </p:cTn>
                                        <p:tgtEl>
                                          <p:spTgt spid="33"/>
                                        </p:tgtEl>
                                        <p:attrNameLst>
                                          <p:attrName>style.visibility</p:attrName>
                                        </p:attrNameLst>
                                      </p:cBhvr>
                                      <p:to>
                                        <p:strVal val="visible"/>
                                      </p:to>
                                    </p:set>
                                    <p:animEffect transition="in" filter="wipe(up)">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dissolve">
                                      <p:cBhvr>
                                        <p:cTn id="66" dur="500"/>
                                        <p:tgtEl>
                                          <p:spTgt spid="63"/>
                                        </p:tgtEl>
                                      </p:cBhvr>
                                    </p:animEffect>
                                  </p:childTnLst>
                                </p:cTn>
                              </p:par>
                              <p:par>
                                <p:cTn id="67" presetID="9" presetClass="exit" presetSubtype="0" fill="hold" nodeType="withEffect">
                                  <p:stCondLst>
                                    <p:cond delay="0"/>
                                  </p:stCondLst>
                                  <p:childTnLst>
                                    <p:animEffect transition="out" filter="dissolve">
                                      <p:cBhvr>
                                        <p:cTn id="68" dur="500"/>
                                        <p:tgtEl>
                                          <p:spTgt spid="33"/>
                                        </p:tgtEl>
                                      </p:cBhvr>
                                    </p:animEffect>
                                    <p:set>
                                      <p:cBhvr>
                                        <p:cTn id="69" dur="1" fill="hold">
                                          <p:stCondLst>
                                            <p:cond delay="499"/>
                                          </p:stCondLst>
                                        </p:cTn>
                                        <p:tgtEl>
                                          <p:spTgt spid="33"/>
                                        </p:tgtEl>
                                        <p:attrNameLst>
                                          <p:attrName>style.visibility</p:attrName>
                                        </p:attrNameLst>
                                      </p:cBhvr>
                                      <p:to>
                                        <p:strVal val="hidden"/>
                                      </p:to>
                                    </p:set>
                                  </p:childTnLst>
                                </p:cTn>
                              </p:par>
                            </p:childTnLst>
                          </p:cTn>
                        </p:par>
                        <p:par>
                          <p:cTn id="70" fill="hold">
                            <p:stCondLst>
                              <p:cond delay="500"/>
                            </p:stCondLst>
                            <p:childTnLst>
                              <p:par>
                                <p:cTn id="71" presetID="22" presetClass="entr" presetSubtype="1" fill="hold" nodeType="afterEffect">
                                  <p:stCondLst>
                                    <p:cond delay="1000"/>
                                  </p:stCondLst>
                                  <p:childTnLst>
                                    <p:set>
                                      <p:cBhvr>
                                        <p:cTn id="72" dur="1" fill="hold">
                                          <p:stCondLst>
                                            <p:cond delay="0"/>
                                          </p:stCondLst>
                                        </p:cTn>
                                        <p:tgtEl>
                                          <p:spTgt spid="88"/>
                                        </p:tgtEl>
                                        <p:attrNameLst>
                                          <p:attrName>style.visibility</p:attrName>
                                        </p:attrNameLst>
                                      </p:cBhvr>
                                      <p:to>
                                        <p:strVal val="visible"/>
                                      </p:to>
                                    </p:set>
                                    <p:animEffect transition="in" filter="wipe(up)">
                                      <p:cBhvr>
                                        <p:cTn id="73" dur="500"/>
                                        <p:tgtEl>
                                          <p:spTgt spid="8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dissolve">
                                      <p:cBhvr>
                                        <p:cTn id="78" dur="500"/>
                                        <p:tgtEl>
                                          <p:spTgt spid="141"/>
                                        </p:tgtEl>
                                      </p:cBhvr>
                                    </p:animEffect>
                                  </p:childTnLst>
                                </p:cTn>
                              </p:par>
                              <p:par>
                                <p:cTn id="79" presetID="9" presetClass="exit" presetSubtype="0" fill="hold" nodeType="withEffect">
                                  <p:stCondLst>
                                    <p:cond delay="0"/>
                                  </p:stCondLst>
                                  <p:childTnLst>
                                    <p:animEffect transition="out" filter="dissolve">
                                      <p:cBhvr>
                                        <p:cTn id="80" dur="500"/>
                                        <p:tgtEl>
                                          <p:spTgt spid="88"/>
                                        </p:tgtEl>
                                      </p:cBhvr>
                                    </p:animEffect>
                                    <p:set>
                                      <p:cBhvr>
                                        <p:cTn id="81" dur="1" fill="hold">
                                          <p:stCondLst>
                                            <p:cond delay="499"/>
                                          </p:stCondLst>
                                        </p:cTn>
                                        <p:tgtEl>
                                          <p:spTgt spid="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36" grpId="0" animBg="1"/>
      <p:bldP spid="37" grpId="0" animBg="1"/>
      <p:bldP spid="38" grpId="0" animBg="1"/>
      <p:bldP spid="39" grpId="0" animBg="1"/>
      <p:bldP spid="41" grpId="0" animBg="1"/>
      <p:bldP spid="43" grpId="0" animBg="1"/>
      <p:bldP spid="44" grpId="0" animBg="1"/>
      <p:bldP spid="45" grpId="0" animBg="1"/>
      <p:bldP spid="46" grpId="0" animBg="1"/>
      <p:bldP spid="47" grpId="0" animBg="1"/>
      <p:bldP spid="48"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b="0" dirty="0"/>
              <a:t>TCP AIMD: more</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361440"/>
            <a:ext cx="9847580" cy="17678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Multiplicative decrease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detail:  sending rate is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in half on loss detected by triple duplicate ACK (TCP Reno)</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to 1 MSS (maximum segment size) when loss detected by timeout (TCP Tahoe)</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9" name="Rectangle 8">
            <a:extLst>
              <a:ext uri="{FF2B5EF4-FFF2-40B4-BE49-F238E27FC236}">
                <a16:creationId xmlns:a16="http://schemas.microsoft.com/office/drawing/2014/main" id="{FEB15F8D-408A-A649-8405-2EA6EA738400}"/>
              </a:ext>
            </a:extLst>
          </p:cNvPr>
          <p:cNvSpPr>
            <a:spLocks noChangeArrowheads="1"/>
          </p:cNvSpPr>
          <p:nvPr/>
        </p:nvSpPr>
        <p:spPr bwMode="auto">
          <a:xfrm>
            <a:off x="861060" y="3362960"/>
            <a:ext cx="9847580" cy="17678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Why</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AIMD – a distributed, asynchronous algorithm – has been shown to:</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optimize congested flow rates network wide [Kelly]!</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have desirable stability properties</a:t>
            </a:r>
          </a:p>
          <a:p>
            <a:pPr marL="10160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1DCE9A74-28EC-4B49-833C-3052DE20980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123</a:t>
            </a:fld>
            <a:endParaRPr lang="en-US" dirty="0"/>
          </a:p>
        </p:txBody>
      </p:sp>
    </p:spTree>
    <p:extLst>
      <p:ext uri="{BB962C8B-B14F-4D97-AF65-F5344CB8AC3E}">
        <p14:creationId xmlns:p14="http://schemas.microsoft.com/office/powerpoint/2010/main" val="2130915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59443"/>
            <a:ext cx="11393310" cy="894622"/>
          </a:xfrm>
        </p:spPr>
        <p:txBody>
          <a:bodyPr>
            <a:normAutofit/>
          </a:bodyPr>
          <a:lstStyle/>
          <a:p>
            <a:r>
              <a:rPr lang="en-US" sz="4800" dirty="0"/>
              <a:t>TCP congestion control: details</a:t>
            </a:r>
            <a:endParaRPr lang="en-US" sz="4400" b="0" dirty="0"/>
          </a:p>
        </p:txBody>
      </p:sp>
      <p:grpSp>
        <p:nvGrpSpPr>
          <p:cNvPr id="6" name="Group 5">
            <a:extLst>
              <a:ext uri="{FF2B5EF4-FFF2-40B4-BE49-F238E27FC236}">
                <a16:creationId xmlns:a16="http://schemas.microsoft.com/office/drawing/2014/main" id="{E52FB642-7743-D04C-959D-0819117703FA}"/>
              </a:ext>
            </a:extLst>
          </p:cNvPr>
          <p:cNvGrpSpPr/>
          <p:nvPr/>
        </p:nvGrpSpPr>
        <p:grpSpPr>
          <a:xfrm>
            <a:off x="1116489" y="4838128"/>
            <a:ext cx="10034111" cy="1695450"/>
            <a:chOff x="1116489" y="4838128"/>
            <a:chExt cx="10034111" cy="1695450"/>
          </a:xfrm>
        </p:grpSpPr>
        <p:sp>
          <p:nvSpPr>
            <p:cNvPr id="17" name="Rectangle 16">
              <a:extLst>
                <a:ext uri="{FF2B5EF4-FFF2-40B4-BE49-F238E27FC236}">
                  <a16:creationId xmlns:a16="http://schemas.microsoft.com/office/drawing/2014/main" id="{0C3AD1E1-01ED-504A-8B9E-72DE11AF70D1}"/>
                </a:ext>
              </a:extLst>
            </p:cNvPr>
            <p:cNvSpPr/>
            <p:nvPr/>
          </p:nvSpPr>
          <p:spPr>
            <a:xfrm>
              <a:off x="5989208" y="4895568"/>
              <a:ext cx="5161392" cy="36512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Rectangle 3">
              <a:extLst>
                <a:ext uri="{FF2B5EF4-FFF2-40B4-BE49-F238E27FC236}">
                  <a16:creationId xmlns:a16="http://schemas.microsoft.com/office/drawing/2014/main" id="{A0DE5D89-38AB-C14E-891D-428C6A0ADF69}"/>
                </a:ext>
              </a:extLst>
            </p:cNvPr>
            <p:cNvSpPr txBox="1">
              <a:spLocks noChangeArrowheads="1"/>
            </p:cNvSpPr>
            <p:nvPr/>
          </p:nvSpPr>
          <p:spPr bwMode="auto">
            <a:xfrm>
              <a:off x="1116489" y="4838128"/>
              <a:ext cx="9628822" cy="1695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sender limits transmission:</a:t>
              </a:r>
            </a:p>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is dynamically adjusted in response to observed network congestion (implementing TCP congestion control)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6" name="Group 15">
              <a:extLst>
                <a:ext uri="{FF2B5EF4-FFF2-40B4-BE49-F238E27FC236}">
                  <a16:creationId xmlns:a16="http://schemas.microsoft.com/office/drawing/2014/main" id="{33A34342-F85F-A641-8C18-F113159FACD0}"/>
                </a:ext>
              </a:extLst>
            </p:cNvPr>
            <p:cNvGrpSpPr/>
            <p:nvPr/>
          </p:nvGrpSpPr>
          <p:grpSpPr>
            <a:xfrm>
              <a:off x="6040008" y="4887177"/>
              <a:ext cx="4888123" cy="397144"/>
              <a:chOff x="5614194" y="4809655"/>
              <a:chExt cx="4888123" cy="397144"/>
            </a:xfrm>
          </p:grpSpPr>
          <p:sp>
            <p:nvSpPr>
              <p:cNvPr id="181" name="Text Box 71">
                <a:extLst>
                  <a:ext uri="{FF2B5EF4-FFF2-40B4-BE49-F238E27FC236}">
                    <a16:creationId xmlns:a16="http://schemas.microsoft.com/office/drawing/2014/main" id="{77C08B5B-9AE1-D240-830E-26ECD6D1665B}"/>
                  </a:ext>
                </a:extLst>
              </p:cNvPr>
              <p:cNvSpPr txBox="1">
                <a:spLocks noChangeArrowheads="1"/>
              </p:cNvSpPr>
              <p:nvPr/>
            </p:nvSpPr>
            <p:spPr bwMode="auto">
              <a:xfrm>
                <a:off x="5614194" y="4868630"/>
                <a:ext cx="4395788" cy="3381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25425" indent="-22542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25425" marR="0" lvl="0" indent="-225425"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LastByteSent- LastByteAcked</a:t>
                </a: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5" name="Group 14">
                <a:extLst>
                  <a:ext uri="{FF2B5EF4-FFF2-40B4-BE49-F238E27FC236}">
                    <a16:creationId xmlns:a16="http://schemas.microsoft.com/office/drawing/2014/main" id="{FED586FE-6CBA-AA48-85C7-A1A11BDABF7D}"/>
                  </a:ext>
                </a:extLst>
              </p:cNvPr>
              <p:cNvGrpSpPr/>
              <p:nvPr/>
            </p:nvGrpSpPr>
            <p:grpSpPr>
              <a:xfrm>
                <a:off x="9416467" y="4809655"/>
                <a:ext cx="1085850" cy="366713"/>
                <a:chOff x="7709188" y="4768381"/>
                <a:chExt cx="1085850" cy="366713"/>
              </a:xfrm>
            </p:grpSpPr>
            <p:grpSp>
              <p:nvGrpSpPr>
                <p:cNvPr id="182" name="Group 74">
                  <a:extLst>
                    <a:ext uri="{FF2B5EF4-FFF2-40B4-BE49-F238E27FC236}">
                      <a16:creationId xmlns:a16="http://schemas.microsoft.com/office/drawing/2014/main" id="{059D1AF2-00E8-024F-B782-BBF97100FEB7}"/>
                    </a:ext>
                  </a:extLst>
                </p:cNvPr>
                <p:cNvGrpSpPr>
                  <a:grpSpLocks/>
                </p:cNvGrpSpPr>
                <p:nvPr/>
              </p:nvGrpSpPr>
              <p:grpSpPr bwMode="auto">
                <a:xfrm>
                  <a:off x="7709188" y="4789019"/>
                  <a:ext cx="350837" cy="336550"/>
                  <a:chOff x="2059" y="2097"/>
                  <a:chExt cx="221" cy="212"/>
                </a:xfrm>
              </p:grpSpPr>
              <p:sp>
                <p:nvSpPr>
                  <p:cNvPr id="183" name="Text Box 72">
                    <a:extLst>
                      <a:ext uri="{FF2B5EF4-FFF2-40B4-BE49-F238E27FC236}">
                        <a16:creationId xmlns:a16="http://schemas.microsoft.com/office/drawing/2014/main" id="{50EA1644-3183-7A41-97FA-03AEA0F526B2}"/>
                      </a:ext>
                    </a:extLst>
                  </p:cNvPr>
                  <p:cNvSpPr txBox="1">
                    <a:spLocks noChangeArrowheads="1"/>
                  </p:cNvSpPr>
                  <p:nvPr/>
                </p:nvSpPr>
                <p:spPr bwMode="auto">
                  <a:xfrm>
                    <a:off x="2059" y="2097"/>
                    <a:ext cx="22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Tahoma" charset="0"/>
                        <a:ea typeface="ＭＳ Ｐゴシック" charset="0"/>
                        <a:cs typeface="+mn-cs"/>
                      </a:rPr>
                      <a:t>&lt;</a:t>
                    </a:r>
                  </a:p>
                </p:txBody>
              </p:sp>
              <p:sp>
                <p:nvSpPr>
                  <p:cNvPr id="184" name="Line 73">
                    <a:extLst>
                      <a:ext uri="{FF2B5EF4-FFF2-40B4-BE49-F238E27FC236}">
                        <a16:creationId xmlns:a16="http://schemas.microsoft.com/office/drawing/2014/main" id="{B966005D-C4C4-C547-86E3-65FDA3A33E10}"/>
                      </a:ext>
                    </a:extLst>
                  </p:cNvPr>
                  <p:cNvSpPr>
                    <a:spLocks noChangeShapeType="1"/>
                  </p:cNvSpPr>
                  <p:nvPr/>
                </p:nvSpPr>
                <p:spPr bwMode="auto">
                  <a:xfrm>
                    <a:off x="2133" y="2269"/>
                    <a:ext cx="8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5" name="Text Box 75">
                  <a:extLst>
                    <a:ext uri="{FF2B5EF4-FFF2-40B4-BE49-F238E27FC236}">
                      <a16:creationId xmlns:a16="http://schemas.microsoft.com/office/drawing/2014/main" id="{4F80A37A-B578-A447-95BD-D5D7AC31E664}"/>
                    </a:ext>
                  </a:extLst>
                </p:cNvPr>
                <p:cNvSpPr txBox="1">
                  <a:spLocks noChangeArrowheads="1"/>
                </p:cNvSpPr>
                <p:nvPr/>
              </p:nvSpPr>
              <p:spPr bwMode="auto">
                <a:xfrm>
                  <a:off x="8064788" y="4768381"/>
                  <a:ext cx="730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cwnd</a:t>
                  </a:r>
                </a:p>
              </p:txBody>
            </p:sp>
          </p:grpSp>
        </p:grpSp>
      </p:grpSp>
      <p:sp>
        <p:nvSpPr>
          <p:cNvPr id="165" name="Rectangle 47">
            <a:extLst>
              <a:ext uri="{FF2B5EF4-FFF2-40B4-BE49-F238E27FC236}">
                <a16:creationId xmlns:a16="http://schemas.microsoft.com/office/drawing/2014/main" id="{DE6B816E-28FD-F042-BAC6-6005321F7326}"/>
              </a:ext>
            </a:extLst>
          </p:cNvPr>
          <p:cNvSpPr>
            <a:spLocks noChangeArrowheads="1"/>
          </p:cNvSpPr>
          <p:nvPr/>
        </p:nvSpPr>
        <p:spPr bwMode="auto">
          <a:xfrm>
            <a:off x="1314221" y="2927773"/>
            <a:ext cx="4503412" cy="10754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1" name="Group 10">
            <a:extLst>
              <a:ext uri="{FF2B5EF4-FFF2-40B4-BE49-F238E27FC236}">
                <a16:creationId xmlns:a16="http://schemas.microsoft.com/office/drawing/2014/main" id="{C2EB66EB-894C-A043-A360-C60A865F68A4}"/>
              </a:ext>
            </a:extLst>
          </p:cNvPr>
          <p:cNvGrpSpPr/>
          <p:nvPr/>
        </p:nvGrpSpPr>
        <p:grpSpPr>
          <a:xfrm>
            <a:off x="1289051" y="2849038"/>
            <a:ext cx="1267801" cy="861704"/>
            <a:chOff x="1289051" y="2849038"/>
            <a:chExt cx="1267801" cy="861704"/>
          </a:xfrm>
        </p:grpSpPr>
        <p:sp>
          <p:nvSpPr>
            <p:cNvPr id="168" name="Freeform 53">
              <a:extLst>
                <a:ext uri="{FF2B5EF4-FFF2-40B4-BE49-F238E27FC236}">
                  <a16:creationId xmlns:a16="http://schemas.microsoft.com/office/drawing/2014/main" id="{E3EEFD92-7050-9249-80C1-240C22D52535}"/>
                </a:ext>
              </a:extLst>
            </p:cNvPr>
            <p:cNvSpPr>
              <a:spLocks/>
            </p:cNvSpPr>
            <p:nvPr/>
          </p:nvSpPr>
          <p:spPr bwMode="auto">
            <a:xfrm>
              <a:off x="2369283" y="2849038"/>
              <a:ext cx="187569" cy="464732"/>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57">
              <a:extLst>
                <a:ext uri="{FF2B5EF4-FFF2-40B4-BE49-F238E27FC236}">
                  <a16:creationId xmlns:a16="http://schemas.microsoft.com/office/drawing/2014/main" id="{4DCFBA68-55DB-2E45-83BC-59D80627D5D3}"/>
                </a:ext>
              </a:extLst>
            </p:cNvPr>
            <p:cNvSpPr txBox="1">
              <a:spLocks noChangeArrowheads="1"/>
            </p:cNvSpPr>
            <p:nvPr/>
          </p:nvSpPr>
          <p:spPr bwMode="auto">
            <a:xfrm>
              <a:off x="1289051" y="3119811"/>
              <a:ext cx="986168" cy="590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ACKed</a:t>
              </a:r>
            </a:p>
          </p:txBody>
        </p:sp>
      </p:grpSp>
      <p:grpSp>
        <p:nvGrpSpPr>
          <p:cNvPr id="13" name="Group 12">
            <a:extLst>
              <a:ext uri="{FF2B5EF4-FFF2-40B4-BE49-F238E27FC236}">
                <a16:creationId xmlns:a16="http://schemas.microsoft.com/office/drawing/2014/main" id="{A8C3752B-025F-E94F-8654-13F54E9C670F}"/>
              </a:ext>
            </a:extLst>
          </p:cNvPr>
          <p:cNvGrpSpPr/>
          <p:nvPr/>
        </p:nvGrpSpPr>
        <p:grpSpPr>
          <a:xfrm>
            <a:off x="3824084" y="2948877"/>
            <a:ext cx="1759290" cy="1283237"/>
            <a:chOff x="3824084" y="2948877"/>
            <a:chExt cx="1759290" cy="1283237"/>
          </a:xfrm>
        </p:grpSpPr>
        <p:sp>
          <p:nvSpPr>
            <p:cNvPr id="172" name="Text Box 59">
              <a:extLst>
                <a:ext uri="{FF2B5EF4-FFF2-40B4-BE49-F238E27FC236}">
                  <a16:creationId xmlns:a16="http://schemas.microsoft.com/office/drawing/2014/main" id="{44BFDC0C-7E1F-194B-B1D5-936A1056896B}"/>
                </a:ext>
              </a:extLst>
            </p:cNvPr>
            <p:cNvSpPr txBox="1">
              <a:spLocks noChangeArrowheads="1"/>
            </p:cNvSpPr>
            <p:nvPr/>
          </p:nvSpPr>
          <p:spPr bwMode="auto">
            <a:xfrm>
              <a:off x="3979525" y="3890482"/>
              <a:ext cx="1603849" cy="3416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 sent</a:t>
              </a:r>
            </a:p>
          </p:txBody>
        </p:sp>
        <p:sp>
          <p:nvSpPr>
            <p:cNvPr id="180" name="Freeform 69">
              <a:extLst>
                <a:ext uri="{FF2B5EF4-FFF2-40B4-BE49-F238E27FC236}">
                  <a16:creationId xmlns:a16="http://schemas.microsoft.com/office/drawing/2014/main" id="{33A90F9A-C7CE-C44A-B81F-BFED1356069E}"/>
                </a:ext>
              </a:extLst>
            </p:cNvPr>
            <p:cNvSpPr>
              <a:spLocks/>
            </p:cNvSpPr>
            <p:nvPr/>
          </p:nvSpPr>
          <p:spPr bwMode="auto">
            <a:xfrm flipH="1">
              <a:off x="3824084" y="2948877"/>
              <a:ext cx="190240" cy="1102896"/>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42CF5997-36CB-D147-BC28-3AEB4C853BEA}"/>
              </a:ext>
            </a:extLst>
          </p:cNvPr>
          <p:cNvGrpSpPr/>
          <p:nvPr/>
        </p:nvGrpSpPr>
        <p:grpSpPr>
          <a:xfrm>
            <a:off x="1289051" y="1292332"/>
            <a:ext cx="4641849" cy="1497173"/>
            <a:chOff x="1289051" y="1292332"/>
            <a:chExt cx="4641849" cy="1497173"/>
          </a:xfrm>
        </p:grpSpPr>
        <p:sp>
          <p:nvSpPr>
            <p:cNvPr id="104" name="Rectangle 12">
              <a:extLst>
                <a:ext uri="{FF2B5EF4-FFF2-40B4-BE49-F238E27FC236}">
                  <a16:creationId xmlns:a16="http://schemas.microsoft.com/office/drawing/2014/main" id="{04993FEE-920A-A241-8D22-76E5FD7EE6A9}"/>
                </a:ext>
              </a:extLst>
            </p:cNvPr>
            <p:cNvSpPr>
              <a:spLocks noChangeArrowheads="1"/>
            </p:cNvSpPr>
            <p:nvPr/>
          </p:nvSpPr>
          <p:spPr bwMode="auto">
            <a:xfrm>
              <a:off x="1370854" y="2034797"/>
              <a:ext cx="86000" cy="752789"/>
            </a:xfrm>
            <a:prstGeom prst="rect">
              <a:avLst/>
            </a:prstGeom>
            <a:gradFill rotWithShape="1">
              <a:gsLst>
                <a:gs pos="0">
                  <a:srgbClr val="FFFFFF"/>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5" name="Rectangle 13">
              <a:extLst>
                <a:ext uri="{FF2B5EF4-FFF2-40B4-BE49-F238E27FC236}">
                  <a16:creationId xmlns:a16="http://schemas.microsoft.com/office/drawing/2014/main" id="{18E83275-ACB2-EC4C-B6DC-CBDA17C3A868}"/>
                </a:ext>
              </a:extLst>
            </p:cNvPr>
            <p:cNvSpPr>
              <a:spLocks noChangeArrowheads="1"/>
            </p:cNvSpPr>
            <p:nvPr/>
          </p:nvSpPr>
          <p:spPr bwMode="auto">
            <a:xfrm>
              <a:off x="1498805" y="2036716"/>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6" name="Rectangle 14">
              <a:extLst>
                <a:ext uri="{FF2B5EF4-FFF2-40B4-BE49-F238E27FC236}">
                  <a16:creationId xmlns:a16="http://schemas.microsoft.com/office/drawing/2014/main" id="{DAC860B7-5379-0C49-8B6D-4F42EEEC890F}"/>
                </a:ext>
              </a:extLst>
            </p:cNvPr>
            <p:cNvSpPr>
              <a:spLocks noChangeArrowheads="1"/>
            </p:cNvSpPr>
            <p:nvPr/>
          </p:nvSpPr>
          <p:spPr bwMode="auto">
            <a:xfrm>
              <a:off x="1628852"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7" name="Rectangle 15">
              <a:extLst>
                <a:ext uri="{FF2B5EF4-FFF2-40B4-BE49-F238E27FC236}">
                  <a16:creationId xmlns:a16="http://schemas.microsoft.com/office/drawing/2014/main" id="{850E3686-28F1-ED45-BCA0-8626CD94C24A}"/>
                </a:ext>
              </a:extLst>
            </p:cNvPr>
            <p:cNvSpPr>
              <a:spLocks noChangeArrowheads="1"/>
            </p:cNvSpPr>
            <p:nvPr/>
          </p:nvSpPr>
          <p:spPr bwMode="auto">
            <a:xfrm>
              <a:off x="1756801"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8" name="Rectangle 16">
              <a:extLst>
                <a:ext uri="{FF2B5EF4-FFF2-40B4-BE49-F238E27FC236}">
                  <a16:creationId xmlns:a16="http://schemas.microsoft.com/office/drawing/2014/main" id="{2B67993F-458E-AA4F-8BDA-DD554E74E999}"/>
                </a:ext>
              </a:extLst>
            </p:cNvPr>
            <p:cNvSpPr>
              <a:spLocks noChangeArrowheads="1"/>
            </p:cNvSpPr>
            <p:nvPr/>
          </p:nvSpPr>
          <p:spPr bwMode="auto">
            <a:xfrm>
              <a:off x="1882653"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9" name="Rectangle 17">
              <a:extLst>
                <a:ext uri="{FF2B5EF4-FFF2-40B4-BE49-F238E27FC236}">
                  <a16:creationId xmlns:a16="http://schemas.microsoft.com/office/drawing/2014/main" id="{0FAD288D-252F-5745-BF73-6A260AA674C3}"/>
                </a:ext>
              </a:extLst>
            </p:cNvPr>
            <p:cNvSpPr>
              <a:spLocks noChangeArrowheads="1"/>
            </p:cNvSpPr>
            <p:nvPr/>
          </p:nvSpPr>
          <p:spPr bwMode="auto">
            <a:xfrm>
              <a:off x="2010604"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0" name="Rectangle 18">
              <a:extLst>
                <a:ext uri="{FF2B5EF4-FFF2-40B4-BE49-F238E27FC236}">
                  <a16:creationId xmlns:a16="http://schemas.microsoft.com/office/drawing/2014/main" id="{F50804B5-A9B0-B741-A2CB-DC3CFBF3864F}"/>
                </a:ext>
              </a:extLst>
            </p:cNvPr>
            <p:cNvSpPr>
              <a:spLocks noChangeArrowheads="1"/>
            </p:cNvSpPr>
            <p:nvPr/>
          </p:nvSpPr>
          <p:spPr bwMode="auto">
            <a:xfrm>
              <a:off x="2132261"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1" name="Rectangle 19">
              <a:extLst>
                <a:ext uri="{FF2B5EF4-FFF2-40B4-BE49-F238E27FC236}">
                  <a16:creationId xmlns:a16="http://schemas.microsoft.com/office/drawing/2014/main" id="{E9319E92-5123-8943-BEB7-081DA31ABF1D}"/>
                </a:ext>
              </a:extLst>
            </p:cNvPr>
            <p:cNvSpPr>
              <a:spLocks noChangeArrowheads="1"/>
            </p:cNvSpPr>
            <p:nvPr/>
          </p:nvSpPr>
          <p:spPr bwMode="auto">
            <a:xfrm>
              <a:off x="2258113"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Rectangle 20">
              <a:extLst>
                <a:ext uri="{FF2B5EF4-FFF2-40B4-BE49-F238E27FC236}">
                  <a16:creationId xmlns:a16="http://schemas.microsoft.com/office/drawing/2014/main" id="{C56329EF-B8DA-E848-8471-F7AB6A81A0AD}"/>
                </a:ext>
              </a:extLst>
            </p:cNvPr>
            <p:cNvSpPr>
              <a:spLocks noChangeArrowheads="1"/>
            </p:cNvSpPr>
            <p:nvPr/>
          </p:nvSpPr>
          <p:spPr bwMode="auto">
            <a:xfrm>
              <a:off x="2383965"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3" name="Rectangle 21">
              <a:extLst>
                <a:ext uri="{FF2B5EF4-FFF2-40B4-BE49-F238E27FC236}">
                  <a16:creationId xmlns:a16="http://schemas.microsoft.com/office/drawing/2014/main" id="{B6EA82BD-4235-744C-8CC2-3D0E84463334}"/>
                </a:ext>
              </a:extLst>
            </p:cNvPr>
            <p:cNvSpPr>
              <a:spLocks noChangeArrowheads="1"/>
            </p:cNvSpPr>
            <p:nvPr/>
          </p:nvSpPr>
          <p:spPr bwMode="auto">
            <a:xfrm>
              <a:off x="2524500"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4" name="Rectangle 22">
              <a:extLst>
                <a:ext uri="{FF2B5EF4-FFF2-40B4-BE49-F238E27FC236}">
                  <a16:creationId xmlns:a16="http://schemas.microsoft.com/office/drawing/2014/main" id="{3AB484C5-F544-AD4F-AC56-F33B38DBB98F}"/>
                </a:ext>
              </a:extLst>
            </p:cNvPr>
            <p:cNvSpPr>
              <a:spLocks noChangeArrowheads="1"/>
            </p:cNvSpPr>
            <p:nvPr/>
          </p:nvSpPr>
          <p:spPr bwMode="auto">
            <a:xfrm>
              <a:off x="2654547" y="2036716"/>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5" name="Rectangle 23">
              <a:extLst>
                <a:ext uri="{FF2B5EF4-FFF2-40B4-BE49-F238E27FC236}">
                  <a16:creationId xmlns:a16="http://schemas.microsoft.com/office/drawing/2014/main" id="{1DD6947E-4A84-9D4E-B2FC-3A5E7F6D1E34}"/>
                </a:ext>
              </a:extLst>
            </p:cNvPr>
            <p:cNvSpPr>
              <a:spLocks noChangeArrowheads="1"/>
            </p:cNvSpPr>
            <p:nvPr/>
          </p:nvSpPr>
          <p:spPr bwMode="auto">
            <a:xfrm>
              <a:off x="2782498"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Rectangle 24">
              <a:extLst>
                <a:ext uri="{FF2B5EF4-FFF2-40B4-BE49-F238E27FC236}">
                  <a16:creationId xmlns:a16="http://schemas.microsoft.com/office/drawing/2014/main" id="{2A55A81B-B032-0840-A48D-1D5352A231AA}"/>
                </a:ext>
              </a:extLst>
            </p:cNvPr>
            <p:cNvSpPr>
              <a:spLocks noChangeArrowheads="1"/>
            </p:cNvSpPr>
            <p:nvPr/>
          </p:nvSpPr>
          <p:spPr bwMode="auto">
            <a:xfrm>
              <a:off x="2910447"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25">
              <a:extLst>
                <a:ext uri="{FF2B5EF4-FFF2-40B4-BE49-F238E27FC236}">
                  <a16:creationId xmlns:a16="http://schemas.microsoft.com/office/drawing/2014/main" id="{EBC4122E-0CCF-1548-9A66-7DCD08E748CD}"/>
                </a:ext>
              </a:extLst>
            </p:cNvPr>
            <p:cNvSpPr>
              <a:spLocks noChangeArrowheads="1"/>
            </p:cNvSpPr>
            <p:nvPr/>
          </p:nvSpPr>
          <p:spPr bwMode="auto">
            <a:xfrm>
              <a:off x="3038397"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26">
              <a:extLst>
                <a:ext uri="{FF2B5EF4-FFF2-40B4-BE49-F238E27FC236}">
                  <a16:creationId xmlns:a16="http://schemas.microsoft.com/office/drawing/2014/main" id="{DB7235A0-624C-DB45-8BCC-3CE6B91647F3}"/>
                </a:ext>
              </a:extLst>
            </p:cNvPr>
            <p:cNvSpPr>
              <a:spLocks noChangeArrowheads="1"/>
            </p:cNvSpPr>
            <p:nvPr/>
          </p:nvSpPr>
          <p:spPr bwMode="auto">
            <a:xfrm>
              <a:off x="3164249"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27">
              <a:extLst>
                <a:ext uri="{FF2B5EF4-FFF2-40B4-BE49-F238E27FC236}">
                  <a16:creationId xmlns:a16="http://schemas.microsoft.com/office/drawing/2014/main" id="{345917A5-9719-BB4F-9C0B-ACD89A8BB0F4}"/>
                </a:ext>
              </a:extLst>
            </p:cNvPr>
            <p:cNvSpPr>
              <a:spLocks noChangeArrowheads="1"/>
            </p:cNvSpPr>
            <p:nvPr/>
          </p:nvSpPr>
          <p:spPr bwMode="auto">
            <a:xfrm>
              <a:off x="3285907"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Rectangle 28">
              <a:extLst>
                <a:ext uri="{FF2B5EF4-FFF2-40B4-BE49-F238E27FC236}">
                  <a16:creationId xmlns:a16="http://schemas.microsoft.com/office/drawing/2014/main" id="{4C1474B9-991E-6847-8B01-DE0C95138525}"/>
                </a:ext>
              </a:extLst>
            </p:cNvPr>
            <p:cNvSpPr>
              <a:spLocks noChangeArrowheads="1"/>
            </p:cNvSpPr>
            <p:nvPr/>
          </p:nvSpPr>
          <p:spPr bwMode="auto">
            <a:xfrm>
              <a:off x="3411759"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Rectangle 29">
              <a:extLst>
                <a:ext uri="{FF2B5EF4-FFF2-40B4-BE49-F238E27FC236}">
                  <a16:creationId xmlns:a16="http://schemas.microsoft.com/office/drawing/2014/main" id="{1FEE069D-BAD8-8A43-9829-68BF4DBC5019}"/>
                </a:ext>
              </a:extLst>
            </p:cNvPr>
            <p:cNvSpPr>
              <a:spLocks noChangeArrowheads="1"/>
            </p:cNvSpPr>
            <p:nvPr/>
          </p:nvSpPr>
          <p:spPr bwMode="auto">
            <a:xfrm>
              <a:off x="3539708"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30">
              <a:extLst>
                <a:ext uri="{FF2B5EF4-FFF2-40B4-BE49-F238E27FC236}">
                  <a16:creationId xmlns:a16="http://schemas.microsoft.com/office/drawing/2014/main" id="{F6A54E32-B859-A84C-B9EB-275C556CD8B7}"/>
                </a:ext>
              </a:extLst>
            </p:cNvPr>
            <p:cNvSpPr>
              <a:spLocks noChangeArrowheads="1"/>
            </p:cNvSpPr>
            <p:nvPr/>
          </p:nvSpPr>
          <p:spPr bwMode="auto">
            <a:xfrm>
              <a:off x="3657170"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31">
              <a:extLst>
                <a:ext uri="{FF2B5EF4-FFF2-40B4-BE49-F238E27FC236}">
                  <a16:creationId xmlns:a16="http://schemas.microsoft.com/office/drawing/2014/main" id="{F693AF70-5D12-874C-A1FE-39895AB51D68}"/>
                </a:ext>
              </a:extLst>
            </p:cNvPr>
            <p:cNvSpPr>
              <a:spLocks noChangeArrowheads="1"/>
            </p:cNvSpPr>
            <p:nvPr/>
          </p:nvSpPr>
          <p:spPr bwMode="auto">
            <a:xfrm>
              <a:off x="3783022"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32">
              <a:extLst>
                <a:ext uri="{FF2B5EF4-FFF2-40B4-BE49-F238E27FC236}">
                  <a16:creationId xmlns:a16="http://schemas.microsoft.com/office/drawing/2014/main" id="{8AF2AC6B-DBDA-9B44-8499-2FA57D21931E}"/>
                </a:ext>
              </a:extLst>
            </p:cNvPr>
            <p:cNvSpPr>
              <a:spLocks noChangeArrowheads="1"/>
            </p:cNvSpPr>
            <p:nvPr/>
          </p:nvSpPr>
          <p:spPr bwMode="auto">
            <a:xfrm>
              <a:off x="3906778" y="2032876"/>
              <a:ext cx="85998"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Rectangle 33">
              <a:extLst>
                <a:ext uri="{FF2B5EF4-FFF2-40B4-BE49-F238E27FC236}">
                  <a16:creationId xmlns:a16="http://schemas.microsoft.com/office/drawing/2014/main" id="{3C5EC589-0EEE-AA43-956D-7E1A6B8E7BEA}"/>
                </a:ext>
              </a:extLst>
            </p:cNvPr>
            <p:cNvSpPr>
              <a:spLocks noChangeArrowheads="1"/>
            </p:cNvSpPr>
            <p:nvPr/>
          </p:nvSpPr>
          <p:spPr bwMode="auto">
            <a:xfrm>
              <a:off x="4028435" y="2032876"/>
              <a:ext cx="85998"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34">
              <a:extLst>
                <a:ext uri="{FF2B5EF4-FFF2-40B4-BE49-F238E27FC236}">
                  <a16:creationId xmlns:a16="http://schemas.microsoft.com/office/drawing/2014/main" id="{00489FD8-0BA0-844E-AA41-BDE801D2E271}"/>
                </a:ext>
              </a:extLst>
            </p:cNvPr>
            <p:cNvSpPr>
              <a:spLocks noChangeArrowheads="1"/>
            </p:cNvSpPr>
            <p:nvPr/>
          </p:nvSpPr>
          <p:spPr bwMode="auto">
            <a:xfrm>
              <a:off x="4156384"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Rectangle 35">
              <a:extLst>
                <a:ext uri="{FF2B5EF4-FFF2-40B4-BE49-F238E27FC236}">
                  <a16:creationId xmlns:a16="http://schemas.microsoft.com/office/drawing/2014/main" id="{7CDE0EFB-7CC4-304D-AD89-8FC08C1FBD45}"/>
                </a:ext>
              </a:extLst>
            </p:cNvPr>
            <p:cNvSpPr>
              <a:spLocks noChangeArrowheads="1"/>
            </p:cNvSpPr>
            <p:nvPr/>
          </p:nvSpPr>
          <p:spPr bwMode="auto">
            <a:xfrm>
              <a:off x="4282236"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Rectangle 36">
              <a:extLst>
                <a:ext uri="{FF2B5EF4-FFF2-40B4-BE49-F238E27FC236}">
                  <a16:creationId xmlns:a16="http://schemas.microsoft.com/office/drawing/2014/main" id="{6EECC216-B56D-D043-93ED-F50164EF4E4A}"/>
                </a:ext>
              </a:extLst>
            </p:cNvPr>
            <p:cNvSpPr>
              <a:spLocks noChangeArrowheads="1"/>
            </p:cNvSpPr>
            <p:nvPr/>
          </p:nvSpPr>
          <p:spPr bwMode="auto">
            <a:xfrm>
              <a:off x="4399698"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Rectangle 37">
              <a:extLst>
                <a:ext uri="{FF2B5EF4-FFF2-40B4-BE49-F238E27FC236}">
                  <a16:creationId xmlns:a16="http://schemas.microsoft.com/office/drawing/2014/main" id="{2DDF4004-027D-3448-8C19-8E608E21464E}"/>
                </a:ext>
              </a:extLst>
            </p:cNvPr>
            <p:cNvSpPr>
              <a:spLocks noChangeArrowheads="1"/>
            </p:cNvSpPr>
            <p:nvPr/>
          </p:nvSpPr>
          <p:spPr bwMode="auto">
            <a:xfrm>
              <a:off x="4525550"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38">
              <a:extLst>
                <a:ext uri="{FF2B5EF4-FFF2-40B4-BE49-F238E27FC236}">
                  <a16:creationId xmlns:a16="http://schemas.microsoft.com/office/drawing/2014/main" id="{66B062CA-DE3B-DE43-ABC0-B0129B267927}"/>
                </a:ext>
              </a:extLst>
            </p:cNvPr>
            <p:cNvSpPr>
              <a:spLocks noChangeArrowheads="1"/>
            </p:cNvSpPr>
            <p:nvPr/>
          </p:nvSpPr>
          <p:spPr bwMode="auto">
            <a:xfrm>
              <a:off x="4653501"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Rectangle 39">
              <a:extLst>
                <a:ext uri="{FF2B5EF4-FFF2-40B4-BE49-F238E27FC236}">
                  <a16:creationId xmlns:a16="http://schemas.microsoft.com/office/drawing/2014/main" id="{B8FF22AA-6251-9B4A-8B71-33B1C663B36C}"/>
                </a:ext>
              </a:extLst>
            </p:cNvPr>
            <p:cNvSpPr>
              <a:spLocks noChangeArrowheads="1"/>
            </p:cNvSpPr>
            <p:nvPr/>
          </p:nvSpPr>
          <p:spPr bwMode="auto">
            <a:xfrm>
              <a:off x="4781450" y="2036716"/>
              <a:ext cx="86000"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40">
              <a:extLst>
                <a:ext uri="{FF2B5EF4-FFF2-40B4-BE49-F238E27FC236}">
                  <a16:creationId xmlns:a16="http://schemas.microsoft.com/office/drawing/2014/main" id="{FAB9104E-A760-C644-B315-33CD7DEB1CB4}"/>
                </a:ext>
              </a:extLst>
            </p:cNvPr>
            <p:cNvSpPr>
              <a:spLocks noChangeArrowheads="1"/>
            </p:cNvSpPr>
            <p:nvPr/>
          </p:nvSpPr>
          <p:spPr bwMode="auto">
            <a:xfrm>
              <a:off x="4909400"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Rectangle 41">
              <a:extLst>
                <a:ext uri="{FF2B5EF4-FFF2-40B4-BE49-F238E27FC236}">
                  <a16:creationId xmlns:a16="http://schemas.microsoft.com/office/drawing/2014/main" id="{84289F99-D270-C140-AA7A-F6C4AFA078ED}"/>
                </a:ext>
              </a:extLst>
            </p:cNvPr>
            <p:cNvSpPr>
              <a:spLocks noChangeArrowheads="1"/>
            </p:cNvSpPr>
            <p:nvPr/>
          </p:nvSpPr>
          <p:spPr bwMode="auto">
            <a:xfrm>
              <a:off x="5039448"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Rectangle 42">
              <a:extLst>
                <a:ext uri="{FF2B5EF4-FFF2-40B4-BE49-F238E27FC236}">
                  <a16:creationId xmlns:a16="http://schemas.microsoft.com/office/drawing/2014/main" id="{CDFBFB7B-6E55-9045-8777-DB8B3B13C3C3}"/>
                </a:ext>
              </a:extLst>
            </p:cNvPr>
            <p:cNvSpPr>
              <a:spLocks noChangeArrowheads="1"/>
            </p:cNvSpPr>
            <p:nvPr/>
          </p:nvSpPr>
          <p:spPr bwMode="auto">
            <a:xfrm>
              <a:off x="5165300"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43">
              <a:extLst>
                <a:ext uri="{FF2B5EF4-FFF2-40B4-BE49-F238E27FC236}">
                  <a16:creationId xmlns:a16="http://schemas.microsoft.com/office/drawing/2014/main" id="{AD3CDD9F-C7EC-964D-A02B-C8B9C75CCDA9}"/>
                </a:ext>
              </a:extLst>
            </p:cNvPr>
            <p:cNvSpPr>
              <a:spLocks noChangeArrowheads="1"/>
            </p:cNvSpPr>
            <p:nvPr/>
          </p:nvSpPr>
          <p:spPr bwMode="auto">
            <a:xfrm>
              <a:off x="5291152"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Rectangle 44">
              <a:extLst>
                <a:ext uri="{FF2B5EF4-FFF2-40B4-BE49-F238E27FC236}">
                  <a16:creationId xmlns:a16="http://schemas.microsoft.com/office/drawing/2014/main" id="{A68B931F-B222-6643-B4DE-15E3E8354B18}"/>
                </a:ext>
              </a:extLst>
            </p:cNvPr>
            <p:cNvSpPr>
              <a:spLocks noChangeArrowheads="1"/>
            </p:cNvSpPr>
            <p:nvPr/>
          </p:nvSpPr>
          <p:spPr bwMode="auto">
            <a:xfrm>
              <a:off x="5412809"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Rectangle 45">
              <a:extLst>
                <a:ext uri="{FF2B5EF4-FFF2-40B4-BE49-F238E27FC236}">
                  <a16:creationId xmlns:a16="http://schemas.microsoft.com/office/drawing/2014/main" id="{7D3A9CBD-AC18-2744-9564-5C628A27F631}"/>
                </a:ext>
              </a:extLst>
            </p:cNvPr>
            <p:cNvSpPr>
              <a:spLocks noChangeArrowheads="1"/>
            </p:cNvSpPr>
            <p:nvPr/>
          </p:nvSpPr>
          <p:spPr bwMode="auto">
            <a:xfrm>
              <a:off x="5540759" y="2034797"/>
              <a:ext cx="86000"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46">
              <a:extLst>
                <a:ext uri="{FF2B5EF4-FFF2-40B4-BE49-F238E27FC236}">
                  <a16:creationId xmlns:a16="http://schemas.microsoft.com/office/drawing/2014/main" id="{7BD5CB89-7651-AC4B-B6A7-CB76771F9558}"/>
                </a:ext>
              </a:extLst>
            </p:cNvPr>
            <p:cNvSpPr>
              <a:spLocks noChangeArrowheads="1"/>
            </p:cNvSpPr>
            <p:nvPr/>
          </p:nvSpPr>
          <p:spPr bwMode="auto">
            <a:xfrm>
              <a:off x="5666611" y="2034797"/>
              <a:ext cx="86000" cy="752789"/>
            </a:xfrm>
            <a:prstGeom prst="rect">
              <a:avLst/>
            </a:prstGeom>
            <a:gradFill rotWithShape="1">
              <a:gsLst>
                <a:gs pos="0">
                  <a:srgbClr val="B2B2B2"/>
                </a:gs>
                <a:gs pos="100000">
                  <a:srgbClr val="FFFFFF"/>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48">
              <a:extLst>
                <a:ext uri="{FF2B5EF4-FFF2-40B4-BE49-F238E27FC236}">
                  <a16:creationId xmlns:a16="http://schemas.microsoft.com/office/drawing/2014/main" id="{22B83E8B-5347-B046-AB4A-F500B639B452}"/>
                </a:ext>
              </a:extLst>
            </p:cNvPr>
            <p:cNvSpPr>
              <a:spLocks noChangeArrowheads="1"/>
            </p:cNvSpPr>
            <p:nvPr/>
          </p:nvSpPr>
          <p:spPr bwMode="auto">
            <a:xfrm>
              <a:off x="1427488" y="1902290"/>
              <a:ext cx="4503412" cy="10754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61">
              <a:extLst>
                <a:ext uri="{FF2B5EF4-FFF2-40B4-BE49-F238E27FC236}">
                  <a16:creationId xmlns:a16="http://schemas.microsoft.com/office/drawing/2014/main" id="{EC2166A2-B157-124D-AD95-CDDC7B2DDCB8}"/>
                </a:ext>
              </a:extLst>
            </p:cNvPr>
            <p:cNvSpPr txBox="1">
              <a:spLocks noChangeArrowheads="1"/>
            </p:cNvSpPr>
            <p:nvPr/>
          </p:nvSpPr>
          <p:spPr bwMode="auto">
            <a:xfrm>
              <a:off x="3220882" y="1648799"/>
              <a:ext cx="805454" cy="3437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charset="0"/>
                  <a:ea typeface="ＭＳ Ｐゴシック" charset="0"/>
                  <a:cs typeface="+mn-cs"/>
                </a:rPr>
                <a:t>cwnd</a:t>
              </a:r>
              <a:endParaRPr kumimoji="0" lang="en-US" sz="1400" b="1" i="1"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74" name="Group 62">
              <a:extLst>
                <a:ext uri="{FF2B5EF4-FFF2-40B4-BE49-F238E27FC236}">
                  <a16:creationId xmlns:a16="http://schemas.microsoft.com/office/drawing/2014/main" id="{A2ECB346-2348-1D42-A5A0-3073BBFAF723}"/>
                </a:ext>
              </a:extLst>
            </p:cNvPr>
            <p:cNvGrpSpPr>
              <a:grpSpLocks/>
            </p:cNvGrpSpPr>
            <p:nvPr/>
          </p:nvGrpSpPr>
          <p:grpSpPr bwMode="auto">
            <a:xfrm>
              <a:off x="4022141" y="1750580"/>
              <a:ext cx="591506" cy="142108"/>
              <a:chOff x="4250" y="1692"/>
              <a:chExt cx="374" cy="86"/>
            </a:xfrm>
          </p:grpSpPr>
          <p:sp>
            <p:nvSpPr>
              <p:cNvPr id="175" name="Line 63">
                <a:extLst>
                  <a:ext uri="{FF2B5EF4-FFF2-40B4-BE49-F238E27FC236}">
                    <a16:creationId xmlns:a16="http://schemas.microsoft.com/office/drawing/2014/main" id="{D8AB4372-6622-194F-8B2C-95E11AB4BDB8}"/>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Line 64">
                <a:extLst>
                  <a:ext uri="{FF2B5EF4-FFF2-40B4-BE49-F238E27FC236}">
                    <a16:creationId xmlns:a16="http://schemas.microsoft.com/office/drawing/2014/main" id="{90113FC4-9E6C-1344-9A19-D18BED38D2E9}"/>
                  </a:ext>
                </a:extLst>
              </p:cNvPr>
              <p:cNvSpPr>
                <a:spLocks noChangeShapeType="1"/>
              </p:cNvSpPr>
              <p:nvPr/>
            </p:nvSpPr>
            <p:spPr bwMode="auto">
              <a:xfrm>
                <a:off x="4621"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77" name="Group 65">
              <a:extLst>
                <a:ext uri="{FF2B5EF4-FFF2-40B4-BE49-F238E27FC236}">
                  <a16:creationId xmlns:a16="http://schemas.microsoft.com/office/drawing/2014/main" id="{DA340DC1-A02D-8B4C-B20C-F58E960E37E4}"/>
                </a:ext>
              </a:extLst>
            </p:cNvPr>
            <p:cNvGrpSpPr>
              <a:grpSpLocks/>
            </p:cNvGrpSpPr>
            <p:nvPr/>
          </p:nvGrpSpPr>
          <p:grpSpPr bwMode="auto">
            <a:xfrm rot="10800000">
              <a:off x="2650352" y="1773625"/>
              <a:ext cx="616676" cy="149790"/>
              <a:chOff x="4250" y="1692"/>
              <a:chExt cx="374" cy="86"/>
            </a:xfrm>
          </p:grpSpPr>
          <p:sp>
            <p:nvSpPr>
              <p:cNvPr id="178" name="Line 66">
                <a:extLst>
                  <a:ext uri="{FF2B5EF4-FFF2-40B4-BE49-F238E27FC236}">
                    <a16:creationId xmlns:a16="http://schemas.microsoft.com/office/drawing/2014/main" id="{996A9ACA-B6A9-274C-AF8C-6FDF8BEA33F2}"/>
                  </a:ext>
                </a:extLst>
              </p:cNvPr>
              <p:cNvSpPr>
                <a:spLocks noChangeShapeType="1"/>
              </p:cNvSpPr>
              <p:nvPr/>
            </p:nvSpPr>
            <p:spPr bwMode="auto">
              <a:xfrm>
                <a:off x="4260" y="1746"/>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Line 67">
                <a:extLst>
                  <a:ext uri="{FF2B5EF4-FFF2-40B4-BE49-F238E27FC236}">
                    <a16:creationId xmlns:a16="http://schemas.microsoft.com/office/drawing/2014/main" id="{1CAF8AD6-4F2D-AF41-B54A-FA702FB44D10}"/>
                  </a:ext>
                </a:extLst>
              </p:cNvPr>
              <p:cNvSpPr>
                <a:spLocks noChangeShapeType="1"/>
              </p:cNvSpPr>
              <p:nvPr/>
            </p:nvSpPr>
            <p:spPr bwMode="auto">
              <a:xfrm>
                <a:off x="4632" y="1700"/>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Text Box 78">
              <a:extLst>
                <a:ext uri="{FF2B5EF4-FFF2-40B4-BE49-F238E27FC236}">
                  <a16:creationId xmlns:a16="http://schemas.microsoft.com/office/drawing/2014/main" id="{084366A9-52AF-9848-912D-70AD364BF8CE}"/>
                </a:ext>
              </a:extLst>
            </p:cNvPr>
            <p:cNvSpPr txBox="1">
              <a:spLocks noChangeArrowheads="1"/>
            </p:cNvSpPr>
            <p:nvPr/>
          </p:nvSpPr>
          <p:spPr bwMode="auto">
            <a:xfrm>
              <a:off x="1289051" y="1292332"/>
              <a:ext cx="3220754" cy="3693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sender sequence number space </a:t>
              </a:r>
            </a:p>
          </p:txBody>
        </p:sp>
      </p:grpSp>
      <p:sp>
        <p:nvSpPr>
          <p:cNvPr id="198" name="Line 51">
            <a:extLst>
              <a:ext uri="{FF2B5EF4-FFF2-40B4-BE49-F238E27FC236}">
                <a16:creationId xmlns:a16="http://schemas.microsoft.com/office/drawing/2014/main" id="{E6E4B0C6-1414-3D4F-93A5-CCA3CEEBB668}"/>
              </a:ext>
            </a:extLst>
          </p:cNvPr>
          <p:cNvSpPr>
            <a:spLocks noChangeShapeType="1"/>
          </p:cNvSpPr>
          <p:nvPr/>
        </p:nvSpPr>
        <p:spPr bwMode="auto">
          <a:xfrm>
            <a:off x="3908860" y="2875555"/>
            <a:ext cx="700041"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 name="Group 13">
            <a:extLst>
              <a:ext uri="{FF2B5EF4-FFF2-40B4-BE49-F238E27FC236}">
                <a16:creationId xmlns:a16="http://schemas.microsoft.com/office/drawing/2014/main" id="{BF77D345-5DCD-C84A-8957-E4F03648FFCF}"/>
              </a:ext>
            </a:extLst>
          </p:cNvPr>
          <p:cNvGrpSpPr/>
          <p:nvPr/>
        </p:nvGrpSpPr>
        <p:grpSpPr>
          <a:xfrm>
            <a:off x="4204169" y="2959619"/>
            <a:ext cx="1759165" cy="950582"/>
            <a:chOff x="4204169" y="2959619"/>
            <a:chExt cx="1759165" cy="950582"/>
          </a:xfrm>
        </p:grpSpPr>
        <p:sp>
          <p:nvSpPr>
            <p:cNvPr id="199" name="Freeform 69">
              <a:extLst>
                <a:ext uri="{FF2B5EF4-FFF2-40B4-BE49-F238E27FC236}">
                  <a16:creationId xmlns:a16="http://schemas.microsoft.com/office/drawing/2014/main" id="{59B379E2-D8BE-6243-B6FF-8D00B68FA2FC}"/>
                </a:ext>
              </a:extLst>
            </p:cNvPr>
            <p:cNvSpPr>
              <a:spLocks/>
            </p:cNvSpPr>
            <p:nvPr/>
          </p:nvSpPr>
          <p:spPr bwMode="auto">
            <a:xfrm flipH="1">
              <a:off x="4204169" y="2959619"/>
              <a:ext cx="190240" cy="549834"/>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0" name="Text Box 59">
              <a:extLst>
                <a:ext uri="{FF2B5EF4-FFF2-40B4-BE49-F238E27FC236}">
                  <a16:creationId xmlns:a16="http://schemas.microsoft.com/office/drawing/2014/main" id="{D18ACC8C-E30F-2B43-A012-02A119CFD507}"/>
                </a:ext>
              </a:extLst>
            </p:cNvPr>
            <p:cNvSpPr txBox="1">
              <a:spLocks noChangeArrowheads="1"/>
            </p:cNvSpPr>
            <p:nvPr/>
          </p:nvSpPr>
          <p:spPr bwMode="auto">
            <a:xfrm>
              <a:off x="4359485" y="3319270"/>
              <a:ext cx="1603849" cy="590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available but not used</a:t>
              </a:r>
            </a:p>
          </p:txBody>
        </p:sp>
      </p:grpSp>
      <p:grpSp>
        <p:nvGrpSpPr>
          <p:cNvPr id="22" name="Group 21">
            <a:extLst>
              <a:ext uri="{FF2B5EF4-FFF2-40B4-BE49-F238E27FC236}">
                <a16:creationId xmlns:a16="http://schemas.microsoft.com/office/drawing/2014/main" id="{9DAB0D8A-F035-A446-BFCD-CB14C1FE358B}"/>
              </a:ext>
            </a:extLst>
          </p:cNvPr>
          <p:cNvGrpSpPr/>
          <p:nvPr/>
        </p:nvGrpSpPr>
        <p:grpSpPr>
          <a:xfrm>
            <a:off x="7180262" y="1455737"/>
            <a:ext cx="4592627" cy="2538364"/>
            <a:chOff x="7180262" y="1455737"/>
            <a:chExt cx="4592627" cy="2538364"/>
          </a:xfrm>
        </p:grpSpPr>
        <p:sp>
          <p:nvSpPr>
            <p:cNvPr id="103" name="Rectangle 4">
              <a:extLst>
                <a:ext uri="{FF2B5EF4-FFF2-40B4-BE49-F238E27FC236}">
                  <a16:creationId xmlns:a16="http://schemas.microsoft.com/office/drawing/2014/main" id="{3906FFA2-1D5C-7540-9050-9ADF12840292}"/>
                </a:ext>
              </a:extLst>
            </p:cNvPr>
            <p:cNvSpPr txBox="1">
              <a:spLocks noChangeArrowheads="1"/>
            </p:cNvSpPr>
            <p:nvPr/>
          </p:nvSpPr>
          <p:spPr bwMode="auto">
            <a:xfrm>
              <a:off x="7180262" y="1455737"/>
              <a:ext cx="4592627" cy="2447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sending behavior: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roughly:</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send </a:t>
              </a: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bytes, wait RTT for ACKS, then send more bytes</a:t>
              </a:r>
            </a:p>
          </p:txBody>
        </p:sp>
        <p:grpSp>
          <p:nvGrpSpPr>
            <p:cNvPr id="20" name="Group 19">
              <a:extLst>
                <a:ext uri="{FF2B5EF4-FFF2-40B4-BE49-F238E27FC236}">
                  <a16:creationId xmlns:a16="http://schemas.microsoft.com/office/drawing/2014/main" id="{57FB518A-5432-5D44-890D-C8AC56EDFDD2}"/>
                </a:ext>
              </a:extLst>
            </p:cNvPr>
            <p:cNvGrpSpPr/>
            <p:nvPr/>
          </p:nvGrpSpPr>
          <p:grpSpPr>
            <a:xfrm>
              <a:off x="7513131" y="3110983"/>
              <a:ext cx="3751561" cy="883118"/>
              <a:chOff x="6839655" y="3035314"/>
              <a:chExt cx="3751561" cy="883118"/>
            </a:xfrm>
          </p:grpSpPr>
          <p:sp>
            <p:nvSpPr>
              <p:cNvPr id="19" name="Rectangle 18">
                <a:extLst>
                  <a:ext uri="{FF2B5EF4-FFF2-40B4-BE49-F238E27FC236}">
                    <a16:creationId xmlns:a16="http://schemas.microsoft.com/office/drawing/2014/main" id="{C803E68F-787C-134C-96B7-EA9979048F4F}"/>
                  </a:ext>
                </a:extLst>
              </p:cNvPr>
              <p:cNvSpPr/>
              <p:nvPr/>
            </p:nvSpPr>
            <p:spPr>
              <a:xfrm>
                <a:off x="6839655" y="3035314"/>
                <a:ext cx="3751561" cy="883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C32ED096-06AB-7A4D-A7B5-17961E51AD24}"/>
                  </a:ext>
                </a:extLst>
              </p:cNvPr>
              <p:cNvGrpSpPr/>
              <p:nvPr/>
            </p:nvGrpSpPr>
            <p:grpSpPr>
              <a:xfrm>
                <a:off x="6869571" y="3107218"/>
                <a:ext cx="3634909" cy="811214"/>
                <a:chOff x="6694950" y="3614743"/>
                <a:chExt cx="3634909" cy="811214"/>
              </a:xfrm>
            </p:grpSpPr>
            <p:sp>
              <p:nvSpPr>
                <p:cNvPr id="188" name="Text Box 79">
                  <a:extLst>
                    <a:ext uri="{FF2B5EF4-FFF2-40B4-BE49-F238E27FC236}">
                      <a16:creationId xmlns:a16="http://schemas.microsoft.com/office/drawing/2014/main" id="{15B5BFBD-DF38-5B40-87E5-F81F37DAA736}"/>
                    </a:ext>
                  </a:extLst>
                </p:cNvPr>
                <p:cNvSpPr txBox="1">
                  <a:spLocks noChangeArrowheads="1"/>
                </p:cNvSpPr>
                <p:nvPr/>
              </p:nvSpPr>
              <p:spPr bwMode="auto">
                <a:xfrm>
                  <a:off x="6694950" y="3723809"/>
                  <a:ext cx="1390637"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rate</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89" name="Group 82">
                  <a:extLst>
                    <a:ext uri="{FF2B5EF4-FFF2-40B4-BE49-F238E27FC236}">
                      <a16:creationId xmlns:a16="http://schemas.microsoft.com/office/drawing/2014/main" id="{0CAF5E9A-5B2C-B84F-AC89-1EFE7DC4B6AF}"/>
                    </a:ext>
                  </a:extLst>
                </p:cNvPr>
                <p:cNvGrpSpPr>
                  <a:grpSpLocks/>
                </p:cNvGrpSpPr>
                <p:nvPr/>
              </p:nvGrpSpPr>
              <p:grpSpPr bwMode="auto">
                <a:xfrm>
                  <a:off x="7748588" y="3776663"/>
                  <a:ext cx="931863" cy="441325"/>
                  <a:chOff x="4214" y="2517"/>
                  <a:chExt cx="587" cy="278"/>
                </a:xfrm>
              </p:grpSpPr>
              <p:sp>
                <p:nvSpPr>
                  <p:cNvPr id="190" name="Text Box 80">
                    <a:extLst>
                      <a:ext uri="{FF2B5EF4-FFF2-40B4-BE49-F238E27FC236}">
                        <a16:creationId xmlns:a16="http://schemas.microsoft.com/office/drawing/2014/main" id="{36C86FAE-252E-5441-8D9C-64BC30C08F21}"/>
                      </a:ext>
                    </a:extLst>
                  </p:cNvPr>
                  <p:cNvSpPr txBox="1">
                    <a:spLocks noChangeArrowheads="1"/>
                  </p:cNvSpPr>
                  <p:nvPr/>
                </p:nvSpPr>
                <p:spPr bwMode="auto">
                  <a:xfrm>
                    <a:off x="4216" y="2517"/>
                    <a:ext cx="58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sp>
                <p:nvSpPr>
                  <p:cNvPr id="191" name="Text Box 81">
                    <a:extLst>
                      <a:ext uri="{FF2B5EF4-FFF2-40B4-BE49-F238E27FC236}">
                        <a16:creationId xmlns:a16="http://schemas.microsoft.com/office/drawing/2014/main" id="{CFDD21D8-7DD6-9E4E-82CD-89F60D95E895}"/>
                      </a:ext>
                    </a:extLst>
                  </p:cNvPr>
                  <p:cNvSpPr txBox="1">
                    <a:spLocks noChangeArrowheads="1"/>
                  </p:cNvSpPr>
                  <p:nvPr/>
                </p:nvSpPr>
                <p:spPr bwMode="auto">
                  <a:xfrm>
                    <a:off x="4214" y="2564"/>
                    <a:ext cx="58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grpSp>
            <p:grpSp>
              <p:nvGrpSpPr>
                <p:cNvPr id="192" name="Group 86">
                  <a:extLst>
                    <a:ext uri="{FF2B5EF4-FFF2-40B4-BE49-F238E27FC236}">
                      <a16:creationId xmlns:a16="http://schemas.microsoft.com/office/drawing/2014/main" id="{A6A8A6BC-4690-FD46-A7A2-F81368063A97}"/>
                    </a:ext>
                  </a:extLst>
                </p:cNvPr>
                <p:cNvGrpSpPr>
                  <a:grpSpLocks/>
                </p:cNvGrpSpPr>
                <p:nvPr/>
              </p:nvGrpSpPr>
              <p:grpSpPr bwMode="auto">
                <a:xfrm>
                  <a:off x="8320082" y="3614743"/>
                  <a:ext cx="922336" cy="811214"/>
                  <a:chOff x="4335" y="2509"/>
                  <a:chExt cx="581" cy="511"/>
                </a:xfrm>
              </p:grpSpPr>
              <p:sp>
                <p:nvSpPr>
                  <p:cNvPr id="193" name="Text Box 83">
                    <a:extLst>
                      <a:ext uri="{FF2B5EF4-FFF2-40B4-BE49-F238E27FC236}">
                        <a16:creationId xmlns:a16="http://schemas.microsoft.com/office/drawing/2014/main" id="{2EABE0BC-E93A-7840-BC78-8917BD66E877}"/>
                      </a:ext>
                    </a:extLst>
                  </p:cNvPr>
                  <p:cNvSpPr txBox="1">
                    <a:spLocks noChangeArrowheads="1"/>
                  </p:cNvSpPr>
                  <p:nvPr/>
                </p:nvSpPr>
                <p:spPr bwMode="auto">
                  <a:xfrm>
                    <a:off x="4335" y="2509"/>
                    <a:ext cx="58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a:t>
                    </a:r>
                  </a:p>
                </p:txBody>
              </p:sp>
              <p:sp>
                <p:nvSpPr>
                  <p:cNvPr id="194" name="Text Box 84">
                    <a:extLst>
                      <a:ext uri="{FF2B5EF4-FFF2-40B4-BE49-F238E27FC236}">
                        <a16:creationId xmlns:a16="http://schemas.microsoft.com/office/drawing/2014/main" id="{FC380433-330D-4342-82B3-E71BEB72AF06}"/>
                      </a:ext>
                    </a:extLst>
                  </p:cNvPr>
                  <p:cNvSpPr txBox="1">
                    <a:spLocks noChangeArrowheads="1"/>
                  </p:cNvSpPr>
                  <p:nvPr/>
                </p:nvSpPr>
                <p:spPr bwMode="auto">
                  <a:xfrm>
                    <a:off x="4398" y="2729"/>
                    <a:ext cx="46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rPr>
                      <a:t>RTT</a:t>
                    </a:r>
                  </a:p>
                </p:txBody>
              </p:sp>
              <p:sp>
                <p:nvSpPr>
                  <p:cNvPr id="195" name="Line 85">
                    <a:extLst>
                      <a:ext uri="{FF2B5EF4-FFF2-40B4-BE49-F238E27FC236}">
                        <a16:creationId xmlns:a16="http://schemas.microsoft.com/office/drawing/2014/main" id="{1B9F9DB8-E2FB-AE45-88BA-CC221F1D6597}"/>
                      </a:ext>
                    </a:extLst>
                  </p:cNvPr>
                  <p:cNvSpPr>
                    <a:spLocks noChangeShapeType="1"/>
                  </p:cNvSpPr>
                  <p:nvPr/>
                </p:nvSpPr>
                <p:spPr bwMode="auto">
                  <a:xfrm>
                    <a:off x="4430" y="2763"/>
                    <a:ext cx="384"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6" name="Text Box 87">
                  <a:extLst>
                    <a:ext uri="{FF2B5EF4-FFF2-40B4-BE49-F238E27FC236}">
                      <a16:creationId xmlns:a16="http://schemas.microsoft.com/office/drawing/2014/main" id="{2A51BBA4-2F14-2F4F-A04D-EFFFF36AF41D}"/>
                    </a:ext>
                  </a:extLst>
                </p:cNvPr>
                <p:cNvSpPr txBox="1">
                  <a:spLocks noChangeArrowheads="1"/>
                </p:cNvSpPr>
                <p:nvPr/>
              </p:nvSpPr>
              <p:spPr bwMode="auto">
                <a:xfrm>
                  <a:off x="9141713" y="3823464"/>
                  <a:ext cx="1188146"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bytes/sec</a:t>
                  </a:r>
                </a:p>
              </p:txBody>
            </p:sp>
          </p:grpSp>
        </p:grpSp>
      </p:grpSp>
      <p:grpSp>
        <p:nvGrpSpPr>
          <p:cNvPr id="21" name="Group 20">
            <a:extLst>
              <a:ext uri="{FF2B5EF4-FFF2-40B4-BE49-F238E27FC236}">
                <a16:creationId xmlns:a16="http://schemas.microsoft.com/office/drawing/2014/main" id="{0B0449D2-8107-EC4E-BA6E-0B53574C5B7E}"/>
              </a:ext>
            </a:extLst>
          </p:cNvPr>
          <p:cNvGrpSpPr/>
          <p:nvPr/>
        </p:nvGrpSpPr>
        <p:grpSpPr>
          <a:xfrm>
            <a:off x="2327097" y="2874002"/>
            <a:ext cx="1660913" cy="1379180"/>
            <a:chOff x="2327097" y="2874002"/>
            <a:chExt cx="1660913" cy="1379180"/>
          </a:xfrm>
        </p:grpSpPr>
        <p:sp>
          <p:nvSpPr>
            <p:cNvPr id="171" name="Text Box 58">
              <a:extLst>
                <a:ext uri="{FF2B5EF4-FFF2-40B4-BE49-F238E27FC236}">
                  <a16:creationId xmlns:a16="http://schemas.microsoft.com/office/drawing/2014/main" id="{245049EB-D632-CE4C-A587-BA819860D407}"/>
                </a:ext>
              </a:extLst>
            </p:cNvPr>
            <p:cNvSpPr txBox="1">
              <a:spLocks noChangeArrowheads="1"/>
            </p:cNvSpPr>
            <p:nvPr/>
          </p:nvSpPr>
          <p:spPr bwMode="auto">
            <a:xfrm>
              <a:off x="2327097" y="3412952"/>
              <a:ext cx="1660913"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sent, but not-yet ACKed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in-flight”)</a:t>
              </a:r>
              <a:endPar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036A4AF-C412-6643-BB9E-A6741086FD03}"/>
                </a:ext>
              </a:extLst>
            </p:cNvPr>
            <p:cNvGrpSpPr/>
            <p:nvPr/>
          </p:nvGrpSpPr>
          <p:grpSpPr>
            <a:xfrm>
              <a:off x="2644060" y="2874002"/>
              <a:ext cx="1201888" cy="658131"/>
              <a:chOff x="2644060" y="2874003"/>
              <a:chExt cx="1201888" cy="635450"/>
            </a:xfrm>
          </p:grpSpPr>
          <p:sp>
            <p:nvSpPr>
              <p:cNvPr id="167" name="Line 51">
                <a:extLst>
                  <a:ext uri="{FF2B5EF4-FFF2-40B4-BE49-F238E27FC236}">
                    <a16:creationId xmlns:a16="http://schemas.microsoft.com/office/drawing/2014/main" id="{82259C8B-8E68-3B45-95EF-6297D889F723}"/>
                  </a:ext>
                </a:extLst>
              </p:cNvPr>
              <p:cNvSpPr>
                <a:spLocks noChangeShapeType="1"/>
              </p:cNvSpPr>
              <p:nvPr/>
            </p:nvSpPr>
            <p:spPr bwMode="auto">
              <a:xfrm>
                <a:off x="2644060" y="2874003"/>
                <a:ext cx="12018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cxnSp>
            <p:nvCxnSpPr>
              <p:cNvPr id="8" name="Straight Connector 7">
                <a:extLst>
                  <a:ext uri="{FF2B5EF4-FFF2-40B4-BE49-F238E27FC236}">
                    <a16:creationId xmlns:a16="http://schemas.microsoft.com/office/drawing/2014/main" id="{9E977076-799D-1F4B-B884-156CBD02FF8A}"/>
                  </a:ext>
                </a:extLst>
              </p:cNvPr>
              <p:cNvCxnSpPr>
                <a:cxnSpLocks/>
              </p:cNvCxnSpPr>
              <p:nvPr/>
            </p:nvCxnSpPr>
            <p:spPr>
              <a:xfrm>
                <a:off x="2850877" y="2898008"/>
                <a:ext cx="0" cy="61144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88" name="Slide Number Placeholder 2">
            <a:extLst>
              <a:ext uri="{FF2B5EF4-FFF2-40B4-BE49-F238E27FC236}">
                <a16:creationId xmlns:a16="http://schemas.microsoft.com/office/drawing/2014/main" id="{F3E09B12-4970-4049-B7E9-4060B63F1FB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124</a:t>
            </a:fld>
            <a:endParaRPr lang="en-US" dirty="0"/>
          </a:p>
        </p:txBody>
      </p:sp>
    </p:spTree>
    <p:extLst>
      <p:ext uri="{BB962C8B-B14F-4D97-AF65-F5344CB8AC3E}">
        <p14:creationId xmlns:p14="http://schemas.microsoft.com/office/powerpoint/2010/main" val="2363823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dissolve">
                                      <p:cBhvr>
                                        <p:cTn id="25" dur="500"/>
                                        <p:tgtEl>
                                          <p:spTgt spid="19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dissolve">
                                      <p:cBhvr>
                                        <p:cTn id="3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9"/>
            <a:ext cx="11393310" cy="894622"/>
          </a:xfrm>
        </p:spPr>
        <p:txBody>
          <a:bodyPr>
            <a:normAutofit/>
          </a:bodyPr>
          <a:lstStyle/>
          <a:p>
            <a:r>
              <a:rPr lang="en-US" sz="4800" dirty="0"/>
              <a:t>TCP slow start </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299"/>
            <a:ext cx="5118100" cy="52142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connection begins, increase rate exponentially until first loss event: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 1 MSS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double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every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done by incrementing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 every ACK received</a:t>
            </a:r>
          </a:p>
        </p:txBody>
      </p:sp>
      <p:sp>
        <p:nvSpPr>
          <p:cNvPr id="224" name="Line 6">
            <a:extLst>
              <a:ext uri="{FF2B5EF4-FFF2-40B4-BE49-F238E27FC236}">
                <a16:creationId xmlns:a16="http://schemas.microsoft.com/office/drawing/2014/main" id="{6A528287-EE91-2148-8BF9-9042AB1CFB64}"/>
              </a:ext>
            </a:extLst>
          </p:cNvPr>
          <p:cNvSpPr>
            <a:spLocks noChangeShapeType="1"/>
          </p:cNvSpPr>
          <p:nvPr/>
        </p:nvSpPr>
        <p:spPr bwMode="auto">
          <a:xfrm>
            <a:off x="7585075" y="2306590"/>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Text Box 8">
            <a:extLst>
              <a:ext uri="{FF2B5EF4-FFF2-40B4-BE49-F238E27FC236}">
                <a16:creationId xmlns:a16="http://schemas.microsoft.com/office/drawing/2014/main" id="{BF8683E2-9BD1-4641-8269-1F97FE166C40}"/>
              </a:ext>
            </a:extLst>
          </p:cNvPr>
          <p:cNvSpPr txBox="1">
            <a:spLocks noChangeArrowheads="1"/>
          </p:cNvSpPr>
          <p:nvPr/>
        </p:nvSpPr>
        <p:spPr bwMode="auto">
          <a:xfrm>
            <a:off x="7181850" y="1168352"/>
            <a:ext cx="869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Host A</a:t>
            </a:r>
          </a:p>
        </p:txBody>
      </p:sp>
      <p:sp>
        <p:nvSpPr>
          <p:cNvPr id="226" name="Text Box 9">
            <a:extLst>
              <a:ext uri="{FF2B5EF4-FFF2-40B4-BE49-F238E27FC236}">
                <a16:creationId xmlns:a16="http://schemas.microsoft.com/office/drawing/2014/main" id="{C49CE5EE-9C21-9E4F-B95D-B87D2E6CA9D2}"/>
              </a:ext>
            </a:extLst>
          </p:cNvPr>
          <p:cNvSpPr txBox="1">
            <a:spLocks noChangeArrowheads="1"/>
          </p:cNvSpPr>
          <p:nvPr/>
        </p:nvSpPr>
        <p:spPr bwMode="auto">
          <a:xfrm rot="408567">
            <a:off x="8591550" y="2273252"/>
            <a:ext cx="1208088"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one segment</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28" name="Text Box 12">
            <a:extLst>
              <a:ext uri="{FF2B5EF4-FFF2-40B4-BE49-F238E27FC236}">
                <a16:creationId xmlns:a16="http://schemas.microsoft.com/office/drawing/2014/main" id="{51858FD0-9B85-8441-9B12-8875189F665C}"/>
              </a:ext>
            </a:extLst>
          </p:cNvPr>
          <p:cNvSpPr txBox="1">
            <a:spLocks noChangeArrowheads="1"/>
          </p:cNvSpPr>
          <p:nvPr/>
        </p:nvSpPr>
        <p:spPr bwMode="auto">
          <a:xfrm>
            <a:off x="9618663" y="1154065"/>
            <a:ext cx="8699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Host B</a:t>
            </a:r>
          </a:p>
        </p:txBody>
      </p:sp>
      <p:sp>
        <p:nvSpPr>
          <p:cNvPr id="229" name="Line 13">
            <a:extLst>
              <a:ext uri="{FF2B5EF4-FFF2-40B4-BE49-F238E27FC236}">
                <a16:creationId xmlns:a16="http://schemas.microsoft.com/office/drawing/2014/main" id="{A18AC8EC-DBD1-E34E-B3EA-D3876A530333}"/>
              </a:ext>
            </a:extLst>
          </p:cNvPr>
          <p:cNvSpPr>
            <a:spLocks noChangeShapeType="1"/>
          </p:cNvSpPr>
          <p:nvPr/>
        </p:nvSpPr>
        <p:spPr bwMode="auto">
          <a:xfrm>
            <a:off x="7580313" y="2120852"/>
            <a:ext cx="0" cy="3848100"/>
          </a:xfrm>
          <a:prstGeom prst="line">
            <a:avLst/>
          </a:prstGeom>
          <a:noFill/>
          <a:ln w="19050">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Line 14">
            <a:extLst>
              <a:ext uri="{FF2B5EF4-FFF2-40B4-BE49-F238E27FC236}">
                <a16:creationId xmlns:a16="http://schemas.microsoft.com/office/drawing/2014/main" id="{77B3310E-1B60-414E-9423-328982307B1D}"/>
              </a:ext>
            </a:extLst>
          </p:cNvPr>
          <p:cNvSpPr>
            <a:spLocks noChangeShapeType="1"/>
          </p:cNvSpPr>
          <p:nvPr/>
        </p:nvSpPr>
        <p:spPr bwMode="auto">
          <a:xfrm>
            <a:off x="10094913" y="2158952"/>
            <a:ext cx="0" cy="3848100"/>
          </a:xfrm>
          <a:prstGeom prst="line">
            <a:avLst/>
          </a:prstGeom>
          <a:noFill/>
          <a:ln w="19050">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E69B56F2-B7D2-5247-8C5B-11CDFE50D6C7}"/>
              </a:ext>
            </a:extLst>
          </p:cNvPr>
          <p:cNvGrpSpPr/>
          <p:nvPr/>
        </p:nvGrpSpPr>
        <p:grpSpPr>
          <a:xfrm>
            <a:off x="7254875" y="2270077"/>
            <a:ext cx="304800" cy="830263"/>
            <a:chOff x="7254875" y="2270077"/>
            <a:chExt cx="304800" cy="830263"/>
          </a:xfrm>
        </p:grpSpPr>
        <p:sp>
          <p:nvSpPr>
            <p:cNvPr id="227" name="Text Box 10">
              <a:extLst>
                <a:ext uri="{FF2B5EF4-FFF2-40B4-BE49-F238E27FC236}">
                  <a16:creationId xmlns:a16="http://schemas.microsoft.com/office/drawing/2014/main" id="{A25707E3-FE96-074A-AE26-F8222C4C395A}"/>
                </a:ext>
              </a:extLst>
            </p:cNvPr>
            <p:cNvSpPr txBox="1">
              <a:spLocks noChangeArrowheads="1"/>
            </p:cNvSpPr>
            <p:nvPr/>
          </p:nvSpPr>
          <p:spPr bwMode="auto">
            <a:xfrm rot="-5400000">
              <a:off x="7142956" y="2510584"/>
              <a:ext cx="528637"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RTT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Line 15">
              <a:extLst>
                <a:ext uri="{FF2B5EF4-FFF2-40B4-BE49-F238E27FC236}">
                  <a16:creationId xmlns:a16="http://schemas.microsoft.com/office/drawing/2014/main" id="{1BE79FAE-9CDC-7B45-A6C0-E89FC9FC2363}"/>
                </a:ext>
              </a:extLst>
            </p:cNvPr>
            <p:cNvSpPr>
              <a:spLocks noChangeShapeType="1"/>
            </p:cNvSpPr>
            <p:nvPr/>
          </p:nvSpPr>
          <p:spPr bwMode="auto">
            <a:xfrm flipH="1" flipV="1">
              <a:off x="7399338" y="2270077"/>
              <a:ext cx="4762" cy="219075"/>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Line 16">
              <a:extLst>
                <a:ext uri="{FF2B5EF4-FFF2-40B4-BE49-F238E27FC236}">
                  <a16:creationId xmlns:a16="http://schemas.microsoft.com/office/drawing/2014/main" id="{59A77926-4B5A-AC4A-B560-0B735D6BC784}"/>
                </a:ext>
              </a:extLst>
            </p:cNvPr>
            <p:cNvSpPr>
              <a:spLocks noChangeShapeType="1"/>
            </p:cNvSpPr>
            <p:nvPr/>
          </p:nvSpPr>
          <p:spPr bwMode="auto">
            <a:xfrm>
              <a:off x="7408863" y="2876502"/>
              <a:ext cx="4762" cy="223838"/>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3" name="Line 17">
            <a:extLst>
              <a:ext uri="{FF2B5EF4-FFF2-40B4-BE49-F238E27FC236}">
                <a16:creationId xmlns:a16="http://schemas.microsoft.com/office/drawing/2014/main" id="{6F1B852B-55C3-8747-96CA-AA2F2AB5E525}"/>
              </a:ext>
            </a:extLst>
          </p:cNvPr>
          <p:cNvSpPr>
            <a:spLocks noChangeShapeType="1"/>
          </p:cNvSpPr>
          <p:nvPr/>
        </p:nvSpPr>
        <p:spPr bwMode="auto">
          <a:xfrm flipV="1">
            <a:off x="7561263" y="2711402"/>
            <a:ext cx="2505075" cy="352425"/>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4" name="Group 18">
            <a:extLst>
              <a:ext uri="{FF2B5EF4-FFF2-40B4-BE49-F238E27FC236}">
                <a16:creationId xmlns:a16="http://schemas.microsoft.com/office/drawing/2014/main" id="{065B59AF-8C8D-9041-B965-0C2B0A5F8CEF}"/>
              </a:ext>
            </a:extLst>
          </p:cNvPr>
          <p:cNvGrpSpPr>
            <a:grpSpLocks/>
          </p:cNvGrpSpPr>
          <p:nvPr/>
        </p:nvGrpSpPr>
        <p:grpSpPr bwMode="auto">
          <a:xfrm>
            <a:off x="9809163" y="5453015"/>
            <a:ext cx="615950" cy="366712"/>
            <a:chOff x="3317" y="3527"/>
            <a:chExt cx="388" cy="231"/>
          </a:xfrm>
        </p:grpSpPr>
        <p:sp>
          <p:nvSpPr>
            <p:cNvPr id="235" name="Rectangle 19">
              <a:extLst>
                <a:ext uri="{FF2B5EF4-FFF2-40B4-BE49-F238E27FC236}">
                  <a16:creationId xmlns:a16="http://schemas.microsoft.com/office/drawing/2014/main" id="{87C76A64-BE9B-B84D-B23B-73554D8DC2C9}"/>
                </a:ext>
              </a:extLst>
            </p:cNvPr>
            <p:cNvSpPr>
              <a:spLocks noChangeArrowheads="1"/>
            </p:cNvSpPr>
            <p:nvPr/>
          </p:nvSpPr>
          <p:spPr bwMode="auto">
            <a:xfrm>
              <a:off x="3342" y="3576"/>
              <a:ext cx="324" cy="15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Text Box 20">
              <a:extLst>
                <a:ext uri="{FF2B5EF4-FFF2-40B4-BE49-F238E27FC236}">
                  <a16:creationId xmlns:a16="http://schemas.microsoft.com/office/drawing/2014/main" id="{0453126D-C0BC-5F4F-8DBD-30CD1FA8A1CD}"/>
                </a:ext>
              </a:extLst>
            </p:cNvPr>
            <p:cNvSpPr txBox="1">
              <a:spLocks noChangeArrowheads="1"/>
            </p:cNvSpPr>
            <p:nvPr/>
          </p:nvSpPr>
          <p:spPr bwMode="auto">
            <a:xfrm>
              <a:off x="3317" y="3527"/>
              <a:ext cx="388" cy="2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time</a:t>
              </a:r>
              <a:endPar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 name="Group 4">
            <a:extLst>
              <a:ext uri="{FF2B5EF4-FFF2-40B4-BE49-F238E27FC236}">
                <a16:creationId xmlns:a16="http://schemas.microsoft.com/office/drawing/2014/main" id="{4100408E-3418-754E-97D5-873085045522}"/>
              </a:ext>
            </a:extLst>
          </p:cNvPr>
          <p:cNvGrpSpPr/>
          <p:nvPr/>
        </p:nvGrpSpPr>
        <p:grpSpPr>
          <a:xfrm>
            <a:off x="7585075" y="3087640"/>
            <a:ext cx="2509838" cy="438150"/>
            <a:chOff x="7585075" y="3087640"/>
            <a:chExt cx="2509838" cy="438150"/>
          </a:xfrm>
        </p:grpSpPr>
        <p:sp>
          <p:nvSpPr>
            <p:cNvPr id="237" name="Line 21">
              <a:extLst>
                <a:ext uri="{FF2B5EF4-FFF2-40B4-BE49-F238E27FC236}">
                  <a16:creationId xmlns:a16="http://schemas.microsoft.com/office/drawing/2014/main" id="{9884C69B-71B1-0942-8DD7-4BADAC4C58CF}"/>
                </a:ext>
              </a:extLst>
            </p:cNvPr>
            <p:cNvSpPr>
              <a:spLocks noChangeShapeType="1"/>
            </p:cNvSpPr>
            <p:nvPr/>
          </p:nvSpPr>
          <p:spPr bwMode="auto">
            <a:xfrm>
              <a:off x="7589838" y="3087640"/>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Line 22">
              <a:extLst>
                <a:ext uri="{FF2B5EF4-FFF2-40B4-BE49-F238E27FC236}">
                  <a16:creationId xmlns:a16="http://schemas.microsoft.com/office/drawing/2014/main" id="{51BC13AD-02C4-1049-8BE5-DF4431F8416C}"/>
                </a:ext>
              </a:extLst>
            </p:cNvPr>
            <p:cNvSpPr>
              <a:spLocks noChangeShapeType="1"/>
            </p:cNvSpPr>
            <p:nvPr/>
          </p:nvSpPr>
          <p:spPr bwMode="auto">
            <a:xfrm>
              <a:off x="7585075" y="3173365"/>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C604703D-5DBE-F940-8D53-F844A095856D}"/>
              </a:ext>
            </a:extLst>
          </p:cNvPr>
          <p:cNvGrpSpPr/>
          <p:nvPr/>
        </p:nvGrpSpPr>
        <p:grpSpPr>
          <a:xfrm>
            <a:off x="7558088" y="3697240"/>
            <a:ext cx="2555875" cy="612775"/>
            <a:chOff x="7558088" y="3697240"/>
            <a:chExt cx="2555875" cy="612775"/>
          </a:xfrm>
        </p:grpSpPr>
        <p:sp>
          <p:nvSpPr>
            <p:cNvPr id="239" name="Line 23">
              <a:extLst>
                <a:ext uri="{FF2B5EF4-FFF2-40B4-BE49-F238E27FC236}">
                  <a16:creationId xmlns:a16="http://schemas.microsoft.com/office/drawing/2014/main" id="{4B52376E-4BCD-9A4A-845B-15A59AA4FC46}"/>
                </a:ext>
              </a:extLst>
            </p:cNvPr>
            <p:cNvSpPr>
              <a:spLocks noChangeShapeType="1"/>
            </p:cNvSpPr>
            <p:nvPr/>
          </p:nvSpPr>
          <p:spPr bwMode="auto">
            <a:xfrm flipV="1">
              <a:off x="7585075" y="3697240"/>
              <a:ext cx="2528888" cy="361950"/>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Line 24">
              <a:extLst>
                <a:ext uri="{FF2B5EF4-FFF2-40B4-BE49-F238E27FC236}">
                  <a16:creationId xmlns:a16="http://schemas.microsoft.com/office/drawing/2014/main" id="{645C0ACA-0EDA-5E4A-9046-377D9678C0E7}"/>
                </a:ext>
              </a:extLst>
            </p:cNvPr>
            <p:cNvSpPr>
              <a:spLocks noChangeShapeType="1"/>
            </p:cNvSpPr>
            <p:nvPr/>
          </p:nvSpPr>
          <p:spPr bwMode="auto">
            <a:xfrm flipV="1">
              <a:off x="7558088" y="3957590"/>
              <a:ext cx="2505075" cy="352425"/>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Text Box 25">
            <a:extLst>
              <a:ext uri="{FF2B5EF4-FFF2-40B4-BE49-F238E27FC236}">
                <a16:creationId xmlns:a16="http://schemas.microsoft.com/office/drawing/2014/main" id="{01076F6F-B790-D24D-9445-FAC03A5C45E4}"/>
              </a:ext>
            </a:extLst>
          </p:cNvPr>
          <p:cNvSpPr txBox="1">
            <a:spLocks noChangeArrowheads="1"/>
          </p:cNvSpPr>
          <p:nvPr/>
        </p:nvSpPr>
        <p:spPr bwMode="auto">
          <a:xfrm rot="408567">
            <a:off x="8589963" y="3059065"/>
            <a:ext cx="1277937"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two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42" name="Text Box 26">
            <a:extLst>
              <a:ext uri="{FF2B5EF4-FFF2-40B4-BE49-F238E27FC236}">
                <a16:creationId xmlns:a16="http://schemas.microsoft.com/office/drawing/2014/main" id="{1B8C0342-7E57-2343-86AD-47B5AB1AA675}"/>
              </a:ext>
            </a:extLst>
          </p:cNvPr>
          <p:cNvSpPr txBox="1">
            <a:spLocks noChangeArrowheads="1"/>
          </p:cNvSpPr>
          <p:nvPr/>
        </p:nvSpPr>
        <p:spPr bwMode="auto">
          <a:xfrm rot="408567">
            <a:off x="8682038" y="4073477"/>
            <a:ext cx="1306512"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four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nvGrpSpPr>
          <p:cNvPr id="243" name="Group 27">
            <a:extLst>
              <a:ext uri="{FF2B5EF4-FFF2-40B4-BE49-F238E27FC236}">
                <a16:creationId xmlns:a16="http://schemas.microsoft.com/office/drawing/2014/main" id="{B634F089-4244-B04A-8749-7ACF0E0264A8}"/>
              </a:ext>
            </a:extLst>
          </p:cNvPr>
          <p:cNvGrpSpPr>
            <a:grpSpLocks/>
          </p:cNvGrpSpPr>
          <p:nvPr/>
        </p:nvGrpSpPr>
        <p:grpSpPr bwMode="auto">
          <a:xfrm>
            <a:off x="7580316" y="4092527"/>
            <a:ext cx="2519363" cy="652463"/>
            <a:chOff x="3954" y="2214"/>
            <a:chExt cx="1587" cy="411"/>
          </a:xfrm>
        </p:grpSpPr>
        <p:sp>
          <p:nvSpPr>
            <p:cNvPr id="244" name="Line 28">
              <a:extLst>
                <a:ext uri="{FF2B5EF4-FFF2-40B4-BE49-F238E27FC236}">
                  <a16:creationId xmlns:a16="http://schemas.microsoft.com/office/drawing/2014/main" id="{6F92F39D-0B5B-8944-8B48-2B288C8AA12C}"/>
                </a:ext>
              </a:extLst>
            </p:cNvPr>
            <p:cNvSpPr>
              <a:spLocks noChangeShapeType="1"/>
            </p:cNvSpPr>
            <p:nvPr/>
          </p:nvSpPr>
          <p:spPr bwMode="auto">
            <a:xfrm>
              <a:off x="3963" y="2214"/>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Line 29">
              <a:extLst>
                <a:ext uri="{FF2B5EF4-FFF2-40B4-BE49-F238E27FC236}">
                  <a16:creationId xmlns:a16="http://schemas.microsoft.com/office/drawing/2014/main" id="{C48577E5-7DD4-034F-9CF0-3D303E956AEB}"/>
                </a:ext>
              </a:extLst>
            </p:cNvPr>
            <p:cNvSpPr>
              <a:spLocks noChangeShapeType="1"/>
            </p:cNvSpPr>
            <p:nvPr/>
          </p:nvSpPr>
          <p:spPr bwMode="auto">
            <a:xfrm>
              <a:off x="3954" y="2274"/>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Line 30">
              <a:extLst>
                <a:ext uri="{FF2B5EF4-FFF2-40B4-BE49-F238E27FC236}">
                  <a16:creationId xmlns:a16="http://schemas.microsoft.com/office/drawing/2014/main" id="{B96B9B7F-8E30-7743-AEDD-727B51D6B27C}"/>
                </a:ext>
              </a:extLst>
            </p:cNvPr>
            <p:cNvSpPr>
              <a:spLocks noChangeShapeType="1"/>
            </p:cNvSpPr>
            <p:nvPr/>
          </p:nvSpPr>
          <p:spPr bwMode="auto">
            <a:xfrm>
              <a:off x="3963" y="2340"/>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Line 31">
              <a:extLst>
                <a:ext uri="{FF2B5EF4-FFF2-40B4-BE49-F238E27FC236}">
                  <a16:creationId xmlns:a16="http://schemas.microsoft.com/office/drawing/2014/main" id="{B83505EC-39A5-D64D-8E5C-39A07A090F7F}"/>
                </a:ext>
              </a:extLst>
            </p:cNvPr>
            <p:cNvSpPr>
              <a:spLocks noChangeShapeType="1"/>
            </p:cNvSpPr>
            <p:nvPr/>
          </p:nvSpPr>
          <p:spPr bwMode="auto">
            <a:xfrm>
              <a:off x="3957" y="2403"/>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8" name="Group 32">
            <a:extLst>
              <a:ext uri="{FF2B5EF4-FFF2-40B4-BE49-F238E27FC236}">
                <a16:creationId xmlns:a16="http://schemas.microsoft.com/office/drawing/2014/main" id="{00C5C000-11E9-BE42-9849-B1B7B9E99FE0}"/>
              </a:ext>
            </a:extLst>
          </p:cNvPr>
          <p:cNvGrpSpPr>
            <a:grpSpLocks/>
          </p:cNvGrpSpPr>
          <p:nvPr/>
        </p:nvGrpSpPr>
        <p:grpSpPr bwMode="auto">
          <a:xfrm flipV="1">
            <a:off x="7866063" y="4473527"/>
            <a:ext cx="2228850" cy="604838"/>
            <a:chOff x="3954" y="2214"/>
            <a:chExt cx="1587" cy="411"/>
          </a:xfrm>
        </p:grpSpPr>
        <p:sp>
          <p:nvSpPr>
            <p:cNvPr id="249" name="Line 33">
              <a:extLst>
                <a:ext uri="{FF2B5EF4-FFF2-40B4-BE49-F238E27FC236}">
                  <a16:creationId xmlns:a16="http://schemas.microsoft.com/office/drawing/2014/main" id="{4332886D-58A3-5C48-9DD4-0435A9D316B6}"/>
                </a:ext>
              </a:extLst>
            </p:cNvPr>
            <p:cNvSpPr>
              <a:spLocks noChangeShapeType="1"/>
            </p:cNvSpPr>
            <p:nvPr/>
          </p:nvSpPr>
          <p:spPr bwMode="auto">
            <a:xfrm>
              <a:off x="3963" y="2214"/>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Line 34">
              <a:extLst>
                <a:ext uri="{FF2B5EF4-FFF2-40B4-BE49-F238E27FC236}">
                  <a16:creationId xmlns:a16="http://schemas.microsoft.com/office/drawing/2014/main" id="{C0026D13-F3ED-354E-AB62-DED685C67E13}"/>
                </a:ext>
              </a:extLst>
            </p:cNvPr>
            <p:cNvSpPr>
              <a:spLocks noChangeShapeType="1"/>
            </p:cNvSpPr>
            <p:nvPr/>
          </p:nvSpPr>
          <p:spPr bwMode="auto">
            <a:xfrm>
              <a:off x="3954" y="2274"/>
              <a:ext cx="1578" cy="220"/>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Line 35">
              <a:extLst>
                <a:ext uri="{FF2B5EF4-FFF2-40B4-BE49-F238E27FC236}">
                  <a16:creationId xmlns:a16="http://schemas.microsoft.com/office/drawing/2014/main" id="{36EDBC83-2FCD-4D49-9A45-B0773BAEE370}"/>
                </a:ext>
              </a:extLst>
            </p:cNvPr>
            <p:cNvSpPr>
              <a:spLocks noChangeShapeType="1"/>
            </p:cNvSpPr>
            <p:nvPr/>
          </p:nvSpPr>
          <p:spPr bwMode="auto">
            <a:xfrm>
              <a:off x="3963" y="2340"/>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Line 36">
              <a:extLst>
                <a:ext uri="{FF2B5EF4-FFF2-40B4-BE49-F238E27FC236}">
                  <a16:creationId xmlns:a16="http://schemas.microsoft.com/office/drawing/2014/main" id="{8BA1B8D7-7D1E-2947-8988-7C4595578CA6}"/>
                </a:ext>
              </a:extLst>
            </p:cNvPr>
            <p:cNvSpPr>
              <a:spLocks noChangeShapeType="1"/>
            </p:cNvSpPr>
            <p:nvPr/>
          </p:nvSpPr>
          <p:spPr bwMode="auto">
            <a:xfrm>
              <a:off x="3957" y="2403"/>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3" name="Group 43">
            <a:extLst>
              <a:ext uri="{FF2B5EF4-FFF2-40B4-BE49-F238E27FC236}">
                <a16:creationId xmlns:a16="http://schemas.microsoft.com/office/drawing/2014/main" id="{D0982D30-E871-F344-B80E-157861960777}"/>
              </a:ext>
            </a:extLst>
          </p:cNvPr>
          <p:cNvGrpSpPr>
            <a:grpSpLocks/>
          </p:cNvGrpSpPr>
          <p:nvPr/>
        </p:nvGrpSpPr>
        <p:grpSpPr bwMode="auto">
          <a:xfrm>
            <a:off x="7142163" y="1492202"/>
            <a:ext cx="654050" cy="601663"/>
            <a:chOff x="-44" y="1473"/>
            <a:chExt cx="981" cy="1105"/>
          </a:xfrm>
        </p:grpSpPr>
        <p:pic>
          <p:nvPicPr>
            <p:cNvPr id="254" name="Picture 44" descr="desktop_computer_stylized_medium">
              <a:extLst>
                <a:ext uri="{FF2B5EF4-FFF2-40B4-BE49-F238E27FC236}">
                  <a16:creationId xmlns:a16="http://schemas.microsoft.com/office/drawing/2014/main" id="{0C5F9445-24EE-C948-8E49-3FEF71FC59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45">
              <a:extLst>
                <a:ext uri="{FF2B5EF4-FFF2-40B4-BE49-F238E27FC236}">
                  <a16:creationId xmlns:a16="http://schemas.microsoft.com/office/drawing/2014/main" id="{568D3F7F-13C8-1742-BB47-FC4C8107BA4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6" name="Group 46">
            <a:extLst>
              <a:ext uri="{FF2B5EF4-FFF2-40B4-BE49-F238E27FC236}">
                <a16:creationId xmlns:a16="http://schemas.microsoft.com/office/drawing/2014/main" id="{514EF769-BED4-DE47-BE55-0913ABFB155D}"/>
              </a:ext>
            </a:extLst>
          </p:cNvPr>
          <p:cNvGrpSpPr>
            <a:grpSpLocks/>
          </p:cNvGrpSpPr>
          <p:nvPr/>
        </p:nvGrpSpPr>
        <p:grpSpPr bwMode="auto">
          <a:xfrm>
            <a:off x="9877425" y="1506490"/>
            <a:ext cx="337727" cy="547687"/>
            <a:chOff x="4140" y="429"/>
            <a:chExt cx="1425" cy="2396"/>
          </a:xfrm>
        </p:grpSpPr>
        <p:sp>
          <p:nvSpPr>
            <p:cNvPr id="257" name="Freeform 47">
              <a:extLst>
                <a:ext uri="{FF2B5EF4-FFF2-40B4-BE49-F238E27FC236}">
                  <a16:creationId xmlns:a16="http://schemas.microsoft.com/office/drawing/2014/main" id="{9A7FEAB4-C4F3-E042-96AB-2FC0D99EA40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Rectangle 48">
              <a:extLst>
                <a:ext uri="{FF2B5EF4-FFF2-40B4-BE49-F238E27FC236}">
                  <a16:creationId xmlns:a16="http://schemas.microsoft.com/office/drawing/2014/main" id="{0E59C13E-BE84-BA48-8D46-C29C0270384D}"/>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Freeform 49">
              <a:extLst>
                <a:ext uri="{FF2B5EF4-FFF2-40B4-BE49-F238E27FC236}">
                  <a16:creationId xmlns:a16="http://schemas.microsoft.com/office/drawing/2014/main" id="{CF502E49-4DFE-2340-8749-43933F8387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0" name="Freeform 50">
              <a:extLst>
                <a:ext uri="{FF2B5EF4-FFF2-40B4-BE49-F238E27FC236}">
                  <a16:creationId xmlns:a16="http://schemas.microsoft.com/office/drawing/2014/main" id="{C8ED811D-DAEF-B141-A80E-204FE9D1919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1" name="Rectangle 51">
              <a:extLst>
                <a:ext uri="{FF2B5EF4-FFF2-40B4-BE49-F238E27FC236}">
                  <a16:creationId xmlns:a16="http://schemas.microsoft.com/office/drawing/2014/main" id="{E540E7B8-30E6-B846-823A-6925D9600320}"/>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2" name="Group 52">
              <a:extLst>
                <a:ext uri="{FF2B5EF4-FFF2-40B4-BE49-F238E27FC236}">
                  <a16:creationId xmlns:a16="http://schemas.microsoft.com/office/drawing/2014/main" id="{DE3F2659-D2D6-6C4C-9DF4-EEDFBE720D96}"/>
                </a:ext>
              </a:extLst>
            </p:cNvPr>
            <p:cNvGrpSpPr>
              <a:grpSpLocks/>
            </p:cNvGrpSpPr>
            <p:nvPr/>
          </p:nvGrpSpPr>
          <p:grpSpPr bwMode="auto">
            <a:xfrm>
              <a:off x="4749" y="668"/>
              <a:ext cx="581" cy="145"/>
              <a:chOff x="614" y="2568"/>
              <a:chExt cx="725" cy="139"/>
            </a:xfrm>
          </p:grpSpPr>
          <p:sp>
            <p:nvSpPr>
              <p:cNvPr id="287" name="AutoShape 53">
                <a:extLst>
                  <a:ext uri="{FF2B5EF4-FFF2-40B4-BE49-F238E27FC236}">
                    <a16:creationId xmlns:a16="http://schemas.microsoft.com/office/drawing/2014/main" id="{0ABA0FE6-EF08-7D42-838B-AEB8F187397A}"/>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AutoShape 54">
                <a:extLst>
                  <a:ext uri="{FF2B5EF4-FFF2-40B4-BE49-F238E27FC236}">
                    <a16:creationId xmlns:a16="http://schemas.microsoft.com/office/drawing/2014/main" id="{AD5B052B-FFFB-424E-B4B9-AC7809F4BBB1}"/>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3" name="Rectangle 55">
              <a:extLst>
                <a:ext uri="{FF2B5EF4-FFF2-40B4-BE49-F238E27FC236}">
                  <a16:creationId xmlns:a16="http://schemas.microsoft.com/office/drawing/2014/main" id="{E9301038-767E-E14B-8FDB-B55EE9CA10CE}"/>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4" name="Group 56">
              <a:extLst>
                <a:ext uri="{FF2B5EF4-FFF2-40B4-BE49-F238E27FC236}">
                  <a16:creationId xmlns:a16="http://schemas.microsoft.com/office/drawing/2014/main" id="{2654E7B8-586D-8C4D-A5CD-CC6977E9551F}"/>
                </a:ext>
              </a:extLst>
            </p:cNvPr>
            <p:cNvGrpSpPr>
              <a:grpSpLocks/>
            </p:cNvGrpSpPr>
            <p:nvPr/>
          </p:nvGrpSpPr>
          <p:grpSpPr bwMode="auto">
            <a:xfrm>
              <a:off x="4747" y="994"/>
              <a:ext cx="581" cy="134"/>
              <a:chOff x="614" y="2568"/>
              <a:chExt cx="725" cy="139"/>
            </a:xfrm>
          </p:grpSpPr>
          <p:sp>
            <p:nvSpPr>
              <p:cNvPr id="285" name="AutoShape 57">
                <a:extLst>
                  <a:ext uri="{FF2B5EF4-FFF2-40B4-BE49-F238E27FC236}">
                    <a16:creationId xmlns:a16="http://schemas.microsoft.com/office/drawing/2014/main" id="{4E195FC5-FC94-1542-9BBD-0BDFF1D5CB13}"/>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AutoShape 58">
                <a:extLst>
                  <a:ext uri="{FF2B5EF4-FFF2-40B4-BE49-F238E27FC236}">
                    <a16:creationId xmlns:a16="http://schemas.microsoft.com/office/drawing/2014/main" id="{7E2D9C3B-E255-964C-9508-E66C9FF597CE}"/>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5" name="Rectangle 59">
              <a:extLst>
                <a:ext uri="{FF2B5EF4-FFF2-40B4-BE49-F238E27FC236}">
                  <a16:creationId xmlns:a16="http://schemas.microsoft.com/office/drawing/2014/main" id="{0D35C755-AFBC-C143-94D5-E34C8F255668}"/>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Rectangle 60">
              <a:extLst>
                <a:ext uri="{FF2B5EF4-FFF2-40B4-BE49-F238E27FC236}">
                  <a16:creationId xmlns:a16="http://schemas.microsoft.com/office/drawing/2014/main" id="{8990E763-A8F8-E645-8A01-F6B16D853137}"/>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7" name="Group 61">
              <a:extLst>
                <a:ext uri="{FF2B5EF4-FFF2-40B4-BE49-F238E27FC236}">
                  <a16:creationId xmlns:a16="http://schemas.microsoft.com/office/drawing/2014/main" id="{6F65B17F-5946-9A47-9972-2B907C05984E}"/>
                </a:ext>
              </a:extLst>
            </p:cNvPr>
            <p:cNvGrpSpPr>
              <a:grpSpLocks/>
            </p:cNvGrpSpPr>
            <p:nvPr/>
          </p:nvGrpSpPr>
          <p:grpSpPr bwMode="auto">
            <a:xfrm>
              <a:off x="4735" y="1627"/>
              <a:ext cx="582" cy="151"/>
              <a:chOff x="614" y="2568"/>
              <a:chExt cx="725" cy="139"/>
            </a:xfrm>
          </p:grpSpPr>
          <p:sp>
            <p:nvSpPr>
              <p:cNvPr id="283" name="AutoShape 62">
                <a:extLst>
                  <a:ext uri="{FF2B5EF4-FFF2-40B4-BE49-F238E27FC236}">
                    <a16:creationId xmlns:a16="http://schemas.microsoft.com/office/drawing/2014/main" id="{F08D8399-0C1A-1847-A17B-5B4FDBE7FAAE}"/>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AutoShape 63">
                <a:extLst>
                  <a:ext uri="{FF2B5EF4-FFF2-40B4-BE49-F238E27FC236}">
                    <a16:creationId xmlns:a16="http://schemas.microsoft.com/office/drawing/2014/main" id="{99FEA9D9-F58C-C34F-AA76-A96DFE0CE70A}"/>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8" name="Freeform 64">
              <a:extLst>
                <a:ext uri="{FF2B5EF4-FFF2-40B4-BE49-F238E27FC236}">
                  <a16:creationId xmlns:a16="http://schemas.microsoft.com/office/drawing/2014/main" id="{76F83DEB-6CB2-5740-875B-1B89844BE26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9" name="Group 65">
              <a:extLst>
                <a:ext uri="{FF2B5EF4-FFF2-40B4-BE49-F238E27FC236}">
                  <a16:creationId xmlns:a16="http://schemas.microsoft.com/office/drawing/2014/main" id="{7398C74D-4650-204D-91E2-CBB3BD641926}"/>
                </a:ext>
              </a:extLst>
            </p:cNvPr>
            <p:cNvGrpSpPr>
              <a:grpSpLocks/>
            </p:cNvGrpSpPr>
            <p:nvPr/>
          </p:nvGrpSpPr>
          <p:grpSpPr bwMode="auto">
            <a:xfrm>
              <a:off x="4739" y="1327"/>
              <a:ext cx="582" cy="139"/>
              <a:chOff x="614" y="2568"/>
              <a:chExt cx="725" cy="139"/>
            </a:xfrm>
          </p:grpSpPr>
          <p:sp>
            <p:nvSpPr>
              <p:cNvPr id="281" name="AutoShape 66">
                <a:extLst>
                  <a:ext uri="{FF2B5EF4-FFF2-40B4-BE49-F238E27FC236}">
                    <a16:creationId xmlns:a16="http://schemas.microsoft.com/office/drawing/2014/main" id="{039023CA-977C-5946-9E46-D41AFAF2B198}"/>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AutoShape 67">
                <a:extLst>
                  <a:ext uri="{FF2B5EF4-FFF2-40B4-BE49-F238E27FC236}">
                    <a16:creationId xmlns:a16="http://schemas.microsoft.com/office/drawing/2014/main" id="{A95F4972-A071-D241-8DB3-965104C3EDEE}"/>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70" name="Rectangle 68">
              <a:extLst>
                <a:ext uri="{FF2B5EF4-FFF2-40B4-BE49-F238E27FC236}">
                  <a16:creationId xmlns:a16="http://schemas.microsoft.com/office/drawing/2014/main" id="{87EA3775-452B-1C4A-BCB4-1F82D746EBF2}"/>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Freeform 69">
              <a:extLst>
                <a:ext uri="{FF2B5EF4-FFF2-40B4-BE49-F238E27FC236}">
                  <a16:creationId xmlns:a16="http://schemas.microsoft.com/office/drawing/2014/main" id="{45913A8B-722F-4340-A919-72B4EE032AF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Freeform 70">
              <a:extLst>
                <a:ext uri="{FF2B5EF4-FFF2-40B4-BE49-F238E27FC236}">
                  <a16:creationId xmlns:a16="http://schemas.microsoft.com/office/drawing/2014/main" id="{2676EFF8-49E0-8440-A1AD-B54B20D4F45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Oval 71">
              <a:extLst>
                <a:ext uri="{FF2B5EF4-FFF2-40B4-BE49-F238E27FC236}">
                  <a16:creationId xmlns:a16="http://schemas.microsoft.com/office/drawing/2014/main" id="{1F85A707-5AE3-F64D-94EF-B9C82DB6D43A}"/>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Freeform 72">
              <a:extLst>
                <a:ext uri="{FF2B5EF4-FFF2-40B4-BE49-F238E27FC236}">
                  <a16:creationId xmlns:a16="http://schemas.microsoft.com/office/drawing/2014/main" id="{CAAAAF2D-30B7-D84B-BF96-1507DDCB2A1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AutoShape 73">
              <a:extLst>
                <a:ext uri="{FF2B5EF4-FFF2-40B4-BE49-F238E27FC236}">
                  <a16:creationId xmlns:a16="http://schemas.microsoft.com/office/drawing/2014/main" id="{BA3EE2C3-2176-8A45-B380-5804587A3840}"/>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74">
              <a:extLst>
                <a:ext uri="{FF2B5EF4-FFF2-40B4-BE49-F238E27FC236}">
                  <a16:creationId xmlns:a16="http://schemas.microsoft.com/office/drawing/2014/main" id="{08D47FAF-BF1B-1F44-985D-760303B47B3A}"/>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7" name="Oval 75">
              <a:extLst>
                <a:ext uri="{FF2B5EF4-FFF2-40B4-BE49-F238E27FC236}">
                  <a16:creationId xmlns:a16="http://schemas.microsoft.com/office/drawing/2014/main" id="{AF962D89-4DC3-CB40-AD48-4E975B0F2900}"/>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Oval 76">
              <a:extLst>
                <a:ext uri="{FF2B5EF4-FFF2-40B4-BE49-F238E27FC236}">
                  <a16:creationId xmlns:a16="http://schemas.microsoft.com/office/drawing/2014/main" id="{BA8014D1-6702-5849-87C3-1AE05DDF6085}"/>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9" name="Oval 77">
              <a:extLst>
                <a:ext uri="{FF2B5EF4-FFF2-40B4-BE49-F238E27FC236}">
                  <a16:creationId xmlns:a16="http://schemas.microsoft.com/office/drawing/2014/main" id="{3083C069-59B7-F047-91ED-17672B32B7F3}"/>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Rectangle 78">
              <a:extLst>
                <a:ext uri="{FF2B5EF4-FFF2-40B4-BE49-F238E27FC236}">
                  <a16:creationId xmlns:a16="http://schemas.microsoft.com/office/drawing/2014/main" id="{A0E616B9-1439-8B49-B42F-245B61F69E59}"/>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summary: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initial rate is slow, but ramps up exponentially fast</a:t>
            </a: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125</a:t>
            </a:fld>
            <a:endParaRPr lang="en-US" dirty="0"/>
          </a:p>
        </p:txBody>
      </p:sp>
    </p:spTree>
    <p:extLst>
      <p:ext uri="{BB962C8B-B14F-4D97-AF65-F5344CB8AC3E}">
        <p14:creationId xmlns:p14="http://schemas.microsoft.com/office/powerpoint/2010/main" val="3185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wipe(left)">
                                      <p:cBhvr>
                                        <p:cTn id="7" dur="500"/>
                                        <p:tgtEl>
                                          <p:spTgt spid="2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6"/>
                                        </p:tgtEl>
                                        <p:attrNameLst>
                                          <p:attrName>style.visibility</p:attrName>
                                        </p:attrNameLst>
                                      </p:cBhvr>
                                      <p:to>
                                        <p:strVal val="visible"/>
                                      </p:to>
                                    </p:set>
                                    <p:animEffect transition="in" filter="dissolve">
                                      <p:cBhvr>
                                        <p:cTn id="10" dur="500"/>
                                        <p:tgtEl>
                                          <p:spTgt spid="226"/>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233"/>
                                        </p:tgtEl>
                                        <p:attrNameLst>
                                          <p:attrName>style.visibility</p:attrName>
                                        </p:attrNameLst>
                                      </p:cBhvr>
                                      <p:to>
                                        <p:strVal val="visible"/>
                                      </p:to>
                                    </p:set>
                                    <p:animEffect transition="in" filter="wipe(right)">
                                      <p:cBhvr>
                                        <p:cTn id="14" dur="500"/>
                                        <p:tgtEl>
                                          <p:spTgt spid="23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dissolve">
                                      <p:cBhvr>
                                        <p:cTn id="26" dur="500"/>
                                        <p:tgtEl>
                                          <p:spTgt spid="241"/>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243"/>
                                        </p:tgtEl>
                                        <p:attrNameLst>
                                          <p:attrName>style.visibility</p:attrName>
                                        </p:attrNameLst>
                                      </p:cBhvr>
                                      <p:to>
                                        <p:strVal val="visible"/>
                                      </p:to>
                                    </p:set>
                                    <p:animEffect transition="in" filter="wipe(left)">
                                      <p:cBhvr>
                                        <p:cTn id="34" dur="500"/>
                                        <p:tgtEl>
                                          <p:spTgt spid="243"/>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42"/>
                                        </p:tgtEl>
                                        <p:attrNameLst>
                                          <p:attrName>style.visibility</p:attrName>
                                        </p:attrNameLst>
                                      </p:cBhvr>
                                      <p:to>
                                        <p:strVal val="visible"/>
                                      </p:to>
                                    </p:set>
                                    <p:animEffect transition="in" filter="dissolve">
                                      <p:cBhvr>
                                        <p:cTn id="37" dur="500"/>
                                        <p:tgtEl>
                                          <p:spTgt spid="242"/>
                                        </p:tgtEl>
                                      </p:cBhvr>
                                    </p:animEffect>
                                  </p:childTnLst>
                                </p:cTn>
                              </p:par>
                            </p:childTnLst>
                          </p:cTn>
                        </p:par>
                        <p:par>
                          <p:cTn id="38" fill="hold">
                            <p:stCondLst>
                              <p:cond delay="1500"/>
                            </p:stCondLst>
                            <p:childTnLst>
                              <p:par>
                                <p:cTn id="39" presetID="22" presetClass="entr" presetSubtype="2" fill="hold" nodeType="afterEffect">
                                  <p:stCondLst>
                                    <p:cond delay="0"/>
                                  </p:stCondLst>
                                  <p:childTnLst>
                                    <p:set>
                                      <p:cBhvr>
                                        <p:cTn id="40" dur="1" fill="hold">
                                          <p:stCondLst>
                                            <p:cond delay="0"/>
                                          </p:stCondLst>
                                        </p:cTn>
                                        <p:tgtEl>
                                          <p:spTgt spid="248"/>
                                        </p:tgtEl>
                                        <p:attrNameLst>
                                          <p:attrName>style.visibility</p:attrName>
                                        </p:attrNameLst>
                                      </p:cBhvr>
                                      <p:to>
                                        <p:strVal val="visible"/>
                                      </p:to>
                                    </p:set>
                                    <p:animEffect transition="in" filter="wipe(right)">
                                      <p:cBhvr>
                                        <p:cTn id="41" dur="500"/>
                                        <p:tgtEl>
                                          <p:spTgt spid="24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dissolve">
                                      <p:cBhvr>
                                        <p:cTn id="4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6" grpId="0"/>
      <p:bldP spid="233" grpId="0" animBg="1"/>
      <p:bldP spid="241" grpId="0"/>
      <p:bldP spid="242" grpId="0"/>
      <p:bldP spid="73"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fontScale="90000"/>
          </a:bodyPr>
          <a:lstStyle/>
          <a:p>
            <a:r>
              <a:rPr lang="en-US" sz="4800" dirty="0"/>
              <a:t>TCP: from slow start to congestion avoidance</a:t>
            </a:r>
            <a:endParaRPr lang="en-US" sz="4400" b="0" dirty="0"/>
          </a:p>
        </p:txBody>
      </p:sp>
      <p:sp>
        <p:nvSpPr>
          <p:cNvPr id="76" name="Rectangle 3">
            <a:extLst>
              <a:ext uri="{FF2B5EF4-FFF2-40B4-BE49-F238E27FC236}">
                <a16:creationId xmlns:a16="http://schemas.microsoft.com/office/drawing/2014/main" id="{2C9AD9FD-A93B-FF4D-B019-6827A14601C2}"/>
              </a:ext>
            </a:extLst>
          </p:cNvPr>
          <p:cNvSpPr txBox="1">
            <a:spLocks noChangeArrowheads="1"/>
          </p:cNvSpPr>
          <p:nvPr/>
        </p:nvSpPr>
        <p:spPr>
          <a:xfrm>
            <a:off x="952500" y="1382665"/>
            <a:ext cx="5054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should the exponential increase switch to linear?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gets to 1/2 of its value before timeout.</a:t>
            </a:r>
          </a:p>
        </p:txBody>
      </p:sp>
      <p:sp>
        <p:nvSpPr>
          <p:cNvPr id="77" name="Rectangle 4">
            <a:extLst>
              <a:ext uri="{FF2B5EF4-FFF2-40B4-BE49-F238E27FC236}">
                <a16:creationId xmlns:a16="http://schemas.microsoft.com/office/drawing/2014/main" id="{38B71F69-39D9-954A-BA33-6A5861B7704D}"/>
              </a:ext>
            </a:extLst>
          </p:cNvPr>
          <p:cNvSpPr txBox="1">
            <a:spLocks noChangeArrowheads="1"/>
          </p:cNvSpPr>
          <p:nvPr/>
        </p:nvSpPr>
        <p:spPr>
          <a:xfrm>
            <a:off x="952500" y="3528965"/>
            <a:ext cx="4927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variable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loss event,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is set to 1/2 of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just before loss event</a:t>
            </a:r>
          </a:p>
        </p:txBody>
      </p:sp>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0" name="TextBox 1">
            <a:extLst>
              <a:ext uri="{FF2B5EF4-FFF2-40B4-BE49-F238E27FC236}">
                <a16:creationId xmlns:a16="http://schemas.microsoft.com/office/drawing/2014/main" id="{E6044695-E347-A24B-9CB7-78BC77131884}"/>
              </a:ext>
            </a:extLst>
          </p:cNvPr>
          <p:cNvSpPr txBox="1">
            <a:spLocks noChangeArrowheads="1"/>
          </p:cNvSpPr>
          <p:nvPr/>
        </p:nvSpPr>
        <p:spPr bwMode="auto">
          <a:xfrm>
            <a:off x="1143000" y="6135312"/>
            <a:ext cx="97567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X</a:t>
            </a:r>
          </a:p>
        </p:txBody>
      </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126</a:t>
            </a:fld>
            <a:endParaRPr lang="en-US" dirty="0"/>
          </a:p>
        </p:txBody>
      </p:sp>
    </p:spTree>
    <p:extLst>
      <p:ext uri="{BB962C8B-B14F-4D97-AF65-F5344CB8AC3E}">
        <p14:creationId xmlns:p14="http://schemas.microsoft.com/office/powerpoint/2010/main" val="272109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dissolve">
                                      <p:cBhvr>
                                        <p:cTn id="1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80" grpId="0"/>
      <p:bldP spid="4"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32962"/>
            <a:ext cx="11393310" cy="894622"/>
          </a:xfrm>
        </p:spPr>
        <p:txBody>
          <a:bodyPr>
            <a:normAutofit/>
          </a:bodyPr>
          <a:lstStyle/>
          <a:p>
            <a:r>
              <a:rPr lang="en-US" sz="4800" dirty="0"/>
              <a:t>Summary: TCP congestion control</a:t>
            </a:r>
            <a:endParaRPr lang="en-US" sz="4400" b="0" dirty="0"/>
          </a:p>
        </p:txBody>
      </p:sp>
      <p:grpSp>
        <p:nvGrpSpPr>
          <p:cNvPr id="120" name="Group 240">
            <a:extLst>
              <a:ext uri="{FF2B5EF4-FFF2-40B4-BE49-F238E27FC236}">
                <a16:creationId xmlns:a16="http://schemas.microsoft.com/office/drawing/2014/main" id="{B8318BC0-AA34-2B4C-984C-EDCF98015A80}"/>
              </a:ext>
            </a:extLst>
          </p:cNvPr>
          <p:cNvGrpSpPr>
            <a:grpSpLocks/>
          </p:cNvGrpSpPr>
          <p:nvPr/>
        </p:nvGrpSpPr>
        <p:grpSpPr bwMode="auto">
          <a:xfrm>
            <a:off x="5041900" y="2967944"/>
            <a:ext cx="2133600" cy="814388"/>
            <a:chOff x="2168" y="1727"/>
            <a:chExt cx="1344" cy="513"/>
          </a:xfrm>
        </p:grpSpPr>
        <p:grpSp>
          <p:nvGrpSpPr>
            <p:cNvPr id="121" name="Group 171">
              <a:extLst>
                <a:ext uri="{FF2B5EF4-FFF2-40B4-BE49-F238E27FC236}">
                  <a16:creationId xmlns:a16="http://schemas.microsoft.com/office/drawing/2014/main" id="{D4CA30E0-0C2B-AE49-9354-140DEA72FEEE}"/>
                </a:ext>
              </a:extLst>
            </p:cNvPr>
            <p:cNvGrpSpPr>
              <a:grpSpLocks/>
            </p:cNvGrpSpPr>
            <p:nvPr/>
          </p:nvGrpSpPr>
          <p:grpSpPr bwMode="auto">
            <a:xfrm>
              <a:off x="2280" y="1727"/>
              <a:ext cx="1118" cy="513"/>
              <a:chOff x="2280" y="1727"/>
              <a:chExt cx="1118" cy="513"/>
            </a:xfrm>
          </p:grpSpPr>
          <p:sp>
            <p:nvSpPr>
              <p:cNvPr id="123" name="Text Box 172">
                <a:extLst>
                  <a:ext uri="{FF2B5EF4-FFF2-40B4-BE49-F238E27FC236}">
                    <a16:creationId xmlns:a16="http://schemas.microsoft.com/office/drawing/2014/main" id="{FF8E7E11-C655-8C41-BFE2-A6DA1E48685D}"/>
                  </a:ext>
                </a:extLst>
              </p:cNvPr>
              <p:cNvSpPr txBox="1">
                <a:spLocks noChangeArrowheads="1"/>
              </p:cNvSpPr>
              <p:nvPr/>
            </p:nvSpPr>
            <p:spPr bwMode="auto">
              <a:xfrm>
                <a:off x="2640" y="1727"/>
                <a:ext cx="377"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124" name="Text Box 173">
                <a:extLst>
                  <a:ext uri="{FF2B5EF4-FFF2-40B4-BE49-F238E27FC236}">
                    <a16:creationId xmlns:a16="http://schemas.microsoft.com/office/drawing/2014/main" id="{781154BA-9409-094D-BBC4-EE21CE699661}"/>
                  </a:ext>
                </a:extLst>
              </p:cNvPr>
              <p:cNvSpPr txBox="1">
                <a:spLocks noChangeArrowheads="1"/>
              </p:cNvSpPr>
              <p:nvPr/>
            </p:nvSpPr>
            <p:spPr bwMode="auto">
              <a:xfrm>
                <a:off x="2280" y="1838"/>
                <a:ext cx="1118" cy="4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25" name="Line 174">
                <a:extLst>
                  <a:ext uri="{FF2B5EF4-FFF2-40B4-BE49-F238E27FC236}">
                    <a16:creationId xmlns:a16="http://schemas.microsoft.com/office/drawing/2014/main" id="{23E8607A-0151-5141-A774-0AAB4333ECA7}"/>
                  </a:ext>
                </a:extLst>
              </p:cNvPr>
              <p:cNvSpPr>
                <a:spLocks noChangeShapeType="1"/>
              </p:cNvSpPr>
              <p:nvPr/>
            </p:nvSpPr>
            <p:spPr bwMode="auto">
              <a:xfrm>
                <a:off x="2491" y="1857"/>
                <a:ext cx="69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2" name="Line 175">
              <a:extLst>
                <a:ext uri="{FF2B5EF4-FFF2-40B4-BE49-F238E27FC236}">
                  <a16:creationId xmlns:a16="http://schemas.microsoft.com/office/drawing/2014/main" id="{480EB5CD-B8F2-AD46-B2D4-50FE6302F915}"/>
                </a:ext>
              </a:extLst>
            </p:cNvPr>
            <p:cNvSpPr>
              <a:spLocks noChangeShapeType="1"/>
            </p:cNvSpPr>
            <p:nvPr/>
          </p:nvSpPr>
          <p:spPr bwMode="auto">
            <a:xfrm flipH="1">
              <a:off x="2168" y="1734"/>
              <a:ext cx="1344"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6" name="Group 239">
            <a:extLst>
              <a:ext uri="{FF2B5EF4-FFF2-40B4-BE49-F238E27FC236}">
                <a16:creationId xmlns:a16="http://schemas.microsoft.com/office/drawing/2014/main" id="{BEAEB11D-18E7-8047-A552-B728B0628FCC}"/>
              </a:ext>
            </a:extLst>
          </p:cNvPr>
          <p:cNvGrpSpPr>
            <a:grpSpLocks/>
          </p:cNvGrpSpPr>
          <p:nvPr/>
        </p:nvGrpSpPr>
        <p:grpSpPr bwMode="auto">
          <a:xfrm>
            <a:off x="5072063" y="2491694"/>
            <a:ext cx="2133600" cy="398463"/>
            <a:chOff x="2187" y="1427"/>
            <a:chExt cx="1344" cy="251"/>
          </a:xfrm>
        </p:grpSpPr>
        <p:sp>
          <p:nvSpPr>
            <p:cNvPr id="127" name="Line 176">
              <a:extLst>
                <a:ext uri="{FF2B5EF4-FFF2-40B4-BE49-F238E27FC236}">
                  <a16:creationId xmlns:a16="http://schemas.microsoft.com/office/drawing/2014/main" id="{D84A4978-7B73-A04D-B0FB-C9ECAA3BFBCF}"/>
                </a:ext>
              </a:extLst>
            </p:cNvPr>
            <p:cNvSpPr>
              <a:spLocks noChangeShapeType="1"/>
            </p:cNvSpPr>
            <p:nvPr/>
          </p:nvSpPr>
          <p:spPr bwMode="auto">
            <a:xfrm flipH="1">
              <a:off x="2187" y="1673"/>
              <a:ext cx="1344" cy="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Text Box 181">
              <a:extLst>
                <a:ext uri="{FF2B5EF4-FFF2-40B4-BE49-F238E27FC236}">
                  <a16:creationId xmlns:a16="http://schemas.microsoft.com/office/drawing/2014/main" id="{67AF987A-C53D-534B-8C98-26557C3B4EEF}"/>
                </a:ext>
              </a:extLst>
            </p:cNvPr>
            <p:cNvSpPr txBox="1">
              <a:spLocks noChangeArrowheads="1"/>
            </p:cNvSpPr>
            <p:nvPr/>
          </p:nvSpPr>
          <p:spPr bwMode="auto">
            <a:xfrm>
              <a:off x="2740" y="1543"/>
              <a:ext cx="171" cy="13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Symbol" charset="0"/>
                  <a:ea typeface="ＭＳ Ｐゴシック" charset="0"/>
                  <a:cs typeface="+mn-cs"/>
                </a:rPr>
                <a:t>L</a:t>
              </a:r>
              <a:endParaRPr kumimoji="0" lang="en-US" sz="1200" b="0" i="0" u="none" strike="noStrike" kern="0" cap="none" spc="0" normalizeH="0" baseline="0" noProof="0" dirty="0">
                <a:ln>
                  <a:noFill/>
                </a:ln>
                <a:solidFill>
                  <a:srgbClr val="000000"/>
                </a:solidFill>
                <a:effectLst/>
                <a:uLnTx/>
                <a:uFillTx/>
                <a:latin typeface="Symbol" charset="0"/>
                <a:ea typeface="ＭＳ Ｐゴシック" charset="0"/>
                <a:cs typeface="+mn-cs"/>
              </a:endParaRPr>
            </a:p>
          </p:txBody>
        </p:sp>
        <p:sp>
          <p:nvSpPr>
            <p:cNvPr id="129" name="Line 182">
              <a:extLst>
                <a:ext uri="{FF2B5EF4-FFF2-40B4-BE49-F238E27FC236}">
                  <a16:creationId xmlns:a16="http://schemas.microsoft.com/office/drawing/2014/main" id="{0957FCBB-06D0-8E4D-B983-2F2597BDE03A}"/>
                </a:ext>
              </a:extLst>
            </p:cNvPr>
            <p:cNvSpPr>
              <a:spLocks noChangeShapeType="1"/>
            </p:cNvSpPr>
            <p:nvPr/>
          </p:nvSpPr>
          <p:spPr bwMode="auto">
            <a:xfrm>
              <a:off x="2572" y="155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0" name="Group 183">
              <a:extLst>
                <a:ext uri="{FF2B5EF4-FFF2-40B4-BE49-F238E27FC236}">
                  <a16:creationId xmlns:a16="http://schemas.microsoft.com/office/drawing/2014/main" id="{2A6AF175-C9C0-F044-9ECF-011972294E6E}"/>
                </a:ext>
              </a:extLst>
            </p:cNvPr>
            <p:cNvGrpSpPr>
              <a:grpSpLocks/>
            </p:cNvGrpSpPr>
            <p:nvPr/>
          </p:nvGrpSpPr>
          <p:grpSpPr bwMode="auto">
            <a:xfrm>
              <a:off x="2486" y="1427"/>
              <a:ext cx="694" cy="154"/>
              <a:chOff x="2458" y="1450"/>
              <a:chExt cx="694" cy="154"/>
            </a:xfrm>
          </p:grpSpPr>
          <p:sp>
            <p:nvSpPr>
              <p:cNvPr id="131" name="Text Box 184">
                <a:extLst>
                  <a:ext uri="{FF2B5EF4-FFF2-40B4-BE49-F238E27FC236}">
                    <a16:creationId xmlns:a16="http://schemas.microsoft.com/office/drawing/2014/main" id="{69E43EDF-5B05-364C-B439-379F8E8E5464}"/>
                  </a:ext>
                </a:extLst>
              </p:cNvPr>
              <p:cNvSpPr txBox="1">
                <a:spLocks noChangeArrowheads="1"/>
              </p:cNvSpPr>
              <p:nvPr/>
            </p:nvSpPr>
            <p:spPr bwMode="auto">
              <a:xfrm>
                <a:off x="2458" y="1450"/>
                <a:ext cx="69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cwnd &gt; ssthresh</a:t>
                </a:r>
              </a:p>
            </p:txBody>
          </p:sp>
          <p:sp>
            <p:nvSpPr>
              <p:cNvPr id="132" name="Line 185">
                <a:extLst>
                  <a:ext uri="{FF2B5EF4-FFF2-40B4-BE49-F238E27FC236}">
                    <a16:creationId xmlns:a16="http://schemas.microsoft.com/office/drawing/2014/main" id="{A2D5E496-DCFA-5A4E-A6E2-D2DB456893C6}"/>
                  </a:ext>
                </a:extLst>
              </p:cNvPr>
              <p:cNvSpPr>
                <a:spLocks noChangeShapeType="1"/>
              </p:cNvSpPr>
              <p:nvPr/>
            </p:nvSpPr>
            <p:spPr bwMode="auto">
              <a:xfrm>
                <a:off x="2724" y="1557"/>
                <a:ext cx="4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33" name="Group 242">
            <a:extLst>
              <a:ext uri="{FF2B5EF4-FFF2-40B4-BE49-F238E27FC236}">
                <a16:creationId xmlns:a16="http://schemas.microsoft.com/office/drawing/2014/main" id="{47D1413D-A42B-8C4D-87CC-5C4E42849EFF}"/>
              </a:ext>
            </a:extLst>
          </p:cNvPr>
          <p:cNvGrpSpPr>
            <a:grpSpLocks/>
          </p:cNvGrpSpPr>
          <p:nvPr/>
        </p:nvGrpSpPr>
        <p:grpSpPr bwMode="auto">
          <a:xfrm>
            <a:off x="7118352" y="1429657"/>
            <a:ext cx="2782888" cy="2398713"/>
            <a:chOff x="3476" y="786"/>
            <a:chExt cx="1753" cy="1511"/>
          </a:xfrm>
        </p:grpSpPr>
        <p:grpSp>
          <p:nvGrpSpPr>
            <p:cNvPr id="134" name="Group 164">
              <a:extLst>
                <a:ext uri="{FF2B5EF4-FFF2-40B4-BE49-F238E27FC236}">
                  <a16:creationId xmlns:a16="http://schemas.microsoft.com/office/drawing/2014/main" id="{13A111CF-BAAF-8E4B-AD25-85FAC5339083}"/>
                </a:ext>
              </a:extLst>
            </p:cNvPr>
            <p:cNvGrpSpPr>
              <a:grpSpLocks/>
            </p:cNvGrpSpPr>
            <p:nvPr/>
          </p:nvGrpSpPr>
          <p:grpSpPr bwMode="auto">
            <a:xfrm>
              <a:off x="3602" y="1330"/>
              <a:ext cx="820" cy="754"/>
              <a:chOff x="2293" y="2021"/>
              <a:chExt cx="820" cy="754"/>
            </a:xfrm>
          </p:grpSpPr>
          <p:sp>
            <p:nvSpPr>
              <p:cNvPr id="146" name="Oval 165">
                <a:extLst>
                  <a:ext uri="{FF2B5EF4-FFF2-40B4-BE49-F238E27FC236}">
                    <a16:creationId xmlns:a16="http://schemas.microsoft.com/office/drawing/2014/main" id="{7F0D89BB-B178-8C49-9E72-934506A1B7F6}"/>
                  </a:ext>
                </a:extLst>
              </p:cNvPr>
              <p:cNvSpPr>
                <a:spLocks noChangeArrowheads="1"/>
              </p:cNvSpPr>
              <p:nvPr/>
            </p:nvSpPr>
            <p:spPr bwMode="auto">
              <a:xfrm>
                <a:off x="2293" y="2021"/>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66">
                <a:extLst>
                  <a:ext uri="{FF2B5EF4-FFF2-40B4-BE49-F238E27FC236}">
                    <a16:creationId xmlns:a16="http://schemas.microsoft.com/office/drawing/2014/main" id="{F3628968-0539-164C-B861-FF5A02A982C1}"/>
                  </a:ext>
                </a:extLst>
              </p:cNvPr>
              <p:cNvSpPr txBox="1">
                <a:spLocks noChangeArrowheads="1"/>
              </p:cNvSpPr>
              <p:nvPr/>
            </p:nvSpPr>
            <p:spPr bwMode="auto">
              <a:xfrm>
                <a:off x="2294" y="2191"/>
                <a:ext cx="819" cy="58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congestion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avoidance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35" name="Group 190">
              <a:extLst>
                <a:ext uri="{FF2B5EF4-FFF2-40B4-BE49-F238E27FC236}">
                  <a16:creationId xmlns:a16="http://schemas.microsoft.com/office/drawing/2014/main" id="{412FAE5F-D426-1A41-B7BF-9EE3E24BCCB0}"/>
                </a:ext>
              </a:extLst>
            </p:cNvPr>
            <p:cNvGrpSpPr>
              <a:grpSpLocks/>
            </p:cNvGrpSpPr>
            <p:nvPr/>
          </p:nvGrpSpPr>
          <p:grpSpPr bwMode="auto">
            <a:xfrm>
              <a:off x="3476" y="786"/>
              <a:ext cx="1496" cy="575"/>
              <a:chOff x="3499" y="904"/>
              <a:chExt cx="1496" cy="575"/>
            </a:xfrm>
          </p:grpSpPr>
          <p:sp>
            <p:nvSpPr>
              <p:cNvPr id="142" name="Text Box 191">
                <a:extLst>
                  <a:ext uri="{FF2B5EF4-FFF2-40B4-BE49-F238E27FC236}">
                    <a16:creationId xmlns:a16="http://schemas.microsoft.com/office/drawing/2014/main" id="{44318C88-BEF5-7146-AE72-3458C7D49FA3}"/>
                  </a:ext>
                </a:extLst>
              </p:cNvPr>
              <p:cNvSpPr txBox="1">
                <a:spLocks noChangeArrowheads="1"/>
              </p:cNvSpPr>
              <p:nvPr/>
            </p:nvSpPr>
            <p:spPr bwMode="auto">
              <a:xfrm>
                <a:off x="3499" y="1037"/>
                <a:ext cx="1496"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 + MSS    (MSS/cwnd)</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3" name="Line 192">
                <a:extLst>
                  <a:ext uri="{FF2B5EF4-FFF2-40B4-BE49-F238E27FC236}">
                    <a16:creationId xmlns:a16="http://schemas.microsoft.com/office/drawing/2014/main" id="{EC5DE775-BD59-2247-B940-402844468A0E}"/>
                  </a:ext>
                </a:extLst>
              </p:cNvPr>
              <p:cNvSpPr>
                <a:spLocks noChangeShapeType="1"/>
              </p:cNvSpPr>
              <p:nvPr/>
            </p:nvSpPr>
            <p:spPr bwMode="auto">
              <a:xfrm>
                <a:off x="3976" y="105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Text Box 193">
                <a:extLst>
                  <a:ext uri="{FF2B5EF4-FFF2-40B4-BE49-F238E27FC236}">
                    <a16:creationId xmlns:a16="http://schemas.microsoft.com/office/drawing/2014/main" id="{1953AC16-16E8-A640-AE22-73DEDE1D319F}"/>
                  </a:ext>
                </a:extLst>
              </p:cNvPr>
              <p:cNvSpPr txBox="1">
                <a:spLocks noChangeArrowheads="1"/>
              </p:cNvSpPr>
              <p:nvPr/>
            </p:nvSpPr>
            <p:spPr bwMode="auto">
              <a:xfrm>
                <a:off x="3974" y="915"/>
                <a:ext cx="471"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sp>
            <p:nvSpPr>
              <p:cNvPr id="145" name="Text Box 194">
                <a:extLst>
                  <a:ext uri="{FF2B5EF4-FFF2-40B4-BE49-F238E27FC236}">
                    <a16:creationId xmlns:a16="http://schemas.microsoft.com/office/drawing/2014/main" id="{6D1C4C5E-4778-AF4F-812A-CF7A44F21F90}"/>
                  </a:ext>
                </a:extLst>
              </p:cNvPr>
              <p:cNvSpPr txBox="1">
                <a:spLocks noChangeArrowheads="1"/>
              </p:cNvSpPr>
              <p:nvPr/>
            </p:nvSpPr>
            <p:spPr bwMode="auto">
              <a:xfrm>
                <a:off x="4311" y="904"/>
                <a:ext cx="173"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Times New Roman" charset="0"/>
                    <a:ea typeface="ＭＳ Ｐゴシック" charset="0"/>
                    <a:cs typeface="+mn-cs"/>
                  </a:rPr>
                  <a:t>.</a:t>
                </a:r>
              </a:p>
            </p:txBody>
          </p:sp>
        </p:grpSp>
        <p:sp>
          <p:nvSpPr>
            <p:cNvPr id="136" name="Freeform 195">
              <a:extLst>
                <a:ext uri="{FF2B5EF4-FFF2-40B4-BE49-F238E27FC236}">
                  <a16:creationId xmlns:a16="http://schemas.microsoft.com/office/drawing/2014/main" id="{4555525A-5282-E944-A402-41F5363AC763}"/>
                </a:ext>
              </a:extLst>
            </p:cNvPr>
            <p:cNvSpPr>
              <a:spLocks/>
            </p:cNvSpPr>
            <p:nvPr/>
          </p:nvSpPr>
          <p:spPr bwMode="auto">
            <a:xfrm rot="9705213">
              <a:off x="4212" y="1145"/>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7" name="Group 196">
              <a:extLst>
                <a:ext uri="{FF2B5EF4-FFF2-40B4-BE49-F238E27FC236}">
                  <a16:creationId xmlns:a16="http://schemas.microsoft.com/office/drawing/2014/main" id="{9CDBEBEA-0E7D-9247-8F24-8B50DDA32181}"/>
                </a:ext>
              </a:extLst>
            </p:cNvPr>
            <p:cNvGrpSpPr>
              <a:grpSpLocks/>
            </p:cNvGrpSpPr>
            <p:nvPr/>
          </p:nvGrpSpPr>
          <p:grpSpPr bwMode="auto">
            <a:xfrm>
              <a:off x="4489" y="1909"/>
              <a:ext cx="740" cy="388"/>
              <a:chOff x="4254" y="2922"/>
              <a:chExt cx="740" cy="388"/>
            </a:xfrm>
          </p:grpSpPr>
          <p:sp>
            <p:nvSpPr>
              <p:cNvPr id="139" name="Text Box 197">
                <a:extLst>
                  <a:ext uri="{FF2B5EF4-FFF2-40B4-BE49-F238E27FC236}">
                    <a16:creationId xmlns:a16="http://schemas.microsoft.com/office/drawing/2014/main" id="{F06A41AE-1F53-A747-A3E3-199BBEDFE50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0" name="Line 198">
                <a:extLst>
                  <a:ext uri="{FF2B5EF4-FFF2-40B4-BE49-F238E27FC236}">
                    <a16:creationId xmlns:a16="http://schemas.microsoft.com/office/drawing/2014/main" id="{115AC45A-332B-D742-9EEC-EB81F6D52D7E}"/>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1" name="Text Box 199">
                <a:extLst>
                  <a:ext uri="{FF2B5EF4-FFF2-40B4-BE49-F238E27FC236}">
                    <a16:creationId xmlns:a16="http://schemas.microsoft.com/office/drawing/2014/main" id="{6DB70069-D3EA-8747-8535-1CB6F40D1A8C}"/>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sp>
          <p:nvSpPr>
            <p:cNvPr id="138" name="Freeform 200">
              <a:extLst>
                <a:ext uri="{FF2B5EF4-FFF2-40B4-BE49-F238E27FC236}">
                  <a16:creationId xmlns:a16="http://schemas.microsoft.com/office/drawing/2014/main" id="{0667830A-5A65-8243-809F-9599C40170E1}"/>
                </a:ext>
              </a:extLst>
            </p:cNvPr>
            <p:cNvSpPr>
              <a:spLocks/>
            </p:cNvSpPr>
            <p:nvPr/>
          </p:nvSpPr>
          <p:spPr bwMode="auto">
            <a:xfrm rot="-7516021">
              <a:off x="4290" y="1673"/>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8" name="Group 245">
            <a:extLst>
              <a:ext uri="{FF2B5EF4-FFF2-40B4-BE49-F238E27FC236}">
                <a16:creationId xmlns:a16="http://schemas.microsoft.com/office/drawing/2014/main" id="{A4501140-CDDA-3942-AE4A-E53AAAF4E371}"/>
              </a:ext>
            </a:extLst>
          </p:cNvPr>
          <p:cNvGrpSpPr>
            <a:grpSpLocks/>
          </p:cNvGrpSpPr>
          <p:nvPr/>
        </p:nvGrpSpPr>
        <p:grpSpPr bwMode="auto">
          <a:xfrm>
            <a:off x="5629276" y="4880882"/>
            <a:ext cx="3417888" cy="1758950"/>
            <a:chOff x="2538" y="2960"/>
            <a:chExt cx="2153" cy="1108"/>
          </a:xfrm>
        </p:grpSpPr>
        <p:grpSp>
          <p:nvGrpSpPr>
            <p:cNvPr id="149" name="Group 167">
              <a:extLst>
                <a:ext uri="{FF2B5EF4-FFF2-40B4-BE49-F238E27FC236}">
                  <a16:creationId xmlns:a16="http://schemas.microsoft.com/office/drawing/2014/main" id="{46D8A9BF-D4B3-C644-AE85-4535FBE08039}"/>
                </a:ext>
              </a:extLst>
            </p:cNvPr>
            <p:cNvGrpSpPr>
              <a:grpSpLocks/>
            </p:cNvGrpSpPr>
            <p:nvPr/>
          </p:nvGrpSpPr>
          <p:grpSpPr bwMode="auto">
            <a:xfrm>
              <a:off x="2538" y="2960"/>
              <a:ext cx="800" cy="767"/>
              <a:chOff x="2454" y="3045"/>
              <a:chExt cx="800" cy="767"/>
            </a:xfrm>
          </p:grpSpPr>
          <p:sp>
            <p:nvSpPr>
              <p:cNvPr id="155" name="Oval 168">
                <a:extLst>
                  <a:ext uri="{FF2B5EF4-FFF2-40B4-BE49-F238E27FC236}">
                    <a16:creationId xmlns:a16="http://schemas.microsoft.com/office/drawing/2014/main" id="{273F9850-79CE-154A-9851-2B7886F3C1C7}"/>
                  </a:ext>
                </a:extLst>
              </p:cNvPr>
              <p:cNvSpPr>
                <a:spLocks noChangeArrowheads="1"/>
              </p:cNvSpPr>
              <p:nvPr/>
            </p:nvSpPr>
            <p:spPr bwMode="auto">
              <a:xfrm>
                <a:off x="2454" y="3045"/>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169">
                <a:extLst>
                  <a:ext uri="{FF2B5EF4-FFF2-40B4-BE49-F238E27FC236}">
                    <a16:creationId xmlns:a16="http://schemas.microsoft.com/office/drawing/2014/main" id="{65FE5AF3-8597-FF4E-9C17-4817547D4F5B}"/>
                  </a:ext>
                </a:extLst>
              </p:cNvPr>
              <p:cNvSpPr txBox="1">
                <a:spLocks noChangeArrowheads="1"/>
              </p:cNvSpPr>
              <p:nvPr/>
            </p:nvSpPr>
            <p:spPr bwMode="auto">
              <a:xfrm>
                <a:off x="2794" y="3212"/>
                <a:ext cx="161"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7" name="Text Box 170">
                <a:extLst>
                  <a:ext uri="{FF2B5EF4-FFF2-40B4-BE49-F238E27FC236}">
                    <a16:creationId xmlns:a16="http://schemas.microsoft.com/office/drawing/2014/main" id="{8568651A-5DCC-2242-83C4-76AC890933BB}"/>
                  </a:ext>
                </a:extLst>
              </p:cNvPr>
              <p:cNvSpPr txBox="1">
                <a:spLocks noChangeArrowheads="1"/>
              </p:cNvSpPr>
              <p:nvPr/>
            </p:nvSpPr>
            <p:spPr bwMode="auto">
              <a:xfrm>
                <a:off x="2466" y="3172"/>
                <a:ext cx="780" cy="6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fast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recovery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50" name="Freeform 220">
              <a:extLst>
                <a:ext uri="{FF2B5EF4-FFF2-40B4-BE49-F238E27FC236}">
                  <a16:creationId xmlns:a16="http://schemas.microsoft.com/office/drawing/2014/main" id="{F8DEF746-89F6-DD47-9435-3FA8C98BF657}"/>
                </a:ext>
              </a:extLst>
            </p:cNvPr>
            <p:cNvSpPr>
              <a:spLocks/>
            </p:cNvSpPr>
            <p:nvPr/>
          </p:nvSpPr>
          <p:spPr bwMode="auto">
            <a:xfrm>
              <a:off x="2775" y="3708"/>
              <a:ext cx="384" cy="161"/>
            </a:xfrm>
            <a:custGeom>
              <a:avLst/>
              <a:gdLst>
                <a:gd name="T0" fmla="*/ 317 w 384"/>
                <a:gd name="T1" fmla="*/ 0 h 161"/>
                <a:gd name="T2" fmla="*/ 189 w 384"/>
                <a:gd name="T3" fmla="*/ 155 h 161"/>
                <a:gd name="T4" fmla="*/ 59 w 384"/>
                <a:gd name="T5" fmla="*/ 13 h 161"/>
                <a:gd name="T6" fmla="*/ 0 60000 65536"/>
                <a:gd name="T7" fmla="*/ 0 60000 65536"/>
                <a:gd name="T8" fmla="*/ 0 60000 65536"/>
              </a:gdLst>
              <a:ahLst/>
              <a:cxnLst>
                <a:cxn ang="T6">
                  <a:pos x="T0" y="T1"/>
                </a:cxn>
                <a:cxn ang="T7">
                  <a:pos x="T2" y="T3"/>
                </a:cxn>
                <a:cxn ang="T8">
                  <a:pos x="T4" y="T5"/>
                </a:cxn>
              </a:cxnLst>
              <a:rect l="0" t="0" r="r" b="b"/>
              <a:pathLst>
                <a:path w="384" h="161">
                  <a:moveTo>
                    <a:pt x="317" y="0"/>
                  </a:moveTo>
                  <a:cubicBezTo>
                    <a:pt x="384" y="42"/>
                    <a:pt x="378" y="149"/>
                    <a:pt x="189" y="155"/>
                  </a:cubicBezTo>
                  <a:cubicBezTo>
                    <a:pt x="0" y="161"/>
                    <a:pt x="3" y="87"/>
                    <a:pt x="59" y="13"/>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1" name="Group 221">
              <a:extLst>
                <a:ext uri="{FF2B5EF4-FFF2-40B4-BE49-F238E27FC236}">
                  <a16:creationId xmlns:a16="http://schemas.microsoft.com/office/drawing/2014/main" id="{08A0BDC4-47ED-4A4B-B585-919226219BA9}"/>
                </a:ext>
              </a:extLst>
            </p:cNvPr>
            <p:cNvGrpSpPr>
              <a:grpSpLocks/>
            </p:cNvGrpSpPr>
            <p:nvPr/>
          </p:nvGrpSpPr>
          <p:grpSpPr bwMode="auto">
            <a:xfrm>
              <a:off x="3191" y="3592"/>
              <a:ext cx="1500" cy="476"/>
              <a:chOff x="3542" y="3496"/>
              <a:chExt cx="1500" cy="476"/>
            </a:xfrm>
          </p:grpSpPr>
          <p:sp>
            <p:nvSpPr>
              <p:cNvPr id="152" name="Text Box 222">
                <a:extLst>
                  <a:ext uri="{FF2B5EF4-FFF2-40B4-BE49-F238E27FC236}">
                    <a16:creationId xmlns:a16="http://schemas.microsoft.com/office/drawing/2014/main" id="{762B1387-82BE-254E-BE6D-368525568202}"/>
                  </a:ext>
                </a:extLst>
              </p:cNvPr>
              <p:cNvSpPr txBox="1">
                <a:spLocks noChangeArrowheads="1"/>
              </p:cNvSpPr>
              <p:nvPr/>
            </p:nvSpPr>
            <p:spPr bwMode="auto">
              <a:xfrm>
                <a:off x="3546" y="3632"/>
                <a:ext cx="1496" cy="3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 + MSS</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53" name="Line 223">
                <a:extLst>
                  <a:ext uri="{FF2B5EF4-FFF2-40B4-BE49-F238E27FC236}">
                    <a16:creationId xmlns:a16="http://schemas.microsoft.com/office/drawing/2014/main" id="{7058B91F-5545-B546-B726-F5E1D8BF2C19}"/>
                  </a:ext>
                </a:extLst>
              </p:cNvPr>
              <p:cNvSpPr>
                <a:spLocks noChangeShapeType="1"/>
              </p:cNvSpPr>
              <p:nvPr/>
            </p:nvSpPr>
            <p:spPr bwMode="auto">
              <a:xfrm>
                <a:off x="3600" y="3645"/>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Text Box 224">
                <a:extLst>
                  <a:ext uri="{FF2B5EF4-FFF2-40B4-BE49-F238E27FC236}">
                    <a16:creationId xmlns:a16="http://schemas.microsoft.com/office/drawing/2014/main" id="{873E83D9-4BDC-D54A-8707-136424BDB746}"/>
                  </a:ext>
                </a:extLst>
              </p:cNvPr>
              <p:cNvSpPr txBox="1">
                <a:spLocks noChangeArrowheads="1"/>
              </p:cNvSpPr>
              <p:nvPr/>
            </p:nvSpPr>
            <p:spPr bwMode="auto">
              <a:xfrm>
                <a:off x="3542" y="3496"/>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grpSp>
      <p:grpSp>
        <p:nvGrpSpPr>
          <p:cNvPr id="158" name="Group 246">
            <a:extLst>
              <a:ext uri="{FF2B5EF4-FFF2-40B4-BE49-F238E27FC236}">
                <a16:creationId xmlns:a16="http://schemas.microsoft.com/office/drawing/2014/main" id="{B8412DA9-2D8B-1C4F-98FE-2059BE8959A7}"/>
              </a:ext>
            </a:extLst>
          </p:cNvPr>
          <p:cNvGrpSpPr>
            <a:grpSpLocks/>
          </p:cNvGrpSpPr>
          <p:nvPr/>
        </p:nvGrpSpPr>
        <p:grpSpPr bwMode="auto">
          <a:xfrm>
            <a:off x="2427288" y="3561671"/>
            <a:ext cx="3935413" cy="1974851"/>
            <a:chOff x="521" y="2129"/>
            <a:chExt cx="2479" cy="1244"/>
          </a:xfrm>
        </p:grpSpPr>
        <p:grpSp>
          <p:nvGrpSpPr>
            <p:cNvPr id="159" name="Group 212">
              <a:extLst>
                <a:ext uri="{FF2B5EF4-FFF2-40B4-BE49-F238E27FC236}">
                  <a16:creationId xmlns:a16="http://schemas.microsoft.com/office/drawing/2014/main" id="{27BF6FD0-68C2-FB4E-A15D-7CB02F36F01F}"/>
                </a:ext>
              </a:extLst>
            </p:cNvPr>
            <p:cNvGrpSpPr>
              <a:grpSpLocks/>
            </p:cNvGrpSpPr>
            <p:nvPr/>
          </p:nvGrpSpPr>
          <p:grpSpPr bwMode="auto">
            <a:xfrm>
              <a:off x="521" y="2818"/>
              <a:ext cx="1205" cy="555"/>
              <a:chOff x="380" y="2768"/>
              <a:chExt cx="1205" cy="555"/>
            </a:xfrm>
          </p:grpSpPr>
          <p:sp>
            <p:nvSpPr>
              <p:cNvPr id="166" name="Text Box 213">
                <a:extLst>
                  <a:ext uri="{FF2B5EF4-FFF2-40B4-BE49-F238E27FC236}">
                    <a16:creationId xmlns:a16="http://schemas.microsoft.com/office/drawing/2014/main" id="{835AEF52-2056-D649-96F2-661A3FFF1842}"/>
                  </a:ext>
                </a:extLst>
              </p:cNvPr>
              <p:cNvSpPr txBox="1">
                <a:spLocks noChangeArrowheads="1"/>
              </p:cNvSpPr>
              <p:nvPr/>
            </p:nvSpPr>
            <p:spPr bwMode="auto">
              <a:xfrm>
                <a:off x="380" y="2912"/>
                <a:ext cx="115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cwnd/2</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 + 3</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67" name="Line 214">
                <a:extLst>
                  <a:ext uri="{FF2B5EF4-FFF2-40B4-BE49-F238E27FC236}">
                    <a16:creationId xmlns:a16="http://schemas.microsoft.com/office/drawing/2014/main" id="{B74A6245-A319-3040-A4FD-51070B302938}"/>
                  </a:ext>
                </a:extLst>
              </p:cNvPr>
              <p:cNvSpPr>
                <a:spLocks noChangeShapeType="1"/>
              </p:cNvSpPr>
              <p:nvPr/>
            </p:nvSpPr>
            <p:spPr bwMode="auto">
              <a:xfrm>
                <a:off x="925" y="2913"/>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8" name="Text Box 215">
                <a:extLst>
                  <a:ext uri="{FF2B5EF4-FFF2-40B4-BE49-F238E27FC236}">
                    <a16:creationId xmlns:a16="http://schemas.microsoft.com/office/drawing/2014/main" id="{92605A3F-01AC-204D-8ED2-AD8024A64FEF}"/>
                  </a:ext>
                </a:extLst>
              </p:cNvPr>
              <p:cNvSpPr txBox="1">
                <a:spLocks noChangeArrowheads="1"/>
              </p:cNvSpPr>
              <p:nvPr/>
            </p:nvSpPr>
            <p:spPr bwMode="auto">
              <a:xfrm>
                <a:off x="751" y="2768"/>
                <a:ext cx="834"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3</a:t>
                </a:r>
              </a:p>
            </p:txBody>
          </p:sp>
        </p:grpSp>
        <p:grpSp>
          <p:nvGrpSpPr>
            <p:cNvPr id="160" name="Group 216">
              <a:extLst>
                <a:ext uri="{FF2B5EF4-FFF2-40B4-BE49-F238E27FC236}">
                  <a16:creationId xmlns:a16="http://schemas.microsoft.com/office/drawing/2014/main" id="{88759198-6D7D-C744-9B7A-D82AAED1D6D1}"/>
                </a:ext>
              </a:extLst>
            </p:cNvPr>
            <p:cNvGrpSpPr>
              <a:grpSpLocks/>
            </p:cNvGrpSpPr>
            <p:nvPr/>
          </p:nvGrpSpPr>
          <p:grpSpPr bwMode="auto">
            <a:xfrm>
              <a:off x="1813" y="2454"/>
              <a:ext cx="1187" cy="550"/>
              <a:chOff x="419" y="2872"/>
              <a:chExt cx="1187" cy="550"/>
            </a:xfrm>
          </p:grpSpPr>
          <p:sp>
            <p:nvSpPr>
              <p:cNvPr id="163" name="Text Box 217">
                <a:extLst>
                  <a:ext uri="{FF2B5EF4-FFF2-40B4-BE49-F238E27FC236}">
                    <a16:creationId xmlns:a16="http://schemas.microsoft.com/office/drawing/2014/main" id="{D4ECB2B0-F2B3-8C4C-BF69-C3CF649CE91F}"/>
                  </a:ext>
                </a:extLst>
              </p:cNvPr>
              <p:cNvSpPr txBox="1">
                <a:spLocks noChangeArrowheads="1"/>
              </p:cNvSpPr>
              <p:nvPr/>
            </p:nvSpPr>
            <p:spPr bwMode="auto">
              <a:xfrm>
                <a:off x="439" y="2872"/>
                <a:ext cx="39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164" name="Text Box 218">
                <a:extLst>
                  <a:ext uri="{FF2B5EF4-FFF2-40B4-BE49-F238E27FC236}">
                    <a16:creationId xmlns:a16="http://schemas.microsoft.com/office/drawing/2014/main" id="{2E4D69CF-352A-DC44-ABC3-90682BEB8316}"/>
                  </a:ext>
                </a:extLst>
              </p:cNvPr>
              <p:cNvSpPr txBox="1">
                <a:spLocks noChangeArrowheads="1"/>
              </p:cNvSpPr>
              <p:nvPr/>
            </p:nvSpPr>
            <p:spPr bwMode="auto">
              <a:xfrm>
                <a:off x="419" y="2989"/>
                <a:ext cx="1187" cy="4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65" name="Line 219">
                <a:extLst>
                  <a:ext uri="{FF2B5EF4-FFF2-40B4-BE49-F238E27FC236}">
                    <a16:creationId xmlns:a16="http://schemas.microsoft.com/office/drawing/2014/main" id="{87674141-7331-B643-AD17-90663185B00F}"/>
                  </a:ext>
                </a:extLst>
              </p:cNvPr>
              <p:cNvSpPr>
                <a:spLocks noChangeShapeType="1"/>
              </p:cNvSpPr>
              <p:nvPr/>
            </p:nvSpPr>
            <p:spPr bwMode="auto">
              <a:xfrm>
                <a:off x="471" y="3014"/>
                <a:ext cx="69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1" name="Freeform 225">
              <a:extLst>
                <a:ext uri="{FF2B5EF4-FFF2-40B4-BE49-F238E27FC236}">
                  <a16:creationId xmlns:a16="http://schemas.microsoft.com/office/drawing/2014/main" id="{D0DF1910-CE16-3F4D-82F2-6661A32D1366}"/>
                </a:ext>
              </a:extLst>
            </p:cNvPr>
            <p:cNvSpPr>
              <a:spLocks/>
            </p:cNvSpPr>
            <p:nvPr/>
          </p:nvSpPr>
          <p:spPr bwMode="auto">
            <a:xfrm>
              <a:off x="1722" y="2129"/>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Freeform 226">
              <a:extLst>
                <a:ext uri="{FF2B5EF4-FFF2-40B4-BE49-F238E27FC236}">
                  <a16:creationId xmlns:a16="http://schemas.microsoft.com/office/drawing/2014/main" id="{C17ADBE8-E774-7744-9627-8EAB27CA498D}"/>
                </a:ext>
              </a:extLst>
            </p:cNvPr>
            <p:cNvSpPr>
              <a:spLocks/>
            </p:cNvSpPr>
            <p:nvPr/>
          </p:nvSpPr>
          <p:spPr bwMode="auto">
            <a:xfrm>
              <a:off x="1791" y="2146"/>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9" name="Group 244">
            <a:extLst>
              <a:ext uri="{FF2B5EF4-FFF2-40B4-BE49-F238E27FC236}">
                <a16:creationId xmlns:a16="http://schemas.microsoft.com/office/drawing/2014/main" id="{E119EB29-C756-884C-BC38-0987621B3623}"/>
              </a:ext>
            </a:extLst>
          </p:cNvPr>
          <p:cNvGrpSpPr>
            <a:grpSpLocks/>
          </p:cNvGrpSpPr>
          <p:nvPr/>
        </p:nvGrpSpPr>
        <p:grpSpPr bwMode="auto">
          <a:xfrm>
            <a:off x="6951663" y="3553730"/>
            <a:ext cx="3022600" cy="1963736"/>
            <a:chOff x="3371" y="2124"/>
            <a:chExt cx="1904" cy="1237"/>
          </a:xfrm>
        </p:grpSpPr>
        <p:grpSp>
          <p:nvGrpSpPr>
            <p:cNvPr id="170" name="Group 201">
              <a:extLst>
                <a:ext uri="{FF2B5EF4-FFF2-40B4-BE49-F238E27FC236}">
                  <a16:creationId xmlns:a16="http://schemas.microsoft.com/office/drawing/2014/main" id="{4F04D146-2950-3743-B95A-4A10EFF81DB8}"/>
                </a:ext>
              </a:extLst>
            </p:cNvPr>
            <p:cNvGrpSpPr>
              <a:grpSpLocks/>
            </p:cNvGrpSpPr>
            <p:nvPr/>
          </p:nvGrpSpPr>
          <p:grpSpPr bwMode="auto">
            <a:xfrm>
              <a:off x="4120" y="2796"/>
              <a:ext cx="1155" cy="565"/>
              <a:chOff x="4142" y="2802"/>
              <a:chExt cx="1155" cy="565"/>
            </a:xfrm>
          </p:grpSpPr>
          <p:sp>
            <p:nvSpPr>
              <p:cNvPr id="172" name="Text Box 202">
                <a:extLst>
                  <a:ext uri="{FF2B5EF4-FFF2-40B4-BE49-F238E27FC236}">
                    <a16:creationId xmlns:a16="http://schemas.microsoft.com/office/drawing/2014/main" id="{9BFA3E4C-9614-6849-975F-C63A42B8182A}"/>
                  </a:ext>
                </a:extLst>
              </p:cNvPr>
              <p:cNvSpPr txBox="1">
                <a:spLocks noChangeArrowheads="1"/>
              </p:cNvSpPr>
              <p:nvPr/>
            </p:nvSpPr>
            <p:spPr bwMode="auto">
              <a:xfrm>
                <a:off x="4142" y="2956"/>
                <a:ext cx="115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cwnd/2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 + 3</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3" name="Line 203">
                <a:extLst>
                  <a:ext uri="{FF2B5EF4-FFF2-40B4-BE49-F238E27FC236}">
                    <a16:creationId xmlns:a16="http://schemas.microsoft.com/office/drawing/2014/main" id="{0526C70E-8831-7543-9A32-E54939C11F43}"/>
                  </a:ext>
                </a:extLst>
              </p:cNvPr>
              <p:cNvSpPr>
                <a:spLocks noChangeShapeType="1"/>
              </p:cNvSpPr>
              <p:nvPr/>
            </p:nvSpPr>
            <p:spPr bwMode="auto">
              <a:xfrm>
                <a:off x="4211" y="2950"/>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Text Box 204">
                <a:extLst>
                  <a:ext uri="{FF2B5EF4-FFF2-40B4-BE49-F238E27FC236}">
                    <a16:creationId xmlns:a16="http://schemas.microsoft.com/office/drawing/2014/main" id="{E38A96D7-56D5-4A41-8FD3-090F5E1651F2}"/>
                  </a:ext>
                </a:extLst>
              </p:cNvPr>
              <p:cNvSpPr txBox="1">
                <a:spLocks noChangeArrowheads="1"/>
              </p:cNvSpPr>
              <p:nvPr/>
            </p:nvSpPr>
            <p:spPr bwMode="auto">
              <a:xfrm>
                <a:off x="4154" y="2802"/>
                <a:ext cx="834"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3</a:t>
                </a:r>
              </a:p>
            </p:txBody>
          </p:sp>
        </p:grpSp>
        <p:sp>
          <p:nvSpPr>
            <p:cNvPr id="171" name="Freeform 227">
              <a:extLst>
                <a:ext uri="{FF2B5EF4-FFF2-40B4-BE49-F238E27FC236}">
                  <a16:creationId xmlns:a16="http://schemas.microsoft.com/office/drawing/2014/main" id="{88695EF7-3EC6-874B-9CFA-5F89AE2AD674}"/>
                </a:ext>
              </a:extLst>
            </p:cNvPr>
            <p:cNvSpPr>
              <a:spLocks/>
            </p:cNvSpPr>
            <p:nvPr/>
          </p:nvSpPr>
          <p:spPr bwMode="auto">
            <a:xfrm flipH="1">
              <a:off x="3371" y="2124"/>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243">
            <a:extLst>
              <a:ext uri="{FF2B5EF4-FFF2-40B4-BE49-F238E27FC236}">
                <a16:creationId xmlns:a16="http://schemas.microsoft.com/office/drawing/2014/main" id="{0C2B747B-2F42-7146-A691-54156D653646}"/>
              </a:ext>
            </a:extLst>
          </p:cNvPr>
          <p:cNvGrpSpPr>
            <a:grpSpLocks/>
          </p:cNvGrpSpPr>
          <p:nvPr/>
        </p:nvGrpSpPr>
        <p:grpSpPr bwMode="auto">
          <a:xfrm>
            <a:off x="6716713" y="3579131"/>
            <a:ext cx="1276350" cy="1689099"/>
            <a:chOff x="3223" y="2140"/>
            <a:chExt cx="804" cy="1064"/>
          </a:xfrm>
        </p:grpSpPr>
        <p:sp>
          <p:nvSpPr>
            <p:cNvPr id="176" name="Freeform 228">
              <a:extLst>
                <a:ext uri="{FF2B5EF4-FFF2-40B4-BE49-F238E27FC236}">
                  <a16:creationId xmlns:a16="http://schemas.microsoft.com/office/drawing/2014/main" id="{BFB3D697-0B16-7148-BB51-FD8EA08C4A4A}"/>
                </a:ext>
              </a:extLst>
            </p:cNvPr>
            <p:cNvSpPr>
              <a:spLocks/>
            </p:cNvSpPr>
            <p:nvPr/>
          </p:nvSpPr>
          <p:spPr bwMode="auto">
            <a:xfrm flipH="1">
              <a:off x="3327" y="2140"/>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7" name="Group 229">
              <a:extLst>
                <a:ext uri="{FF2B5EF4-FFF2-40B4-BE49-F238E27FC236}">
                  <a16:creationId xmlns:a16="http://schemas.microsoft.com/office/drawing/2014/main" id="{93E7F93E-B410-1B4A-BF61-0D2CB5DE5C53}"/>
                </a:ext>
              </a:extLst>
            </p:cNvPr>
            <p:cNvGrpSpPr>
              <a:grpSpLocks/>
            </p:cNvGrpSpPr>
            <p:nvPr/>
          </p:nvGrpSpPr>
          <p:grpSpPr bwMode="auto">
            <a:xfrm>
              <a:off x="3223" y="2649"/>
              <a:ext cx="785" cy="555"/>
              <a:chOff x="1015" y="3496"/>
              <a:chExt cx="785" cy="555"/>
            </a:xfrm>
          </p:grpSpPr>
          <p:sp>
            <p:nvSpPr>
              <p:cNvPr id="178" name="Text Box 230">
                <a:extLst>
                  <a:ext uri="{FF2B5EF4-FFF2-40B4-BE49-F238E27FC236}">
                    <a16:creationId xmlns:a16="http://schemas.microsoft.com/office/drawing/2014/main" id="{FAD437E2-871A-9848-91F5-5E5990E0131E}"/>
                  </a:ext>
                </a:extLst>
              </p:cNvPr>
              <p:cNvSpPr txBox="1">
                <a:spLocks noChangeArrowheads="1"/>
              </p:cNvSpPr>
              <p:nvPr/>
            </p:nvSpPr>
            <p:spPr bwMode="auto">
              <a:xfrm>
                <a:off x="1015" y="3640"/>
                <a:ext cx="78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9" name="Group 231">
                <a:extLst>
                  <a:ext uri="{FF2B5EF4-FFF2-40B4-BE49-F238E27FC236}">
                    <a16:creationId xmlns:a16="http://schemas.microsoft.com/office/drawing/2014/main" id="{E00D3831-3686-434C-A9FB-CC62A89C2D35}"/>
                  </a:ext>
                </a:extLst>
              </p:cNvPr>
              <p:cNvGrpSpPr>
                <a:grpSpLocks/>
              </p:cNvGrpSpPr>
              <p:nvPr/>
            </p:nvGrpSpPr>
            <p:grpSpPr bwMode="auto">
              <a:xfrm>
                <a:off x="1190" y="3496"/>
                <a:ext cx="582" cy="160"/>
                <a:chOff x="1190" y="3496"/>
                <a:chExt cx="582" cy="160"/>
              </a:xfrm>
            </p:grpSpPr>
            <p:sp>
              <p:nvSpPr>
                <p:cNvPr id="180" name="Line 232">
                  <a:extLst>
                    <a:ext uri="{FF2B5EF4-FFF2-40B4-BE49-F238E27FC236}">
                      <a16:creationId xmlns:a16="http://schemas.microsoft.com/office/drawing/2014/main" id="{97E85298-2987-D742-8F32-C0FF7A3D4B93}"/>
                    </a:ext>
                  </a:extLst>
                </p:cNvPr>
                <p:cNvSpPr>
                  <a:spLocks noChangeShapeType="1"/>
                </p:cNvSpPr>
                <p:nvPr/>
              </p:nvSpPr>
              <p:spPr bwMode="auto">
                <a:xfrm>
                  <a:off x="1190" y="364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Text Box 233">
                  <a:extLst>
                    <a:ext uri="{FF2B5EF4-FFF2-40B4-BE49-F238E27FC236}">
                      <a16:creationId xmlns:a16="http://schemas.microsoft.com/office/drawing/2014/main" id="{3BF52C9D-20DA-2242-A28A-394E7476B8A1}"/>
                    </a:ext>
                  </a:extLst>
                </p:cNvPr>
                <p:cNvSpPr txBox="1">
                  <a:spLocks noChangeArrowheads="1"/>
                </p:cNvSpPr>
                <p:nvPr/>
              </p:nvSpPr>
              <p:spPr bwMode="auto">
                <a:xfrm>
                  <a:off x="1287" y="3496"/>
                  <a:ext cx="48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grpSp>
        </p:grpSp>
      </p:grpSp>
      <p:grpSp>
        <p:nvGrpSpPr>
          <p:cNvPr id="182" name="Group 241">
            <a:extLst>
              <a:ext uri="{FF2B5EF4-FFF2-40B4-BE49-F238E27FC236}">
                <a16:creationId xmlns:a16="http://schemas.microsoft.com/office/drawing/2014/main" id="{CDA92C42-F115-FC40-A5F8-C407673481F7}"/>
              </a:ext>
            </a:extLst>
          </p:cNvPr>
          <p:cNvGrpSpPr>
            <a:grpSpLocks/>
          </p:cNvGrpSpPr>
          <p:nvPr/>
        </p:nvGrpSpPr>
        <p:grpSpPr bwMode="auto">
          <a:xfrm>
            <a:off x="2386012" y="1545544"/>
            <a:ext cx="5038723" cy="2706689"/>
            <a:chOff x="495" y="859"/>
            <a:chExt cx="3174" cy="1705"/>
          </a:xfrm>
        </p:grpSpPr>
        <p:grpSp>
          <p:nvGrpSpPr>
            <p:cNvPr id="183" name="Group 161">
              <a:extLst>
                <a:ext uri="{FF2B5EF4-FFF2-40B4-BE49-F238E27FC236}">
                  <a16:creationId xmlns:a16="http://schemas.microsoft.com/office/drawing/2014/main" id="{7F0341B7-207C-3E40-8EC6-5911313C0608}"/>
                </a:ext>
              </a:extLst>
            </p:cNvPr>
            <p:cNvGrpSpPr>
              <a:grpSpLocks/>
            </p:cNvGrpSpPr>
            <p:nvPr/>
          </p:nvGrpSpPr>
          <p:grpSpPr bwMode="auto">
            <a:xfrm>
              <a:off x="1329" y="1320"/>
              <a:ext cx="800" cy="754"/>
              <a:chOff x="996" y="1773"/>
              <a:chExt cx="800" cy="754"/>
            </a:xfrm>
          </p:grpSpPr>
          <p:sp>
            <p:nvSpPr>
              <p:cNvPr id="204" name="Oval 162">
                <a:extLst>
                  <a:ext uri="{FF2B5EF4-FFF2-40B4-BE49-F238E27FC236}">
                    <a16:creationId xmlns:a16="http://schemas.microsoft.com/office/drawing/2014/main" id="{85E503DF-C6D4-9C4A-947F-F93B4C816434}"/>
                  </a:ext>
                </a:extLst>
              </p:cNvPr>
              <p:cNvSpPr>
                <a:spLocks noChangeArrowheads="1"/>
              </p:cNvSpPr>
              <p:nvPr/>
            </p:nvSpPr>
            <p:spPr bwMode="auto">
              <a:xfrm>
                <a:off x="996" y="1773"/>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Text Box 163">
                <a:extLst>
                  <a:ext uri="{FF2B5EF4-FFF2-40B4-BE49-F238E27FC236}">
                    <a16:creationId xmlns:a16="http://schemas.microsoft.com/office/drawing/2014/main" id="{30575E3B-F1CE-CF43-A7C5-219046488BC3}"/>
                  </a:ext>
                </a:extLst>
              </p:cNvPr>
              <p:cNvSpPr txBox="1">
                <a:spLocks noChangeArrowheads="1"/>
              </p:cNvSpPr>
              <p:nvPr/>
            </p:nvSpPr>
            <p:spPr bwMode="auto">
              <a:xfrm>
                <a:off x="1159" y="1946"/>
                <a:ext cx="485"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slow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start</a:t>
                </a:r>
              </a:p>
            </p:txBody>
          </p:sp>
        </p:grpSp>
        <p:grpSp>
          <p:nvGrpSpPr>
            <p:cNvPr id="184" name="Group 177">
              <a:extLst>
                <a:ext uri="{FF2B5EF4-FFF2-40B4-BE49-F238E27FC236}">
                  <a16:creationId xmlns:a16="http://schemas.microsoft.com/office/drawing/2014/main" id="{5836A4F2-D62D-B147-A532-A57E3C2474B2}"/>
                </a:ext>
              </a:extLst>
            </p:cNvPr>
            <p:cNvGrpSpPr>
              <a:grpSpLocks/>
            </p:cNvGrpSpPr>
            <p:nvPr/>
          </p:nvGrpSpPr>
          <p:grpSpPr bwMode="auto">
            <a:xfrm>
              <a:off x="496" y="2026"/>
              <a:ext cx="1187" cy="538"/>
              <a:chOff x="384" y="2713"/>
              <a:chExt cx="1187" cy="538"/>
            </a:xfrm>
          </p:grpSpPr>
          <p:sp>
            <p:nvSpPr>
              <p:cNvPr id="201" name="Text Box 178">
                <a:extLst>
                  <a:ext uri="{FF2B5EF4-FFF2-40B4-BE49-F238E27FC236}">
                    <a16:creationId xmlns:a16="http://schemas.microsoft.com/office/drawing/2014/main" id="{1852AE28-C2EC-5542-A261-91B127FC6EEC}"/>
                  </a:ext>
                </a:extLst>
              </p:cNvPr>
              <p:cNvSpPr txBox="1">
                <a:spLocks noChangeArrowheads="1"/>
              </p:cNvSpPr>
              <p:nvPr/>
            </p:nvSpPr>
            <p:spPr bwMode="auto">
              <a:xfrm>
                <a:off x="777" y="2713"/>
                <a:ext cx="39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202" name="Text Box 179">
                <a:extLst>
                  <a:ext uri="{FF2B5EF4-FFF2-40B4-BE49-F238E27FC236}">
                    <a16:creationId xmlns:a16="http://schemas.microsoft.com/office/drawing/2014/main" id="{238E26A7-D428-7446-B0EA-57A95D6A24D0}"/>
                  </a:ext>
                </a:extLst>
              </p:cNvPr>
              <p:cNvSpPr txBox="1">
                <a:spLocks noChangeArrowheads="1"/>
              </p:cNvSpPr>
              <p:nvPr/>
            </p:nvSpPr>
            <p:spPr bwMode="auto">
              <a:xfrm>
                <a:off x="384" y="2840"/>
                <a:ext cx="1187"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203" name="Line 180">
                <a:extLst>
                  <a:ext uri="{FF2B5EF4-FFF2-40B4-BE49-F238E27FC236}">
                    <a16:creationId xmlns:a16="http://schemas.microsoft.com/office/drawing/2014/main" id="{4D339203-1563-3844-9642-20DAA4DBE4B3}"/>
                  </a:ext>
                </a:extLst>
              </p:cNvPr>
              <p:cNvSpPr>
                <a:spLocks noChangeShapeType="1"/>
              </p:cNvSpPr>
              <p:nvPr/>
            </p:nvSpPr>
            <p:spPr bwMode="auto">
              <a:xfrm>
                <a:off x="709" y="2855"/>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85" name="Group 186">
              <a:extLst>
                <a:ext uri="{FF2B5EF4-FFF2-40B4-BE49-F238E27FC236}">
                  <a16:creationId xmlns:a16="http://schemas.microsoft.com/office/drawing/2014/main" id="{F5B6412F-86EA-644E-B751-4756A58400F6}"/>
                </a:ext>
              </a:extLst>
            </p:cNvPr>
            <p:cNvGrpSpPr>
              <a:grpSpLocks/>
            </p:cNvGrpSpPr>
            <p:nvPr/>
          </p:nvGrpSpPr>
          <p:grpSpPr bwMode="auto">
            <a:xfrm>
              <a:off x="2173" y="960"/>
              <a:ext cx="1496" cy="561"/>
              <a:chOff x="2683" y="798"/>
              <a:chExt cx="1496" cy="561"/>
            </a:xfrm>
          </p:grpSpPr>
          <p:sp>
            <p:nvSpPr>
              <p:cNvPr id="198" name="Text Box 187">
                <a:extLst>
                  <a:ext uri="{FF2B5EF4-FFF2-40B4-BE49-F238E27FC236}">
                    <a16:creationId xmlns:a16="http://schemas.microsoft.com/office/drawing/2014/main" id="{33745650-56D6-E74A-A07A-E27A58809560}"/>
                  </a:ext>
                </a:extLst>
              </p:cNvPr>
              <p:cNvSpPr txBox="1">
                <a:spLocks noChangeArrowheads="1"/>
              </p:cNvSpPr>
              <p:nvPr/>
            </p:nvSpPr>
            <p:spPr bwMode="auto">
              <a:xfrm>
                <a:off x="2683" y="917"/>
                <a:ext cx="1496"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cwnd+MSS</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Line 188">
                <a:extLst>
                  <a:ext uri="{FF2B5EF4-FFF2-40B4-BE49-F238E27FC236}">
                    <a16:creationId xmlns:a16="http://schemas.microsoft.com/office/drawing/2014/main" id="{77E99221-132E-174B-8CBE-C1A955C064C2}"/>
                  </a:ext>
                </a:extLst>
              </p:cNvPr>
              <p:cNvSpPr>
                <a:spLocks noChangeShapeType="1"/>
              </p:cNvSpPr>
              <p:nvPr/>
            </p:nvSpPr>
            <p:spPr bwMode="auto">
              <a:xfrm>
                <a:off x="2744" y="93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Text Box 189">
                <a:extLst>
                  <a:ext uri="{FF2B5EF4-FFF2-40B4-BE49-F238E27FC236}">
                    <a16:creationId xmlns:a16="http://schemas.microsoft.com/office/drawing/2014/main" id="{321F9ADE-2971-8D42-964D-F2D594BDE59B}"/>
                  </a:ext>
                </a:extLst>
              </p:cNvPr>
              <p:cNvSpPr txBox="1">
                <a:spLocks noChangeArrowheads="1"/>
              </p:cNvSpPr>
              <p:nvPr/>
            </p:nvSpPr>
            <p:spPr bwMode="auto">
              <a:xfrm>
                <a:off x="2697" y="798"/>
                <a:ext cx="471"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grpSp>
        <p:sp>
          <p:nvSpPr>
            <p:cNvPr id="186" name="Freeform 205">
              <a:extLst>
                <a:ext uri="{FF2B5EF4-FFF2-40B4-BE49-F238E27FC236}">
                  <a16:creationId xmlns:a16="http://schemas.microsoft.com/office/drawing/2014/main" id="{B9844AE8-814B-7A49-BCA7-110579E99E1F}"/>
                </a:ext>
              </a:extLst>
            </p:cNvPr>
            <p:cNvSpPr>
              <a:spLocks/>
            </p:cNvSpPr>
            <p:nvPr/>
          </p:nvSpPr>
          <p:spPr bwMode="auto">
            <a:xfrm>
              <a:off x="1601" y="1129"/>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206">
              <a:extLst>
                <a:ext uri="{FF2B5EF4-FFF2-40B4-BE49-F238E27FC236}">
                  <a16:creationId xmlns:a16="http://schemas.microsoft.com/office/drawing/2014/main" id="{750DB278-39B5-E245-8F7C-23929FAC1479}"/>
                </a:ext>
              </a:extLst>
            </p:cNvPr>
            <p:cNvSpPr>
              <a:spLocks/>
            </p:cNvSpPr>
            <p:nvPr/>
          </p:nvSpPr>
          <p:spPr bwMode="auto">
            <a:xfrm rot="2575893">
              <a:off x="1950" y="1316"/>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207">
              <a:extLst>
                <a:ext uri="{FF2B5EF4-FFF2-40B4-BE49-F238E27FC236}">
                  <a16:creationId xmlns:a16="http://schemas.microsoft.com/office/drawing/2014/main" id="{4E427184-7EF7-C840-827D-A9660DD49F4A}"/>
                </a:ext>
              </a:extLst>
            </p:cNvPr>
            <p:cNvGrpSpPr>
              <a:grpSpLocks/>
            </p:cNvGrpSpPr>
            <p:nvPr/>
          </p:nvGrpSpPr>
          <p:grpSpPr bwMode="auto">
            <a:xfrm>
              <a:off x="1445" y="859"/>
              <a:ext cx="740" cy="388"/>
              <a:chOff x="4254" y="2922"/>
              <a:chExt cx="740" cy="388"/>
            </a:xfrm>
          </p:grpSpPr>
          <p:sp>
            <p:nvSpPr>
              <p:cNvPr id="195" name="Text Box 208">
                <a:extLst>
                  <a:ext uri="{FF2B5EF4-FFF2-40B4-BE49-F238E27FC236}">
                    <a16:creationId xmlns:a16="http://schemas.microsoft.com/office/drawing/2014/main" id="{7E5221C3-2422-AB42-AB8F-F98DF12DC47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6" name="Line 209">
                <a:extLst>
                  <a:ext uri="{FF2B5EF4-FFF2-40B4-BE49-F238E27FC236}">
                    <a16:creationId xmlns:a16="http://schemas.microsoft.com/office/drawing/2014/main" id="{0ED363ED-03C6-214E-BEF4-679C86095020}"/>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 Box 210">
                <a:extLst>
                  <a:ext uri="{FF2B5EF4-FFF2-40B4-BE49-F238E27FC236}">
                    <a16:creationId xmlns:a16="http://schemas.microsoft.com/office/drawing/2014/main" id="{2593DC72-BD77-FC4D-AA2D-CA14FF49E8C6}"/>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sp>
          <p:nvSpPr>
            <p:cNvPr id="189" name="Freeform 211">
              <a:extLst>
                <a:ext uri="{FF2B5EF4-FFF2-40B4-BE49-F238E27FC236}">
                  <a16:creationId xmlns:a16="http://schemas.microsoft.com/office/drawing/2014/main" id="{3E6B1AA0-4286-9245-837B-6CBC21CE7E5B}"/>
                </a:ext>
              </a:extLst>
            </p:cNvPr>
            <p:cNvSpPr>
              <a:spLocks/>
            </p:cNvSpPr>
            <p:nvPr/>
          </p:nvSpPr>
          <p:spPr bwMode="auto">
            <a:xfrm rot="-8222029">
              <a:off x="1204" y="1903"/>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34">
              <a:extLst>
                <a:ext uri="{FF2B5EF4-FFF2-40B4-BE49-F238E27FC236}">
                  <a16:creationId xmlns:a16="http://schemas.microsoft.com/office/drawing/2014/main" id="{F4D43A0C-EE6E-EC4A-8B33-48E0CE84AD67}"/>
                </a:ext>
              </a:extLst>
            </p:cNvPr>
            <p:cNvSpPr>
              <a:spLocks noChangeShapeType="1"/>
            </p:cNvSpPr>
            <p:nvPr/>
          </p:nvSpPr>
          <p:spPr bwMode="auto">
            <a:xfrm>
              <a:off x="536" y="1649"/>
              <a:ext cx="752" cy="1"/>
            </a:xfrm>
            <a:prstGeom prst="line">
              <a:avLst/>
            </a:prstGeom>
            <a:noFill/>
            <a:ln w="9525">
              <a:solidFill>
                <a:srgbClr val="000000"/>
              </a:solidFill>
              <a:prstDash val="dash"/>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235">
              <a:extLst>
                <a:ext uri="{FF2B5EF4-FFF2-40B4-BE49-F238E27FC236}">
                  <a16:creationId xmlns:a16="http://schemas.microsoft.com/office/drawing/2014/main" id="{A04F248C-CB56-5341-9121-CD7548EA20D6}"/>
                </a:ext>
              </a:extLst>
            </p:cNvPr>
            <p:cNvGrpSpPr>
              <a:grpSpLocks/>
            </p:cNvGrpSpPr>
            <p:nvPr/>
          </p:nvGrpSpPr>
          <p:grpSpPr bwMode="auto">
            <a:xfrm>
              <a:off x="495" y="1255"/>
              <a:ext cx="785" cy="429"/>
              <a:chOff x="517" y="936"/>
              <a:chExt cx="785" cy="429"/>
            </a:xfrm>
          </p:grpSpPr>
          <p:sp>
            <p:nvSpPr>
              <p:cNvPr id="192" name="Text Box 236">
                <a:extLst>
                  <a:ext uri="{FF2B5EF4-FFF2-40B4-BE49-F238E27FC236}">
                    <a16:creationId xmlns:a16="http://schemas.microsoft.com/office/drawing/2014/main" id="{DFCAD05B-CECB-F74A-83C0-04809C56403D}"/>
                  </a:ext>
                </a:extLst>
              </p:cNvPr>
              <p:cNvSpPr txBox="1">
                <a:spLocks noChangeArrowheads="1"/>
              </p:cNvSpPr>
              <p:nvPr/>
            </p:nvSpPr>
            <p:spPr bwMode="auto">
              <a:xfrm>
                <a:off x="816" y="936"/>
                <a:ext cx="17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Symbol" charset="0"/>
                    <a:ea typeface="ＭＳ Ｐゴシック" charset="0"/>
                    <a:cs typeface="+mn-cs"/>
                  </a:rPr>
                  <a:t>L</a:t>
                </a:r>
              </a:p>
            </p:txBody>
          </p:sp>
          <p:sp>
            <p:nvSpPr>
              <p:cNvPr id="193" name="Text Box 237">
                <a:extLst>
                  <a:ext uri="{FF2B5EF4-FFF2-40B4-BE49-F238E27FC236}">
                    <a16:creationId xmlns:a16="http://schemas.microsoft.com/office/drawing/2014/main" id="{74E71529-C1EB-3448-B321-63BB937B34FE}"/>
                  </a:ext>
                </a:extLst>
              </p:cNvPr>
              <p:cNvSpPr txBox="1">
                <a:spLocks noChangeArrowheads="1"/>
              </p:cNvSpPr>
              <p:nvPr/>
            </p:nvSpPr>
            <p:spPr bwMode="auto">
              <a:xfrm>
                <a:off x="517" y="1063"/>
                <a:ext cx="785" cy="3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64 KB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4" name="Line 238">
                <a:extLst>
                  <a:ext uri="{FF2B5EF4-FFF2-40B4-BE49-F238E27FC236}">
                    <a16:creationId xmlns:a16="http://schemas.microsoft.com/office/drawing/2014/main" id="{6EA26674-D5C9-9744-9287-ED272FC85120}"/>
                  </a:ext>
                </a:extLst>
              </p:cNvPr>
              <p:cNvSpPr>
                <a:spLocks noChangeShapeType="1"/>
              </p:cNvSpPr>
              <p:nvPr/>
            </p:nvSpPr>
            <p:spPr bwMode="auto">
              <a:xfrm>
                <a:off x="641" y="1078"/>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206" name="Group 255">
            <a:extLst>
              <a:ext uri="{FF2B5EF4-FFF2-40B4-BE49-F238E27FC236}">
                <a16:creationId xmlns:a16="http://schemas.microsoft.com/office/drawing/2014/main" id="{A2B043F7-099D-4D44-B22F-E06E9FF1DB1B}"/>
              </a:ext>
            </a:extLst>
          </p:cNvPr>
          <p:cNvGrpSpPr>
            <a:grpSpLocks/>
          </p:cNvGrpSpPr>
          <p:nvPr/>
        </p:nvGrpSpPr>
        <p:grpSpPr bwMode="auto">
          <a:xfrm>
            <a:off x="2405063" y="2982232"/>
            <a:ext cx="3167062" cy="1312862"/>
            <a:chOff x="509" y="1766"/>
            <a:chExt cx="1995" cy="827"/>
          </a:xfrm>
        </p:grpSpPr>
        <p:pic>
          <p:nvPicPr>
            <p:cNvPr id="207" name="Picture 252">
              <a:extLst>
                <a:ext uri="{FF2B5EF4-FFF2-40B4-BE49-F238E27FC236}">
                  <a16:creationId xmlns:a16="http://schemas.microsoft.com/office/drawing/2014/main" id="{13117D26-6951-3D4A-A5F0-C71B4A0E4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9" y="1992"/>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08" name="Picture 253">
              <a:extLst>
                <a:ext uri="{FF2B5EF4-FFF2-40B4-BE49-F238E27FC236}">
                  <a16:creationId xmlns:a16="http://schemas.microsoft.com/office/drawing/2014/main" id="{DB7493BD-9E6A-CC43-BB12-1EF71B377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242" y="1766"/>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09" name="Picture 254">
              <a:extLst>
                <a:ext uri="{FF2B5EF4-FFF2-40B4-BE49-F238E27FC236}">
                  <a16:creationId xmlns:a16="http://schemas.microsoft.com/office/drawing/2014/main" id="{919A68A3-008C-A945-88F7-16E52DA210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64" y="2348"/>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210" name="Group 297">
            <a:extLst>
              <a:ext uri="{FF2B5EF4-FFF2-40B4-BE49-F238E27FC236}">
                <a16:creationId xmlns:a16="http://schemas.microsoft.com/office/drawing/2014/main" id="{439C2129-4880-6149-9CCA-EB3347A6F350}"/>
              </a:ext>
            </a:extLst>
          </p:cNvPr>
          <p:cNvGrpSpPr>
            <a:grpSpLocks/>
          </p:cNvGrpSpPr>
          <p:nvPr/>
        </p:nvGrpSpPr>
        <p:grpSpPr bwMode="auto">
          <a:xfrm>
            <a:off x="5102225" y="1208994"/>
            <a:ext cx="4333875" cy="3243263"/>
            <a:chOff x="2205" y="641"/>
            <a:chExt cx="2730" cy="2043"/>
          </a:xfrm>
        </p:grpSpPr>
        <p:grpSp>
          <p:nvGrpSpPr>
            <p:cNvPr id="211" name="Group 282">
              <a:extLst>
                <a:ext uri="{FF2B5EF4-FFF2-40B4-BE49-F238E27FC236}">
                  <a16:creationId xmlns:a16="http://schemas.microsoft.com/office/drawing/2014/main" id="{6BDFE812-AF51-D241-B4AE-BA4F204E8DF8}"/>
                </a:ext>
              </a:extLst>
            </p:cNvPr>
            <p:cNvGrpSpPr>
              <a:grpSpLocks/>
            </p:cNvGrpSpPr>
            <p:nvPr/>
          </p:nvGrpSpPr>
          <p:grpSpPr bwMode="auto">
            <a:xfrm>
              <a:off x="3381" y="2381"/>
              <a:ext cx="583" cy="303"/>
              <a:chOff x="1166" y="3601"/>
              <a:chExt cx="583" cy="303"/>
            </a:xfrm>
          </p:grpSpPr>
          <p:grpSp>
            <p:nvGrpSpPr>
              <p:cNvPr id="222" name="Group 283">
                <a:extLst>
                  <a:ext uri="{FF2B5EF4-FFF2-40B4-BE49-F238E27FC236}">
                    <a16:creationId xmlns:a16="http://schemas.microsoft.com/office/drawing/2014/main" id="{82205633-61E5-A34B-80F4-B06EBB50B0C8}"/>
                  </a:ext>
                </a:extLst>
              </p:cNvPr>
              <p:cNvGrpSpPr>
                <a:grpSpLocks/>
              </p:cNvGrpSpPr>
              <p:nvPr/>
            </p:nvGrpSpPr>
            <p:grpSpPr bwMode="auto">
              <a:xfrm>
                <a:off x="1166" y="3601"/>
                <a:ext cx="583" cy="303"/>
                <a:chOff x="990" y="4570"/>
                <a:chExt cx="597" cy="380"/>
              </a:xfrm>
            </p:grpSpPr>
            <p:pic>
              <p:nvPicPr>
                <p:cNvPr id="224" name="Picture 284">
                  <a:extLst>
                    <a:ext uri="{FF2B5EF4-FFF2-40B4-BE49-F238E27FC236}">
                      <a16:creationId xmlns:a16="http://schemas.microsoft.com/office/drawing/2014/main" id="{123D55D6-C521-5C4A-A99B-9A81EB8858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5" name="Rectangle 285">
                  <a:extLst>
                    <a:ext uri="{FF2B5EF4-FFF2-40B4-BE49-F238E27FC236}">
                      <a16:creationId xmlns:a16="http://schemas.microsoft.com/office/drawing/2014/main" id="{5A2AADA4-95A5-1140-A8E2-F7E1D634D77A}"/>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3" name="Text Box 286">
                <a:extLst>
                  <a:ext uri="{FF2B5EF4-FFF2-40B4-BE49-F238E27FC236}">
                    <a16:creationId xmlns:a16="http://schemas.microsoft.com/office/drawing/2014/main" id="{A04DE5D7-1E27-9345-953B-F2F6817401D2}"/>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nvGrpSpPr>
            <p:cNvPr id="212" name="Group 287">
              <a:extLst>
                <a:ext uri="{FF2B5EF4-FFF2-40B4-BE49-F238E27FC236}">
                  <a16:creationId xmlns:a16="http://schemas.microsoft.com/office/drawing/2014/main" id="{0901017F-3507-C540-B99D-306E862349DB}"/>
                </a:ext>
              </a:extLst>
            </p:cNvPr>
            <p:cNvGrpSpPr>
              <a:grpSpLocks/>
            </p:cNvGrpSpPr>
            <p:nvPr/>
          </p:nvGrpSpPr>
          <p:grpSpPr bwMode="auto">
            <a:xfrm>
              <a:off x="2205" y="700"/>
              <a:ext cx="583" cy="303"/>
              <a:chOff x="1166" y="3601"/>
              <a:chExt cx="583" cy="303"/>
            </a:xfrm>
          </p:grpSpPr>
          <p:grpSp>
            <p:nvGrpSpPr>
              <p:cNvPr id="218" name="Group 288">
                <a:extLst>
                  <a:ext uri="{FF2B5EF4-FFF2-40B4-BE49-F238E27FC236}">
                    <a16:creationId xmlns:a16="http://schemas.microsoft.com/office/drawing/2014/main" id="{6BA56D00-0006-F044-83B1-AAE6B004468E}"/>
                  </a:ext>
                </a:extLst>
              </p:cNvPr>
              <p:cNvGrpSpPr>
                <a:grpSpLocks/>
              </p:cNvGrpSpPr>
              <p:nvPr/>
            </p:nvGrpSpPr>
            <p:grpSpPr bwMode="auto">
              <a:xfrm>
                <a:off x="1166" y="3601"/>
                <a:ext cx="583" cy="303"/>
                <a:chOff x="990" y="4570"/>
                <a:chExt cx="597" cy="380"/>
              </a:xfrm>
            </p:grpSpPr>
            <p:pic>
              <p:nvPicPr>
                <p:cNvPr id="220" name="Picture 289">
                  <a:extLst>
                    <a:ext uri="{FF2B5EF4-FFF2-40B4-BE49-F238E27FC236}">
                      <a16:creationId xmlns:a16="http://schemas.microsoft.com/office/drawing/2014/main" id="{C017D357-3300-D245-BAF6-F1F404699D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1" name="Rectangle 290">
                  <a:extLst>
                    <a:ext uri="{FF2B5EF4-FFF2-40B4-BE49-F238E27FC236}">
                      <a16:creationId xmlns:a16="http://schemas.microsoft.com/office/drawing/2014/main" id="{71EEC757-0CB1-5245-8660-0181A2DC62D4}"/>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9" name="Text Box 291">
                <a:extLst>
                  <a:ext uri="{FF2B5EF4-FFF2-40B4-BE49-F238E27FC236}">
                    <a16:creationId xmlns:a16="http://schemas.microsoft.com/office/drawing/2014/main" id="{FEBEF8FC-A920-4A49-A1BF-3B6F2FA29D39}"/>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nvGrpSpPr>
            <p:cNvPr id="213" name="Group 292">
              <a:extLst>
                <a:ext uri="{FF2B5EF4-FFF2-40B4-BE49-F238E27FC236}">
                  <a16:creationId xmlns:a16="http://schemas.microsoft.com/office/drawing/2014/main" id="{2201CF4D-D367-D544-9B09-D38B651E98BE}"/>
                </a:ext>
              </a:extLst>
            </p:cNvPr>
            <p:cNvGrpSpPr>
              <a:grpSpLocks/>
            </p:cNvGrpSpPr>
            <p:nvPr/>
          </p:nvGrpSpPr>
          <p:grpSpPr bwMode="auto">
            <a:xfrm>
              <a:off x="4352" y="641"/>
              <a:ext cx="583" cy="303"/>
              <a:chOff x="1166" y="3601"/>
              <a:chExt cx="583" cy="303"/>
            </a:xfrm>
          </p:grpSpPr>
          <p:grpSp>
            <p:nvGrpSpPr>
              <p:cNvPr id="214" name="Group 293">
                <a:extLst>
                  <a:ext uri="{FF2B5EF4-FFF2-40B4-BE49-F238E27FC236}">
                    <a16:creationId xmlns:a16="http://schemas.microsoft.com/office/drawing/2014/main" id="{255AC563-CE69-7346-8853-7B52DB2C3916}"/>
                  </a:ext>
                </a:extLst>
              </p:cNvPr>
              <p:cNvGrpSpPr>
                <a:grpSpLocks/>
              </p:cNvGrpSpPr>
              <p:nvPr/>
            </p:nvGrpSpPr>
            <p:grpSpPr bwMode="auto">
              <a:xfrm>
                <a:off x="1166" y="3601"/>
                <a:ext cx="583" cy="303"/>
                <a:chOff x="990" y="4570"/>
                <a:chExt cx="597" cy="380"/>
              </a:xfrm>
            </p:grpSpPr>
            <p:pic>
              <p:nvPicPr>
                <p:cNvPr id="216" name="Picture 294">
                  <a:extLst>
                    <a:ext uri="{FF2B5EF4-FFF2-40B4-BE49-F238E27FC236}">
                      <a16:creationId xmlns:a16="http://schemas.microsoft.com/office/drawing/2014/main" id="{3CFEE67E-B886-8D4D-9258-34C8D95DC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17" name="Rectangle 295">
                  <a:extLst>
                    <a:ext uri="{FF2B5EF4-FFF2-40B4-BE49-F238E27FC236}">
                      <a16:creationId xmlns:a16="http://schemas.microsoft.com/office/drawing/2014/main" id="{E84E7D88-9214-BA40-BC66-CD8AA28583A0}"/>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5" name="Text Box 296">
                <a:extLst>
                  <a:ext uri="{FF2B5EF4-FFF2-40B4-BE49-F238E27FC236}">
                    <a16:creationId xmlns:a16="http://schemas.microsoft.com/office/drawing/2014/main" id="{C078F33E-5513-B743-BE29-CF96B31ECD31}"/>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sp>
        <p:nvSpPr>
          <p:cNvPr id="109" name="Slide Number Placeholder 2">
            <a:extLst>
              <a:ext uri="{FF2B5EF4-FFF2-40B4-BE49-F238E27FC236}">
                <a16:creationId xmlns:a16="http://schemas.microsoft.com/office/drawing/2014/main" id="{C089E069-434F-034B-BDE6-6D2F3D363D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127</a:t>
            </a:fld>
            <a:endParaRPr lang="en-US" dirty="0"/>
          </a:p>
        </p:txBody>
      </p:sp>
    </p:spTree>
    <p:extLst>
      <p:ext uri="{BB962C8B-B14F-4D97-AF65-F5344CB8AC3E}">
        <p14:creationId xmlns:p14="http://schemas.microsoft.com/office/powerpoint/2010/main" val="345404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dissolve">
                                      <p:cBhvr>
                                        <p:cTn id="7" dur="500"/>
                                        <p:tgtEl>
                                          <p:spTgt spid="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6"/>
                                        </p:tgtEl>
                                        <p:attrNameLst>
                                          <p:attrName>style.visibility</p:attrName>
                                        </p:attrNameLst>
                                      </p:cBhvr>
                                      <p:to>
                                        <p:strVal val="visible"/>
                                      </p:to>
                                    </p:set>
                                    <p:animEffect transition="in" filter="wipe(left)">
                                      <p:cBhvr>
                                        <p:cTn id="12" dur="500"/>
                                        <p:tgtEl>
                                          <p:spTgt spid="1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dissolve">
                                      <p:cBhvr>
                                        <p:cTn id="17" dur="500"/>
                                        <p:tgtEl>
                                          <p:spTgt spid="13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wipe(right)">
                                      <p:cBhvr>
                                        <p:cTn id="22" dur="500"/>
                                        <p:tgtEl>
                                          <p:spTgt spid="1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69"/>
                                        </p:tgtEl>
                                        <p:attrNameLst>
                                          <p:attrName>style.visibility</p:attrName>
                                        </p:attrNameLst>
                                      </p:cBhvr>
                                      <p:to>
                                        <p:strVal val="visible"/>
                                      </p:to>
                                    </p:set>
                                    <p:animEffect transition="in" filter="wipe(up)">
                                      <p:cBhvr>
                                        <p:cTn id="27" dur="500"/>
                                        <p:tgtEl>
                                          <p:spTgt spid="169"/>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48"/>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wipe(left)">
                                      <p:cBhvr>
                                        <p:cTn id="36" dur="500"/>
                                        <p:tgtEl>
                                          <p:spTgt spid="175"/>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58"/>
                                        </p:tgtEl>
                                        <p:attrNameLst>
                                          <p:attrName>style.visibility</p:attrName>
                                        </p:attrNameLst>
                                      </p:cBhvr>
                                      <p:to>
                                        <p:strVal val="visible"/>
                                      </p:to>
                                    </p:set>
                                    <p:animEffect transition="in" filter="dissolve">
                                      <p:cBhvr>
                                        <p:cTn id="41" dur="500"/>
                                        <p:tgtEl>
                                          <p:spTgt spid="158"/>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206"/>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210"/>
                                        </p:tgtEl>
                                        <p:attrNameLst>
                                          <p:attrName>style.visibility</p:attrName>
                                        </p:attrNameLst>
                                      </p:cBhvr>
                                      <p:to>
                                        <p:strVal val="visible"/>
                                      </p:to>
                                    </p:set>
                                    <p:animEffect transition="in" filter="dissolve">
                                      <p:cBhvr>
                                        <p:cTn id="50"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0"/>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there a better way than AIMD to “probe” for usable bandwidth?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35">
            <a:extLst>
              <a:ext uri="{FF2B5EF4-FFF2-40B4-BE49-F238E27FC236}">
                <a16:creationId xmlns:a16="http://schemas.microsoft.com/office/drawing/2014/main" id="{2EE3D2DA-7F9E-9E46-80D1-0D5CDE4F3F61}"/>
              </a:ext>
            </a:extLst>
          </p:cNvPr>
          <p:cNvGrpSpPr>
            <a:grpSpLocks/>
          </p:cNvGrpSpPr>
          <p:nvPr/>
        </p:nvGrpSpPr>
        <p:grpSpPr bwMode="auto">
          <a:xfrm>
            <a:off x="1454066" y="4302985"/>
            <a:ext cx="6081713" cy="1998662"/>
            <a:chOff x="73" y="2432"/>
            <a:chExt cx="3831" cy="1259"/>
          </a:xfrm>
        </p:grpSpPr>
        <p:sp>
          <p:nvSpPr>
            <p:cNvPr id="24" name="Freeform 26">
              <a:extLst>
                <a:ext uri="{FF2B5EF4-FFF2-40B4-BE49-F238E27FC236}">
                  <a16:creationId xmlns:a16="http://schemas.microsoft.com/office/drawing/2014/main" id="{008B621F-0741-614A-8345-244B5DFC93FB}"/>
                </a:ext>
              </a:extLst>
            </p:cNvPr>
            <p:cNvSpPr>
              <a:spLocks/>
            </p:cNvSpPr>
            <p:nvPr/>
          </p:nvSpPr>
          <p:spPr bwMode="auto">
            <a:xfrm>
              <a:off x="678" y="2556"/>
              <a:ext cx="3226"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28">
              <a:extLst>
                <a:ext uri="{FF2B5EF4-FFF2-40B4-BE49-F238E27FC236}">
                  <a16:creationId xmlns:a16="http://schemas.microsoft.com/office/drawing/2014/main" id="{ED570B43-3E78-854A-8D18-447961831ECA}"/>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6" name="Line 29">
              <a:extLst>
                <a:ext uri="{FF2B5EF4-FFF2-40B4-BE49-F238E27FC236}">
                  <a16:creationId xmlns:a16="http://schemas.microsoft.com/office/drawing/2014/main" id="{71D85BF0-E5F9-D942-8A3A-EA9F3DC864F7}"/>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7" name="Line 31">
              <a:extLst>
                <a:ext uri="{FF2B5EF4-FFF2-40B4-BE49-F238E27FC236}">
                  <a16:creationId xmlns:a16="http://schemas.microsoft.com/office/drawing/2014/main" id="{EBA91A7D-5FB0-5C49-9AF7-EE6BBAE60D9D}"/>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8" name="Line 32">
              <a:extLst>
                <a:ext uri="{FF2B5EF4-FFF2-40B4-BE49-F238E27FC236}">
                  <a16:creationId xmlns:a16="http://schemas.microsoft.com/office/drawing/2014/main" id="{813289F2-8CBC-7A4B-8370-DD758C216957}"/>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9" name="Text Box 33">
              <a:extLst>
                <a:ext uri="{FF2B5EF4-FFF2-40B4-BE49-F238E27FC236}">
                  <a16:creationId xmlns:a16="http://schemas.microsoft.com/office/drawing/2014/main" id="{82E5BF58-0D1F-F545-B808-E4AEA3158300}"/>
                </a:ext>
              </a:extLst>
            </p:cNvPr>
            <p:cNvSpPr txBox="1">
              <a:spLocks noChangeArrowheads="1"/>
            </p:cNvSpPr>
            <p:nvPr/>
          </p:nvSpPr>
          <p:spPr bwMode="auto">
            <a:xfrm>
              <a:off x="171" y="2437"/>
              <a:ext cx="393"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rPr>
                <a:t>max</a:t>
              </a:r>
            </a:p>
          </p:txBody>
        </p:sp>
        <p:sp>
          <p:nvSpPr>
            <p:cNvPr id="30" name="Text Box 34">
              <a:extLst>
                <a:ext uri="{FF2B5EF4-FFF2-40B4-BE49-F238E27FC236}">
                  <a16:creationId xmlns:a16="http://schemas.microsoft.com/office/drawing/2014/main" id="{75DD065B-3352-E04F-8C6B-CE0E8FB52773}"/>
                </a:ext>
              </a:extLst>
            </p:cNvPr>
            <p:cNvSpPr txBox="1">
              <a:spLocks noChangeArrowheads="1"/>
            </p:cNvSpPr>
            <p:nvPr/>
          </p:nvSpPr>
          <p:spPr bwMode="auto">
            <a:xfrm>
              <a:off x="73" y="2971"/>
              <a:ext cx="513"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rPr>
                <a:t>max</a:t>
              </a: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/2</a:t>
              </a:r>
            </a:p>
          </p:txBody>
        </p:sp>
      </p:grpSp>
      <p:grpSp>
        <p:nvGrpSpPr>
          <p:cNvPr id="7" name="Group 6">
            <a:extLst>
              <a:ext uri="{FF2B5EF4-FFF2-40B4-BE49-F238E27FC236}">
                <a16:creationId xmlns:a16="http://schemas.microsoft.com/office/drawing/2014/main" id="{2C810967-8AFF-0B44-9DE4-94FCCECFF888}"/>
              </a:ext>
            </a:extLst>
          </p:cNvPr>
          <p:cNvGrpSpPr/>
          <p:nvPr/>
        </p:nvGrpSpPr>
        <p:grpSpPr>
          <a:xfrm>
            <a:off x="2427206" y="4523647"/>
            <a:ext cx="842174" cy="851974"/>
            <a:chOff x="4111628" y="4803047"/>
            <a:chExt cx="842174" cy="851974"/>
          </a:xfrm>
        </p:grpSpPr>
        <p:sp>
          <p:nvSpPr>
            <p:cNvPr id="36" name="Freeform 35">
              <a:extLst>
                <a:ext uri="{FF2B5EF4-FFF2-40B4-BE49-F238E27FC236}">
                  <a16:creationId xmlns:a16="http://schemas.microsoft.com/office/drawing/2014/main" id="{2B00668C-21E8-A34C-BCF7-F1A69DC1ECC3}"/>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 name="Straight Connector 4">
              <a:extLst>
                <a:ext uri="{FF2B5EF4-FFF2-40B4-BE49-F238E27FC236}">
                  <a16:creationId xmlns:a16="http://schemas.microsoft.com/office/drawing/2014/main" id="{54D3782B-C45F-4C4D-A0C1-5C619374C102}"/>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D9A4487-C820-ED4F-B12B-B1BCD661A2B6}"/>
              </a:ext>
            </a:extLst>
          </p:cNvPr>
          <p:cNvGrpSpPr/>
          <p:nvPr/>
        </p:nvGrpSpPr>
        <p:grpSpPr>
          <a:xfrm>
            <a:off x="7913115" y="4293106"/>
            <a:ext cx="3050589" cy="1377579"/>
            <a:chOff x="7913115" y="4572506"/>
            <a:chExt cx="3050589" cy="1377579"/>
          </a:xfrm>
        </p:grpSpPr>
        <p:cxnSp>
          <p:nvCxnSpPr>
            <p:cNvPr id="10" name="Straight Connector 9">
              <a:extLst>
                <a:ext uri="{FF2B5EF4-FFF2-40B4-BE49-F238E27FC236}">
                  <a16:creationId xmlns:a16="http://schemas.microsoft.com/office/drawing/2014/main" id="{8E3D1EF1-17F7-B044-80E7-5A8DA0D55C49}"/>
                </a:ext>
              </a:extLst>
            </p:cNvPr>
            <p:cNvCxnSpPr/>
            <p:nvPr/>
          </p:nvCxnSpPr>
          <p:spPr>
            <a:xfrm>
              <a:off x="7913115" y="4779235"/>
              <a:ext cx="86627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2C75B-407D-DB40-8FEF-4D1FACF6CEC7}"/>
                </a:ext>
              </a:extLst>
            </p:cNvPr>
            <p:cNvCxnSpPr/>
            <p:nvPr/>
          </p:nvCxnSpPr>
          <p:spPr>
            <a:xfrm>
              <a:off x="7913115" y="5243961"/>
              <a:ext cx="866274" cy="0"/>
            </a:xfrm>
            <a:prstGeom prst="line">
              <a:avLst/>
            </a:prstGeom>
            <a:ln w="38100">
              <a:solidFill>
                <a:srgbClr val="0000A3"/>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B84D5C4-4382-0A4A-BF0E-103C112E7062}"/>
                </a:ext>
              </a:extLst>
            </p:cNvPr>
            <p:cNvSpPr txBox="1"/>
            <p:nvPr/>
          </p:nvSpPr>
          <p:spPr>
            <a:xfrm>
              <a:off x="8779389" y="4572506"/>
              <a:ext cx="117859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classic TCP</a:t>
              </a:r>
            </a:p>
          </p:txBody>
        </p:sp>
        <p:sp>
          <p:nvSpPr>
            <p:cNvPr id="61" name="TextBox 60">
              <a:extLst>
                <a:ext uri="{FF2B5EF4-FFF2-40B4-BE49-F238E27FC236}">
                  <a16:creationId xmlns:a16="http://schemas.microsoft.com/office/drawing/2014/main" id="{C78FB066-FD15-2E4D-B3E8-33A0CDF65C20}"/>
                </a:ext>
              </a:extLst>
            </p:cNvPr>
            <p:cNvSpPr txBox="1"/>
            <p:nvPr/>
          </p:nvSpPr>
          <p:spPr>
            <a:xfrm>
              <a:off x="8779390" y="5109855"/>
              <a:ext cx="2184314"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TCP CUBIC - higher throughput in this example</a:t>
              </a:r>
            </a:p>
          </p:txBody>
        </p:sp>
      </p:gr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798690" y="1787378"/>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Insight/intuition: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sending rate at which congestion loss was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state of bottleneck link probably (?) hasn’t changed much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7" name="Group 36">
            <a:extLst>
              <a:ext uri="{FF2B5EF4-FFF2-40B4-BE49-F238E27FC236}">
                <a16:creationId xmlns:a16="http://schemas.microsoft.com/office/drawing/2014/main" id="{EA8CEDAB-74CD-5045-B220-F3B6A30DE234}"/>
              </a:ext>
            </a:extLst>
          </p:cNvPr>
          <p:cNvGrpSpPr/>
          <p:nvPr/>
        </p:nvGrpSpPr>
        <p:grpSpPr>
          <a:xfrm>
            <a:off x="3268173" y="4514248"/>
            <a:ext cx="4263455" cy="882027"/>
            <a:chOff x="4952595" y="4780948"/>
            <a:chExt cx="4263455" cy="882027"/>
          </a:xfrm>
        </p:grpSpPr>
        <p:grpSp>
          <p:nvGrpSpPr>
            <p:cNvPr id="39" name="Group 38">
              <a:extLst>
                <a:ext uri="{FF2B5EF4-FFF2-40B4-BE49-F238E27FC236}">
                  <a16:creationId xmlns:a16="http://schemas.microsoft.com/office/drawing/2014/main" id="{9998D466-ABA6-9748-B0B7-3CDDC71A2EE6}"/>
                </a:ext>
              </a:extLst>
            </p:cNvPr>
            <p:cNvGrpSpPr/>
            <p:nvPr/>
          </p:nvGrpSpPr>
          <p:grpSpPr>
            <a:xfrm>
              <a:off x="4952595" y="4811001"/>
              <a:ext cx="842174" cy="851974"/>
              <a:chOff x="4111628" y="4803047"/>
              <a:chExt cx="842174" cy="851974"/>
            </a:xfrm>
          </p:grpSpPr>
          <p:sp>
            <p:nvSpPr>
              <p:cNvPr id="66" name="Freeform 65">
                <a:extLst>
                  <a:ext uri="{FF2B5EF4-FFF2-40B4-BE49-F238E27FC236}">
                    <a16:creationId xmlns:a16="http://schemas.microsoft.com/office/drawing/2014/main" id="{B1533BBF-34AE-D045-87C4-BF94B61A8021}"/>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7" name="Straight Connector 66">
                <a:extLst>
                  <a:ext uri="{FF2B5EF4-FFF2-40B4-BE49-F238E27FC236}">
                    <a16:creationId xmlns:a16="http://schemas.microsoft.com/office/drawing/2014/main" id="{1F8A69D2-1AFF-CA43-A164-55CE61810D68}"/>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341D802-81CF-4E46-9220-44B0752C28D7}"/>
                </a:ext>
              </a:extLst>
            </p:cNvPr>
            <p:cNvGrpSpPr/>
            <p:nvPr/>
          </p:nvGrpSpPr>
          <p:grpSpPr>
            <a:xfrm>
              <a:off x="5815757" y="4805638"/>
              <a:ext cx="842174" cy="851974"/>
              <a:chOff x="4111628" y="4803047"/>
              <a:chExt cx="842174" cy="851974"/>
            </a:xfrm>
          </p:grpSpPr>
          <p:sp>
            <p:nvSpPr>
              <p:cNvPr id="64" name="Freeform 63">
                <a:extLst>
                  <a:ext uri="{FF2B5EF4-FFF2-40B4-BE49-F238E27FC236}">
                    <a16:creationId xmlns:a16="http://schemas.microsoft.com/office/drawing/2014/main" id="{70675808-82EA-D149-9841-1BBE3F7DCA2F}"/>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8AE68F9E-06F7-1545-8D8D-00902C6D90A3}"/>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2EF4543-041D-8B43-8CC4-877142E679F4}"/>
                </a:ext>
              </a:extLst>
            </p:cNvPr>
            <p:cNvGrpSpPr/>
            <p:nvPr/>
          </p:nvGrpSpPr>
          <p:grpSpPr>
            <a:xfrm>
              <a:off x="6678918" y="4793293"/>
              <a:ext cx="828566" cy="851974"/>
              <a:chOff x="4111628" y="4803047"/>
              <a:chExt cx="842174" cy="851974"/>
            </a:xfrm>
          </p:grpSpPr>
          <p:sp>
            <p:nvSpPr>
              <p:cNvPr id="60" name="Freeform 59">
                <a:extLst>
                  <a:ext uri="{FF2B5EF4-FFF2-40B4-BE49-F238E27FC236}">
                    <a16:creationId xmlns:a16="http://schemas.microsoft.com/office/drawing/2014/main" id="{1FC6BAEE-2EA6-9A40-9F2E-9323AD251412}"/>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30E9A1B0-7A1F-A64E-A21C-56B80108553A}"/>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7C69A79-9B85-7049-BEA1-1E83A975FED9}"/>
                </a:ext>
              </a:extLst>
            </p:cNvPr>
            <p:cNvGrpSpPr/>
            <p:nvPr/>
          </p:nvGrpSpPr>
          <p:grpSpPr>
            <a:xfrm>
              <a:off x="7533201" y="4780948"/>
              <a:ext cx="828566" cy="851974"/>
              <a:chOff x="4111628" y="4803047"/>
              <a:chExt cx="842174" cy="851974"/>
            </a:xfrm>
          </p:grpSpPr>
          <p:sp>
            <p:nvSpPr>
              <p:cNvPr id="57" name="Freeform 56">
                <a:extLst>
                  <a:ext uri="{FF2B5EF4-FFF2-40B4-BE49-F238E27FC236}">
                    <a16:creationId xmlns:a16="http://schemas.microsoft.com/office/drawing/2014/main" id="{10C024C3-43D8-584D-BB47-25DD0DC40555}"/>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8" name="Straight Connector 57">
                <a:extLst>
                  <a:ext uri="{FF2B5EF4-FFF2-40B4-BE49-F238E27FC236}">
                    <a16:creationId xmlns:a16="http://schemas.microsoft.com/office/drawing/2014/main" id="{71DF2745-FBCE-E843-9F7F-31D872B044E6}"/>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sp>
          <p:nvSpPr>
            <p:cNvPr id="56" name="Freeform 55">
              <a:extLst>
                <a:ext uri="{FF2B5EF4-FFF2-40B4-BE49-F238E27FC236}">
                  <a16:creationId xmlns:a16="http://schemas.microsoft.com/office/drawing/2014/main" id="{D5B879B8-621B-914A-80D6-C9E50E57B598}"/>
                </a:ext>
              </a:extLst>
            </p:cNvPr>
            <p:cNvSpPr/>
            <p:nvPr/>
          </p:nvSpPr>
          <p:spPr>
            <a:xfrm>
              <a:off x="8387484" y="4790798"/>
              <a:ext cx="828566"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grpSp>
      <p:sp>
        <p:nvSpPr>
          <p:cNvPr id="70" name="Rectangle 3">
            <a:extLst>
              <a:ext uri="{FF2B5EF4-FFF2-40B4-BE49-F238E27FC236}">
                <a16:creationId xmlns:a16="http://schemas.microsoft.com/office/drawing/2014/main" id="{A7440B74-5491-9045-A31F-52B88A90E26D}"/>
              </a:ext>
            </a:extLst>
          </p:cNvPr>
          <p:cNvSpPr txBox="1">
            <a:spLocks noChangeArrowheads="1"/>
          </p:cNvSpPr>
          <p:nvPr/>
        </p:nvSpPr>
        <p:spPr>
          <a:xfrm>
            <a:off x="785990" y="3009900"/>
            <a:ext cx="11164126" cy="8983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after cutting rate/window in half on loss, initially ramp to to 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faster</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then approach 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slowly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 name="Slide Number Placeholder 2">
            <a:extLst>
              <a:ext uri="{FF2B5EF4-FFF2-40B4-BE49-F238E27FC236}">
                <a16:creationId xmlns:a16="http://schemas.microsoft.com/office/drawing/2014/main" id="{D0F43FDD-DDBC-1047-B2D5-FF3A372F77B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128</a:t>
            </a:fld>
            <a:endParaRPr lang="en-US" dirty="0"/>
          </a:p>
        </p:txBody>
      </p:sp>
    </p:spTree>
    <p:extLst>
      <p:ext uri="{BB962C8B-B14F-4D97-AF65-F5344CB8AC3E}">
        <p14:creationId xmlns:p14="http://schemas.microsoft.com/office/powerpoint/2010/main" val="217406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dissolv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70"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1"/>
            <a:ext cx="11164126" cy="9525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marR="0" lvl="0" indent="-2857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point in time when TCP window size will reach W</a:t>
            </a:r>
            <a:r>
              <a:rPr kumimoji="0" lang="en-US" altLang="en-US" sz="28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p>
          <a:p>
            <a:pPr marL="80327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itself is tunable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952087" y="3043946"/>
            <a:ext cx="10287826" cy="995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larger increases when further away from 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smaller increases (cautious) when nearer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06795CBC-1C6F-B74C-8827-0CEC2A5332FA}"/>
              </a:ext>
            </a:extLst>
          </p:cNvPr>
          <p:cNvGrpSpPr/>
          <p:nvPr/>
        </p:nvGrpSpPr>
        <p:grpSpPr>
          <a:xfrm>
            <a:off x="5030365" y="2893914"/>
            <a:ext cx="5714572" cy="3644759"/>
            <a:chOff x="5030365" y="2893914"/>
            <a:chExt cx="5714572" cy="3644759"/>
          </a:xfrm>
        </p:grpSpPr>
        <p:sp>
          <p:nvSpPr>
            <p:cNvPr id="74" name="TextBox 73">
              <a:extLst>
                <a:ext uri="{FF2B5EF4-FFF2-40B4-BE49-F238E27FC236}">
                  <a16:creationId xmlns:a16="http://schemas.microsoft.com/office/drawing/2014/main" id="{0C00F692-909C-D141-895A-8256B6EEFBF4}"/>
                </a:ext>
              </a:extLst>
            </p:cNvPr>
            <p:cNvSpPr txBox="1"/>
            <p:nvPr/>
          </p:nvSpPr>
          <p:spPr>
            <a:xfrm>
              <a:off x="5030365" y="5185258"/>
              <a:ext cx="808134" cy="887935"/>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TCP</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sending </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31048FCC-58D4-4840-8FE9-95840FBDF3F7}"/>
                </a:ext>
              </a:extLst>
            </p:cNvPr>
            <p:cNvCxnSpPr/>
            <p:nvPr/>
          </p:nvCxnSpPr>
          <p:spPr>
            <a:xfrm>
              <a:off x="5801903" y="6262085"/>
              <a:ext cx="4597974" cy="0"/>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F5CB0B-355B-4E41-BC79-5977C015BC4B}"/>
                </a:ext>
              </a:extLst>
            </p:cNvPr>
            <p:cNvCxnSpPr>
              <a:cxnSpLocks/>
            </p:cNvCxnSpPr>
            <p:nvPr/>
          </p:nvCxnSpPr>
          <p:spPr>
            <a:xfrm flipV="1">
              <a:off x="5801904" y="4039871"/>
              <a:ext cx="0" cy="2222517"/>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9" name="Freeform 38">
              <a:extLst>
                <a:ext uri="{FF2B5EF4-FFF2-40B4-BE49-F238E27FC236}">
                  <a16:creationId xmlns:a16="http://schemas.microsoft.com/office/drawing/2014/main" id="{364F1AB4-D6D0-A349-B4AA-DF5642C1F53E}"/>
                </a:ext>
              </a:extLst>
            </p:cNvPr>
            <p:cNvSpPr/>
            <p:nvPr/>
          </p:nvSpPr>
          <p:spPr>
            <a:xfrm>
              <a:off x="5815989" y="4445300"/>
              <a:ext cx="480875" cy="1811260"/>
            </a:xfrm>
            <a:custGeom>
              <a:avLst/>
              <a:gdLst>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2776"/>
                <a:gd name="connsiteX1" fmla="*/ 777551 w 860489"/>
                <a:gd name="connsiteY1" fmla="*/ 2384490 h 3182776"/>
                <a:gd name="connsiteX2" fmla="*/ 632408 w 860489"/>
                <a:gd name="connsiteY2" fmla="*/ 3084286 h 3182776"/>
                <a:gd name="connsiteX3" fmla="*/ 0 w 860489"/>
                <a:gd name="connsiteY3" fmla="*/ 3182776 h 3182776"/>
                <a:gd name="connsiteX0" fmla="*/ 860489 w 860489"/>
                <a:gd name="connsiteY0" fmla="*/ 0 h 3183334"/>
                <a:gd name="connsiteX1" fmla="*/ 777551 w 860489"/>
                <a:gd name="connsiteY1" fmla="*/ 2384490 h 3183334"/>
                <a:gd name="connsiteX2" fmla="*/ 632408 w 860489"/>
                <a:gd name="connsiteY2" fmla="*/ 3084286 h 3183334"/>
                <a:gd name="connsiteX3" fmla="*/ 0 w 860489"/>
                <a:gd name="connsiteY3" fmla="*/ 3182776 h 3183334"/>
                <a:gd name="connsiteX0" fmla="*/ 860489 w 860489"/>
                <a:gd name="connsiteY0" fmla="*/ 0 h 3185488"/>
                <a:gd name="connsiteX1" fmla="*/ 777551 w 860489"/>
                <a:gd name="connsiteY1" fmla="*/ 2384490 h 3185488"/>
                <a:gd name="connsiteX2" fmla="*/ 632408 w 860489"/>
                <a:gd name="connsiteY2" fmla="*/ 3084286 h 3185488"/>
                <a:gd name="connsiteX3" fmla="*/ 0 w 860489"/>
                <a:gd name="connsiteY3" fmla="*/ 3182776 h 3185488"/>
                <a:gd name="connsiteX0" fmla="*/ 860489 w 860489"/>
                <a:gd name="connsiteY0" fmla="*/ 0 h 3182776"/>
                <a:gd name="connsiteX1" fmla="*/ 777551 w 860489"/>
                <a:gd name="connsiteY1" fmla="*/ 2384490 h 3182776"/>
                <a:gd name="connsiteX2" fmla="*/ 664158 w 860489"/>
                <a:gd name="connsiteY2" fmla="*/ 3043011 h 3182776"/>
                <a:gd name="connsiteX3" fmla="*/ 0 w 860489"/>
                <a:gd name="connsiteY3" fmla="*/ 3182776 h 3182776"/>
                <a:gd name="connsiteX0" fmla="*/ 860489 w 860489"/>
                <a:gd name="connsiteY0" fmla="*/ 0 h 3184087"/>
                <a:gd name="connsiteX1" fmla="*/ 777551 w 860489"/>
                <a:gd name="connsiteY1" fmla="*/ 2384490 h 3184087"/>
                <a:gd name="connsiteX2" fmla="*/ 664158 w 860489"/>
                <a:gd name="connsiteY2" fmla="*/ 3043011 h 3184087"/>
                <a:gd name="connsiteX3" fmla="*/ 0 w 860489"/>
                <a:gd name="connsiteY3" fmla="*/ 3182776 h 3184087"/>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6401"/>
                <a:gd name="connsiteX1" fmla="*/ 793426 w 860489"/>
                <a:gd name="connsiteY1" fmla="*/ 2378140 h 3186401"/>
                <a:gd name="connsiteX2" fmla="*/ 664158 w 860489"/>
                <a:gd name="connsiteY2" fmla="*/ 3043011 h 3186401"/>
                <a:gd name="connsiteX3" fmla="*/ 0 w 860489"/>
                <a:gd name="connsiteY3" fmla="*/ 3182776 h 3186401"/>
                <a:gd name="connsiteX0" fmla="*/ 860489 w 860489"/>
                <a:gd name="connsiteY0" fmla="*/ 0 h 3188070"/>
                <a:gd name="connsiteX1" fmla="*/ 793426 w 860489"/>
                <a:gd name="connsiteY1" fmla="*/ 2378140 h 3188070"/>
                <a:gd name="connsiteX2" fmla="*/ 664158 w 860489"/>
                <a:gd name="connsiteY2" fmla="*/ 3043011 h 3188070"/>
                <a:gd name="connsiteX3" fmla="*/ 0 w 860489"/>
                <a:gd name="connsiteY3" fmla="*/ 3182776 h 3188070"/>
                <a:gd name="connsiteX0" fmla="*/ 860489 w 860489"/>
                <a:gd name="connsiteY0" fmla="*/ 0 h 3182776"/>
                <a:gd name="connsiteX1" fmla="*/ 793426 w 860489"/>
                <a:gd name="connsiteY1" fmla="*/ 2378140 h 3182776"/>
                <a:gd name="connsiteX2" fmla="*/ 676858 w 860489"/>
                <a:gd name="connsiteY2" fmla="*/ 2998561 h 3182776"/>
                <a:gd name="connsiteX3" fmla="*/ 0 w 860489"/>
                <a:gd name="connsiteY3" fmla="*/ 3182776 h 3182776"/>
                <a:gd name="connsiteX0" fmla="*/ 860489 w 860489"/>
                <a:gd name="connsiteY0" fmla="*/ 0 h 3192503"/>
                <a:gd name="connsiteX1" fmla="*/ 793426 w 860489"/>
                <a:gd name="connsiteY1" fmla="*/ 2378140 h 3192503"/>
                <a:gd name="connsiteX2" fmla="*/ 676858 w 860489"/>
                <a:gd name="connsiteY2" fmla="*/ 2998561 h 3192503"/>
                <a:gd name="connsiteX3" fmla="*/ 0 w 860489"/>
                <a:gd name="connsiteY3" fmla="*/ 3182776 h 3192503"/>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Lst>
              <a:ahLst/>
              <a:cxnLst>
                <a:cxn ang="0">
                  <a:pos x="connsiteX0" y="connsiteY0"/>
                </a:cxn>
                <a:cxn ang="0">
                  <a:pos x="connsiteX1" y="connsiteY1"/>
                </a:cxn>
                <a:cxn ang="0">
                  <a:pos x="connsiteX2" y="connsiteY2"/>
                </a:cxn>
                <a:cxn ang="0">
                  <a:pos x="connsiteX3" y="connsiteY3"/>
                </a:cxn>
              </a:cxnLst>
              <a:rect l="l" t="t" r="r" b="b"/>
              <a:pathLst>
                <a:path w="892239" h="3160756">
                  <a:moveTo>
                    <a:pt x="892239" y="0"/>
                  </a:moveTo>
                  <a:cubicBezTo>
                    <a:pt x="857076" y="951096"/>
                    <a:pt x="829323" y="1859859"/>
                    <a:pt x="793426" y="2355915"/>
                  </a:cubicBezTo>
                  <a:cubicBezTo>
                    <a:pt x="757529" y="2851971"/>
                    <a:pt x="751946" y="2746980"/>
                    <a:pt x="676858" y="2976336"/>
                  </a:cubicBezTo>
                  <a:cubicBezTo>
                    <a:pt x="601770" y="3205692"/>
                    <a:pt x="160327" y="3152732"/>
                    <a:pt x="0" y="3160551"/>
                  </a:cubicBezTo>
                </a:path>
              </a:pathLst>
            </a:cu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4FD05EC6-A68B-5849-8856-938B7C45AE89}"/>
                </a:ext>
              </a:extLst>
            </p:cNvPr>
            <p:cNvCxnSpPr/>
            <p:nvPr/>
          </p:nvCxnSpPr>
          <p:spPr>
            <a:xfrm>
              <a:off x="6296864" y="4404648"/>
              <a:ext cx="2774587"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53" name="Group 52">
              <a:extLst>
                <a:ext uri="{FF2B5EF4-FFF2-40B4-BE49-F238E27FC236}">
                  <a16:creationId xmlns:a16="http://schemas.microsoft.com/office/drawing/2014/main" id="{652EAE58-A2EB-554B-B3B8-3454BFE59DEC}"/>
                </a:ext>
              </a:extLst>
            </p:cNvPr>
            <p:cNvGrpSpPr/>
            <p:nvPr/>
          </p:nvGrpSpPr>
          <p:grpSpPr>
            <a:xfrm>
              <a:off x="6350326" y="4445306"/>
              <a:ext cx="795772" cy="900465"/>
              <a:chOff x="1257299" y="2448186"/>
              <a:chExt cx="919846" cy="1571364"/>
            </a:xfrm>
          </p:grpSpPr>
          <p:cxnSp>
            <p:nvCxnSpPr>
              <p:cNvPr id="55" name="Straight Connector 54">
                <a:extLst>
                  <a:ext uri="{FF2B5EF4-FFF2-40B4-BE49-F238E27FC236}">
                    <a16:creationId xmlns:a16="http://schemas.microsoft.com/office/drawing/2014/main" id="{2DF299DC-3781-6341-8E4F-B2C15D6BF7C2}"/>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56" name="Freeform 55">
                <a:extLst>
                  <a:ext uri="{FF2B5EF4-FFF2-40B4-BE49-F238E27FC236}">
                    <a16:creationId xmlns:a16="http://schemas.microsoft.com/office/drawing/2014/main" id="{A529C10A-08D6-9A4C-9568-A25D96C81B35}"/>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DD4080B1-FADE-D842-AD17-92CA8673682C}"/>
                </a:ext>
              </a:extLst>
            </p:cNvPr>
            <p:cNvGrpSpPr/>
            <p:nvPr/>
          </p:nvGrpSpPr>
          <p:grpSpPr>
            <a:xfrm>
              <a:off x="7112500" y="4441667"/>
              <a:ext cx="795772" cy="900465"/>
              <a:chOff x="1257299" y="2448186"/>
              <a:chExt cx="919846" cy="1571364"/>
            </a:xfrm>
          </p:grpSpPr>
          <p:cxnSp>
            <p:nvCxnSpPr>
              <p:cNvPr id="58" name="Straight Connector 57">
                <a:extLst>
                  <a:ext uri="{FF2B5EF4-FFF2-40B4-BE49-F238E27FC236}">
                    <a16:creationId xmlns:a16="http://schemas.microsoft.com/office/drawing/2014/main" id="{E69763F8-75EA-0E4A-853F-08C23DD4122F}"/>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0" name="Freeform 59">
                <a:extLst>
                  <a:ext uri="{FF2B5EF4-FFF2-40B4-BE49-F238E27FC236}">
                    <a16:creationId xmlns:a16="http://schemas.microsoft.com/office/drawing/2014/main" id="{35886E94-53B2-7946-B709-218428F049FE}"/>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0F7884A7-F440-334D-B642-94893B5E3BD9}"/>
                </a:ext>
              </a:extLst>
            </p:cNvPr>
            <p:cNvGrpSpPr/>
            <p:nvPr/>
          </p:nvGrpSpPr>
          <p:grpSpPr>
            <a:xfrm>
              <a:off x="7915954" y="4439699"/>
              <a:ext cx="795772" cy="900465"/>
              <a:chOff x="1257299" y="2448186"/>
              <a:chExt cx="919846" cy="1571364"/>
            </a:xfrm>
          </p:grpSpPr>
          <p:cxnSp>
            <p:nvCxnSpPr>
              <p:cNvPr id="64" name="Straight Connector 63">
                <a:extLst>
                  <a:ext uri="{FF2B5EF4-FFF2-40B4-BE49-F238E27FC236}">
                    <a16:creationId xmlns:a16="http://schemas.microsoft.com/office/drawing/2014/main" id="{DBAB8346-F851-4A4A-94B7-DB13B78B3A1D}"/>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5" name="Freeform 64">
                <a:extLst>
                  <a:ext uri="{FF2B5EF4-FFF2-40B4-BE49-F238E27FC236}">
                    <a16:creationId xmlns:a16="http://schemas.microsoft.com/office/drawing/2014/main" id="{5DE2B57B-8EF4-444E-B851-4E3DDA763568}"/>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360233D6-13BE-BE49-A1A4-3A07A4A60704}"/>
                </a:ext>
              </a:extLst>
            </p:cNvPr>
            <p:cNvGrpSpPr/>
            <p:nvPr/>
          </p:nvGrpSpPr>
          <p:grpSpPr>
            <a:xfrm>
              <a:off x="8750371" y="4432898"/>
              <a:ext cx="795772" cy="900465"/>
              <a:chOff x="1257299" y="2448186"/>
              <a:chExt cx="919846" cy="1571364"/>
            </a:xfrm>
          </p:grpSpPr>
          <p:cxnSp>
            <p:nvCxnSpPr>
              <p:cNvPr id="67" name="Straight Connector 66">
                <a:extLst>
                  <a:ext uri="{FF2B5EF4-FFF2-40B4-BE49-F238E27FC236}">
                    <a16:creationId xmlns:a16="http://schemas.microsoft.com/office/drawing/2014/main" id="{7592834D-6AF8-EC4B-A694-A322F44A9728}"/>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8" name="Freeform 67">
                <a:extLst>
                  <a:ext uri="{FF2B5EF4-FFF2-40B4-BE49-F238E27FC236}">
                    <a16:creationId xmlns:a16="http://schemas.microsoft.com/office/drawing/2014/main" id="{DC312EC2-306B-AB46-9E55-8D70D2C647CA}"/>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E51034EA-88C3-9948-BD04-CB0734C3B06B}"/>
                </a:ext>
              </a:extLst>
            </p:cNvPr>
            <p:cNvGrpSpPr/>
            <p:nvPr/>
          </p:nvGrpSpPr>
          <p:grpSpPr>
            <a:xfrm rot="10800000">
              <a:off x="9544542" y="3096950"/>
              <a:ext cx="1128132" cy="1337145"/>
              <a:chOff x="873118" y="2448184"/>
              <a:chExt cx="1304027" cy="2333396"/>
            </a:xfrm>
          </p:grpSpPr>
          <p:cxnSp>
            <p:nvCxnSpPr>
              <p:cNvPr id="70" name="Straight Connector 69">
                <a:extLst>
                  <a:ext uri="{FF2B5EF4-FFF2-40B4-BE49-F238E27FC236}">
                    <a16:creationId xmlns:a16="http://schemas.microsoft.com/office/drawing/2014/main" id="{45185064-8B1C-694D-B7B9-BC34AB781C04}"/>
                  </a:ext>
                </a:extLst>
              </p:cNvPr>
              <p:cNvCxnSpPr/>
              <p:nvPr/>
            </p:nvCxnSpPr>
            <p:spPr>
              <a:xfrm rot="10800000" flipV="1">
                <a:off x="873118" y="2448184"/>
                <a:ext cx="1304027" cy="2333396"/>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71" name="Freeform 70">
                <a:extLst>
                  <a:ext uri="{FF2B5EF4-FFF2-40B4-BE49-F238E27FC236}">
                    <a16:creationId xmlns:a16="http://schemas.microsoft.com/office/drawing/2014/main" id="{E1B54475-17A0-F34F-96E0-44994E90BFC9}"/>
                  </a:ext>
                </a:extLst>
              </p:cNvPr>
              <p:cNvSpPr/>
              <p:nvPr/>
            </p:nvSpPr>
            <p:spPr>
              <a:xfrm>
                <a:off x="1252647" y="2450273"/>
                <a:ext cx="858729" cy="1600620"/>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53813 w 1153813"/>
                  <a:gd name="connsiteY0" fmla="*/ 0 h 2154669"/>
                  <a:gd name="connsiteX1" fmla="*/ 0 w 1153813"/>
                  <a:gd name="connsiteY1" fmla="*/ 2154669 h 2154669"/>
                </a:gdLst>
                <a:ahLst/>
                <a:cxnLst>
                  <a:cxn ang="0">
                    <a:pos x="connsiteX0" y="connsiteY0"/>
                  </a:cxn>
                  <a:cxn ang="0">
                    <a:pos x="connsiteX1" y="connsiteY1"/>
                  </a:cxn>
                </a:cxnLst>
                <a:rect l="l" t="t" r="r" b="b"/>
                <a:pathLst>
                  <a:path w="1153813" h="2154669">
                    <a:moveTo>
                      <a:pt x="1153813" y="0"/>
                    </a:moveTo>
                    <a:cubicBezTo>
                      <a:pt x="-31946" y="56892"/>
                      <a:pt x="50361" y="598465"/>
                      <a:pt x="0" y="2154669"/>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72" name="Straight Connector 71">
              <a:extLst>
                <a:ext uri="{FF2B5EF4-FFF2-40B4-BE49-F238E27FC236}">
                  <a16:creationId xmlns:a16="http://schemas.microsoft.com/office/drawing/2014/main" id="{1DFE095F-2D1A-1D4C-9A9A-C62873E0BA38}"/>
                </a:ext>
              </a:extLst>
            </p:cNvPr>
            <p:cNvCxnSpPr/>
            <p:nvPr/>
          </p:nvCxnSpPr>
          <p:spPr>
            <a:xfrm flipH="1">
              <a:off x="10340170" y="2893914"/>
              <a:ext cx="30503" cy="717091"/>
            </a:xfrm>
            <a:prstGeom prst="line">
              <a:avLst/>
            </a:pr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44614631-1328-024A-AD9F-B0CFCCFC596B}"/>
                </a:ext>
              </a:extLst>
            </p:cNvPr>
            <p:cNvSpPr txBox="1"/>
            <p:nvPr/>
          </p:nvSpPr>
          <p:spPr>
            <a:xfrm>
              <a:off x="9881790" y="5941210"/>
              <a:ext cx="5180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time</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41BB1097-C057-5147-9BCD-E5C490AEDE69}"/>
                </a:ext>
              </a:extLst>
            </p:cNvPr>
            <p:cNvSpPr txBox="1"/>
            <p:nvPr/>
          </p:nvSpPr>
          <p:spPr>
            <a:xfrm>
              <a:off x="9472281" y="4611687"/>
              <a:ext cx="1272656" cy="938719"/>
            </a:xfrm>
            <a:prstGeom prst="rect">
              <a:avLst/>
            </a:prstGeom>
            <a:noFill/>
          </p:spPr>
          <p:txBody>
            <a:bodyPr wrap="non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TCP Reno</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mn-cs"/>
                </a:rPr>
                <a:t>TCP CUBIC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TextBox 75">
              <a:extLst>
                <a:ext uri="{FF2B5EF4-FFF2-40B4-BE49-F238E27FC236}">
                  <a16:creationId xmlns:a16="http://schemas.microsoft.com/office/drawing/2014/main" id="{E65F2412-0F58-C149-8867-B61A2C75E6EC}"/>
                </a:ext>
              </a:extLst>
            </p:cNvPr>
            <p:cNvSpPr txBox="1"/>
            <p:nvPr/>
          </p:nvSpPr>
          <p:spPr>
            <a:xfrm>
              <a:off x="5297976" y="4213131"/>
              <a:ext cx="549173"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max</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17DBE2E0-494D-FA44-BFFB-683AF749D1D8}"/>
                </a:ext>
              </a:extLst>
            </p:cNvPr>
            <p:cNvSpPr txBox="1"/>
            <p:nvPr/>
          </p:nvSpPr>
          <p:spPr>
            <a:xfrm>
              <a:off x="6180953" y="6255332"/>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3EF3C689-6B08-054B-A295-70385BDFB1E3}"/>
                </a:ext>
              </a:extLst>
            </p:cNvPr>
            <p:cNvSpPr txBox="1"/>
            <p:nvPr/>
          </p:nvSpPr>
          <p:spPr>
            <a:xfrm>
              <a:off x="6997088" y="625782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1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40A4823D-67A2-DF4C-BA75-8B64BC8EB2AA}"/>
                </a:ext>
              </a:extLst>
            </p:cNvPr>
            <p:cNvSpPr txBox="1"/>
            <p:nvPr/>
          </p:nvSpPr>
          <p:spPr>
            <a:xfrm>
              <a:off x="7796251" y="625714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2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D8730D84-4B2F-F440-A574-FDFAF6E53A48}"/>
                </a:ext>
              </a:extLst>
            </p:cNvPr>
            <p:cNvSpPr txBox="1"/>
            <p:nvPr/>
          </p:nvSpPr>
          <p:spPr>
            <a:xfrm>
              <a:off x="8625086" y="625646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3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F758EBF6-5D1E-8E42-BF23-8B6F286B1443}"/>
                </a:ext>
              </a:extLst>
            </p:cNvPr>
            <p:cNvSpPr txBox="1"/>
            <p:nvPr/>
          </p:nvSpPr>
          <p:spPr>
            <a:xfrm>
              <a:off x="9424249" y="625646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4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84" name="Rectangle 3">
            <a:extLst>
              <a:ext uri="{FF2B5EF4-FFF2-40B4-BE49-F238E27FC236}">
                <a16:creationId xmlns:a16="http://schemas.microsoft.com/office/drawing/2014/main" id="{38863743-CAFF-054A-AD43-DD61D083D1B0}"/>
              </a:ext>
            </a:extLst>
          </p:cNvPr>
          <p:cNvSpPr txBox="1">
            <a:spLocks noChangeArrowheads="1"/>
          </p:cNvSpPr>
          <p:nvPr/>
        </p:nvSpPr>
        <p:spPr>
          <a:xfrm>
            <a:off x="797673" y="3980386"/>
            <a:ext cx="3652421"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CUBIC default in Linux, most popular TCP for popular Web servers (until ~2024)</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1" name="Rectangle 3">
            <a:extLst>
              <a:ext uri="{FF2B5EF4-FFF2-40B4-BE49-F238E27FC236}">
                <a16:creationId xmlns:a16="http://schemas.microsoft.com/office/drawing/2014/main" id="{C54D7C1F-CA72-B74A-9DE5-9484E6A6EE53}"/>
              </a:ext>
            </a:extLst>
          </p:cNvPr>
          <p:cNvSpPr txBox="1">
            <a:spLocks noChangeArrowheads="1"/>
          </p:cNvSpPr>
          <p:nvPr/>
        </p:nvSpPr>
        <p:spPr>
          <a:xfrm>
            <a:off x="785990" y="2146300"/>
            <a:ext cx="11164126"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W as a function of the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cube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the distance between current time  and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2" name="Slide Number Placeholder 2">
            <a:extLst>
              <a:ext uri="{FF2B5EF4-FFF2-40B4-BE49-F238E27FC236}">
                <a16:creationId xmlns:a16="http://schemas.microsoft.com/office/drawing/2014/main" id="{6C8A1230-DDC6-A54E-9B81-5573345B76B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129</a:t>
            </a:fld>
            <a:endParaRPr lang="en-US" dirty="0"/>
          </a:p>
        </p:txBody>
      </p:sp>
    </p:spTree>
    <p:extLst>
      <p:ext uri="{BB962C8B-B14F-4D97-AF65-F5344CB8AC3E}">
        <p14:creationId xmlns:p14="http://schemas.microsoft.com/office/powerpoint/2010/main" val="182315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dissolv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dissolve">
                                      <p:cBhvr>
                                        <p:cTn id="2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4" grpId="0"/>
      <p:bldP spid="4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1298122"/>
            <a:ext cx="11908971" cy="4268807"/>
            <a:chOff x="2511281" y="3572744"/>
            <a:chExt cx="7770812" cy="2811463"/>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6B048DEA-97AB-1F43-8741-12645B01C3F5}"/>
              </a:ext>
            </a:extLst>
          </p:cNvPr>
          <p:cNvSpPr/>
          <p:nvPr/>
        </p:nvSpPr>
        <p:spPr>
          <a:xfrm>
            <a:off x="1776642" y="3222226"/>
            <a:ext cx="1824687"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7" name="Group 106">
            <a:extLst>
              <a:ext uri="{FF2B5EF4-FFF2-40B4-BE49-F238E27FC236}">
                <a16:creationId xmlns:a16="http://schemas.microsoft.com/office/drawing/2014/main" id="{A739BD94-0F47-854B-9CF2-AB21F1755B7E}"/>
              </a:ext>
            </a:extLst>
          </p:cNvPr>
          <p:cNvGrpSpPr/>
          <p:nvPr/>
        </p:nvGrpSpPr>
        <p:grpSpPr>
          <a:xfrm>
            <a:off x="3073015" y="2669125"/>
            <a:ext cx="1108206" cy="369332"/>
            <a:chOff x="8893175" y="707526"/>
            <a:chExt cx="1108206" cy="369332"/>
          </a:xfrm>
        </p:grpSpPr>
        <p:sp>
          <p:nvSpPr>
            <p:cNvPr id="108" name="Rectangle 107">
              <a:extLst>
                <a:ext uri="{FF2B5EF4-FFF2-40B4-BE49-F238E27FC236}">
                  <a16:creationId xmlns:a16="http://schemas.microsoft.com/office/drawing/2014/main" id="{74E14681-F8C2-E943-9036-9B66F8026102}"/>
                </a:ext>
              </a:extLst>
            </p:cNvPr>
            <p:cNvSpPr/>
            <p:nvPr/>
          </p:nvSpPr>
          <p:spPr>
            <a:xfrm>
              <a:off x="8934834" y="756182"/>
              <a:ext cx="1066547"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TextBox 108">
              <a:extLst>
                <a:ext uri="{FF2B5EF4-FFF2-40B4-BE49-F238E27FC236}">
                  <a16:creationId xmlns:a16="http://schemas.microsoft.com/office/drawing/2014/main" id="{9FE05029-2B07-9140-B651-352A9EE32350}"/>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grpSp>
      <p:pic>
        <p:nvPicPr>
          <p:cNvPr id="111" name="Picture 8" descr="Image result for blue question mark icon">
            <a:extLst>
              <a:ext uri="{FF2B5EF4-FFF2-40B4-BE49-F238E27FC236}">
                <a16:creationId xmlns:a16="http://schemas.microsoft.com/office/drawing/2014/main" id="{7A8F5C24-D5BC-6046-A8A9-E43B225E498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78355" y="104889"/>
            <a:ext cx="1624375" cy="1624375"/>
          </a:xfrm>
          <a:prstGeom prst="rect">
            <a:avLst/>
          </a:prstGeom>
          <a:noFill/>
          <a:extLst>
            <a:ext uri="{909E8E84-426E-40dd-AFC4-6F175D3DCCD1}">
              <a14:hiddenFill xmlns=""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EC617D77-5487-F243-B8B2-CF4CA1D7049C}"/>
              </a:ext>
            </a:extLst>
          </p:cNvPr>
          <p:cNvSpPr txBox="1"/>
          <p:nvPr/>
        </p:nvSpPr>
        <p:spPr>
          <a:xfrm>
            <a:off x="2209800" y="266700"/>
            <a:ext cx="9664700" cy="82804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how did transport layer know to deliver message to Firefox browser process rather then Netflix process or Skype process?</a:t>
            </a:r>
          </a:p>
        </p:txBody>
      </p:sp>
    </p:spTree>
    <p:extLst>
      <p:ext uri="{BB962C8B-B14F-4D97-AF65-F5344CB8AC3E}">
        <p14:creationId xmlns:p14="http://schemas.microsoft.com/office/powerpoint/2010/main" val="765649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1"/>
                                        </p:tgtEl>
                                        <p:attrNameLst>
                                          <p:attrName>style.visibility</p:attrName>
                                        </p:attrNameLst>
                                      </p:cBhvr>
                                      <p:to>
                                        <p:strVal val="visible"/>
                                      </p:to>
                                    </p:set>
                                    <p:animEffect transition="in" filter="dissolve">
                                      <p:cBhvr>
                                        <p:cTn id="7" dur="1000"/>
                                        <p:tgtEl>
                                          <p:spTgt spid="111"/>
                                        </p:tgtEl>
                                      </p:cBhvr>
                                    </p:animEffect>
                                  </p:childTnLst>
                                </p:cTn>
                              </p:par>
                            </p:childTnLst>
                          </p:cTn>
                        </p:par>
                        <p:par>
                          <p:cTn id="8" fill="hold">
                            <p:stCondLst>
                              <p:cond delay="3000"/>
                            </p:stCondLst>
                            <p:childTnLst>
                              <p:par>
                                <p:cTn id="9" presetID="9"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bottleneck link (almost always busy)</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130</a:t>
            </a:fld>
            <a:endParaRPr lang="en-US"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147358"/>
            <a:ext cx="4265234" cy="1221464"/>
            <a:chOff x="3613959" y="3147358"/>
            <a:chExt cx="4265234" cy="1221464"/>
          </a:xfrm>
        </p:grpSpPr>
        <p:sp>
          <p:nvSpPr>
            <p:cNvPr id="18" name="TextBox 17">
              <a:extLst>
                <a:ext uri="{FF2B5EF4-FFF2-40B4-BE49-F238E27FC236}">
                  <a16:creationId xmlns:a16="http://schemas.microsoft.com/office/drawing/2014/main" id="{72BF638B-27BF-9A44-BC9B-E5A7126F9971}"/>
                </a:ext>
              </a:extLst>
            </p:cNvPr>
            <p:cNvSpPr txBox="1"/>
            <p:nvPr/>
          </p:nvSpPr>
          <p:spPr>
            <a:xfrm>
              <a:off x="3909241" y="3147358"/>
              <a:ext cx="3969952" cy="1089529"/>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end-end throughout at congested bottleneck, which is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already</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transmitting at full rate, R</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0" y="5329279"/>
            <a:ext cx="4721129" cy="1089529"/>
            <a:chOff x="0" y="5329279"/>
            <a:chExt cx="4721129" cy="1089529"/>
          </a:xfrm>
        </p:grpSpPr>
        <p:sp>
          <p:nvSpPr>
            <p:cNvPr id="110" name="TextBox 109">
              <a:extLst>
                <a:ext uri="{FF2B5EF4-FFF2-40B4-BE49-F238E27FC236}">
                  <a16:creationId xmlns:a16="http://schemas.microsoft.com/office/drawing/2014/main" id="{67AC24E6-353D-7641-8425-F6A26F20ABC7}"/>
                </a:ext>
              </a:extLst>
            </p:cNvPr>
            <p:cNvSpPr txBox="1"/>
            <p:nvPr/>
          </p:nvSpPr>
          <p:spPr>
            <a:xfrm>
              <a:off x="0" y="5329279"/>
              <a:ext cx="3295851" cy="1089529"/>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measured RTT (increased queueing delay at bottleneck link)</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184B2883-3648-6DC4-6A03-8BA7B1C7601B}"/>
              </a:ext>
            </a:extLst>
          </p:cNvPr>
          <p:cNvGrpSpPr/>
          <p:nvPr/>
        </p:nvGrpSpPr>
        <p:grpSpPr>
          <a:xfrm>
            <a:off x="3983442" y="4212118"/>
            <a:ext cx="3811183" cy="369332"/>
            <a:chOff x="3375025" y="6269341"/>
            <a:chExt cx="3811183" cy="369332"/>
          </a:xfrm>
        </p:grpSpPr>
        <p:cxnSp>
          <p:nvCxnSpPr>
            <p:cNvPr id="28" name="Straight Connector 27">
              <a:extLst>
                <a:ext uri="{FF2B5EF4-FFF2-40B4-BE49-F238E27FC236}">
                  <a16:creationId xmlns:a16="http://schemas.microsoft.com/office/drawing/2014/main" id="{D625C25C-416C-5C4E-AFF1-F6889ED15803}"/>
                </a:ext>
              </a:extLst>
            </p:cNvPr>
            <p:cNvCxnSpPr>
              <a:cxnSpLocks/>
            </p:cNvCxnSpPr>
            <p:nvPr/>
          </p:nvCxnSpPr>
          <p:spPr>
            <a:xfrm>
              <a:off x="3375025" y="6443089"/>
              <a:ext cx="3811183" cy="10918"/>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grpSp>
      <p:sp>
        <p:nvSpPr>
          <p:cNvPr id="31" name="TextBox 30">
            <a:extLst>
              <a:ext uri="{FF2B5EF4-FFF2-40B4-BE49-F238E27FC236}">
                <a16:creationId xmlns:a16="http://schemas.microsoft.com/office/drawing/2014/main" id="{AB18F1EA-ED80-CE47-9C3C-647F034AB95E}"/>
              </a:ext>
            </a:extLst>
          </p:cNvPr>
          <p:cNvSpPr txBox="1"/>
          <p:nvPr/>
        </p:nvSpPr>
        <p:spPr>
          <a:xfrm>
            <a:off x="3613959" y="6286002"/>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dirty="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131</a:t>
            </a:fld>
            <a:endParaRPr lang="en-US" dirty="0"/>
          </a:p>
        </p:txBody>
      </p:sp>
      <p:sp>
        <p:nvSpPr>
          <p:cNvPr id="10" name="TextBox 9">
            <a:extLst>
              <a:ext uri="{FF2B5EF4-FFF2-40B4-BE49-F238E27FC236}">
                <a16:creationId xmlns:a16="http://schemas.microsoft.com/office/drawing/2014/main" id="{1203CE27-FB62-C8C9-D4DA-A725B6C16D8C}"/>
              </a:ext>
            </a:extLst>
          </p:cNvPr>
          <p:cNvSpPr txBox="1"/>
          <p:nvPr/>
        </p:nvSpPr>
        <p:spPr>
          <a:xfrm>
            <a:off x="5386039" y="5509414"/>
            <a:ext cx="328936" cy="400110"/>
          </a:xfrm>
          <a:prstGeom prst="rect">
            <a:avLst/>
          </a:prstGeom>
          <a:noFill/>
        </p:spPr>
        <p:txBody>
          <a:bodyPr wrap="none" rtlCol="0">
            <a:spAutoFit/>
          </a:bodyPr>
          <a:lstStyle/>
          <a:p>
            <a:r>
              <a:rPr lang="en-US" sz="2000" dirty="0">
                <a:solidFill>
                  <a:schemeClr val="bg1"/>
                </a:solidFill>
              </a:rPr>
              <a:t>R</a:t>
            </a:r>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870840-002A-65E7-397F-AA85723E8DBD}"/>
            </a:ext>
          </a:extLst>
        </p:cNvPr>
        <p:cNvGrpSpPr/>
        <p:nvPr/>
      </p:nvGrpSpPr>
      <p:grpSpPr>
        <a:xfrm>
          <a:off x="0" y="0"/>
          <a:ext cx="0" cy="0"/>
          <a:chOff x="0" y="0"/>
          <a:chExt cx="0" cy="0"/>
        </a:xfrm>
      </p:grpSpPr>
      <p:sp>
        <p:nvSpPr>
          <p:cNvPr id="189" name="Freeform 2">
            <a:extLst>
              <a:ext uri="{FF2B5EF4-FFF2-40B4-BE49-F238E27FC236}">
                <a16:creationId xmlns:a16="http://schemas.microsoft.com/office/drawing/2014/main" id="{9856E51F-AFF4-CEF8-0A54-0A11FEB20C63}"/>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31FCCB9-68FA-BD91-1CC1-A450E5DD8716}"/>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118E0BEF-9D46-D766-1FDE-0FC2279226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46B43209-17AD-1CC7-41B5-EDBEAF0BB00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414BDAE6-8D1C-427D-6C9D-226C9EC7DE1F}"/>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3A6F4156-E274-FA6B-631F-DC21CB5D4FD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A21982C4-D5EB-4602-57A0-51401CD2BA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BBBD3C7E-0B44-23FB-06FA-CE6428141E4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9EA68B3-408A-CA80-6A36-CBEFA1BEBB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9AA3017C-CD97-E14C-E94D-13F71745282D}"/>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7732AB86-B47C-A12A-48DA-2C4A07309E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AF4E23C9-0772-298A-E284-FE73399FC2E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36DB8665-E966-57E6-CC0D-C64D55DD0D78}"/>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54851C97-C075-2993-D020-0DF2D3D1BF7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B9BEBCB4-19E3-3716-DEFB-17FF0857FA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846368C0-A140-8B2B-1B43-AC66E3C94E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946B246D-0FED-7BEE-936A-BD60BDECFF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B5B83DFD-D3F4-CFEF-E6D4-EA0D45E792AA}"/>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97C3D4C2-D98A-C41D-FEE4-5E3051A81C8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9BA9DBDD-8D53-6230-CAFD-7319EFAB7D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A547BBB9-919C-93CD-B93F-E6FA44E9E8C0}"/>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3A5BA550-AC47-14F5-9E0A-E75295FB267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527A0236-8818-4014-B590-101D6F6FD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187238BF-2B3A-43BD-ABA9-72073F1EA38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E278D606-F517-B790-D306-52FB50CE5AD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84F48542-E45A-A4AB-8F8A-B0610ECD0918}"/>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320A0F2-2D70-F041-57E3-21D8D2BE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FC6E5532-6C25-9D32-8423-9491C6215A3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20CE577B-3F5A-260F-9C0D-280D56DACACC}"/>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EF669FD-3D93-F60A-B880-0CE8396CEC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64690180-BE5A-D4B4-882B-6711DF533C1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DA937A96-B59A-9FC9-3BDE-D656DA809BC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3CFCA56-6A96-BEEC-FDE7-3742D644068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CAD13C47-0E87-9C8B-21BA-5F7A579A86E9}"/>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4CEF3197-3BEB-8294-835A-7838D78A59C8}"/>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233C4567-2137-3EA9-5141-7B9276F6CEF8}"/>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CAF1A00E-187D-B164-1597-960354AB72DF}"/>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1027419E-69C2-04F4-DC26-5C8746B563CF}"/>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515BFBB3-964F-38B7-ED43-845120CCC7C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103DC549-A9AF-F82C-8B37-6B0B2385D7AB}"/>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61D4761E-A031-CA2E-6073-2E35F841CE41}"/>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98CE59A6-35A0-CBB0-2EC9-BBC79BDC12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6169441E-3E91-0854-5B83-727AA04E783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009685CE-53A0-7F41-AA8B-ECEBDC7CFAD0}"/>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28505CF5-A124-EB2E-D48A-00D74E70D5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24EB6E06-E2B1-4A01-8D89-0CB56418C09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0C3BC699-2EDF-C87C-DEAB-EE38585E985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9E122143-051C-705C-0EB3-BE8D200B392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6D0CCE03-3FB5-A057-2744-69143DEDEEB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F6E60047-AE23-338E-0954-259516FB0050}"/>
              </a:ext>
            </a:extLst>
          </p:cNvPr>
          <p:cNvSpPr txBox="1">
            <a:spLocks noChangeArrowheads="1"/>
          </p:cNvSpPr>
          <p:nvPr/>
        </p:nvSpPr>
        <p:spPr>
          <a:xfrm>
            <a:off x="667043" y="1366203"/>
            <a:ext cx="11177587" cy="1608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lang="en-US" dirty="0">
                <a:solidFill>
                  <a:prstClr val="black"/>
                </a:solidFill>
                <a:latin typeface="Calibri" panose="020F0502020204030204"/>
              </a:rPr>
              <a:t>multiple flows collectively congest bottleneck link:</a:t>
            </a:r>
          </a:p>
          <a:p>
            <a:pPr marL="690563" lvl="1" indent="-227013">
              <a:spcBef>
                <a:spcPts val="400"/>
              </a:spcBef>
              <a:buClr>
                <a:srgbClr val="0000A3"/>
              </a:buClr>
              <a:defRPr/>
            </a:pPr>
            <a:r>
              <a:rPr lang="en-US" sz="2800" dirty="0">
                <a:solidFill>
                  <a:prstClr val="black"/>
                </a:solidFill>
                <a:latin typeface="Calibri" panose="020F0502020204030204"/>
              </a:rPr>
              <a:t>each their executing own TCP congestion control</a:t>
            </a:r>
          </a:p>
          <a:p>
            <a:pPr marL="690563" lvl="1" indent="-227013">
              <a:spcBef>
                <a:spcPts val="400"/>
              </a:spcBef>
              <a:buClr>
                <a:srgbClr val="0000A3"/>
              </a:buClr>
              <a:defRPr/>
            </a:pPr>
            <a:r>
              <a:rPr lang="en-US" sz="2800" noProof="0" dirty="0">
                <a:solidFill>
                  <a:prstClr val="black"/>
                </a:solidFill>
                <a:latin typeface="Calibri" panose="020F0502020204030204"/>
              </a:rPr>
              <a:t>each of </a:t>
            </a:r>
            <a:r>
              <a:rPr lang="en-US" sz="2800" i="1" noProof="0" dirty="0">
                <a:solidFill>
                  <a:prstClr val="black"/>
                </a:solidFill>
                <a:latin typeface="Calibri" panose="020F0502020204030204"/>
              </a:rPr>
              <a:t>N</a:t>
            </a:r>
            <a:r>
              <a:rPr lang="en-US" sz="2800" noProof="0" dirty="0">
                <a:solidFill>
                  <a:prstClr val="black"/>
                </a:solidFill>
                <a:latin typeface="Calibri" panose="020F0502020204030204"/>
              </a:rPr>
              <a:t> flows should ideally </a:t>
            </a:r>
            <a:r>
              <a:rPr lang="en-US" sz="2800" dirty="0">
                <a:solidFill>
                  <a:prstClr val="black"/>
                </a:solidFill>
                <a:latin typeface="Calibri" panose="020F0502020204030204"/>
              </a:rPr>
              <a:t>receive throughput of </a:t>
            </a:r>
            <a:r>
              <a:rPr lang="en-US" sz="2800" i="1" noProof="0" dirty="0">
                <a:solidFill>
                  <a:prstClr val="black"/>
                </a:solidFill>
                <a:latin typeface="Calibri" panose="020F0502020204030204"/>
              </a:rPr>
              <a:t>R/N </a:t>
            </a:r>
            <a:endPar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800100" lvl="1" indent="-215900">
              <a:spcBef>
                <a:spcPts val="1000"/>
              </a:spcBef>
              <a:buClr>
                <a:srgbClr val="0000A3"/>
              </a:buClr>
              <a:buFont typeface="Wingdings" charset="2"/>
              <a:buChar char="§"/>
              <a:defRPr/>
            </a:pPr>
            <a:endPar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Slide Number Placeholder 2">
            <a:extLst>
              <a:ext uri="{FF2B5EF4-FFF2-40B4-BE49-F238E27FC236}">
                <a16:creationId xmlns:a16="http://schemas.microsoft.com/office/drawing/2014/main" id="{B635E8D0-C0E4-F8AE-90C3-4D7FFDB6497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132</a:t>
            </a:fld>
            <a:endParaRPr lang="en-US" dirty="0"/>
          </a:p>
        </p:txBody>
      </p:sp>
      <p:grpSp>
        <p:nvGrpSpPr>
          <p:cNvPr id="37" name="Group 36">
            <a:extLst>
              <a:ext uri="{FF2B5EF4-FFF2-40B4-BE49-F238E27FC236}">
                <a16:creationId xmlns:a16="http://schemas.microsoft.com/office/drawing/2014/main" id="{5BF05370-6623-FF5B-3C75-AF392D11EA74}"/>
              </a:ext>
            </a:extLst>
          </p:cNvPr>
          <p:cNvGrpSpPr/>
          <p:nvPr/>
        </p:nvGrpSpPr>
        <p:grpSpPr>
          <a:xfrm>
            <a:off x="4932769" y="5194220"/>
            <a:ext cx="768768" cy="634581"/>
            <a:chOff x="8692732" y="3768846"/>
            <a:chExt cx="887337" cy="733973"/>
          </a:xfrm>
        </p:grpSpPr>
        <p:sp>
          <p:nvSpPr>
            <p:cNvPr id="36" name="Freeform 35">
              <a:extLst>
                <a:ext uri="{FF2B5EF4-FFF2-40B4-BE49-F238E27FC236}">
                  <a16:creationId xmlns:a16="http://schemas.microsoft.com/office/drawing/2014/main" id="{FFD190DF-835E-E1D1-2BFA-B2EE45F8F479}"/>
                </a:ext>
              </a:extLst>
            </p:cNvPr>
            <p:cNvSpPr/>
            <p:nvPr/>
          </p:nvSpPr>
          <p:spPr>
            <a:xfrm>
              <a:off x="8692732" y="3842979"/>
              <a:ext cx="757595" cy="178863"/>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Freeform 13">
              <a:extLst>
                <a:ext uri="{FF2B5EF4-FFF2-40B4-BE49-F238E27FC236}">
                  <a16:creationId xmlns:a16="http://schemas.microsoft.com/office/drawing/2014/main" id="{250785A7-8C18-868F-F36A-FB30F795C965}"/>
                </a:ext>
              </a:extLst>
            </p:cNvPr>
            <p:cNvSpPr/>
            <p:nvPr/>
          </p:nvSpPr>
          <p:spPr>
            <a:xfrm>
              <a:off x="8694412" y="4310142"/>
              <a:ext cx="757595" cy="19267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 name="Oval 29">
              <a:extLst>
                <a:ext uri="{FF2B5EF4-FFF2-40B4-BE49-F238E27FC236}">
                  <a16:creationId xmlns:a16="http://schemas.microsoft.com/office/drawing/2014/main" id="{41F39742-5052-803A-BF8C-C42BAD6F909D}"/>
                </a:ext>
              </a:extLst>
            </p:cNvPr>
            <p:cNvSpPr/>
            <p:nvPr/>
          </p:nvSpPr>
          <p:spPr>
            <a:xfrm>
              <a:off x="8698808" y="4225810"/>
              <a:ext cx="755069"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445C9901-29FD-F284-0EAD-3277E3F45A2D}"/>
                </a:ext>
              </a:extLst>
            </p:cNvPr>
            <p:cNvSpPr/>
            <p:nvPr/>
          </p:nvSpPr>
          <p:spPr>
            <a:xfrm>
              <a:off x="8696938" y="3768846"/>
              <a:ext cx="755069"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 name="Group 18">
              <a:extLst>
                <a:ext uri="{FF2B5EF4-FFF2-40B4-BE49-F238E27FC236}">
                  <a16:creationId xmlns:a16="http://schemas.microsoft.com/office/drawing/2014/main" id="{23AD7AA2-B45E-CEED-21E6-6AD1C7FBD3A2}"/>
                </a:ext>
              </a:extLst>
            </p:cNvPr>
            <p:cNvGrpSpPr/>
            <p:nvPr/>
          </p:nvGrpSpPr>
          <p:grpSpPr>
            <a:xfrm>
              <a:off x="8897947" y="3782018"/>
              <a:ext cx="348960" cy="123931"/>
              <a:chOff x="7786941" y="2884917"/>
              <a:chExt cx="897649" cy="353919"/>
            </a:xfrm>
          </p:grpSpPr>
          <p:sp>
            <p:nvSpPr>
              <p:cNvPr id="21" name="Freeform 20">
                <a:extLst>
                  <a:ext uri="{FF2B5EF4-FFF2-40B4-BE49-F238E27FC236}">
                    <a16:creationId xmlns:a16="http://schemas.microsoft.com/office/drawing/2014/main" id="{1D6B95E5-F5AE-97C1-9034-95690277C8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BD1A2EAA-8AC5-180F-3387-854F0FADF8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23">
                <a:extLst>
                  <a:ext uri="{FF2B5EF4-FFF2-40B4-BE49-F238E27FC236}">
                    <a16:creationId xmlns:a16="http://schemas.microsoft.com/office/drawing/2014/main" id="{1CC5E81A-6925-D465-D05B-5DE2404326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80787448-CB6E-E43B-DA1E-398CDFFBA4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34" name="Straight Connector 33">
              <a:extLst>
                <a:ext uri="{FF2B5EF4-FFF2-40B4-BE49-F238E27FC236}">
                  <a16:creationId xmlns:a16="http://schemas.microsoft.com/office/drawing/2014/main" id="{CCA06453-B111-A7ED-9C4E-5F471D159B93}"/>
                </a:ext>
              </a:extLst>
            </p:cNvPr>
            <p:cNvCxnSpPr>
              <a:stCxn id="30" idx="2"/>
            </p:cNvCxnSpPr>
            <p:nvPr/>
          </p:nvCxnSpPr>
          <p:spPr>
            <a:xfrm flipH="1" flipV="1">
              <a:off x="8694412" y="3851391"/>
              <a:ext cx="4396" cy="458751"/>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74DB4073-158A-9C29-1A2E-C14AB480711F}"/>
                </a:ext>
              </a:extLst>
            </p:cNvPr>
            <p:cNvCxnSpPr/>
            <p:nvPr/>
          </p:nvCxnSpPr>
          <p:spPr>
            <a:xfrm flipH="1" flipV="1">
              <a:off x="9453877" y="3842979"/>
              <a:ext cx="4396" cy="458751"/>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pic>
          <p:nvPicPr>
            <p:cNvPr id="11" name="Picture 10" descr="A row of colorful rectangular objects&#10;&#10;Description automatically generated">
              <a:extLst>
                <a:ext uri="{FF2B5EF4-FFF2-40B4-BE49-F238E27FC236}">
                  <a16:creationId xmlns:a16="http://schemas.microsoft.com/office/drawing/2014/main" id="{0031780E-3965-ADCA-7733-EE6AC49B2461}"/>
                </a:ext>
              </a:extLst>
            </p:cNvPr>
            <p:cNvPicPr>
              <a:picLocks noChangeAspect="1"/>
            </p:cNvPicPr>
            <p:nvPr/>
          </p:nvPicPr>
          <p:blipFill>
            <a:blip r:embed="rId3"/>
            <a:stretch>
              <a:fillRect/>
            </a:stretch>
          </p:blipFill>
          <p:spPr>
            <a:xfrm>
              <a:off x="8897947" y="3957329"/>
              <a:ext cx="682122" cy="390314"/>
            </a:xfrm>
            <a:prstGeom prst="rect">
              <a:avLst/>
            </a:prstGeom>
          </p:spPr>
        </p:pic>
      </p:grpSp>
      <p:grpSp>
        <p:nvGrpSpPr>
          <p:cNvPr id="38" name="Group 37">
            <a:extLst>
              <a:ext uri="{FF2B5EF4-FFF2-40B4-BE49-F238E27FC236}">
                <a16:creationId xmlns:a16="http://schemas.microsoft.com/office/drawing/2014/main" id="{E3816AD1-B3E1-BA51-5128-02522C010DC7}"/>
              </a:ext>
            </a:extLst>
          </p:cNvPr>
          <p:cNvGrpSpPr/>
          <p:nvPr/>
        </p:nvGrpSpPr>
        <p:grpSpPr>
          <a:xfrm>
            <a:off x="1916841" y="3261962"/>
            <a:ext cx="1322364" cy="3338489"/>
            <a:chOff x="2187427" y="1018200"/>
            <a:chExt cx="1149383" cy="2958858"/>
          </a:xfrm>
        </p:grpSpPr>
        <p:sp>
          <p:nvSpPr>
            <p:cNvPr id="39" name="Freeform 417">
              <a:extLst>
                <a:ext uri="{FF2B5EF4-FFF2-40B4-BE49-F238E27FC236}">
                  <a16:creationId xmlns:a16="http://schemas.microsoft.com/office/drawing/2014/main" id="{D6D39DD7-3E34-3972-B0B8-16CC618E9504}"/>
                </a:ext>
              </a:extLst>
            </p:cNvPr>
            <p:cNvSpPr>
              <a:spLocks/>
            </p:cNvSpPr>
            <p:nvPr/>
          </p:nvSpPr>
          <p:spPr bwMode="auto">
            <a:xfrm>
              <a:off x="2193296" y="1226167"/>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pic>
          <p:nvPicPr>
            <p:cNvPr id="40" name="Picture 39" descr="A computer with a green screen&#10;&#10;Description automatically generated">
              <a:extLst>
                <a:ext uri="{FF2B5EF4-FFF2-40B4-BE49-F238E27FC236}">
                  <a16:creationId xmlns:a16="http://schemas.microsoft.com/office/drawing/2014/main" id="{5A4B6895-6225-B4EF-43D7-AE6E682D7BD5}"/>
                </a:ext>
              </a:extLst>
            </p:cNvPr>
            <p:cNvPicPr>
              <a:picLocks noChangeAspect="1"/>
            </p:cNvPicPr>
            <p:nvPr/>
          </p:nvPicPr>
          <p:blipFill>
            <a:blip r:embed="rId4"/>
            <a:stretch>
              <a:fillRect/>
            </a:stretch>
          </p:blipFill>
          <p:spPr>
            <a:xfrm>
              <a:off x="2193295" y="1018200"/>
              <a:ext cx="571757" cy="566742"/>
            </a:xfrm>
            <a:prstGeom prst="rect">
              <a:avLst/>
            </a:prstGeom>
          </p:spPr>
        </p:pic>
        <p:sp>
          <p:nvSpPr>
            <p:cNvPr id="41" name="Freeform 417">
              <a:extLst>
                <a:ext uri="{FF2B5EF4-FFF2-40B4-BE49-F238E27FC236}">
                  <a16:creationId xmlns:a16="http://schemas.microsoft.com/office/drawing/2014/main" id="{8F5E38F6-154B-371A-39CB-58D964595628}"/>
                </a:ext>
              </a:extLst>
            </p:cNvPr>
            <p:cNvSpPr>
              <a:spLocks/>
            </p:cNvSpPr>
            <p:nvPr/>
          </p:nvSpPr>
          <p:spPr bwMode="auto">
            <a:xfrm>
              <a:off x="2193296" y="1961034"/>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sp>
          <p:nvSpPr>
            <p:cNvPr id="42" name="Freeform 417">
              <a:extLst>
                <a:ext uri="{FF2B5EF4-FFF2-40B4-BE49-F238E27FC236}">
                  <a16:creationId xmlns:a16="http://schemas.microsoft.com/office/drawing/2014/main" id="{39B16BFE-724E-0361-2472-E808A228AAEE}"/>
                </a:ext>
              </a:extLst>
            </p:cNvPr>
            <p:cNvSpPr>
              <a:spLocks/>
            </p:cNvSpPr>
            <p:nvPr/>
          </p:nvSpPr>
          <p:spPr bwMode="auto">
            <a:xfrm>
              <a:off x="2187427" y="3296525"/>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grpSp>
          <p:nvGrpSpPr>
            <p:cNvPr id="43" name="Group 42">
              <a:extLst>
                <a:ext uri="{FF2B5EF4-FFF2-40B4-BE49-F238E27FC236}">
                  <a16:creationId xmlns:a16="http://schemas.microsoft.com/office/drawing/2014/main" id="{1B17814E-E26F-F7D3-F39A-7C696B9E06DF}"/>
                </a:ext>
              </a:extLst>
            </p:cNvPr>
            <p:cNvGrpSpPr/>
            <p:nvPr/>
          </p:nvGrpSpPr>
          <p:grpSpPr>
            <a:xfrm>
              <a:off x="2221530" y="1863658"/>
              <a:ext cx="571757" cy="566742"/>
              <a:chOff x="5973704" y="2562470"/>
              <a:chExt cx="2172970" cy="2153910"/>
            </a:xfrm>
          </p:grpSpPr>
          <p:pic>
            <p:nvPicPr>
              <p:cNvPr id="48" name="Picture 47" descr="A computer with a green screen&#10;&#10;Description automatically generated">
                <a:extLst>
                  <a:ext uri="{FF2B5EF4-FFF2-40B4-BE49-F238E27FC236}">
                    <a16:creationId xmlns:a16="http://schemas.microsoft.com/office/drawing/2014/main" id="{8915B6BB-099C-2960-6462-B49DD2819B8F}"/>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49" name="Freeform 48">
                <a:extLst>
                  <a:ext uri="{FF2B5EF4-FFF2-40B4-BE49-F238E27FC236}">
                    <a16:creationId xmlns:a16="http://schemas.microsoft.com/office/drawing/2014/main" id="{D4A37CC1-8261-EFA2-B388-29B27B7F04BC}"/>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FCBA92"/>
                  </a:gs>
                  <a:gs pos="53000">
                    <a:srgbClr val="FEE3D0"/>
                  </a:gs>
                  <a:gs pos="99000">
                    <a:srgbClr val="FCBA9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 name="Straight Connector 49">
                <a:extLst>
                  <a:ext uri="{FF2B5EF4-FFF2-40B4-BE49-F238E27FC236}">
                    <a16:creationId xmlns:a16="http://schemas.microsoft.com/office/drawing/2014/main" id="{D7D57FB6-98ED-8F22-1100-1C6194FA4582}"/>
                  </a:ext>
                </a:extLst>
              </p:cNvPr>
              <p:cNvCxnSpPr>
                <a:cxnSpLocks/>
              </p:cNvCxnSpPr>
              <p:nvPr/>
            </p:nvCxnSpPr>
            <p:spPr>
              <a:xfrm flipV="1">
                <a:off x="6878781" y="4400550"/>
                <a:ext cx="944419" cy="120650"/>
              </a:xfrm>
              <a:prstGeom prst="line">
                <a:avLst/>
              </a:prstGeom>
              <a:ln w="31750" cap="rnd">
                <a:solidFill>
                  <a:srgbClr val="FCBA92"/>
                </a:solidFill>
              </a:ln>
            </p:spPr>
            <p:style>
              <a:lnRef idx="2">
                <a:schemeClr val="accent1"/>
              </a:lnRef>
              <a:fillRef idx="0">
                <a:schemeClr val="accent1"/>
              </a:fillRef>
              <a:effectRef idx="1">
                <a:schemeClr val="accent1"/>
              </a:effectRef>
              <a:fontRef idx="minor">
                <a:schemeClr val="tx1"/>
              </a:fontRef>
            </p:style>
          </p:cxnSp>
        </p:grpSp>
        <p:grpSp>
          <p:nvGrpSpPr>
            <p:cNvPr id="44" name="Group 43">
              <a:extLst>
                <a:ext uri="{FF2B5EF4-FFF2-40B4-BE49-F238E27FC236}">
                  <a16:creationId xmlns:a16="http://schemas.microsoft.com/office/drawing/2014/main" id="{417D3647-ACDB-BF56-7619-6025EDD07B75}"/>
                </a:ext>
              </a:extLst>
            </p:cNvPr>
            <p:cNvGrpSpPr/>
            <p:nvPr/>
          </p:nvGrpSpPr>
          <p:grpSpPr>
            <a:xfrm>
              <a:off x="2211440" y="3041647"/>
              <a:ext cx="571757" cy="566742"/>
              <a:chOff x="5973704" y="2562470"/>
              <a:chExt cx="2172970" cy="2153910"/>
            </a:xfrm>
          </p:grpSpPr>
          <p:pic>
            <p:nvPicPr>
              <p:cNvPr id="45" name="Picture 44" descr="A computer with a green screen&#10;&#10;Description automatically generated">
                <a:extLst>
                  <a:ext uri="{FF2B5EF4-FFF2-40B4-BE49-F238E27FC236}">
                    <a16:creationId xmlns:a16="http://schemas.microsoft.com/office/drawing/2014/main" id="{16CE30C8-7C7D-541E-DD6D-1FEABD8D6C56}"/>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46" name="Freeform 45">
                <a:extLst>
                  <a:ext uri="{FF2B5EF4-FFF2-40B4-BE49-F238E27FC236}">
                    <a16:creationId xmlns:a16="http://schemas.microsoft.com/office/drawing/2014/main" id="{05661C77-73B4-749A-FAC2-833F1B2B3DE4}"/>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5F57A0"/>
                  </a:gs>
                  <a:gs pos="53000">
                    <a:srgbClr val="8477E4"/>
                  </a:gs>
                  <a:gs pos="99000">
                    <a:srgbClr val="5F57A0"/>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7" name="Straight Connector 46">
                <a:extLst>
                  <a:ext uri="{FF2B5EF4-FFF2-40B4-BE49-F238E27FC236}">
                    <a16:creationId xmlns:a16="http://schemas.microsoft.com/office/drawing/2014/main" id="{6FC4AB24-3DBD-2968-6545-BA2A4B675A22}"/>
                  </a:ext>
                </a:extLst>
              </p:cNvPr>
              <p:cNvCxnSpPr>
                <a:cxnSpLocks/>
              </p:cNvCxnSpPr>
              <p:nvPr/>
            </p:nvCxnSpPr>
            <p:spPr>
              <a:xfrm flipV="1">
                <a:off x="6878781" y="4400550"/>
                <a:ext cx="944419" cy="120650"/>
              </a:xfrm>
              <a:prstGeom prst="line">
                <a:avLst/>
              </a:prstGeom>
              <a:ln w="31750" cap="rnd">
                <a:solidFill>
                  <a:srgbClr val="5F57A0"/>
                </a:solidFill>
              </a:ln>
            </p:spPr>
            <p:style>
              <a:lnRef idx="2">
                <a:schemeClr val="accent1"/>
              </a:lnRef>
              <a:fillRef idx="0">
                <a:schemeClr val="accent1"/>
              </a:fillRef>
              <a:effectRef idx="1">
                <a:schemeClr val="accent1"/>
              </a:effectRef>
              <a:fontRef idx="minor">
                <a:schemeClr val="tx1"/>
              </a:fontRef>
            </p:style>
          </p:cxnSp>
        </p:grpSp>
      </p:grpSp>
      <p:grpSp>
        <p:nvGrpSpPr>
          <p:cNvPr id="51" name="Group 50">
            <a:extLst>
              <a:ext uri="{FF2B5EF4-FFF2-40B4-BE49-F238E27FC236}">
                <a16:creationId xmlns:a16="http://schemas.microsoft.com/office/drawing/2014/main" id="{59780823-5CFA-EA55-3FD6-B0E5837767F4}"/>
              </a:ext>
            </a:extLst>
          </p:cNvPr>
          <p:cNvGrpSpPr/>
          <p:nvPr/>
        </p:nvGrpSpPr>
        <p:grpSpPr>
          <a:xfrm>
            <a:off x="7529914" y="3535921"/>
            <a:ext cx="1529705" cy="3153047"/>
            <a:chOff x="8489331" y="2314488"/>
            <a:chExt cx="1529705" cy="3153047"/>
          </a:xfrm>
        </p:grpSpPr>
        <p:grpSp>
          <p:nvGrpSpPr>
            <p:cNvPr id="52" name="Group 51">
              <a:extLst>
                <a:ext uri="{FF2B5EF4-FFF2-40B4-BE49-F238E27FC236}">
                  <a16:creationId xmlns:a16="http://schemas.microsoft.com/office/drawing/2014/main" id="{ED06E003-043D-1E26-AA85-CDC01C00E953}"/>
                </a:ext>
              </a:extLst>
            </p:cNvPr>
            <p:cNvGrpSpPr/>
            <p:nvPr/>
          </p:nvGrpSpPr>
          <p:grpSpPr>
            <a:xfrm flipH="1">
              <a:off x="8489331" y="2318781"/>
              <a:ext cx="1322364" cy="3148754"/>
              <a:chOff x="2187427" y="1018200"/>
              <a:chExt cx="1149383" cy="2790698"/>
            </a:xfrm>
          </p:grpSpPr>
          <p:sp>
            <p:nvSpPr>
              <p:cNvPr id="58" name="Freeform 417">
                <a:extLst>
                  <a:ext uri="{FF2B5EF4-FFF2-40B4-BE49-F238E27FC236}">
                    <a16:creationId xmlns:a16="http://schemas.microsoft.com/office/drawing/2014/main" id="{B4F08912-AFC8-599A-2E8B-9544E20DE29E}"/>
                  </a:ext>
                </a:extLst>
              </p:cNvPr>
              <p:cNvSpPr>
                <a:spLocks/>
              </p:cNvSpPr>
              <p:nvPr/>
            </p:nvSpPr>
            <p:spPr bwMode="auto">
              <a:xfrm>
                <a:off x="2193296" y="1226167"/>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pic>
            <p:nvPicPr>
              <p:cNvPr id="59" name="Picture 58" descr="A computer with a green screen&#10;&#10;Description automatically generated">
                <a:extLst>
                  <a:ext uri="{FF2B5EF4-FFF2-40B4-BE49-F238E27FC236}">
                    <a16:creationId xmlns:a16="http://schemas.microsoft.com/office/drawing/2014/main" id="{7E07C5DE-CB97-38DD-9F76-C7886FC72038}"/>
                  </a:ext>
                </a:extLst>
              </p:cNvPr>
              <p:cNvPicPr>
                <a:picLocks noChangeAspect="1"/>
              </p:cNvPicPr>
              <p:nvPr/>
            </p:nvPicPr>
            <p:blipFill>
              <a:blip r:embed="rId4"/>
              <a:stretch>
                <a:fillRect/>
              </a:stretch>
            </p:blipFill>
            <p:spPr>
              <a:xfrm>
                <a:off x="2193295" y="1018200"/>
                <a:ext cx="571757" cy="566742"/>
              </a:xfrm>
              <a:prstGeom prst="rect">
                <a:avLst/>
              </a:prstGeom>
            </p:spPr>
          </p:pic>
          <p:sp>
            <p:nvSpPr>
              <p:cNvPr id="60" name="Freeform 417">
                <a:extLst>
                  <a:ext uri="{FF2B5EF4-FFF2-40B4-BE49-F238E27FC236}">
                    <a16:creationId xmlns:a16="http://schemas.microsoft.com/office/drawing/2014/main" id="{A44A115A-FD6D-1648-6928-8A97F2743FB6}"/>
                  </a:ext>
                </a:extLst>
              </p:cNvPr>
              <p:cNvSpPr>
                <a:spLocks/>
              </p:cNvSpPr>
              <p:nvPr/>
            </p:nvSpPr>
            <p:spPr bwMode="auto">
              <a:xfrm>
                <a:off x="2193296" y="1961034"/>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sp>
            <p:nvSpPr>
              <p:cNvPr id="61" name="Freeform 417">
                <a:extLst>
                  <a:ext uri="{FF2B5EF4-FFF2-40B4-BE49-F238E27FC236}">
                    <a16:creationId xmlns:a16="http://schemas.microsoft.com/office/drawing/2014/main" id="{EB73D587-6397-FF55-5A45-C595A7AC488D}"/>
                  </a:ext>
                </a:extLst>
              </p:cNvPr>
              <p:cNvSpPr>
                <a:spLocks/>
              </p:cNvSpPr>
              <p:nvPr/>
            </p:nvSpPr>
            <p:spPr bwMode="auto">
              <a:xfrm>
                <a:off x="2187427" y="3128365"/>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grpSp>
            <p:nvGrpSpPr>
              <p:cNvPr id="62" name="Group 61">
                <a:extLst>
                  <a:ext uri="{FF2B5EF4-FFF2-40B4-BE49-F238E27FC236}">
                    <a16:creationId xmlns:a16="http://schemas.microsoft.com/office/drawing/2014/main" id="{4FD14474-CA87-E041-CCB2-4ED67DEE9DD9}"/>
                  </a:ext>
                </a:extLst>
              </p:cNvPr>
              <p:cNvGrpSpPr/>
              <p:nvPr/>
            </p:nvGrpSpPr>
            <p:grpSpPr>
              <a:xfrm>
                <a:off x="2221530" y="1863658"/>
                <a:ext cx="571757" cy="566742"/>
                <a:chOff x="5973704" y="2562470"/>
                <a:chExt cx="2172970" cy="2153910"/>
              </a:xfrm>
            </p:grpSpPr>
            <p:pic>
              <p:nvPicPr>
                <p:cNvPr id="67" name="Picture 66" descr="A computer with a green screen&#10;&#10;Description automatically generated">
                  <a:extLst>
                    <a:ext uri="{FF2B5EF4-FFF2-40B4-BE49-F238E27FC236}">
                      <a16:creationId xmlns:a16="http://schemas.microsoft.com/office/drawing/2014/main" id="{093E91E0-B617-6A39-74D2-4722D187AF5E}"/>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68" name="Freeform 67">
                  <a:extLst>
                    <a:ext uri="{FF2B5EF4-FFF2-40B4-BE49-F238E27FC236}">
                      <a16:creationId xmlns:a16="http://schemas.microsoft.com/office/drawing/2014/main" id="{7653AB30-4DC8-6AFF-C46B-99C30C3CE9EC}"/>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FCBA92"/>
                    </a:gs>
                    <a:gs pos="53000">
                      <a:srgbClr val="FEE3D0"/>
                    </a:gs>
                    <a:gs pos="99000">
                      <a:srgbClr val="FCBA9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 name="Straight Connector 68">
                  <a:extLst>
                    <a:ext uri="{FF2B5EF4-FFF2-40B4-BE49-F238E27FC236}">
                      <a16:creationId xmlns:a16="http://schemas.microsoft.com/office/drawing/2014/main" id="{C41E9251-DF24-7176-9914-5F24A07D4616}"/>
                    </a:ext>
                  </a:extLst>
                </p:cNvPr>
                <p:cNvCxnSpPr>
                  <a:cxnSpLocks/>
                </p:cNvCxnSpPr>
                <p:nvPr/>
              </p:nvCxnSpPr>
              <p:spPr>
                <a:xfrm flipV="1">
                  <a:off x="6878781" y="4400550"/>
                  <a:ext cx="944419" cy="120650"/>
                </a:xfrm>
                <a:prstGeom prst="line">
                  <a:avLst/>
                </a:prstGeom>
                <a:ln w="31750" cap="rnd">
                  <a:solidFill>
                    <a:srgbClr val="FCBA92"/>
                  </a:solidFill>
                </a:ln>
              </p:spPr>
              <p:style>
                <a:lnRef idx="2">
                  <a:schemeClr val="accent1"/>
                </a:lnRef>
                <a:fillRef idx="0">
                  <a:schemeClr val="accent1"/>
                </a:fillRef>
                <a:effectRef idx="1">
                  <a:schemeClr val="accent1"/>
                </a:effectRef>
                <a:fontRef idx="minor">
                  <a:schemeClr val="tx1"/>
                </a:fontRef>
              </p:style>
            </p:cxnSp>
          </p:grpSp>
          <p:grpSp>
            <p:nvGrpSpPr>
              <p:cNvPr id="63" name="Group 62">
                <a:extLst>
                  <a:ext uri="{FF2B5EF4-FFF2-40B4-BE49-F238E27FC236}">
                    <a16:creationId xmlns:a16="http://schemas.microsoft.com/office/drawing/2014/main" id="{B03C4FD9-5096-32F3-80F4-6BF41B1DB099}"/>
                  </a:ext>
                </a:extLst>
              </p:cNvPr>
              <p:cNvGrpSpPr/>
              <p:nvPr/>
            </p:nvGrpSpPr>
            <p:grpSpPr>
              <a:xfrm>
                <a:off x="2211440" y="3041647"/>
                <a:ext cx="571757" cy="566742"/>
                <a:chOff x="5973704" y="2562470"/>
                <a:chExt cx="2172970" cy="2153910"/>
              </a:xfrm>
            </p:grpSpPr>
            <p:pic>
              <p:nvPicPr>
                <p:cNvPr id="64" name="Picture 63" descr="A computer with a green screen&#10;&#10;Description automatically generated">
                  <a:extLst>
                    <a:ext uri="{FF2B5EF4-FFF2-40B4-BE49-F238E27FC236}">
                      <a16:creationId xmlns:a16="http://schemas.microsoft.com/office/drawing/2014/main" id="{9FCDA57F-8223-7504-8881-C0A46B3CDD57}"/>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65" name="Freeform 64">
                  <a:extLst>
                    <a:ext uri="{FF2B5EF4-FFF2-40B4-BE49-F238E27FC236}">
                      <a16:creationId xmlns:a16="http://schemas.microsoft.com/office/drawing/2014/main" id="{E332C14C-BED9-E7F8-FFD6-32590CBB6840}"/>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5F57A0"/>
                    </a:gs>
                    <a:gs pos="53000">
                      <a:srgbClr val="8477E4"/>
                    </a:gs>
                    <a:gs pos="99000">
                      <a:srgbClr val="5F57A0"/>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 name="Straight Connector 65">
                  <a:extLst>
                    <a:ext uri="{FF2B5EF4-FFF2-40B4-BE49-F238E27FC236}">
                      <a16:creationId xmlns:a16="http://schemas.microsoft.com/office/drawing/2014/main" id="{1F6F5DE3-D4EF-9ACB-EBFB-E87E95D7D4A6}"/>
                    </a:ext>
                  </a:extLst>
                </p:cNvPr>
                <p:cNvCxnSpPr>
                  <a:cxnSpLocks/>
                </p:cNvCxnSpPr>
                <p:nvPr/>
              </p:nvCxnSpPr>
              <p:spPr>
                <a:xfrm flipV="1">
                  <a:off x="6878781" y="4400550"/>
                  <a:ext cx="944419" cy="120650"/>
                </a:xfrm>
                <a:prstGeom prst="line">
                  <a:avLst/>
                </a:prstGeom>
                <a:ln w="31750" cap="rnd">
                  <a:solidFill>
                    <a:srgbClr val="5F57A0"/>
                  </a:solidFill>
                </a:ln>
              </p:spPr>
              <p:style>
                <a:lnRef idx="2">
                  <a:schemeClr val="accent1"/>
                </a:lnRef>
                <a:fillRef idx="0">
                  <a:schemeClr val="accent1"/>
                </a:fillRef>
                <a:effectRef idx="1">
                  <a:schemeClr val="accent1"/>
                </a:effectRef>
                <a:fontRef idx="minor">
                  <a:schemeClr val="tx1"/>
                </a:fontRef>
              </p:style>
            </p:cxnSp>
          </p:grpSp>
        </p:grpSp>
        <p:sp>
          <p:nvSpPr>
            <p:cNvPr id="53" name="TextBox 52">
              <a:extLst>
                <a:ext uri="{FF2B5EF4-FFF2-40B4-BE49-F238E27FC236}">
                  <a16:creationId xmlns:a16="http://schemas.microsoft.com/office/drawing/2014/main" id="{36822FA0-2770-B189-0686-1AAE7AADDD70}"/>
                </a:ext>
              </a:extLst>
            </p:cNvPr>
            <p:cNvSpPr txBox="1"/>
            <p:nvPr/>
          </p:nvSpPr>
          <p:spPr>
            <a:xfrm>
              <a:off x="9666340" y="2314488"/>
              <a:ext cx="337867" cy="381992"/>
            </a:xfrm>
            <a:prstGeom prst="rect">
              <a:avLst/>
            </a:prstGeom>
            <a:noFill/>
          </p:spPr>
          <p:txBody>
            <a:bodyPr wrap="none" rtlCol="0">
              <a:spAutoFit/>
            </a:bodyPr>
            <a:lstStyle/>
            <a:p>
              <a:r>
                <a:rPr lang="en-US" sz="1600" i="1" dirty="0"/>
                <a:t>1</a:t>
              </a:r>
            </a:p>
          </p:txBody>
        </p:sp>
        <p:sp>
          <p:nvSpPr>
            <p:cNvPr id="54" name="TextBox 53">
              <a:extLst>
                <a:ext uri="{FF2B5EF4-FFF2-40B4-BE49-F238E27FC236}">
                  <a16:creationId xmlns:a16="http://schemas.microsoft.com/office/drawing/2014/main" id="{AF442C4D-D77B-0978-207B-A87DD10A777B}"/>
                </a:ext>
              </a:extLst>
            </p:cNvPr>
            <p:cNvSpPr txBox="1"/>
            <p:nvPr/>
          </p:nvSpPr>
          <p:spPr>
            <a:xfrm>
              <a:off x="9670935" y="3331755"/>
              <a:ext cx="337867" cy="381992"/>
            </a:xfrm>
            <a:prstGeom prst="rect">
              <a:avLst/>
            </a:prstGeom>
            <a:noFill/>
          </p:spPr>
          <p:txBody>
            <a:bodyPr wrap="none" rtlCol="0">
              <a:spAutoFit/>
            </a:bodyPr>
            <a:lstStyle/>
            <a:p>
              <a:r>
                <a:rPr lang="en-US" sz="1600" i="1" dirty="0"/>
                <a:t>2</a:t>
              </a:r>
            </a:p>
          </p:txBody>
        </p:sp>
        <p:sp>
          <p:nvSpPr>
            <p:cNvPr id="55" name="TextBox 54">
              <a:extLst>
                <a:ext uri="{FF2B5EF4-FFF2-40B4-BE49-F238E27FC236}">
                  <a16:creationId xmlns:a16="http://schemas.microsoft.com/office/drawing/2014/main" id="{50875458-65E8-D8ED-3FE7-996899327219}"/>
                </a:ext>
              </a:extLst>
            </p:cNvPr>
            <p:cNvSpPr txBox="1"/>
            <p:nvPr/>
          </p:nvSpPr>
          <p:spPr>
            <a:xfrm>
              <a:off x="9640595" y="4663272"/>
              <a:ext cx="378441" cy="381992"/>
            </a:xfrm>
            <a:prstGeom prst="rect">
              <a:avLst/>
            </a:prstGeom>
            <a:noFill/>
          </p:spPr>
          <p:txBody>
            <a:bodyPr wrap="none" rtlCol="0">
              <a:spAutoFit/>
            </a:bodyPr>
            <a:lstStyle/>
            <a:p>
              <a:r>
                <a:rPr lang="en-US" sz="1600" i="1" dirty="0"/>
                <a:t>N</a:t>
              </a:r>
            </a:p>
          </p:txBody>
        </p:sp>
        <p:sp>
          <p:nvSpPr>
            <p:cNvPr id="57" name="TextBox 56">
              <a:extLst>
                <a:ext uri="{FF2B5EF4-FFF2-40B4-BE49-F238E27FC236}">
                  <a16:creationId xmlns:a16="http://schemas.microsoft.com/office/drawing/2014/main" id="{B06A3419-1DB3-EDE7-5600-1AF918593E7D}"/>
                </a:ext>
              </a:extLst>
            </p:cNvPr>
            <p:cNvSpPr txBox="1"/>
            <p:nvPr/>
          </p:nvSpPr>
          <p:spPr>
            <a:xfrm>
              <a:off x="9326599" y="3961965"/>
              <a:ext cx="330490" cy="751179"/>
            </a:xfrm>
            <a:prstGeom prst="rect">
              <a:avLst/>
            </a:prstGeom>
            <a:noFill/>
          </p:spPr>
          <p:txBody>
            <a:bodyPr wrap="none" rtlCol="0">
              <a:spAutoFit/>
            </a:bodyPr>
            <a:lstStyle/>
            <a:p>
              <a:pPr>
                <a:lnSpc>
                  <a:spcPct val="40000"/>
                </a:lnSpc>
              </a:pPr>
              <a:r>
                <a:rPr lang="en-US" sz="2800" dirty="0"/>
                <a:t>.</a:t>
              </a:r>
            </a:p>
            <a:p>
              <a:pPr>
                <a:lnSpc>
                  <a:spcPct val="40000"/>
                </a:lnSpc>
              </a:pPr>
              <a:r>
                <a:rPr lang="en-US" sz="2800" dirty="0"/>
                <a:t>.</a:t>
              </a:r>
            </a:p>
            <a:p>
              <a:pPr>
                <a:lnSpc>
                  <a:spcPct val="40000"/>
                </a:lnSpc>
              </a:pPr>
              <a:r>
                <a:rPr lang="en-US" sz="2800" dirty="0"/>
                <a:t>.</a:t>
              </a:r>
            </a:p>
          </p:txBody>
        </p:sp>
      </p:grpSp>
      <p:sp>
        <p:nvSpPr>
          <p:cNvPr id="70" name="Freeform 69">
            <a:extLst>
              <a:ext uri="{FF2B5EF4-FFF2-40B4-BE49-F238E27FC236}">
                <a16:creationId xmlns:a16="http://schemas.microsoft.com/office/drawing/2014/main" id="{C1E90886-9D66-A8DF-A7CC-2E8A1A88415A}"/>
              </a:ext>
            </a:extLst>
          </p:cNvPr>
          <p:cNvSpPr/>
          <p:nvPr/>
        </p:nvSpPr>
        <p:spPr>
          <a:xfrm>
            <a:off x="2452086" y="3570139"/>
            <a:ext cx="2456227" cy="2084803"/>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66747"/>
              <a:gd name="connsiteY0" fmla="*/ 0 h 1329049"/>
              <a:gd name="connsiteX1" fmla="*/ 1143000 w 2666747"/>
              <a:gd name="connsiteY1" fmla="*/ 203200 h 1329049"/>
              <a:gd name="connsiteX2" fmla="*/ 1714500 w 2666747"/>
              <a:gd name="connsiteY2" fmla="*/ 1117600 h 1329049"/>
              <a:gd name="connsiteX3" fmla="*/ 2666747 w 2666747"/>
              <a:gd name="connsiteY3" fmla="*/ 1328508 h 1329049"/>
              <a:gd name="connsiteX0" fmla="*/ 0 w 2699940"/>
              <a:gd name="connsiteY0" fmla="*/ 0 h 1426196"/>
              <a:gd name="connsiteX1" fmla="*/ 1143000 w 2699940"/>
              <a:gd name="connsiteY1" fmla="*/ 203200 h 1426196"/>
              <a:gd name="connsiteX2" fmla="*/ 1714500 w 2699940"/>
              <a:gd name="connsiteY2" fmla="*/ 1117600 h 1426196"/>
              <a:gd name="connsiteX3" fmla="*/ 2699940 w 2699940"/>
              <a:gd name="connsiteY3" fmla="*/ 1426082 h 1426196"/>
              <a:gd name="connsiteX0" fmla="*/ 0 w 2699940"/>
              <a:gd name="connsiteY0" fmla="*/ 0 h 1426182"/>
              <a:gd name="connsiteX1" fmla="*/ 1143000 w 2699940"/>
              <a:gd name="connsiteY1" fmla="*/ 203200 h 1426182"/>
              <a:gd name="connsiteX2" fmla="*/ 1992486 w 2699940"/>
              <a:gd name="connsiteY2" fmla="*/ 1102076 h 1426182"/>
              <a:gd name="connsiteX3" fmla="*/ 2699940 w 2699940"/>
              <a:gd name="connsiteY3" fmla="*/ 1426082 h 1426182"/>
              <a:gd name="connsiteX0" fmla="*/ 0 w 2699940"/>
              <a:gd name="connsiteY0" fmla="*/ 0 h 1426403"/>
              <a:gd name="connsiteX1" fmla="*/ 1143000 w 2699940"/>
              <a:gd name="connsiteY1" fmla="*/ 203200 h 1426403"/>
              <a:gd name="connsiteX2" fmla="*/ 1992486 w 2699940"/>
              <a:gd name="connsiteY2" fmla="*/ 1102076 h 1426403"/>
              <a:gd name="connsiteX3" fmla="*/ 2699940 w 2699940"/>
              <a:gd name="connsiteY3" fmla="*/ 1426082 h 1426403"/>
              <a:gd name="connsiteX0" fmla="*/ 0 w 2708238"/>
              <a:gd name="connsiteY0" fmla="*/ 0 h 1342310"/>
              <a:gd name="connsiteX1" fmla="*/ 1143000 w 2708238"/>
              <a:gd name="connsiteY1" fmla="*/ 203200 h 1342310"/>
              <a:gd name="connsiteX2" fmla="*/ 1992486 w 2708238"/>
              <a:gd name="connsiteY2" fmla="*/ 1102076 h 1342310"/>
              <a:gd name="connsiteX3" fmla="*/ 2708238 w 2708238"/>
              <a:gd name="connsiteY3" fmla="*/ 1335160 h 1342310"/>
              <a:gd name="connsiteX0" fmla="*/ 0 w 2708238"/>
              <a:gd name="connsiteY0" fmla="*/ 0 h 1343597"/>
              <a:gd name="connsiteX1" fmla="*/ 1143000 w 2708238"/>
              <a:gd name="connsiteY1" fmla="*/ 203200 h 1343597"/>
              <a:gd name="connsiteX2" fmla="*/ 1992486 w 2708238"/>
              <a:gd name="connsiteY2" fmla="*/ 1102076 h 1343597"/>
              <a:gd name="connsiteX3" fmla="*/ 2708238 w 2708238"/>
              <a:gd name="connsiteY3" fmla="*/ 1335160 h 1343597"/>
              <a:gd name="connsiteX0" fmla="*/ 0 w 2708238"/>
              <a:gd name="connsiteY0" fmla="*/ 0 h 1343597"/>
              <a:gd name="connsiteX1" fmla="*/ 1143000 w 2708238"/>
              <a:gd name="connsiteY1" fmla="*/ 203200 h 1343597"/>
              <a:gd name="connsiteX2" fmla="*/ 1992486 w 2708238"/>
              <a:gd name="connsiteY2" fmla="*/ 1102076 h 1343597"/>
              <a:gd name="connsiteX3" fmla="*/ 2708238 w 2708238"/>
              <a:gd name="connsiteY3" fmla="*/ 1335160 h 1343597"/>
            </a:gdLst>
            <a:ahLst/>
            <a:cxnLst>
              <a:cxn ang="0">
                <a:pos x="connsiteX0" y="connsiteY0"/>
              </a:cxn>
              <a:cxn ang="0">
                <a:pos x="connsiteX1" y="connsiteY1"/>
              </a:cxn>
              <a:cxn ang="0">
                <a:pos x="connsiteX2" y="connsiteY2"/>
              </a:cxn>
              <a:cxn ang="0">
                <a:pos x="connsiteX3" y="connsiteY3"/>
              </a:cxn>
            </a:cxnLst>
            <a:rect l="l" t="t" r="r" b="b"/>
            <a:pathLst>
              <a:path w="2708238" h="1343597">
                <a:moveTo>
                  <a:pt x="0" y="0"/>
                </a:moveTo>
                <a:cubicBezTo>
                  <a:pt x="428625" y="8466"/>
                  <a:pt x="810919" y="19521"/>
                  <a:pt x="1143000" y="203200"/>
                </a:cubicBezTo>
                <a:cubicBezTo>
                  <a:pt x="1475081" y="386879"/>
                  <a:pt x="1918243" y="929720"/>
                  <a:pt x="1992486" y="1102076"/>
                </a:cubicBezTo>
                <a:cubicBezTo>
                  <a:pt x="2079176" y="1403052"/>
                  <a:pt x="2414021" y="1339393"/>
                  <a:pt x="2708238" y="1335160"/>
                </a:cubicBezTo>
              </a:path>
            </a:pathLst>
          </a:custGeom>
          <a:noFill/>
          <a:ln>
            <a:solidFill>
              <a:schemeClr val="accent6">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Freeform 70">
            <a:extLst>
              <a:ext uri="{FF2B5EF4-FFF2-40B4-BE49-F238E27FC236}">
                <a16:creationId xmlns:a16="http://schemas.microsoft.com/office/drawing/2014/main" id="{25CA6443-5FC0-52ED-12D4-4B64EA0A2E63}"/>
              </a:ext>
            </a:extLst>
          </p:cNvPr>
          <p:cNvSpPr/>
          <p:nvPr/>
        </p:nvSpPr>
        <p:spPr>
          <a:xfrm flipV="1">
            <a:off x="2387048" y="5772697"/>
            <a:ext cx="2513404" cy="58601"/>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54300"/>
              <a:gd name="connsiteY0" fmla="*/ 0 h 1368441"/>
              <a:gd name="connsiteX1" fmla="*/ 1143000 w 2654300"/>
              <a:gd name="connsiteY1" fmla="*/ 203200 h 1368441"/>
              <a:gd name="connsiteX2" fmla="*/ 1831975 w 2654300"/>
              <a:gd name="connsiteY2" fmla="*/ 397882 h 1368441"/>
              <a:gd name="connsiteX3" fmla="*/ 2654300 w 2654300"/>
              <a:gd name="connsiteY3" fmla="*/ 1368425 h 1368441"/>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97"/>
              <a:gd name="connsiteX1" fmla="*/ 1143000 w 2654300"/>
              <a:gd name="connsiteY1" fmla="*/ 203200 h 1368497"/>
              <a:gd name="connsiteX2" fmla="*/ 1831975 w 2654300"/>
              <a:gd name="connsiteY2" fmla="*/ 397882 h 1368497"/>
              <a:gd name="connsiteX3" fmla="*/ 2654300 w 2654300"/>
              <a:gd name="connsiteY3" fmla="*/ 1368425 h 1368497"/>
              <a:gd name="connsiteX0" fmla="*/ 0 w 2654300"/>
              <a:gd name="connsiteY0" fmla="*/ 3796 h 1372293"/>
              <a:gd name="connsiteX1" fmla="*/ 1041400 w 2654300"/>
              <a:gd name="connsiteY1" fmla="*/ 39620 h 1372293"/>
              <a:gd name="connsiteX2" fmla="*/ 1831975 w 2654300"/>
              <a:gd name="connsiteY2" fmla="*/ 401678 h 1372293"/>
              <a:gd name="connsiteX3" fmla="*/ 2654300 w 2654300"/>
              <a:gd name="connsiteY3" fmla="*/ 1372221 h 1372293"/>
              <a:gd name="connsiteX0" fmla="*/ 0 w 2654300"/>
              <a:gd name="connsiteY0" fmla="*/ 0 h 1368497"/>
              <a:gd name="connsiteX1" fmla="*/ 1041400 w 2654300"/>
              <a:gd name="connsiteY1" fmla="*/ 35824 h 1368497"/>
              <a:gd name="connsiteX2" fmla="*/ 1831975 w 2654300"/>
              <a:gd name="connsiteY2" fmla="*/ 397882 h 1368497"/>
              <a:gd name="connsiteX3" fmla="*/ 2654300 w 2654300"/>
              <a:gd name="connsiteY3" fmla="*/ 1368425 h 1368497"/>
              <a:gd name="connsiteX0" fmla="*/ 0 w 2654300"/>
              <a:gd name="connsiteY0" fmla="*/ 0 h 1368447"/>
              <a:gd name="connsiteX1" fmla="*/ 1041400 w 2654300"/>
              <a:gd name="connsiteY1" fmla="*/ 35824 h 1368447"/>
              <a:gd name="connsiteX2" fmla="*/ 1831975 w 2654300"/>
              <a:gd name="connsiteY2" fmla="*/ 397882 h 1368447"/>
              <a:gd name="connsiteX3" fmla="*/ 2654300 w 2654300"/>
              <a:gd name="connsiteY3" fmla="*/ 1368425 h 1368447"/>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0 h 1368444"/>
              <a:gd name="connsiteX1" fmla="*/ 1041400 w 2654300"/>
              <a:gd name="connsiteY1" fmla="*/ 35824 h 1368444"/>
              <a:gd name="connsiteX2" fmla="*/ 1778605 w 2654300"/>
              <a:gd name="connsiteY2" fmla="*/ 294720 h 1368444"/>
              <a:gd name="connsiteX3" fmla="*/ 2654300 w 2654300"/>
              <a:gd name="connsiteY3" fmla="*/ 1368425 h 1368444"/>
            </a:gdLst>
            <a:ahLst/>
            <a:cxnLst>
              <a:cxn ang="0">
                <a:pos x="connsiteX0" y="connsiteY0"/>
              </a:cxn>
              <a:cxn ang="0">
                <a:pos x="connsiteX1" y="connsiteY1"/>
              </a:cxn>
              <a:cxn ang="0">
                <a:pos x="connsiteX2" y="connsiteY2"/>
              </a:cxn>
              <a:cxn ang="0">
                <a:pos x="connsiteX3" y="connsiteY3"/>
              </a:cxn>
            </a:cxnLst>
            <a:rect l="l" t="t" r="r" b="b"/>
            <a:pathLst>
              <a:path w="2654300" h="1368444">
                <a:moveTo>
                  <a:pt x="0" y="0"/>
                </a:moveTo>
                <a:cubicBezTo>
                  <a:pt x="428625" y="8466"/>
                  <a:pt x="744966" y="-13296"/>
                  <a:pt x="1041400" y="35824"/>
                </a:cubicBezTo>
                <a:cubicBezTo>
                  <a:pt x="1337834" y="84944"/>
                  <a:pt x="1617293" y="-49415"/>
                  <a:pt x="1778605" y="294720"/>
                </a:cubicBezTo>
                <a:cubicBezTo>
                  <a:pt x="1913961" y="637715"/>
                  <a:pt x="2360083" y="1372658"/>
                  <a:pt x="2654300" y="1368425"/>
                </a:cubicBezTo>
              </a:path>
            </a:pathLst>
          </a:custGeom>
          <a:noFill/>
          <a:ln>
            <a:solidFill>
              <a:srgbClr val="5F57A0"/>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71">
            <a:extLst>
              <a:ext uri="{FF2B5EF4-FFF2-40B4-BE49-F238E27FC236}">
                <a16:creationId xmlns:a16="http://schemas.microsoft.com/office/drawing/2014/main" id="{9B51ABAF-DF6B-5F61-A024-283CDB762904}"/>
              </a:ext>
            </a:extLst>
          </p:cNvPr>
          <p:cNvSpPr/>
          <p:nvPr/>
        </p:nvSpPr>
        <p:spPr>
          <a:xfrm>
            <a:off x="2494937" y="4492133"/>
            <a:ext cx="2398084" cy="1231874"/>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465727"/>
              <a:gd name="connsiteY0" fmla="*/ 0 h 1293253"/>
              <a:gd name="connsiteX1" fmla="*/ 1143000 w 2465727"/>
              <a:gd name="connsiteY1" fmla="*/ 203200 h 1293253"/>
              <a:gd name="connsiteX2" fmla="*/ 1714500 w 2465727"/>
              <a:gd name="connsiteY2" fmla="*/ 1117600 h 1293253"/>
              <a:gd name="connsiteX3" fmla="*/ 2465727 w 2465727"/>
              <a:gd name="connsiteY3" fmla="*/ 1290429 h 1293253"/>
              <a:gd name="connsiteX0" fmla="*/ 0 w 2504865"/>
              <a:gd name="connsiteY0" fmla="*/ 0 h 1265835"/>
              <a:gd name="connsiteX1" fmla="*/ 1143000 w 2504865"/>
              <a:gd name="connsiteY1" fmla="*/ 203200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54976"/>
              <a:gd name="connsiteX1" fmla="*/ 951614 w 2504865"/>
              <a:gd name="connsiteY1" fmla="*/ 732925 h 1254976"/>
              <a:gd name="connsiteX2" fmla="*/ 2504865 w 2504865"/>
              <a:gd name="connsiteY2" fmla="*/ 1254976 h 1254976"/>
              <a:gd name="connsiteX0" fmla="*/ 0 w 2504865"/>
              <a:gd name="connsiteY0" fmla="*/ 0 h 1254976"/>
              <a:gd name="connsiteX1" fmla="*/ 951614 w 2504865"/>
              <a:gd name="connsiteY1" fmla="*/ 732925 h 1254976"/>
              <a:gd name="connsiteX2" fmla="*/ 2504865 w 2504865"/>
              <a:gd name="connsiteY2" fmla="*/ 1254976 h 1254976"/>
              <a:gd name="connsiteX0" fmla="*/ 0 w 2653721"/>
              <a:gd name="connsiteY0" fmla="*/ 0 h 1254976"/>
              <a:gd name="connsiteX1" fmla="*/ 1100470 w 2653721"/>
              <a:gd name="connsiteY1" fmla="*/ 732925 h 1254976"/>
              <a:gd name="connsiteX2" fmla="*/ 2653721 w 2653721"/>
              <a:gd name="connsiteY2" fmla="*/ 1254976 h 1254976"/>
              <a:gd name="connsiteX0" fmla="*/ 0 w 2653721"/>
              <a:gd name="connsiteY0" fmla="*/ 3679 h 1258655"/>
              <a:gd name="connsiteX1" fmla="*/ 1100470 w 2653721"/>
              <a:gd name="connsiteY1" fmla="*/ 736604 h 1258655"/>
              <a:gd name="connsiteX2" fmla="*/ 2653721 w 2653721"/>
              <a:gd name="connsiteY2" fmla="*/ 1258655 h 1258655"/>
              <a:gd name="connsiteX0" fmla="*/ 0 w 2653721"/>
              <a:gd name="connsiteY0" fmla="*/ 7709 h 1262685"/>
              <a:gd name="connsiteX1" fmla="*/ 1100470 w 2653721"/>
              <a:gd name="connsiteY1" fmla="*/ 740634 h 1262685"/>
              <a:gd name="connsiteX2" fmla="*/ 2653721 w 2653721"/>
              <a:gd name="connsiteY2" fmla="*/ 1262685 h 1262685"/>
              <a:gd name="connsiteX0" fmla="*/ 0 w 2653721"/>
              <a:gd name="connsiteY0" fmla="*/ 14688 h 1269664"/>
              <a:gd name="connsiteX1" fmla="*/ 1100470 w 2653721"/>
              <a:gd name="connsiteY1" fmla="*/ 747613 h 1269664"/>
              <a:gd name="connsiteX2" fmla="*/ 2653721 w 2653721"/>
              <a:gd name="connsiteY2" fmla="*/ 1269664 h 1269664"/>
              <a:gd name="connsiteX0" fmla="*/ 0 w 2653721"/>
              <a:gd name="connsiteY0" fmla="*/ 8318 h 1301365"/>
              <a:gd name="connsiteX1" fmla="*/ 1795579 w 2653721"/>
              <a:gd name="connsiteY1" fmla="*/ 881564 h 1301365"/>
              <a:gd name="connsiteX2" fmla="*/ 2653721 w 2653721"/>
              <a:gd name="connsiteY2" fmla="*/ 1263294 h 1301365"/>
              <a:gd name="connsiteX0" fmla="*/ 0 w 2653721"/>
              <a:gd name="connsiteY0" fmla="*/ 7282 h 1323999"/>
              <a:gd name="connsiteX1" fmla="*/ 2081298 w 2653721"/>
              <a:gd name="connsiteY1" fmla="*/ 922951 h 1323999"/>
              <a:gd name="connsiteX2" fmla="*/ 2653721 w 2653721"/>
              <a:gd name="connsiteY2" fmla="*/ 1262258 h 1323999"/>
              <a:gd name="connsiteX0" fmla="*/ 0 w 2653721"/>
              <a:gd name="connsiteY0" fmla="*/ 2260 h 1318978"/>
              <a:gd name="connsiteX1" fmla="*/ 2081298 w 2653721"/>
              <a:gd name="connsiteY1" fmla="*/ 917929 h 1318978"/>
              <a:gd name="connsiteX2" fmla="*/ 2653721 w 2653721"/>
              <a:gd name="connsiteY2" fmla="*/ 1257236 h 1318978"/>
              <a:gd name="connsiteX0" fmla="*/ 0 w 2653721"/>
              <a:gd name="connsiteY0" fmla="*/ 2260 h 1347104"/>
              <a:gd name="connsiteX1" fmla="*/ 2081298 w 2653721"/>
              <a:gd name="connsiteY1" fmla="*/ 917929 h 1347104"/>
              <a:gd name="connsiteX2" fmla="*/ 2653721 w 2653721"/>
              <a:gd name="connsiteY2" fmla="*/ 1257236 h 1347104"/>
              <a:gd name="connsiteX0" fmla="*/ 0 w 2687837"/>
              <a:gd name="connsiteY0" fmla="*/ 2260 h 1329587"/>
              <a:gd name="connsiteX1" fmla="*/ 2081298 w 2687837"/>
              <a:gd name="connsiteY1" fmla="*/ 917929 h 1329587"/>
              <a:gd name="connsiteX2" fmla="*/ 2687837 w 2687837"/>
              <a:gd name="connsiteY2" fmla="*/ 1218076 h 1329587"/>
              <a:gd name="connsiteX0" fmla="*/ 0 w 2687837"/>
              <a:gd name="connsiteY0" fmla="*/ 2260 h 1220433"/>
              <a:gd name="connsiteX1" fmla="*/ 2081298 w 2687837"/>
              <a:gd name="connsiteY1" fmla="*/ 917929 h 1220433"/>
              <a:gd name="connsiteX2" fmla="*/ 2687837 w 2687837"/>
              <a:gd name="connsiteY2" fmla="*/ 1218076 h 1220433"/>
              <a:gd name="connsiteX0" fmla="*/ 0 w 2687837"/>
              <a:gd name="connsiteY0" fmla="*/ 2110 h 1248944"/>
              <a:gd name="connsiteX1" fmla="*/ 2017331 w 2687837"/>
              <a:gd name="connsiteY1" fmla="*/ 989571 h 1248944"/>
              <a:gd name="connsiteX2" fmla="*/ 2687837 w 2687837"/>
              <a:gd name="connsiteY2" fmla="*/ 1217926 h 1248944"/>
              <a:gd name="connsiteX0" fmla="*/ 0 w 2687837"/>
              <a:gd name="connsiteY0" fmla="*/ 2110 h 1223519"/>
              <a:gd name="connsiteX1" fmla="*/ 2017331 w 2687837"/>
              <a:gd name="connsiteY1" fmla="*/ 989571 h 1223519"/>
              <a:gd name="connsiteX2" fmla="*/ 2687837 w 2687837"/>
              <a:gd name="connsiteY2" fmla="*/ 1217926 h 1223519"/>
              <a:gd name="connsiteX0" fmla="*/ 0 w 2687837"/>
              <a:gd name="connsiteY0" fmla="*/ 2121 h 1223530"/>
              <a:gd name="connsiteX1" fmla="*/ 2017331 w 2687837"/>
              <a:gd name="connsiteY1" fmla="*/ 989582 h 1223530"/>
              <a:gd name="connsiteX2" fmla="*/ 2687837 w 2687837"/>
              <a:gd name="connsiteY2" fmla="*/ 1217937 h 1223530"/>
              <a:gd name="connsiteX0" fmla="*/ 0 w 2687837"/>
              <a:gd name="connsiteY0" fmla="*/ 2060 h 1237203"/>
              <a:gd name="connsiteX1" fmla="*/ 2158059 w 2687837"/>
              <a:gd name="connsiteY1" fmla="*/ 1022154 h 1237203"/>
              <a:gd name="connsiteX2" fmla="*/ 2687837 w 2687837"/>
              <a:gd name="connsiteY2" fmla="*/ 1217876 h 1237203"/>
              <a:gd name="connsiteX0" fmla="*/ 0 w 2717689"/>
              <a:gd name="connsiteY0" fmla="*/ 2060 h 1286406"/>
              <a:gd name="connsiteX1" fmla="*/ 2158059 w 2717689"/>
              <a:gd name="connsiteY1" fmla="*/ 1022154 h 1286406"/>
              <a:gd name="connsiteX2" fmla="*/ 2717689 w 2717689"/>
              <a:gd name="connsiteY2" fmla="*/ 1286406 h 1286406"/>
              <a:gd name="connsiteX0" fmla="*/ 0 w 2717689"/>
              <a:gd name="connsiteY0" fmla="*/ 2060 h 1291521"/>
              <a:gd name="connsiteX1" fmla="*/ 2158059 w 2717689"/>
              <a:gd name="connsiteY1" fmla="*/ 1022154 h 1291521"/>
              <a:gd name="connsiteX2" fmla="*/ 2717689 w 2717689"/>
              <a:gd name="connsiteY2" fmla="*/ 1286406 h 1291521"/>
              <a:gd name="connsiteX0" fmla="*/ 0 w 2717689"/>
              <a:gd name="connsiteY0" fmla="*/ 2154 h 1286500"/>
              <a:gd name="connsiteX1" fmla="*/ 1936307 w 2717689"/>
              <a:gd name="connsiteY1" fmla="*/ 973298 h 1286500"/>
              <a:gd name="connsiteX2" fmla="*/ 2717689 w 2717689"/>
              <a:gd name="connsiteY2" fmla="*/ 1286500 h 1286500"/>
              <a:gd name="connsiteX0" fmla="*/ 0 w 2717689"/>
              <a:gd name="connsiteY0" fmla="*/ 4730 h 1289076"/>
              <a:gd name="connsiteX1" fmla="*/ 1936307 w 2717689"/>
              <a:gd name="connsiteY1" fmla="*/ 975874 h 1289076"/>
              <a:gd name="connsiteX2" fmla="*/ 2717689 w 2717689"/>
              <a:gd name="connsiteY2" fmla="*/ 1289076 h 1289076"/>
              <a:gd name="connsiteX0" fmla="*/ 0 w 2717689"/>
              <a:gd name="connsiteY0" fmla="*/ 4730 h 1289913"/>
              <a:gd name="connsiteX1" fmla="*/ 1936307 w 2717689"/>
              <a:gd name="connsiteY1" fmla="*/ 975874 h 1289913"/>
              <a:gd name="connsiteX2" fmla="*/ 2717689 w 2717689"/>
              <a:gd name="connsiteY2" fmla="*/ 1289076 h 1289913"/>
            </a:gdLst>
            <a:ahLst/>
            <a:cxnLst>
              <a:cxn ang="0">
                <a:pos x="connsiteX0" y="connsiteY0"/>
              </a:cxn>
              <a:cxn ang="0">
                <a:pos x="connsiteX1" y="connsiteY1"/>
              </a:cxn>
              <a:cxn ang="0">
                <a:pos x="connsiteX2" y="connsiteY2"/>
              </a:cxn>
            </a:cxnLst>
            <a:rect l="l" t="t" r="r" b="b"/>
            <a:pathLst>
              <a:path w="2717689" h="1289913">
                <a:moveTo>
                  <a:pt x="0" y="4730"/>
                </a:moveTo>
                <a:cubicBezTo>
                  <a:pt x="875193" y="-50372"/>
                  <a:pt x="1427205" y="382180"/>
                  <a:pt x="1936307" y="975874"/>
                </a:cubicBezTo>
                <a:cubicBezTo>
                  <a:pt x="2027490" y="1341138"/>
                  <a:pt x="2364244" y="1284743"/>
                  <a:pt x="2717689" y="1289076"/>
                </a:cubicBezTo>
              </a:path>
            </a:pathLst>
          </a:custGeom>
          <a:noFill/>
          <a:ln>
            <a:solidFill>
              <a:schemeClr val="accent2">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72">
            <a:extLst>
              <a:ext uri="{FF2B5EF4-FFF2-40B4-BE49-F238E27FC236}">
                <a16:creationId xmlns:a16="http://schemas.microsoft.com/office/drawing/2014/main" id="{267FC1F1-0D2A-8FA6-2F2B-9A5F1218B3EB}"/>
              </a:ext>
            </a:extLst>
          </p:cNvPr>
          <p:cNvSpPr/>
          <p:nvPr/>
        </p:nvSpPr>
        <p:spPr>
          <a:xfrm flipV="1">
            <a:off x="5650982" y="3901418"/>
            <a:ext cx="2680481" cy="1733253"/>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54300"/>
              <a:gd name="connsiteY0" fmla="*/ 0 h 1368931"/>
              <a:gd name="connsiteX1" fmla="*/ 1143000 w 2654300"/>
              <a:gd name="connsiteY1" fmla="*/ 203200 h 1368931"/>
              <a:gd name="connsiteX2" fmla="*/ 1057532 w 2654300"/>
              <a:gd name="connsiteY2" fmla="*/ 1155455 h 1368931"/>
              <a:gd name="connsiteX3" fmla="*/ 2654300 w 2654300"/>
              <a:gd name="connsiteY3" fmla="*/ 1368425 h 1368931"/>
              <a:gd name="connsiteX0" fmla="*/ 0 w 2654300"/>
              <a:gd name="connsiteY0" fmla="*/ 0 h 1368931"/>
              <a:gd name="connsiteX1" fmla="*/ 646062 w 2654300"/>
              <a:gd name="connsiteY1" fmla="*/ 172228 h 1368931"/>
              <a:gd name="connsiteX2" fmla="*/ 1057532 w 2654300"/>
              <a:gd name="connsiteY2" fmla="*/ 1155455 h 1368931"/>
              <a:gd name="connsiteX3" fmla="*/ 2654300 w 2654300"/>
              <a:gd name="connsiteY3" fmla="*/ 1368425 h 1368931"/>
              <a:gd name="connsiteX0" fmla="*/ 0 w 2654300"/>
              <a:gd name="connsiteY0" fmla="*/ 0 h 1372468"/>
              <a:gd name="connsiteX1" fmla="*/ 646062 w 2654300"/>
              <a:gd name="connsiteY1" fmla="*/ 172228 h 1372468"/>
              <a:gd name="connsiteX2" fmla="*/ 998572 w 2654300"/>
              <a:gd name="connsiteY2" fmla="*/ 1203634 h 1372468"/>
              <a:gd name="connsiteX3" fmla="*/ 2654300 w 2654300"/>
              <a:gd name="connsiteY3" fmla="*/ 1368425 h 1372468"/>
              <a:gd name="connsiteX0" fmla="*/ 0 w 2721680"/>
              <a:gd name="connsiteY0" fmla="*/ 0 h 1375909"/>
              <a:gd name="connsiteX1" fmla="*/ 713442 w 2721680"/>
              <a:gd name="connsiteY1" fmla="*/ 175669 h 1375909"/>
              <a:gd name="connsiteX2" fmla="*/ 1065952 w 2721680"/>
              <a:gd name="connsiteY2" fmla="*/ 1207075 h 1375909"/>
              <a:gd name="connsiteX3" fmla="*/ 2721680 w 2721680"/>
              <a:gd name="connsiteY3" fmla="*/ 1371866 h 1375909"/>
              <a:gd name="connsiteX0" fmla="*/ 0 w 3337713"/>
              <a:gd name="connsiteY0" fmla="*/ 0 h 1411845"/>
              <a:gd name="connsiteX1" fmla="*/ 1329475 w 3337713"/>
              <a:gd name="connsiteY1" fmla="*/ 211605 h 1411845"/>
              <a:gd name="connsiteX2" fmla="*/ 1681985 w 3337713"/>
              <a:gd name="connsiteY2" fmla="*/ 1243011 h 1411845"/>
              <a:gd name="connsiteX3" fmla="*/ 3337713 w 3337713"/>
              <a:gd name="connsiteY3" fmla="*/ 1407802 h 1411845"/>
              <a:gd name="connsiteX0" fmla="*/ 0 w 3784506"/>
              <a:gd name="connsiteY0" fmla="*/ 0 h 1408578"/>
              <a:gd name="connsiteX1" fmla="*/ 1776268 w 3784506"/>
              <a:gd name="connsiteY1" fmla="*/ 208338 h 1408578"/>
              <a:gd name="connsiteX2" fmla="*/ 2128778 w 3784506"/>
              <a:gd name="connsiteY2" fmla="*/ 1239744 h 1408578"/>
              <a:gd name="connsiteX3" fmla="*/ 3784506 w 3784506"/>
              <a:gd name="connsiteY3" fmla="*/ 1404535 h 1408578"/>
              <a:gd name="connsiteX0" fmla="*/ 0 w 3919898"/>
              <a:gd name="connsiteY0" fmla="*/ 0 h 1392243"/>
              <a:gd name="connsiteX1" fmla="*/ 1911660 w 3919898"/>
              <a:gd name="connsiteY1" fmla="*/ 192003 h 1392243"/>
              <a:gd name="connsiteX2" fmla="*/ 2264170 w 3919898"/>
              <a:gd name="connsiteY2" fmla="*/ 1223409 h 1392243"/>
              <a:gd name="connsiteX3" fmla="*/ 3919898 w 3919898"/>
              <a:gd name="connsiteY3" fmla="*/ 1388200 h 1392243"/>
              <a:gd name="connsiteX0" fmla="*/ 0 w 3919898"/>
              <a:gd name="connsiteY0" fmla="*/ 496 h 1392739"/>
              <a:gd name="connsiteX1" fmla="*/ 1911660 w 3919898"/>
              <a:gd name="connsiteY1" fmla="*/ 192499 h 1392739"/>
              <a:gd name="connsiteX2" fmla="*/ 2264170 w 3919898"/>
              <a:gd name="connsiteY2" fmla="*/ 1223905 h 1392739"/>
              <a:gd name="connsiteX3" fmla="*/ 3919898 w 3919898"/>
              <a:gd name="connsiteY3" fmla="*/ 1388696 h 1392739"/>
            </a:gdLst>
            <a:ahLst/>
            <a:cxnLst>
              <a:cxn ang="0">
                <a:pos x="connsiteX0" y="connsiteY0"/>
              </a:cxn>
              <a:cxn ang="0">
                <a:pos x="connsiteX1" y="connsiteY1"/>
              </a:cxn>
              <a:cxn ang="0">
                <a:pos x="connsiteX2" y="connsiteY2"/>
              </a:cxn>
              <a:cxn ang="0">
                <a:pos x="connsiteX3" y="connsiteY3"/>
              </a:cxn>
            </a:cxnLst>
            <a:rect l="l" t="t" r="r" b="b"/>
            <a:pathLst>
              <a:path w="3919898" h="1392739">
                <a:moveTo>
                  <a:pt x="0" y="496"/>
                </a:moveTo>
                <a:cubicBezTo>
                  <a:pt x="503091" y="-838"/>
                  <a:pt x="1534298" y="-11402"/>
                  <a:pt x="1911660" y="192499"/>
                </a:cubicBezTo>
                <a:cubicBezTo>
                  <a:pt x="2289022" y="396400"/>
                  <a:pt x="2077903" y="1024938"/>
                  <a:pt x="2264170" y="1223905"/>
                </a:cubicBezTo>
                <a:cubicBezTo>
                  <a:pt x="2450437" y="1422872"/>
                  <a:pt x="3625681" y="1392929"/>
                  <a:pt x="3919898" y="1388696"/>
                </a:cubicBezTo>
              </a:path>
            </a:pathLst>
          </a:custGeom>
          <a:noFill/>
          <a:ln>
            <a:solidFill>
              <a:schemeClr val="accent6">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73">
            <a:extLst>
              <a:ext uri="{FF2B5EF4-FFF2-40B4-BE49-F238E27FC236}">
                <a16:creationId xmlns:a16="http://schemas.microsoft.com/office/drawing/2014/main" id="{101BE629-B7EA-DACC-5ED3-05C0510DE416}"/>
              </a:ext>
            </a:extLst>
          </p:cNvPr>
          <p:cNvSpPr/>
          <p:nvPr/>
        </p:nvSpPr>
        <p:spPr>
          <a:xfrm>
            <a:off x="5642728" y="5730077"/>
            <a:ext cx="2622040" cy="415971"/>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54300"/>
              <a:gd name="connsiteY0" fmla="*/ 0 h 1368441"/>
              <a:gd name="connsiteX1" fmla="*/ 1143000 w 2654300"/>
              <a:gd name="connsiteY1" fmla="*/ 203200 h 1368441"/>
              <a:gd name="connsiteX2" fmla="*/ 1831975 w 2654300"/>
              <a:gd name="connsiteY2" fmla="*/ 397882 h 1368441"/>
              <a:gd name="connsiteX3" fmla="*/ 2654300 w 2654300"/>
              <a:gd name="connsiteY3" fmla="*/ 1368425 h 1368441"/>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97"/>
              <a:gd name="connsiteX1" fmla="*/ 1143000 w 2654300"/>
              <a:gd name="connsiteY1" fmla="*/ 203200 h 1368497"/>
              <a:gd name="connsiteX2" fmla="*/ 1831975 w 2654300"/>
              <a:gd name="connsiteY2" fmla="*/ 397882 h 1368497"/>
              <a:gd name="connsiteX3" fmla="*/ 2654300 w 2654300"/>
              <a:gd name="connsiteY3" fmla="*/ 1368425 h 1368497"/>
              <a:gd name="connsiteX0" fmla="*/ 0 w 2654300"/>
              <a:gd name="connsiteY0" fmla="*/ 3796 h 1372293"/>
              <a:gd name="connsiteX1" fmla="*/ 1041400 w 2654300"/>
              <a:gd name="connsiteY1" fmla="*/ 39620 h 1372293"/>
              <a:gd name="connsiteX2" fmla="*/ 1831975 w 2654300"/>
              <a:gd name="connsiteY2" fmla="*/ 401678 h 1372293"/>
              <a:gd name="connsiteX3" fmla="*/ 2654300 w 2654300"/>
              <a:gd name="connsiteY3" fmla="*/ 1372221 h 1372293"/>
              <a:gd name="connsiteX0" fmla="*/ 0 w 2654300"/>
              <a:gd name="connsiteY0" fmla="*/ 0 h 1368497"/>
              <a:gd name="connsiteX1" fmla="*/ 1041400 w 2654300"/>
              <a:gd name="connsiteY1" fmla="*/ 35824 h 1368497"/>
              <a:gd name="connsiteX2" fmla="*/ 1831975 w 2654300"/>
              <a:gd name="connsiteY2" fmla="*/ 397882 h 1368497"/>
              <a:gd name="connsiteX3" fmla="*/ 2654300 w 2654300"/>
              <a:gd name="connsiteY3" fmla="*/ 1368425 h 1368497"/>
              <a:gd name="connsiteX0" fmla="*/ 0 w 2654300"/>
              <a:gd name="connsiteY0" fmla="*/ 0 h 1368447"/>
              <a:gd name="connsiteX1" fmla="*/ 1041400 w 2654300"/>
              <a:gd name="connsiteY1" fmla="*/ 35824 h 1368447"/>
              <a:gd name="connsiteX2" fmla="*/ 1831975 w 2654300"/>
              <a:gd name="connsiteY2" fmla="*/ 397882 h 1368447"/>
              <a:gd name="connsiteX3" fmla="*/ 2654300 w 2654300"/>
              <a:gd name="connsiteY3" fmla="*/ 1368425 h 1368447"/>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0 h 1368444"/>
              <a:gd name="connsiteX1" fmla="*/ 1041400 w 2654300"/>
              <a:gd name="connsiteY1" fmla="*/ 35824 h 1368444"/>
              <a:gd name="connsiteX2" fmla="*/ 1778605 w 2654300"/>
              <a:gd name="connsiteY2" fmla="*/ 294720 h 1368444"/>
              <a:gd name="connsiteX3" fmla="*/ 2654300 w 2654300"/>
              <a:gd name="connsiteY3" fmla="*/ 1368425 h 1368444"/>
              <a:gd name="connsiteX0" fmla="*/ 0 w 2654300"/>
              <a:gd name="connsiteY0" fmla="*/ 0 h 1368471"/>
              <a:gd name="connsiteX1" fmla="*/ 1041400 w 2654300"/>
              <a:gd name="connsiteY1" fmla="*/ 35824 h 1368471"/>
              <a:gd name="connsiteX2" fmla="*/ 1778605 w 2654300"/>
              <a:gd name="connsiteY2" fmla="*/ 294720 h 1368471"/>
              <a:gd name="connsiteX3" fmla="*/ 2654300 w 2654300"/>
              <a:gd name="connsiteY3" fmla="*/ 1368425 h 1368471"/>
              <a:gd name="connsiteX0" fmla="*/ 0 w 2654300"/>
              <a:gd name="connsiteY0" fmla="*/ 0 h 1368471"/>
              <a:gd name="connsiteX1" fmla="*/ 1041400 w 2654300"/>
              <a:gd name="connsiteY1" fmla="*/ 35824 h 1368471"/>
              <a:gd name="connsiteX2" fmla="*/ 1778605 w 2654300"/>
              <a:gd name="connsiteY2" fmla="*/ 294720 h 1368471"/>
              <a:gd name="connsiteX3" fmla="*/ 2654300 w 2654300"/>
              <a:gd name="connsiteY3" fmla="*/ 1368425 h 1368471"/>
              <a:gd name="connsiteX0" fmla="*/ 0 w 2654300"/>
              <a:gd name="connsiteY0" fmla="*/ 0 h 1368471"/>
              <a:gd name="connsiteX1" fmla="*/ 1778605 w 2654300"/>
              <a:gd name="connsiteY1" fmla="*/ 294720 h 1368471"/>
              <a:gd name="connsiteX2" fmla="*/ 2654300 w 2654300"/>
              <a:gd name="connsiteY2" fmla="*/ 1368425 h 1368471"/>
              <a:gd name="connsiteX0" fmla="*/ 0 w 2654300"/>
              <a:gd name="connsiteY0" fmla="*/ 132258 h 1500729"/>
              <a:gd name="connsiteX1" fmla="*/ 1778605 w 2654300"/>
              <a:gd name="connsiteY1" fmla="*/ 426978 h 1500729"/>
              <a:gd name="connsiteX2" fmla="*/ 2654300 w 2654300"/>
              <a:gd name="connsiteY2" fmla="*/ 1500683 h 1500729"/>
              <a:gd name="connsiteX0" fmla="*/ 0 w 2654300"/>
              <a:gd name="connsiteY0" fmla="*/ 15639 h 1384088"/>
              <a:gd name="connsiteX1" fmla="*/ 1778605 w 2654300"/>
              <a:gd name="connsiteY1" fmla="*/ 310359 h 1384088"/>
              <a:gd name="connsiteX2" fmla="*/ 2654300 w 2654300"/>
              <a:gd name="connsiteY2" fmla="*/ 1384064 h 1384088"/>
              <a:gd name="connsiteX0" fmla="*/ 0 w 2876587"/>
              <a:gd name="connsiteY0" fmla="*/ -1 h 1368441"/>
              <a:gd name="connsiteX1" fmla="*/ 1778605 w 2876587"/>
              <a:gd name="connsiteY1" fmla="*/ 294719 h 1368441"/>
              <a:gd name="connsiteX2" fmla="*/ 2876587 w 2876587"/>
              <a:gd name="connsiteY2" fmla="*/ 1368425 h 1368441"/>
              <a:gd name="connsiteX0" fmla="*/ 0 w 2876587"/>
              <a:gd name="connsiteY0" fmla="*/ -1 h 1368449"/>
              <a:gd name="connsiteX1" fmla="*/ 1778605 w 2876587"/>
              <a:gd name="connsiteY1" fmla="*/ 294719 h 1368449"/>
              <a:gd name="connsiteX2" fmla="*/ 2876587 w 2876587"/>
              <a:gd name="connsiteY2" fmla="*/ 1368425 h 1368449"/>
              <a:gd name="connsiteX0" fmla="*/ 0 w 2851889"/>
              <a:gd name="connsiteY0" fmla="*/ 0 h 1355200"/>
              <a:gd name="connsiteX1" fmla="*/ 1753907 w 2851889"/>
              <a:gd name="connsiteY1" fmla="*/ 281477 h 1355200"/>
              <a:gd name="connsiteX2" fmla="*/ 2851889 w 2851889"/>
              <a:gd name="connsiteY2" fmla="*/ 1355183 h 1355200"/>
              <a:gd name="connsiteX0" fmla="*/ 0 w 2851889"/>
              <a:gd name="connsiteY0" fmla="*/ 1343 h 1356539"/>
              <a:gd name="connsiteX1" fmla="*/ 1753907 w 2851889"/>
              <a:gd name="connsiteY1" fmla="*/ 282820 h 1356539"/>
              <a:gd name="connsiteX2" fmla="*/ 2851889 w 2851889"/>
              <a:gd name="connsiteY2" fmla="*/ 1356526 h 1356539"/>
              <a:gd name="connsiteX0" fmla="*/ 0 w 2851889"/>
              <a:gd name="connsiteY0" fmla="*/ 67852 h 1423059"/>
              <a:gd name="connsiteX1" fmla="*/ 1753907 w 2851889"/>
              <a:gd name="connsiteY1" fmla="*/ 349329 h 1423059"/>
              <a:gd name="connsiteX2" fmla="*/ 2851889 w 2851889"/>
              <a:gd name="connsiteY2" fmla="*/ 1423035 h 1423059"/>
              <a:gd name="connsiteX0" fmla="*/ 0 w 2851889"/>
              <a:gd name="connsiteY0" fmla="*/ 67852 h 1423036"/>
              <a:gd name="connsiteX1" fmla="*/ 1753907 w 2851889"/>
              <a:gd name="connsiteY1" fmla="*/ 349329 h 1423036"/>
              <a:gd name="connsiteX2" fmla="*/ 2171227 w 2851889"/>
              <a:gd name="connsiteY2" fmla="*/ 877854 h 1423036"/>
              <a:gd name="connsiteX3" fmla="*/ 2851889 w 2851889"/>
              <a:gd name="connsiteY3" fmla="*/ 1423035 h 1423036"/>
              <a:gd name="connsiteX0" fmla="*/ 0 w 2851889"/>
              <a:gd name="connsiteY0" fmla="*/ 994 h 1356178"/>
              <a:gd name="connsiteX1" fmla="*/ 1753907 w 2851889"/>
              <a:gd name="connsiteY1" fmla="*/ 282471 h 1356178"/>
              <a:gd name="connsiteX2" fmla="*/ 2212391 w 2851889"/>
              <a:gd name="connsiteY2" fmla="*/ 1168532 h 1356178"/>
              <a:gd name="connsiteX3" fmla="*/ 2851889 w 2851889"/>
              <a:gd name="connsiteY3" fmla="*/ 1356177 h 1356178"/>
              <a:gd name="connsiteX0" fmla="*/ 0 w 2851889"/>
              <a:gd name="connsiteY0" fmla="*/ 5152 h 1360336"/>
              <a:gd name="connsiteX1" fmla="*/ 1770373 w 2851889"/>
              <a:gd name="connsiteY1" fmla="*/ 180691 h 1360336"/>
              <a:gd name="connsiteX2" fmla="*/ 2212391 w 2851889"/>
              <a:gd name="connsiteY2" fmla="*/ 1172690 h 1360336"/>
              <a:gd name="connsiteX3" fmla="*/ 2851889 w 2851889"/>
              <a:gd name="connsiteY3" fmla="*/ 1360335 h 1360336"/>
              <a:gd name="connsiteX0" fmla="*/ 0 w 3476340"/>
              <a:gd name="connsiteY0" fmla="*/ 3991 h 1371745"/>
              <a:gd name="connsiteX1" fmla="*/ 2394824 w 3476340"/>
              <a:gd name="connsiteY1" fmla="*/ 192100 h 1371745"/>
              <a:gd name="connsiteX2" fmla="*/ 2836842 w 3476340"/>
              <a:gd name="connsiteY2" fmla="*/ 1184099 h 1371745"/>
              <a:gd name="connsiteX3" fmla="*/ 3476340 w 3476340"/>
              <a:gd name="connsiteY3" fmla="*/ 1371744 h 1371745"/>
              <a:gd name="connsiteX0" fmla="*/ 0 w 3953071"/>
              <a:gd name="connsiteY0" fmla="*/ 5153 h 1360336"/>
              <a:gd name="connsiteX1" fmla="*/ 2871555 w 3953071"/>
              <a:gd name="connsiteY1" fmla="*/ 180691 h 1360336"/>
              <a:gd name="connsiteX2" fmla="*/ 3313573 w 3953071"/>
              <a:gd name="connsiteY2" fmla="*/ 1172690 h 1360336"/>
              <a:gd name="connsiteX3" fmla="*/ 3953071 w 3953071"/>
              <a:gd name="connsiteY3" fmla="*/ 1360335 h 1360336"/>
              <a:gd name="connsiteX0" fmla="*/ 0 w 3953071"/>
              <a:gd name="connsiteY0" fmla="*/ 21092 h 1376275"/>
              <a:gd name="connsiteX1" fmla="*/ 2871555 w 3953071"/>
              <a:gd name="connsiteY1" fmla="*/ 196630 h 1376275"/>
              <a:gd name="connsiteX2" fmla="*/ 3313573 w 3953071"/>
              <a:gd name="connsiteY2" fmla="*/ 1188629 h 1376275"/>
              <a:gd name="connsiteX3" fmla="*/ 3953071 w 3953071"/>
              <a:gd name="connsiteY3" fmla="*/ 1376274 h 1376275"/>
              <a:gd name="connsiteX0" fmla="*/ 0 w 3953071"/>
              <a:gd name="connsiteY0" fmla="*/ 245345 h 1600528"/>
              <a:gd name="connsiteX1" fmla="*/ 2871555 w 3953071"/>
              <a:gd name="connsiteY1" fmla="*/ 420883 h 1600528"/>
              <a:gd name="connsiteX2" fmla="*/ 3313573 w 3953071"/>
              <a:gd name="connsiteY2" fmla="*/ 1412882 h 1600528"/>
              <a:gd name="connsiteX3" fmla="*/ 3953071 w 3953071"/>
              <a:gd name="connsiteY3" fmla="*/ 1600527 h 1600528"/>
              <a:gd name="connsiteX0" fmla="*/ 0 w 3953071"/>
              <a:gd name="connsiteY0" fmla="*/ 177501 h 1532684"/>
              <a:gd name="connsiteX1" fmla="*/ 1661022 w 3953071"/>
              <a:gd name="connsiteY1" fmla="*/ 3297 h 1532684"/>
              <a:gd name="connsiteX2" fmla="*/ 2871555 w 3953071"/>
              <a:gd name="connsiteY2" fmla="*/ 353039 h 1532684"/>
              <a:gd name="connsiteX3" fmla="*/ 3313573 w 3953071"/>
              <a:gd name="connsiteY3" fmla="*/ 1345038 h 1532684"/>
              <a:gd name="connsiteX4" fmla="*/ 3953071 w 3953071"/>
              <a:gd name="connsiteY4" fmla="*/ 1532683 h 1532684"/>
              <a:gd name="connsiteX0" fmla="*/ 0 w 3953071"/>
              <a:gd name="connsiteY0" fmla="*/ 43232 h 1398415"/>
              <a:gd name="connsiteX1" fmla="*/ 1737181 w 3953071"/>
              <a:gd name="connsiteY1" fmla="*/ 11607 h 1398415"/>
              <a:gd name="connsiteX2" fmla="*/ 2871555 w 3953071"/>
              <a:gd name="connsiteY2" fmla="*/ 218770 h 1398415"/>
              <a:gd name="connsiteX3" fmla="*/ 3313573 w 3953071"/>
              <a:gd name="connsiteY3" fmla="*/ 1210769 h 1398415"/>
              <a:gd name="connsiteX4" fmla="*/ 3953071 w 3953071"/>
              <a:gd name="connsiteY4" fmla="*/ 1398414 h 1398415"/>
              <a:gd name="connsiteX0" fmla="*/ 0 w 3953071"/>
              <a:gd name="connsiteY0" fmla="*/ 43232 h 1398415"/>
              <a:gd name="connsiteX1" fmla="*/ 1737181 w 3953071"/>
              <a:gd name="connsiteY1" fmla="*/ 11607 h 1398415"/>
              <a:gd name="connsiteX2" fmla="*/ 2803858 w 3953071"/>
              <a:gd name="connsiteY2" fmla="*/ 440560 h 1398415"/>
              <a:gd name="connsiteX3" fmla="*/ 3313573 w 3953071"/>
              <a:gd name="connsiteY3" fmla="*/ 1210769 h 1398415"/>
              <a:gd name="connsiteX4" fmla="*/ 3953071 w 3953071"/>
              <a:gd name="connsiteY4" fmla="*/ 1398414 h 1398415"/>
              <a:gd name="connsiteX0" fmla="*/ 0 w 3953071"/>
              <a:gd name="connsiteY0" fmla="*/ 43232 h 1398415"/>
              <a:gd name="connsiteX1" fmla="*/ 1737181 w 3953071"/>
              <a:gd name="connsiteY1" fmla="*/ 11607 h 1398415"/>
              <a:gd name="connsiteX2" fmla="*/ 2803858 w 3953071"/>
              <a:gd name="connsiteY2" fmla="*/ 440560 h 1398415"/>
              <a:gd name="connsiteX3" fmla="*/ 3313573 w 3953071"/>
              <a:gd name="connsiteY3" fmla="*/ 1210769 h 1398415"/>
              <a:gd name="connsiteX4" fmla="*/ 3953071 w 3953071"/>
              <a:gd name="connsiteY4" fmla="*/ 1398414 h 1398415"/>
              <a:gd name="connsiteX0" fmla="*/ 0 w 4012307"/>
              <a:gd name="connsiteY0" fmla="*/ 11527 h 1430078"/>
              <a:gd name="connsiteX1" fmla="*/ 1796417 w 4012307"/>
              <a:gd name="connsiteY1" fmla="*/ 43270 h 1430078"/>
              <a:gd name="connsiteX2" fmla="*/ 2863094 w 4012307"/>
              <a:gd name="connsiteY2" fmla="*/ 472223 h 1430078"/>
              <a:gd name="connsiteX3" fmla="*/ 3372809 w 4012307"/>
              <a:gd name="connsiteY3" fmla="*/ 1242432 h 1430078"/>
              <a:gd name="connsiteX4" fmla="*/ 4012307 w 4012307"/>
              <a:gd name="connsiteY4" fmla="*/ 1430077 h 1430078"/>
              <a:gd name="connsiteX0" fmla="*/ 0 w 4012307"/>
              <a:gd name="connsiteY0" fmla="*/ 0 h 1418551"/>
              <a:gd name="connsiteX1" fmla="*/ 1796417 w 4012307"/>
              <a:gd name="connsiteY1" fmla="*/ 31743 h 1418551"/>
              <a:gd name="connsiteX2" fmla="*/ 2863094 w 4012307"/>
              <a:gd name="connsiteY2" fmla="*/ 460696 h 1418551"/>
              <a:gd name="connsiteX3" fmla="*/ 3372809 w 4012307"/>
              <a:gd name="connsiteY3" fmla="*/ 1230905 h 1418551"/>
              <a:gd name="connsiteX4" fmla="*/ 4012307 w 4012307"/>
              <a:gd name="connsiteY4" fmla="*/ 1418550 h 1418551"/>
              <a:gd name="connsiteX0" fmla="*/ 0 w 4012307"/>
              <a:gd name="connsiteY0" fmla="*/ 12384 h 1430935"/>
              <a:gd name="connsiteX1" fmla="*/ 1830265 w 4012307"/>
              <a:gd name="connsiteY1" fmla="*/ 12445 h 1430935"/>
              <a:gd name="connsiteX2" fmla="*/ 2863094 w 4012307"/>
              <a:gd name="connsiteY2" fmla="*/ 473080 h 1430935"/>
              <a:gd name="connsiteX3" fmla="*/ 3372809 w 4012307"/>
              <a:gd name="connsiteY3" fmla="*/ 1243289 h 1430935"/>
              <a:gd name="connsiteX4" fmla="*/ 4012307 w 4012307"/>
              <a:gd name="connsiteY4" fmla="*/ 1430934 h 1430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2307" h="1430935">
                <a:moveTo>
                  <a:pt x="0" y="12384"/>
                </a:moveTo>
                <a:cubicBezTo>
                  <a:pt x="1182284" y="15036"/>
                  <a:pt x="1351673" y="-16811"/>
                  <a:pt x="1830265" y="12445"/>
                </a:cubicBezTo>
                <a:cubicBezTo>
                  <a:pt x="2308857" y="41701"/>
                  <a:pt x="2606003" y="267939"/>
                  <a:pt x="2863094" y="473080"/>
                </a:cubicBezTo>
                <a:cubicBezTo>
                  <a:pt x="3120185" y="678221"/>
                  <a:pt x="3189812" y="1064338"/>
                  <a:pt x="3372809" y="1243289"/>
                </a:cubicBezTo>
                <a:cubicBezTo>
                  <a:pt x="3555806" y="1422240"/>
                  <a:pt x="3898863" y="1340071"/>
                  <a:pt x="4012307" y="1430934"/>
                </a:cubicBezTo>
              </a:path>
            </a:pathLst>
          </a:custGeom>
          <a:noFill/>
          <a:ln>
            <a:solidFill>
              <a:srgbClr val="5F57A0"/>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a:extLst>
              <a:ext uri="{FF2B5EF4-FFF2-40B4-BE49-F238E27FC236}">
                <a16:creationId xmlns:a16="http://schemas.microsoft.com/office/drawing/2014/main" id="{7C078DEE-19F4-0ED1-E36A-AF660B9AAB2C}"/>
              </a:ext>
            </a:extLst>
          </p:cNvPr>
          <p:cNvSpPr/>
          <p:nvPr/>
        </p:nvSpPr>
        <p:spPr>
          <a:xfrm flipV="1">
            <a:off x="5644041" y="4850076"/>
            <a:ext cx="2716382" cy="836969"/>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465727"/>
              <a:gd name="connsiteY0" fmla="*/ 0 h 1293253"/>
              <a:gd name="connsiteX1" fmla="*/ 1143000 w 2465727"/>
              <a:gd name="connsiteY1" fmla="*/ 203200 h 1293253"/>
              <a:gd name="connsiteX2" fmla="*/ 1714500 w 2465727"/>
              <a:gd name="connsiteY2" fmla="*/ 1117600 h 1293253"/>
              <a:gd name="connsiteX3" fmla="*/ 2465727 w 2465727"/>
              <a:gd name="connsiteY3" fmla="*/ 1290429 h 1293253"/>
              <a:gd name="connsiteX0" fmla="*/ 0 w 2504865"/>
              <a:gd name="connsiteY0" fmla="*/ 0 h 1265835"/>
              <a:gd name="connsiteX1" fmla="*/ 1143000 w 2504865"/>
              <a:gd name="connsiteY1" fmla="*/ 203200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54976"/>
              <a:gd name="connsiteX1" fmla="*/ 951614 w 2504865"/>
              <a:gd name="connsiteY1" fmla="*/ 732925 h 1254976"/>
              <a:gd name="connsiteX2" fmla="*/ 2504865 w 2504865"/>
              <a:gd name="connsiteY2" fmla="*/ 1254976 h 1254976"/>
              <a:gd name="connsiteX0" fmla="*/ 0 w 2504865"/>
              <a:gd name="connsiteY0" fmla="*/ 0 h 1254976"/>
              <a:gd name="connsiteX1" fmla="*/ 951614 w 2504865"/>
              <a:gd name="connsiteY1" fmla="*/ 732925 h 1254976"/>
              <a:gd name="connsiteX2" fmla="*/ 2504865 w 2504865"/>
              <a:gd name="connsiteY2" fmla="*/ 1254976 h 1254976"/>
              <a:gd name="connsiteX0" fmla="*/ 0 w 2653721"/>
              <a:gd name="connsiteY0" fmla="*/ 0 h 1254976"/>
              <a:gd name="connsiteX1" fmla="*/ 1100470 w 2653721"/>
              <a:gd name="connsiteY1" fmla="*/ 732925 h 1254976"/>
              <a:gd name="connsiteX2" fmla="*/ 2653721 w 2653721"/>
              <a:gd name="connsiteY2" fmla="*/ 1254976 h 1254976"/>
              <a:gd name="connsiteX0" fmla="*/ 0 w 2653721"/>
              <a:gd name="connsiteY0" fmla="*/ 3679 h 1258655"/>
              <a:gd name="connsiteX1" fmla="*/ 1100470 w 2653721"/>
              <a:gd name="connsiteY1" fmla="*/ 736604 h 1258655"/>
              <a:gd name="connsiteX2" fmla="*/ 2653721 w 2653721"/>
              <a:gd name="connsiteY2" fmla="*/ 1258655 h 1258655"/>
              <a:gd name="connsiteX0" fmla="*/ 0 w 2653721"/>
              <a:gd name="connsiteY0" fmla="*/ 7709 h 1262685"/>
              <a:gd name="connsiteX1" fmla="*/ 1100470 w 2653721"/>
              <a:gd name="connsiteY1" fmla="*/ 740634 h 1262685"/>
              <a:gd name="connsiteX2" fmla="*/ 2653721 w 2653721"/>
              <a:gd name="connsiteY2" fmla="*/ 1262685 h 1262685"/>
              <a:gd name="connsiteX0" fmla="*/ 0 w 2653721"/>
              <a:gd name="connsiteY0" fmla="*/ 14688 h 1269664"/>
              <a:gd name="connsiteX1" fmla="*/ 1100470 w 2653721"/>
              <a:gd name="connsiteY1" fmla="*/ 747613 h 1269664"/>
              <a:gd name="connsiteX2" fmla="*/ 2653721 w 2653721"/>
              <a:gd name="connsiteY2" fmla="*/ 1269664 h 1269664"/>
              <a:gd name="connsiteX0" fmla="*/ 0 w 2546872"/>
              <a:gd name="connsiteY0" fmla="*/ 3593 h 1276339"/>
              <a:gd name="connsiteX1" fmla="*/ 993621 w 2546872"/>
              <a:gd name="connsiteY1" fmla="*/ 754288 h 1276339"/>
              <a:gd name="connsiteX2" fmla="*/ 2546872 w 2546872"/>
              <a:gd name="connsiteY2" fmla="*/ 1276339 h 1276339"/>
              <a:gd name="connsiteX0" fmla="*/ 0 w 2546872"/>
              <a:gd name="connsiteY0" fmla="*/ 0 h 1272746"/>
              <a:gd name="connsiteX1" fmla="*/ 993621 w 2546872"/>
              <a:gd name="connsiteY1" fmla="*/ 750695 h 1272746"/>
              <a:gd name="connsiteX2" fmla="*/ 2546872 w 2546872"/>
              <a:gd name="connsiteY2" fmla="*/ 1272746 h 1272746"/>
              <a:gd name="connsiteX0" fmla="*/ 0 w 2546872"/>
              <a:gd name="connsiteY0" fmla="*/ 0 h 1272746"/>
              <a:gd name="connsiteX1" fmla="*/ 993621 w 2546872"/>
              <a:gd name="connsiteY1" fmla="*/ 750695 h 1272746"/>
              <a:gd name="connsiteX2" fmla="*/ 2546872 w 2546872"/>
              <a:gd name="connsiteY2" fmla="*/ 1272746 h 1272746"/>
              <a:gd name="connsiteX0" fmla="*/ 0 w 2546872"/>
              <a:gd name="connsiteY0" fmla="*/ 0 h 1272746"/>
              <a:gd name="connsiteX1" fmla="*/ 993621 w 2546872"/>
              <a:gd name="connsiteY1" fmla="*/ 750695 h 1272746"/>
              <a:gd name="connsiteX2" fmla="*/ 1886003 w 2546872"/>
              <a:gd name="connsiteY2" fmla="*/ 1172031 h 1272746"/>
              <a:gd name="connsiteX3" fmla="*/ 2546872 w 2546872"/>
              <a:gd name="connsiteY3" fmla="*/ 1272746 h 1272746"/>
              <a:gd name="connsiteX0" fmla="*/ 0 w 2546872"/>
              <a:gd name="connsiteY0" fmla="*/ 0 h 1312605"/>
              <a:gd name="connsiteX1" fmla="*/ 993621 w 2546872"/>
              <a:gd name="connsiteY1" fmla="*/ 750695 h 1312605"/>
              <a:gd name="connsiteX2" fmla="*/ 1872647 w 2546872"/>
              <a:gd name="connsiteY2" fmla="*/ 1278655 h 1312605"/>
              <a:gd name="connsiteX3" fmla="*/ 2546872 w 2546872"/>
              <a:gd name="connsiteY3" fmla="*/ 1272746 h 1312605"/>
              <a:gd name="connsiteX0" fmla="*/ 0 w 2533516"/>
              <a:gd name="connsiteY0" fmla="*/ 0 h 1326238"/>
              <a:gd name="connsiteX1" fmla="*/ 993621 w 2533516"/>
              <a:gd name="connsiteY1" fmla="*/ 750695 h 1326238"/>
              <a:gd name="connsiteX2" fmla="*/ 1872647 w 2533516"/>
              <a:gd name="connsiteY2" fmla="*/ 1278655 h 1326238"/>
              <a:gd name="connsiteX3" fmla="*/ 2533516 w 2533516"/>
              <a:gd name="connsiteY3" fmla="*/ 1320135 h 1326238"/>
              <a:gd name="connsiteX0" fmla="*/ 0 w 2533516"/>
              <a:gd name="connsiteY0" fmla="*/ 0 h 1326236"/>
              <a:gd name="connsiteX1" fmla="*/ 993621 w 2533516"/>
              <a:gd name="connsiteY1" fmla="*/ 750695 h 1326236"/>
              <a:gd name="connsiteX2" fmla="*/ 1872647 w 2533516"/>
              <a:gd name="connsiteY2" fmla="*/ 1278655 h 1326236"/>
              <a:gd name="connsiteX3" fmla="*/ 2533516 w 2533516"/>
              <a:gd name="connsiteY3" fmla="*/ 1320135 h 1326236"/>
              <a:gd name="connsiteX0" fmla="*/ 0 w 2533516"/>
              <a:gd name="connsiteY0" fmla="*/ 0 h 1326238"/>
              <a:gd name="connsiteX1" fmla="*/ 993621 w 2533516"/>
              <a:gd name="connsiteY1" fmla="*/ 750695 h 1326238"/>
              <a:gd name="connsiteX2" fmla="*/ 1872647 w 2533516"/>
              <a:gd name="connsiteY2" fmla="*/ 1278655 h 1326238"/>
              <a:gd name="connsiteX3" fmla="*/ 2533516 w 2533516"/>
              <a:gd name="connsiteY3" fmla="*/ 1320135 h 1326238"/>
              <a:gd name="connsiteX0" fmla="*/ 0 w 2533516"/>
              <a:gd name="connsiteY0" fmla="*/ 0 h 1364750"/>
              <a:gd name="connsiteX1" fmla="*/ 993621 w 2533516"/>
              <a:gd name="connsiteY1" fmla="*/ 750695 h 1364750"/>
              <a:gd name="connsiteX2" fmla="*/ 1865969 w 2533516"/>
              <a:gd name="connsiteY2" fmla="*/ 1331968 h 1364750"/>
              <a:gd name="connsiteX3" fmla="*/ 2533516 w 2533516"/>
              <a:gd name="connsiteY3" fmla="*/ 1320135 h 1364750"/>
              <a:gd name="connsiteX0" fmla="*/ 0 w 2533516"/>
              <a:gd name="connsiteY0" fmla="*/ 0 h 1332322"/>
              <a:gd name="connsiteX1" fmla="*/ 993621 w 2533516"/>
              <a:gd name="connsiteY1" fmla="*/ 750695 h 1332322"/>
              <a:gd name="connsiteX2" fmla="*/ 1865969 w 2533516"/>
              <a:gd name="connsiteY2" fmla="*/ 1331968 h 1332322"/>
              <a:gd name="connsiteX3" fmla="*/ 2533516 w 2533516"/>
              <a:gd name="connsiteY3" fmla="*/ 1320135 h 1332322"/>
              <a:gd name="connsiteX0" fmla="*/ 0 w 2533516"/>
              <a:gd name="connsiteY0" fmla="*/ 0 h 1332324"/>
              <a:gd name="connsiteX1" fmla="*/ 993621 w 2533516"/>
              <a:gd name="connsiteY1" fmla="*/ 750695 h 1332324"/>
              <a:gd name="connsiteX2" fmla="*/ 1865969 w 2533516"/>
              <a:gd name="connsiteY2" fmla="*/ 1331968 h 1332324"/>
              <a:gd name="connsiteX3" fmla="*/ 2533516 w 2533516"/>
              <a:gd name="connsiteY3" fmla="*/ 1320135 h 1332324"/>
              <a:gd name="connsiteX0" fmla="*/ 0 w 2533516"/>
              <a:gd name="connsiteY0" fmla="*/ 0 h 1332322"/>
              <a:gd name="connsiteX1" fmla="*/ 993621 w 2533516"/>
              <a:gd name="connsiteY1" fmla="*/ 750695 h 1332322"/>
              <a:gd name="connsiteX2" fmla="*/ 1865969 w 2533516"/>
              <a:gd name="connsiteY2" fmla="*/ 1331968 h 1332322"/>
              <a:gd name="connsiteX3" fmla="*/ 2533516 w 2533516"/>
              <a:gd name="connsiteY3" fmla="*/ 1320135 h 1332322"/>
              <a:gd name="connsiteX0" fmla="*/ 0 w 3081754"/>
              <a:gd name="connsiteY0" fmla="*/ 0 h 1357050"/>
              <a:gd name="connsiteX1" fmla="*/ 1541859 w 3081754"/>
              <a:gd name="connsiteY1" fmla="*/ 775421 h 1357050"/>
              <a:gd name="connsiteX2" fmla="*/ 2414207 w 3081754"/>
              <a:gd name="connsiteY2" fmla="*/ 1356694 h 1357050"/>
              <a:gd name="connsiteX3" fmla="*/ 3081754 w 3081754"/>
              <a:gd name="connsiteY3" fmla="*/ 1344861 h 1357050"/>
              <a:gd name="connsiteX0" fmla="*/ 0 w 3081754"/>
              <a:gd name="connsiteY0" fmla="*/ 0 h 1357048"/>
              <a:gd name="connsiteX1" fmla="*/ 1541859 w 3081754"/>
              <a:gd name="connsiteY1" fmla="*/ 775421 h 1357048"/>
              <a:gd name="connsiteX2" fmla="*/ 2414207 w 3081754"/>
              <a:gd name="connsiteY2" fmla="*/ 1356694 h 1357048"/>
              <a:gd name="connsiteX3" fmla="*/ 3081754 w 3081754"/>
              <a:gd name="connsiteY3" fmla="*/ 1344861 h 1357048"/>
              <a:gd name="connsiteX0" fmla="*/ 0 w 3081754"/>
              <a:gd name="connsiteY0" fmla="*/ 22 h 1357072"/>
              <a:gd name="connsiteX1" fmla="*/ 1541859 w 3081754"/>
              <a:gd name="connsiteY1" fmla="*/ 775443 h 1357072"/>
              <a:gd name="connsiteX2" fmla="*/ 2414207 w 3081754"/>
              <a:gd name="connsiteY2" fmla="*/ 1356716 h 1357072"/>
              <a:gd name="connsiteX3" fmla="*/ 3081754 w 3081754"/>
              <a:gd name="connsiteY3" fmla="*/ 1344883 h 1357072"/>
              <a:gd name="connsiteX0" fmla="*/ 0 w 3523881"/>
              <a:gd name="connsiteY0" fmla="*/ 13 h 1326154"/>
              <a:gd name="connsiteX1" fmla="*/ 1983986 w 3523881"/>
              <a:gd name="connsiteY1" fmla="*/ 744527 h 1326154"/>
              <a:gd name="connsiteX2" fmla="*/ 2856334 w 3523881"/>
              <a:gd name="connsiteY2" fmla="*/ 1325800 h 1326154"/>
              <a:gd name="connsiteX3" fmla="*/ 3523881 w 3523881"/>
              <a:gd name="connsiteY3" fmla="*/ 1313967 h 1326154"/>
              <a:gd name="connsiteX0" fmla="*/ 0 w 3523881"/>
              <a:gd name="connsiteY0" fmla="*/ 50 h 1326193"/>
              <a:gd name="connsiteX1" fmla="*/ 1983986 w 3523881"/>
              <a:gd name="connsiteY1" fmla="*/ 744564 h 1326193"/>
              <a:gd name="connsiteX2" fmla="*/ 2856334 w 3523881"/>
              <a:gd name="connsiteY2" fmla="*/ 1325837 h 1326193"/>
              <a:gd name="connsiteX3" fmla="*/ 3523881 w 3523881"/>
              <a:gd name="connsiteY3" fmla="*/ 1314004 h 1326193"/>
            </a:gdLst>
            <a:ahLst/>
            <a:cxnLst>
              <a:cxn ang="0">
                <a:pos x="connsiteX0" y="connsiteY0"/>
              </a:cxn>
              <a:cxn ang="0">
                <a:pos x="connsiteX1" y="connsiteY1"/>
              </a:cxn>
              <a:cxn ang="0">
                <a:pos x="connsiteX2" y="connsiteY2"/>
              </a:cxn>
              <a:cxn ang="0">
                <a:pos x="connsiteX3" y="connsiteY3"/>
              </a:cxn>
            </a:cxnLst>
            <a:rect l="l" t="t" r="r" b="b"/>
            <a:pathLst>
              <a:path w="3523881" h="1326193">
                <a:moveTo>
                  <a:pt x="0" y="50"/>
                </a:moveTo>
                <a:cubicBezTo>
                  <a:pt x="1314694" y="-2773"/>
                  <a:pt x="1808576" y="109467"/>
                  <a:pt x="1983986" y="744564"/>
                </a:cubicBezTo>
                <a:cubicBezTo>
                  <a:pt x="2159396" y="1379661"/>
                  <a:pt x="2697630" y="1303989"/>
                  <a:pt x="2856334" y="1325837"/>
                </a:cubicBezTo>
                <a:cubicBezTo>
                  <a:pt x="3168632" y="1329915"/>
                  <a:pt x="3413736" y="1297218"/>
                  <a:pt x="3523881" y="1314004"/>
                </a:cubicBezTo>
              </a:path>
            </a:pathLst>
          </a:custGeom>
          <a:noFill/>
          <a:ln>
            <a:solidFill>
              <a:schemeClr val="accent2">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59814B73-EEB1-6600-82F0-0D6AC2D2C832}"/>
              </a:ext>
            </a:extLst>
          </p:cNvPr>
          <p:cNvSpPr txBox="1"/>
          <p:nvPr/>
        </p:nvSpPr>
        <p:spPr>
          <a:xfrm>
            <a:off x="2083639" y="4899007"/>
            <a:ext cx="330490" cy="751179"/>
          </a:xfrm>
          <a:prstGeom prst="rect">
            <a:avLst/>
          </a:prstGeom>
          <a:noFill/>
        </p:spPr>
        <p:txBody>
          <a:bodyPr wrap="none" rtlCol="0">
            <a:spAutoFit/>
          </a:bodyPr>
          <a:lstStyle/>
          <a:p>
            <a:pPr>
              <a:lnSpc>
                <a:spcPct val="40000"/>
              </a:lnSpc>
            </a:pPr>
            <a:r>
              <a:rPr lang="en-US" sz="2800" dirty="0"/>
              <a:t>.</a:t>
            </a:r>
          </a:p>
          <a:p>
            <a:pPr>
              <a:lnSpc>
                <a:spcPct val="40000"/>
              </a:lnSpc>
            </a:pPr>
            <a:r>
              <a:rPr lang="en-US" sz="2800" dirty="0"/>
              <a:t>.</a:t>
            </a:r>
          </a:p>
          <a:p>
            <a:pPr>
              <a:lnSpc>
                <a:spcPct val="40000"/>
              </a:lnSpc>
            </a:pPr>
            <a:r>
              <a:rPr lang="en-US" sz="2800" dirty="0"/>
              <a:t>.</a:t>
            </a:r>
          </a:p>
        </p:txBody>
      </p:sp>
    </p:spTree>
    <p:extLst>
      <p:ext uri="{BB962C8B-B14F-4D97-AF65-F5344CB8AC3E}">
        <p14:creationId xmlns:p14="http://schemas.microsoft.com/office/powerpoint/2010/main" val="74538373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marR="0" lvl="0" indent="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Keeping pipe “just full enough, but no fuller”: keep bottleneck link busy transmitting, but avoid high delays/buffering</a:t>
            </a: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8173918" y="2208052"/>
            <a:ext cx="3844938" cy="1091225"/>
            <a:chOff x="7481866" y="2334966"/>
            <a:chExt cx="3844938" cy="1091225"/>
          </a:xfrm>
        </p:grpSpPr>
        <p:sp>
          <p:nvSpPr>
            <p:cNvPr id="250" name="TextBox 249">
              <a:extLst>
                <a:ext uri="{FF2B5EF4-FFF2-40B4-BE49-F238E27FC236}">
                  <a16:creationId xmlns:a16="http://schemas.microsoft.com/office/drawing/2014/main" id="{762B06AF-6E17-B749-AF47-CA83D0FA5E18}"/>
                </a:ext>
              </a:extLst>
            </p:cNvPr>
            <p:cNvSpPr txBox="1"/>
            <p:nvPr/>
          </p:nvSpPr>
          <p:spPr>
            <a:xfrm>
              <a:off x="9608909" y="2964526"/>
              <a:ext cx="653962"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RTT</a:t>
              </a:r>
              <a:endParaRPr kumimoji="0" lang="en-US"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481866" y="2334966"/>
              <a:ext cx="3844938" cy="939885"/>
              <a:chOff x="7519640" y="2438082"/>
              <a:chExt cx="3844938" cy="939885"/>
            </a:xfrm>
          </p:grpSpPr>
          <p:sp>
            <p:nvSpPr>
              <p:cNvPr id="15" name="TextBox 14">
                <a:extLst>
                  <a:ext uri="{FF2B5EF4-FFF2-40B4-BE49-F238E27FC236}">
                    <a16:creationId xmlns:a16="http://schemas.microsoft.com/office/drawing/2014/main" id="{A8DCC063-E112-F040-9122-97D83F370C02}"/>
                  </a:ext>
                </a:extLst>
              </p:cNvPr>
              <p:cNvSpPr txBox="1"/>
              <p:nvPr/>
            </p:nvSpPr>
            <p:spPr>
              <a:xfrm>
                <a:off x="7519640" y="2731636"/>
                <a:ext cx="1371594"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measured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throughput</a:t>
                </a:r>
              </a:p>
            </p:txBody>
          </p:sp>
          <p:cxnSp>
            <p:nvCxnSpPr>
              <p:cNvPr id="20" name="Straight Connector 19">
                <a:extLst>
                  <a:ext uri="{FF2B5EF4-FFF2-40B4-BE49-F238E27FC236}">
                    <a16:creationId xmlns:a16="http://schemas.microsoft.com/office/drawing/2014/main" id="{501FADCE-D52D-A546-A51C-7C5C0F44A9F9}"/>
                  </a:ext>
                </a:extLst>
              </p:cNvPr>
              <p:cNvCxnSpPr>
                <a:cxnSpLocks/>
              </p:cNvCxnSpPr>
              <p:nvPr/>
            </p:nvCxnSpPr>
            <p:spPr>
              <a:xfrm>
                <a:off x="9284574" y="3075516"/>
                <a:ext cx="1600922"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52" name="TextBox 251">
                <a:extLst>
                  <a:ext uri="{FF2B5EF4-FFF2-40B4-BE49-F238E27FC236}">
                    <a16:creationId xmlns:a16="http://schemas.microsoft.com/office/drawing/2014/main" id="{5FFFB67C-3E95-CC4C-A770-35AB56ED6EDF}"/>
                  </a:ext>
                </a:extLst>
              </p:cNvPr>
              <p:cNvSpPr txBox="1"/>
              <p:nvPr/>
            </p:nvSpPr>
            <p:spPr>
              <a:xfrm>
                <a:off x="8875558" y="2438082"/>
                <a:ext cx="2489020" cy="6463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bytes sent (inflight) in RTT interval</a:t>
                </a: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133</a:t>
            </a:fld>
            <a:endParaRPr lang="en-US" dirty="0"/>
          </a:p>
        </p:txBody>
      </p:sp>
      <p:sp>
        <p:nvSpPr>
          <p:cNvPr id="50" name="Title 1">
            <a:extLst>
              <a:ext uri="{FF2B5EF4-FFF2-40B4-BE49-F238E27FC236}">
                <a16:creationId xmlns:a16="http://schemas.microsoft.com/office/drawing/2014/main" id="{64AF8610-BBDF-DD0A-5D5D-00A69D745BA1}"/>
              </a:ext>
            </a:extLst>
          </p:cNvPr>
          <p:cNvSpPr txBox="1">
            <a:spLocks/>
          </p:cNvSpPr>
          <p:nvPr/>
        </p:nvSpPr>
        <p:spPr>
          <a:xfrm>
            <a:off x="635876" y="387544"/>
            <a:ext cx="11393310" cy="89462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a:lstStyle>
          <a:p>
            <a:r>
              <a:rPr lang="en-US" sz="4800" dirty="0"/>
              <a:t>Keeping the pipe just full enough</a:t>
            </a:r>
            <a:endParaRPr lang="en-US" dirty="0"/>
          </a:p>
        </p:txBody>
      </p:sp>
      <p:grpSp>
        <p:nvGrpSpPr>
          <p:cNvPr id="52" name="Group 51">
            <a:extLst>
              <a:ext uri="{FF2B5EF4-FFF2-40B4-BE49-F238E27FC236}">
                <a16:creationId xmlns:a16="http://schemas.microsoft.com/office/drawing/2014/main" id="{4B18BD6C-9590-C4BE-D22B-9F3A6BE363CC}"/>
              </a:ext>
            </a:extLst>
          </p:cNvPr>
          <p:cNvGrpSpPr/>
          <p:nvPr/>
        </p:nvGrpSpPr>
        <p:grpSpPr>
          <a:xfrm>
            <a:off x="1065261" y="2483867"/>
            <a:ext cx="6796244" cy="721354"/>
            <a:chOff x="2352370" y="1605969"/>
            <a:chExt cx="6796244" cy="721354"/>
          </a:xfrm>
        </p:grpSpPr>
        <p:cxnSp>
          <p:nvCxnSpPr>
            <p:cNvPr id="53" name="Straight Connector 52">
              <a:extLst>
                <a:ext uri="{FF2B5EF4-FFF2-40B4-BE49-F238E27FC236}">
                  <a16:creationId xmlns:a16="http://schemas.microsoft.com/office/drawing/2014/main" id="{E63A82C3-2391-FB91-2F14-D5EFA8DBADBF}"/>
                </a:ext>
              </a:extLst>
            </p:cNvPr>
            <p:cNvCxnSpPr>
              <a:cxnSpLocks/>
            </p:cNvCxnSpPr>
            <p:nvPr/>
          </p:nvCxnSpPr>
          <p:spPr>
            <a:xfrm>
              <a:off x="3025470" y="1788399"/>
              <a:ext cx="5712130" cy="0"/>
            </a:xfrm>
            <a:prstGeom prst="line">
              <a:avLst/>
            </a:prstGeom>
            <a:ln w="15875">
              <a:solidFill>
                <a:srgbClr val="0000A3"/>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4319AE78-2F2C-79FF-B6C9-591A02D0EC08}"/>
                </a:ext>
              </a:extLst>
            </p:cNvPr>
            <p:cNvCxnSpPr/>
            <p:nvPr/>
          </p:nvCxnSpPr>
          <p:spPr>
            <a:xfrm flipH="1">
              <a:off x="3025470" y="2038574"/>
              <a:ext cx="5712130" cy="0"/>
            </a:xfrm>
            <a:prstGeom prst="straightConnector1">
              <a:avLst/>
            </a:prstGeom>
            <a:ln w="15875">
              <a:solidFill>
                <a:srgbClr val="0000A3"/>
              </a:solidFill>
              <a:tailEnd type="triangle"/>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C554BD54-046D-9FB8-D72D-DF4BE3F1945D}"/>
                </a:ext>
              </a:extLst>
            </p:cNvPr>
            <p:cNvSpPr txBox="1"/>
            <p:nvPr/>
          </p:nvSpPr>
          <p:spPr>
            <a:xfrm>
              <a:off x="3811970" y="1801002"/>
              <a:ext cx="1251176"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RTT</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measured</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56" name="Group 190">
              <a:extLst>
                <a:ext uri="{FF2B5EF4-FFF2-40B4-BE49-F238E27FC236}">
                  <a16:creationId xmlns:a16="http://schemas.microsoft.com/office/drawing/2014/main" id="{289DA915-5A71-67D2-2F22-77CBFC6336C9}"/>
                </a:ext>
              </a:extLst>
            </p:cNvPr>
            <p:cNvGrpSpPr>
              <a:grpSpLocks/>
            </p:cNvGrpSpPr>
            <p:nvPr/>
          </p:nvGrpSpPr>
          <p:grpSpPr bwMode="auto">
            <a:xfrm flipH="1">
              <a:off x="2352370" y="1625648"/>
              <a:ext cx="673100" cy="701675"/>
              <a:chOff x="-44" y="1473"/>
              <a:chExt cx="981" cy="1105"/>
            </a:xfrm>
          </p:grpSpPr>
          <p:pic>
            <p:nvPicPr>
              <p:cNvPr id="244" name="Picture 191" descr="desktop_computer_stylized_medium">
                <a:extLst>
                  <a:ext uri="{FF2B5EF4-FFF2-40B4-BE49-F238E27FC236}">
                    <a16:creationId xmlns:a16="http://schemas.microsoft.com/office/drawing/2014/main" id="{B9CC9CFA-C026-AAB9-04BC-F39924E7E8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192">
                <a:extLst>
                  <a:ext uri="{FF2B5EF4-FFF2-40B4-BE49-F238E27FC236}">
                    <a16:creationId xmlns:a16="http://schemas.microsoft.com/office/drawing/2014/main" id="{7CD2966F-6B63-0D1C-54B0-EBD16A460969}"/>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7" name="Group 56">
              <a:extLst>
                <a:ext uri="{FF2B5EF4-FFF2-40B4-BE49-F238E27FC236}">
                  <a16:creationId xmlns:a16="http://schemas.microsoft.com/office/drawing/2014/main" id="{A0932650-DA45-D324-E0B6-2812779E24A6}"/>
                </a:ext>
              </a:extLst>
            </p:cNvPr>
            <p:cNvGrpSpPr/>
            <p:nvPr/>
          </p:nvGrpSpPr>
          <p:grpSpPr>
            <a:xfrm>
              <a:off x="5704084" y="1644098"/>
              <a:ext cx="787268" cy="297296"/>
              <a:chOff x="5033182" y="4091488"/>
              <a:chExt cx="787268" cy="403711"/>
            </a:xfrm>
          </p:grpSpPr>
          <p:cxnSp>
            <p:nvCxnSpPr>
              <p:cNvPr id="229" name="Straight Connector 228">
                <a:extLst>
                  <a:ext uri="{FF2B5EF4-FFF2-40B4-BE49-F238E27FC236}">
                    <a16:creationId xmlns:a16="http://schemas.microsoft.com/office/drawing/2014/main" id="{38BC6383-8999-6EF6-A783-51730E7813D2}"/>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0" name="Rectangle 229">
                <a:extLst>
                  <a:ext uri="{FF2B5EF4-FFF2-40B4-BE49-F238E27FC236}">
                    <a16:creationId xmlns:a16="http://schemas.microsoft.com/office/drawing/2014/main" id="{A6EB5E12-65DC-0905-6C41-0421EFDAEEE0}"/>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8C3D4AE0-AD37-AA92-DF85-397903112DC7}"/>
                  </a:ext>
                </a:extLst>
              </p:cNvPr>
              <p:cNvSpPr/>
              <p:nvPr/>
            </p:nvSpPr>
            <p:spPr>
              <a:xfrm>
                <a:off x="5565439" y="4115310"/>
                <a:ext cx="255011"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32" name="Straight Connector 231">
                <a:extLst>
                  <a:ext uri="{FF2B5EF4-FFF2-40B4-BE49-F238E27FC236}">
                    <a16:creationId xmlns:a16="http://schemas.microsoft.com/office/drawing/2014/main" id="{FE54701F-1AB8-A403-3EDE-B16731047880}"/>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B5AD93C1-4924-896D-A8A2-DC919456F986}"/>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C016CD09-9795-29BC-3A1E-D035330203E8}"/>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3" name="Rectangle 242">
                <a:extLst>
                  <a:ext uri="{FF2B5EF4-FFF2-40B4-BE49-F238E27FC236}">
                    <a16:creationId xmlns:a16="http://schemas.microsoft.com/office/drawing/2014/main" id="{1E31B717-C18B-D225-6E28-25DA05F7EBC3}"/>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58" name="Straight Connector 57">
              <a:extLst>
                <a:ext uri="{FF2B5EF4-FFF2-40B4-BE49-F238E27FC236}">
                  <a16:creationId xmlns:a16="http://schemas.microsoft.com/office/drawing/2014/main" id="{F1BFCE37-01E4-6050-5583-C9659E94C388}"/>
                </a:ext>
              </a:extLst>
            </p:cNvPr>
            <p:cNvCxnSpPr>
              <a:cxnSpLocks/>
            </p:cNvCxnSpPr>
            <p:nvPr/>
          </p:nvCxnSpPr>
          <p:spPr>
            <a:xfrm>
              <a:off x="8734213" y="1784602"/>
              <a:ext cx="0" cy="258224"/>
            </a:xfrm>
            <a:prstGeom prst="line">
              <a:avLst/>
            </a:prstGeom>
            <a:ln w="15875">
              <a:solidFill>
                <a:srgbClr val="0000A3"/>
              </a:solidFill>
            </a:ln>
          </p:spPr>
          <p:style>
            <a:lnRef idx="1">
              <a:schemeClr val="accent1"/>
            </a:lnRef>
            <a:fillRef idx="0">
              <a:schemeClr val="accent1"/>
            </a:fillRef>
            <a:effectRef idx="0">
              <a:schemeClr val="accent1"/>
            </a:effectRef>
            <a:fontRef idx="minor">
              <a:schemeClr val="tx1"/>
            </a:fontRef>
          </p:style>
        </p:cxnSp>
        <p:grpSp>
          <p:nvGrpSpPr>
            <p:cNvPr id="59" name="Group 46">
              <a:extLst>
                <a:ext uri="{FF2B5EF4-FFF2-40B4-BE49-F238E27FC236}">
                  <a16:creationId xmlns:a16="http://schemas.microsoft.com/office/drawing/2014/main" id="{AADABFE0-3BC1-CDA0-4D4A-8CD35522E8C3}"/>
                </a:ext>
              </a:extLst>
            </p:cNvPr>
            <p:cNvGrpSpPr>
              <a:grpSpLocks/>
            </p:cNvGrpSpPr>
            <p:nvPr/>
          </p:nvGrpSpPr>
          <p:grpSpPr bwMode="auto">
            <a:xfrm>
              <a:off x="8883162" y="1702641"/>
              <a:ext cx="265452" cy="547687"/>
              <a:chOff x="4140" y="429"/>
              <a:chExt cx="1425" cy="2396"/>
            </a:xfrm>
          </p:grpSpPr>
          <p:sp>
            <p:nvSpPr>
              <p:cNvPr id="194" name="Freeform 47">
                <a:extLst>
                  <a:ext uri="{FF2B5EF4-FFF2-40B4-BE49-F238E27FC236}">
                    <a16:creationId xmlns:a16="http://schemas.microsoft.com/office/drawing/2014/main" id="{E6311AA1-7CE7-39FE-AA73-67037F0778D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48">
                <a:extLst>
                  <a:ext uri="{FF2B5EF4-FFF2-40B4-BE49-F238E27FC236}">
                    <a16:creationId xmlns:a16="http://schemas.microsoft.com/office/drawing/2014/main" id="{695CAACA-B97A-1A41-A27E-BCDCDBD95600}"/>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Freeform 49">
                <a:extLst>
                  <a:ext uri="{FF2B5EF4-FFF2-40B4-BE49-F238E27FC236}">
                    <a16:creationId xmlns:a16="http://schemas.microsoft.com/office/drawing/2014/main" id="{621D3DE4-67AB-43C6-BDBC-117C92946671}"/>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50">
                <a:extLst>
                  <a:ext uri="{FF2B5EF4-FFF2-40B4-BE49-F238E27FC236}">
                    <a16:creationId xmlns:a16="http://schemas.microsoft.com/office/drawing/2014/main" id="{8D730981-7A25-1EBE-4A7B-13DF37B3AA2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Rectangle 51">
                <a:extLst>
                  <a:ext uri="{FF2B5EF4-FFF2-40B4-BE49-F238E27FC236}">
                    <a16:creationId xmlns:a16="http://schemas.microsoft.com/office/drawing/2014/main" id="{00202BA6-BCCE-61F5-36AE-0FBC1F63C72E}"/>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9" name="Group 52">
                <a:extLst>
                  <a:ext uri="{FF2B5EF4-FFF2-40B4-BE49-F238E27FC236}">
                    <a16:creationId xmlns:a16="http://schemas.microsoft.com/office/drawing/2014/main" id="{AB2AECB9-C5F0-23C3-5CA9-09481EBF112D}"/>
                  </a:ext>
                </a:extLst>
              </p:cNvPr>
              <p:cNvGrpSpPr>
                <a:grpSpLocks/>
              </p:cNvGrpSpPr>
              <p:nvPr/>
            </p:nvGrpSpPr>
            <p:grpSpPr bwMode="auto">
              <a:xfrm>
                <a:off x="4749" y="668"/>
                <a:ext cx="581" cy="145"/>
                <a:chOff x="614" y="2568"/>
                <a:chExt cx="725" cy="139"/>
              </a:xfrm>
            </p:grpSpPr>
            <p:sp>
              <p:nvSpPr>
                <p:cNvPr id="227" name="AutoShape 53">
                  <a:extLst>
                    <a:ext uri="{FF2B5EF4-FFF2-40B4-BE49-F238E27FC236}">
                      <a16:creationId xmlns:a16="http://schemas.microsoft.com/office/drawing/2014/main" id="{3CD9F654-3733-ECD6-5245-6BF97AEEEEBD}"/>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AutoShape 54">
                  <a:extLst>
                    <a:ext uri="{FF2B5EF4-FFF2-40B4-BE49-F238E27FC236}">
                      <a16:creationId xmlns:a16="http://schemas.microsoft.com/office/drawing/2014/main" id="{198636EE-9D8B-4945-9D5C-123B927E17E5}"/>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0" name="Rectangle 55">
                <a:extLst>
                  <a:ext uri="{FF2B5EF4-FFF2-40B4-BE49-F238E27FC236}">
                    <a16:creationId xmlns:a16="http://schemas.microsoft.com/office/drawing/2014/main" id="{B078ADE8-F091-4F05-0FBE-D4B87C774CD9}"/>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1" name="Group 56">
                <a:extLst>
                  <a:ext uri="{FF2B5EF4-FFF2-40B4-BE49-F238E27FC236}">
                    <a16:creationId xmlns:a16="http://schemas.microsoft.com/office/drawing/2014/main" id="{460EC1EF-F487-3672-0C6A-BC2E05ED516F}"/>
                  </a:ext>
                </a:extLst>
              </p:cNvPr>
              <p:cNvGrpSpPr>
                <a:grpSpLocks/>
              </p:cNvGrpSpPr>
              <p:nvPr/>
            </p:nvGrpSpPr>
            <p:grpSpPr bwMode="auto">
              <a:xfrm>
                <a:off x="4747" y="994"/>
                <a:ext cx="581" cy="134"/>
                <a:chOff x="614" y="2568"/>
                <a:chExt cx="725" cy="139"/>
              </a:xfrm>
            </p:grpSpPr>
            <p:sp>
              <p:nvSpPr>
                <p:cNvPr id="225" name="AutoShape 57">
                  <a:extLst>
                    <a:ext uri="{FF2B5EF4-FFF2-40B4-BE49-F238E27FC236}">
                      <a16:creationId xmlns:a16="http://schemas.microsoft.com/office/drawing/2014/main" id="{53275707-1695-7C70-AA85-80D3B5B37D77}"/>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AutoShape 58">
                  <a:extLst>
                    <a:ext uri="{FF2B5EF4-FFF2-40B4-BE49-F238E27FC236}">
                      <a16:creationId xmlns:a16="http://schemas.microsoft.com/office/drawing/2014/main" id="{287F6D1D-12A4-B7DF-DAA6-7F37345B2FB8}"/>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2" name="Rectangle 59">
                <a:extLst>
                  <a:ext uri="{FF2B5EF4-FFF2-40B4-BE49-F238E27FC236}">
                    <a16:creationId xmlns:a16="http://schemas.microsoft.com/office/drawing/2014/main" id="{679291FF-E995-9755-5604-4C6EB48657BD}"/>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Rectangle 60">
                <a:extLst>
                  <a:ext uri="{FF2B5EF4-FFF2-40B4-BE49-F238E27FC236}">
                    <a16:creationId xmlns:a16="http://schemas.microsoft.com/office/drawing/2014/main" id="{CB1FB84D-FF97-E7AA-5C01-D8B12934F864}"/>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4" name="Group 61">
                <a:extLst>
                  <a:ext uri="{FF2B5EF4-FFF2-40B4-BE49-F238E27FC236}">
                    <a16:creationId xmlns:a16="http://schemas.microsoft.com/office/drawing/2014/main" id="{3D18CB82-F643-6710-E746-A8BDEF1A6093}"/>
                  </a:ext>
                </a:extLst>
              </p:cNvPr>
              <p:cNvGrpSpPr>
                <a:grpSpLocks/>
              </p:cNvGrpSpPr>
              <p:nvPr/>
            </p:nvGrpSpPr>
            <p:grpSpPr bwMode="auto">
              <a:xfrm>
                <a:off x="4735" y="1627"/>
                <a:ext cx="582" cy="151"/>
                <a:chOff x="614" y="2568"/>
                <a:chExt cx="725" cy="139"/>
              </a:xfrm>
            </p:grpSpPr>
            <p:sp>
              <p:nvSpPr>
                <p:cNvPr id="223" name="AutoShape 62">
                  <a:extLst>
                    <a:ext uri="{FF2B5EF4-FFF2-40B4-BE49-F238E27FC236}">
                      <a16:creationId xmlns:a16="http://schemas.microsoft.com/office/drawing/2014/main" id="{AD219CED-06E6-E579-65C5-237609B8A7FA}"/>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AutoShape 63">
                  <a:extLst>
                    <a:ext uri="{FF2B5EF4-FFF2-40B4-BE49-F238E27FC236}">
                      <a16:creationId xmlns:a16="http://schemas.microsoft.com/office/drawing/2014/main" id="{089842A7-2E62-71F0-254F-CE25CB210816}"/>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5" name="Freeform 64">
                <a:extLst>
                  <a:ext uri="{FF2B5EF4-FFF2-40B4-BE49-F238E27FC236}">
                    <a16:creationId xmlns:a16="http://schemas.microsoft.com/office/drawing/2014/main" id="{331264B0-6BAE-9F3C-0799-592CAA887B2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6" name="Group 65">
                <a:extLst>
                  <a:ext uri="{FF2B5EF4-FFF2-40B4-BE49-F238E27FC236}">
                    <a16:creationId xmlns:a16="http://schemas.microsoft.com/office/drawing/2014/main" id="{3D0DDDC2-02F8-DBBB-A17B-B08B46ACA91A}"/>
                  </a:ext>
                </a:extLst>
              </p:cNvPr>
              <p:cNvGrpSpPr>
                <a:grpSpLocks/>
              </p:cNvGrpSpPr>
              <p:nvPr/>
            </p:nvGrpSpPr>
            <p:grpSpPr bwMode="auto">
              <a:xfrm>
                <a:off x="4739" y="1327"/>
                <a:ext cx="582" cy="139"/>
                <a:chOff x="614" y="2568"/>
                <a:chExt cx="725" cy="139"/>
              </a:xfrm>
            </p:grpSpPr>
            <p:sp>
              <p:nvSpPr>
                <p:cNvPr id="221" name="AutoShape 66">
                  <a:extLst>
                    <a:ext uri="{FF2B5EF4-FFF2-40B4-BE49-F238E27FC236}">
                      <a16:creationId xmlns:a16="http://schemas.microsoft.com/office/drawing/2014/main" id="{0B369A33-E513-B81C-4323-F9DFBBA35443}"/>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AutoShape 67">
                  <a:extLst>
                    <a:ext uri="{FF2B5EF4-FFF2-40B4-BE49-F238E27FC236}">
                      <a16:creationId xmlns:a16="http://schemas.microsoft.com/office/drawing/2014/main" id="{B7142670-7F7A-E6B9-10A6-92513995D1B2}"/>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7" name="Rectangle 68">
                <a:extLst>
                  <a:ext uri="{FF2B5EF4-FFF2-40B4-BE49-F238E27FC236}">
                    <a16:creationId xmlns:a16="http://schemas.microsoft.com/office/drawing/2014/main" id="{C88CE4D3-8BF8-A09E-BFE7-448810B39536}"/>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Freeform 69">
                <a:extLst>
                  <a:ext uri="{FF2B5EF4-FFF2-40B4-BE49-F238E27FC236}">
                    <a16:creationId xmlns:a16="http://schemas.microsoft.com/office/drawing/2014/main" id="{6501715B-09D9-D3D3-C0AB-EC73FAE15AD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9" name="Freeform 70">
                <a:extLst>
                  <a:ext uri="{FF2B5EF4-FFF2-40B4-BE49-F238E27FC236}">
                    <a16:creationId xmlns:a16="http://schemas.microsoft.com/office/drawing/2014/main" id="{77BF15F7-01BC-87FE-483E-13977A1BCF8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0" name="Oval 71">
                <a:extLst>
                  <a:ext uri="{FF2B5EF4-FFF2-40B4-BE49-F238E27FC236}">
                    <a16:creationId xmlns:a16="http://schemas.microsoft.com/office/drawing/2014/main" id="{3032FA73-4D94-D9DB-E61D-629E231CFFA4}"/>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Freeform 72">
                <a:extLst>
                  <a:ext uri="{FF2B5EF4-FFF2-40B4-BE49-F238E27FC236}">
                    <a16:creationId xmlns:a16="http://schemas.microsoft.com/office/drawing/2014/main" id="{580DD1CA-2767-C8AC-AF41-724BAD6816C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AutoShape 73">
                <a:extLst>
                  <a:ext uri="{FF2B5EF4-FFF2-40B4-BE49-F238E27FC236}">
                    <a16:creationId xmlns:a16="http://schemas.microsoft.com/office/drawing/2014/main" id="{9980DCCA-303F-58E1-6AEC-1A2E5C39607D}"/>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6" name="AutoShape 74">
                <a:extLst>
                  <a:ext uri="{FF2B5EF4-FFF2-40B4-BE49-F238E27FC236}">
                    <a16:creationId xmlns:a16="http://schemas.microsoft.com/office/drawing/2014/main" id="{71D07AE6-395D-B72F-20FC-E36F084478AE}"/>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7" name="Oval 75">
                <a:extLst>
                  <a:ext uri="{FF2B5EF4-FFF2-40B4-BE49-F238E27FC236}">
                    <a16:creationId xmlns:a16="http://schemas.microsoft.com/office/drawing/2014/main" id="{7F3402D6-1C23-E890-AD3F-5B9C9A73C2BC}"/>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Oval 76">
                <a:extLst>
                  <a:ext uri="{FF2B5EF4-FFF2-40B4-BE49-F238E27FC236}">
                    <a16:creationId xmlns:a16="http://schemas.microsoft.com/office/drawing/2014/main" id="{9FF7275B-04E3-6608-9F55-1256383009BA}"/>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9" name="Oval 77">
                <a:extLst>
                  <a:ext uri="{FF2B5EF4-FFF2-40B4-BE49-F238E27FC236}">
                    <a16:creationId xmlns:a16="http://schemas.microsoft.com/office/drawing/2014/main" id="{1EFC9A8B-8B00-CDD7-2F17-74BD6704A9CF}"/>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0" name="Rectangle 78">
                <a:extLst>
                  <a:ext uri="{FF2B5EF4-FFF2-40B4-BE49-F238E27FC236}">
                    <a16:creationId xmlns:a16="http://schemas.microsoft.com/office/drawing/2014/main" id="{B83A2A7B-CFA4-5E57-BE29-6BC5C5711ECA}"/>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 name="Oval 59">
              <a:extLst>
                <a:ext uri="{FF2B5EF4-FFF2-40B4-BE49-F238E27FC236}">
                  <a16:creationId xmlns:a16="http://schemas.microsoft.com/office/drawing/2014/main" id="{031D82BC-83C2-57FD-5B01-D1ED2D4977DD}"/>
                </a:ext>
              </a:extLst>
            </p:cNvPr>
            <p:cNvSpPr/>
            <p:nvPr/>
          </p:nvSpPr>
          <p:spPr>
            <a:xfrm>
              <a:off x="3233530" y="1625648"/>
              <a:ext cx="172279" cy="554962"/>
            </a:xfrm>
            <a:prstGeom prst="ellipse">
              <a:avLst/>
            </a:prstGeom>
            <a:solidFill>
              <a:schemeClr val="bg1">
                <a:alpha val="56000"/>
              </a:schemeClr>
            </a:solidFill>
            <a:ln>
              <a:solidFill>
                <a:schemeClr val="tx1">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7CD41E8A-F45B-D4C3-A9DC-8E5CDDDF1F5C}"/>
                </a:ext>
              </a:extLst>
            </p:cNvPr>
            <p:cNvSpPr/>
            <p:nvPr/>
          </p:nvSpPr>
          <p:spPr>
            <a:xfrm>
              <a:off x="8275429" y="1605969"/>
              <a:ext cx="172279" cy="554962"/>
            </a:xfrm>
            <a:prstGeom prst="ellipse">
              <a:avLst/>
            </a:prstGeom>
            <a:solidFill>
              <a:schemeClr val="bg1">
                <a:alpha val="67788"/>
              </a:schemeClr>
            </a:solidFill>
            <a:ln>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34AA3F03-0C00-E9FF-EA64-2932173D731D}"/>
                </a:ext>
              </a:extLst>
            </p:cNvPr>
            <p:cNvSpPr/>
            <p:nvPr/>
          </p:nvSpPr>
          <p:spPr>
            <a:xfrm>
              <a:off x="3414571" y="1644098"/>
              <a:ext cx="4856574" cy="470888"/>
            </a:xfrm>
            <a:prstGeom prst="rect">
              <a:avLst/>
            </a:prstGeom>
            <a:solidFill>
              <a:schemeClr val="bg1">
                <a:alpha val="39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2A29A93E-C18C-8748-10AB-310624DEC7F2}"/>
                </a:ext>
              </a:extLst>
            </p:cNvPr>
            <p:cNvSpPr/>
            <p:nvPr/>
          </p:nvSpPr>
          <p:spPr>
            <a:xfrm>
              <a:off x="8264066" y="1605969"/>
              <a:ext cx="99452" cy="610986"/>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F4AEBDB0-B31E-9065-2D5F-1B3BD06F558A}"/>
                </a:ext>
              </a:extLst>
            </p:cNvPr>
            <p:cNvCxnSpPr>
              <a:stCxn id="60" idx="0"/>
              <a:endCxn id="61" idx="0"/>
            </p:cNvCxnSpPr>
            <p:nvPr/>
          </p:nvCxnSpPr>
          <p:spPr>
            <a:xfrm flipV="1">
              <a:off x="3319670" y="1605969"/>
              <a:ext cx="5041899" cy="19679"/>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4503200B-4D4D-C89D-0656-BB24C88D0101}"/>
                </a:ext>
              </a:extLst>
            </p:cNvPr>
            <p:cNvCxnSpPr/>
            <p:nvPr/>
          </p:nvCxnSpPr>
          <p:spPr>
            <a:xfrm flipV="1">
              <a:off x="3311369" y="2160558"/>
              <a:ext cx="5041899" cy="19679"/>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46EDE1CA-1FCC-DC3E-C200-72EF853FD77F}"/>
              </a:ext>
            </a:extLst>
          </p:cNvPr>
          <p:cNvGrpSpPr/>
          <p:nvPr/>
        </p:nvGrpSpPr>
        <p:grpSpPr>
          <a:xfrm>
            <a:off x="488992" y="3688253"/>
            <a:ext cx="11139604" cy="3119961"/>
            <a:chOff x="488992" y="3688253"/>
            <a:chExt cx="11139604" cy="3119961"/>
          </a:xfrm>
        </p:grpSpPr>
        <p:sp>
          <p:nvSpPr>
            <p:cNvPr id="253" name="TextBox 252">
              <a:extLst>
                <a:ext uri="{FF2B5EF4-FFF2-40B4-BE49-F238E27FC236}">
                  <a16:creationId xmlns:a16="http://schemas.microsoft.com/office/drawing/2014/main" id="{1839CE9C-698F-A3A7-12AA-40D1DD248C5D}"/>
                </a:ext>
              </a:extLst>
            </p:cNvPr>
            <p:cNvSpPr txBox="1"/>
            <p:nvPr/>
          </p:nvSpPr>
          <p:spPr>
            <a:xfrm>
              <a:off x="840769" y="3688253"/>
              <a:ext cx="1527854" cy="523220"/>
            </a:xfrm>
            <a:prstGeom prst="rect">
              <a:avLst/>
            </a:prstGeom>
            <a:noFill/>
          </p:spPr>
          <p:txBody>
            <a:bodyPr wrap="none" rtlCol="0">
              <a:spAutoFit/>
            </a:bodyPr>
            <a:lstStyle/>
            <a:p>
              <a:r>
                <a:rPr lang="en-US" sz="2800" dirty="0"/>
                <a:t>Intuition:</a:t>
              </a:r>
            </a:p>
          </p:txBody>
        </p:sp>
        <p:sp>
          <p:nvSpPr>
            <p:cNvPr id="255" name="Rectangle 4">
              <a:extLst>
                <a:ext uri="{FF2B5EF4-FFF2-40B4-BE49-F238E27FC236}">
                  <a16:creationId xmlns:a16="http://schemas.microsoft.com/office/drawing/2014/main" id="{B527F085-2745-5293-15BF-D0075F8B504A}"/>
                </a:ext>
              </a:extLst>
            </p:cNvPr>
            <p:cNvSpPr txBox="1">
              <a:spLocks noChangeArrowheads="1"/>
            </p:cNvSpPr>
            <p:nvPr/>
          </p:nvSpPr>
          <p:spPr>
            <a:xfrm>
              <a:off x="3701171" y="4783157"/>
              <a:ext cx="7927425" cy="62552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indent="0">
                <a:spcBef>
                  <a:spcPts val="400"/>
                </a:spcBef>
                <a:buNone/>
                <a:defRPr/>
              </a:pPr>
              <a:r>
                <a:rPr lang="en-US" sz="2400" i="1" dirty="0">
                  <a:solidFill>
                    <a:srgbClr val="C00000"/>
                  </a:solidFill>
                  <a:ea typeface="Aptos" panose="020B0004020202020204" pitchFamily="34" charset="0"/>
                  <a:cs typeface="Times New Roman" panose="02020603050405020304" pitchFamily="18" charset="0"/>
                </a:rPr>
                <a:t>connection’s share of </a:t>
              </a:r>
              <a:r>
                <a:rPr lang="en-US" sz="2400" i="1" dirty="0" err="1">
                  <a:solidFill>
                    <a:srgbClr val="C00000"/>
                  </a:solidFill>
                  <a:ea typeface="Aptos" panose="020B0004020202020204" pitchFamily="34" charset="0"/>
                  <a:cs typeface="Times New Roman" panose="02020603050405020304" pitchFamily="18" charset="0"/>
                </a:rPr>
                <a:t>bottleneck_</a:t>
              </a:r>
              <a:r>
                <a:rPr lang="en-US" sz="2400" i="1" dirty="0" err="1">
                  <a:solidFill>
                    <a:srgbClr val="C00000"/>
                  </a:solidFill>
                  <a:effectLst/>
                  <a:ea typeface="Aptos" panose="020B0004020202020204" pitchFamily="34" charset="0"/>
                  <a:cs typeface="Times New Roman" panose="02020603050405020304" pitchFamily="18" charset="0"/>
                </a:rPr>
                <a:t>bandwidth</a:t>
              </a:r>
              <a:r>
                <a:rPr lang="en-US" sz="2400" i="1" dirty="0">
                  <a:solidFill>
                    <a:srgbClr val="C00000"/>
                  </a:solidFill>
                  <a:effectLst/>
                  <a:ea typeface="Aptos" panose="020B0004020202020204" pitchFamily="34" charset="0"/>
                  <a:cs typeface="Times New Roman" panose="02020603050405020304" pitchFamily="18" charset="0"/>
                </a:rPr>
                <a:t> • </a:t>
              </a:r>
              <a:r>
                <a:rPr lang="en-US" sz="2400" i="1" dirty="0" err="1">
                  <a:solidFill>
                    <a:srgbClr val="C00000"/>
                  </a:solidFill>
                  <a:effectLst/>
                  <a:ea typeface="Aptos" panose="020B0004020202020204" pitchFamily="34" charset="0"/>
                  <a:cs typeface="Times New Roman" panose="02020603050405020304" pitchFamily="18" charset="0"/>
                </a:rPr>
                <a:t>min_RTT</a:t>
              </a:r>
              <a:r>
                <a:rPr lang="en-US" sz="2400" i="1" dirty="0">
                  <a:solidFill>
                    <a:srgbClr val="C00000"/>
                  </a:solidFill>
                  <a:effectLst/>
                  <a:ea typeface="Aptos" panose="020B0004020202020204" pitchFamily="34" charset="0"/>
                  <a:cs typeface="Times New Roman" panose="02020603050405020304" pitchFamily="18" charset="0"/>
                </a:rPr>
                <a:t>  </a:t>
              </a:r>
            </a:p>
            <a:p>
              <a:pPr marL="523875" indent="-282575">
                <a:spcBef>
                  <a:spcPts val="400"/>
                </a:spcBef>
                <a:buFont typeface="Wingdings" charset="2"/>
                <a:buChar char="§"/>
                <a:defRPr/>
              </a:pPr>
              <a:endParaRPr lang="en-US" sz="2400" dirty="0"/>
            </a:p>
            <a:p>
              <a:pPr marL="523875" indent="-282575">
                <a:spcBef>
                  <a:spcPts val="400"/>
                </a:spcBef>
                <a:buFont typeface="Wingdings" charset="2"/>
                <a:buChar char="§"/>
                <a:defRPr/>
              </a:pPr>
              <a:endParaRPr lang="en-US" sz="2400" dirty="0"/>
            </a:p>
            <a:p>
              <a:pPr marL="241300" marR="0" lvl="0" indent="0" algn="l" defTabSz="914400" rtl="0" eaLnBrk="1" fontAlgn="auto" latinLnBrk="0" hangingPunct="1">
                <a:lnSpc>
                  <a:spcPct val="90000"/>
                </a:lnSpc>
                <a:spcBef>
                  <a:spcPts val="400"/>
                </a:spcBef>
                <a:spcAft>
                  <a:spcPts val="0"/>
                </a:spcAft>
                <a:buClr>
                  <a:srgbClr val="0000A3"/>
                </a:buClr>
                <a:buSz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ndParaRPr>
            </a:p>
          </p:txBody>
        </p:sp>
        <p:sp>
          <p:nvSpPr>
            <p:cNvPr id="257" name="Rectangle 4">
              <a:extLst>
                <a:ext uri="{FF2B5EF4-FFF2-40B4-BE49-F238E27FC236}">
                  <a16:creationId xmlns:a16="http://schemas.microsoft.com/office/drawing/2014/main" id="{2DC3856B-7814-FD93-6B15-4538E3CE3183}"/>
                </a:ext>
              </a:extLst>
            </p:cNvPr>
            <p:cNvSpPr txBox="1">
              <a:spLocks noChangeArrowheads="1"/>
            </p:cNvSpPr>
            <p:nvPr/>
          </p:nvSpPr>
          <p:spPr>
            <a:xfrm>
              <a:off x="488992" y="4462710"/>
              <a:ext cx="2914858" cy="234550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indent="0" algn="r">
                <a:spcBef>
                  <a:spcPts val="400"/>
                </a:spcBef>
                <a:buNone/>
                <a:defRPr/>
              </a:pPr>
              <a:r>
                <a:rPr lang="en-US" sz="2400" dirty="0">
                  <a:ea typeface="Aptos" panose="020B0004020202020204" pitchFamily="34" charset="0"/>
                  <a:cs typeface="Times New Roman" panose="02020603050405020304" pitchFamily="18" charset="0"/>
                </a:rPr>
                <a:t>ideal amount of inflight data for a connection</a:t>
              </a:r>
              <a:endParaRPr lang="en-US" sz="2400" i="1" dirty="0">
                <a:solidFill>
                  <a:srgbClr val="C00000"/>
                </a:solidFill>
                <a:effectLst/>
                <a:ea typeface="Aptos" panose="020B0004020202020204" pitchFamily="34" charset="0"/>
                <a:cs typeface="Times New Roman" panose="02020603050405020304" pitchFamily="18" charset="0"/>
              </a:endParaRPr>
            </a:p>
            <a:p>
              <a:pPr marL="241300" indent="0" algn="r">
                <a:spcBef>
                  <a:spcPts val="400"/>
                </a:spcBef>
                <a:buNone/>
                <a:defRPr/>
              </a:pPr>
              <a:endParaRPr lang="en-US" sz="2600" dirty="0"/>
            </a:p>
            <a:p>
              <a:pPr marL="241300" indent="0" algn="r">
                <a:spcBef>
                  <a:spcPts val="400"/>
                </a:spcBef>
                <a:buNone/>
                <a:defRPr/>
              </a:pPr>
              <a:endParaRPr lang="en-US" sz="2600" dirty="0"/>
            </a:p>
            <a:p>
              <a:pPr marL="241300" indent="0" algn="r">
                <a:spcBef>
                  <a:spcPts val="400"/>
                </a:spcBef>
                <a:buNone/>
                <a:defRPr/>
              </a:pP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TextBox 257">
              <a:extLst>
                <a:ext uri="{FF2B5EF4-FFF2-40B4-BE49-F238E27FC236}">
                  <a16:creationId xmlns:a16="http://schemas.microsoft.com/office/drawing/2014/main" id="{7CBC9181-FBFE-88DD-9EFB-4490980AEB7B}"/>
                </a:ext>
              </a:extLst>
            </p:cNvPr>
            <p:cNvSpPr txBox="1"/>
            <p:nvPr/>
          </p:nvSpPr>
          <p:spPr>
            <a:xfrm>
              <a:off x="3524695" y="4674617"/>
              <a:ext cx="389850" cy="584775"/>
            </a:xfrm>
            <a:prstGeom prst="rect">
              <a:avLst/>
            </a:prstGeom>
            <a:noFill/>
          </p:spPr>
          <p:txBody>
            <a:bodyPr wrap="none" rtlCol="0">
              <a:spAutoFit/>
            </a:bodyPr>
            <a:lstStyle/>
            <a:p>
              <a:r>
                <a:rPr lang="en-US" sz="3200" dirty="0"/>
                <a:t>=</a:t>
              </a:r>
            </a:p>
          </p:txBody>
        </p:sp>
      </p:grpSp>
      <p:grpSp>
        <p:nvGrpSpPr>
          <p:cNvPr id="263" name="Group 262">
            <a:extLst>
              <a:ext uri="{FF2B5EF4-FFF2-40B4-BE49-F238E27FC236}">
                <a16:creationId xmlns:a16="http://schemas.microsoft.com/office/drawing/2014/main" id="{0D1A07B5-B680-1D12-AAD5-9F0E9FF832C3}"/>
              </a:ext>
            </a:extLst>
          </p:cNvPr>
          <p:cNvGrpSpPr/>
          <p:nvPr/>
        </p:nvGrpSpPr>
        <p:grpSpPr>
          <a:xfrm>
            <a:off x="4013503" y="5340539"/>
            <a:ext cx="6941420" cy="817303"/>
            <a:chOff x="4013503" y="5340539"/>
            <a:chExt cx="6941420" cy="817303"/>
          </a:xfrm>
        </p:grpSpPr>
        <p:sp>
          <p:nvSpPr>
            <p:cNvPr id="259" name="Right Brace 258">
              <a:extLst>
                <a:ext uri="{FF2B5EF4-FFF2-40B4-BE49-F238E27FC236}">
                  <a16:creationId xmlns:a16="http://schemas.microsoft.com/office/drawing/2014/main" id="{AC5F4B84-5975-1ADD-B1A6-A103DD903D43}"/>
                </a:ext>
              </a:extLst>
            </p:cNvPr>
            <p:cNvSpPr/>
            <p:nvPr/>
          </p:nvSpPr>
          <p:spPr>
            <a:xfrm rot="5400000">
              <a:off x="7369646" y="1984396"/>
              <a:ext cx="229134" cy="6941420"/>
            </a:xfrm>
            <a:prstGeom prst="rightBrace">
              <a:avLst/>
            </a:prstGeom>
            <a:ln w="127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0" name="TextBox 259">
              <a:extLst>
                <a:ext uri="{FF2B5EF4-FFF2-40B4-BE49-F238E27FC236}">
                  <a16:creationId xmlns:a16="http://schemas.microsoft.com/office/drawing/2014/main" id="{9B7D11CA-6AED-4360-9CCA-9CED364A258C}"/>
                </a:ext>
              </a:extLst>
            </p:cNvPr>
            <p:cNvSpPr txBox="1"/>
            <p:nvPr/>
          </p:nvSpPr>
          <p:spPr>
            <a:xfrm>
              <a:off x="4945675" y="5696177"/>
              <a:ext cx="5256054" cy="461665"/>
            </a:xfrm>
            <a:prstGeom prst="rect">
              <a:avLst/>
            </a:prstGeom>
            <a:noFill/>
          </p:spPr>
          <p:txBody>
            <a:bodyPr wrap="none" rtlCol="0">
              <a:spAutoFit/>
            </a:bodyPr>
            <a:lstStyle/>
            <a:p>
              <a:r>
                <a:rPr lang="en-US" sz="2400" dirty="0"/>
                <a:t>connection’s “</a:t>
              </a:r>
              <a:r>
                <a:rPr lang="en-US" sz="2400" i="1" dirty="0"/>
                <a:t>bandwidth-delay product</a:t>
              </a:r>
              <a:r>
                <a:rPr lang="en-US" sz="2400" dirty="0"/>
                <a:t>”</a:t>
              </a:r>
            </a:p>
          </p:txBody>
        </p:sp>
      </p:grpSp>
      <p:grpSp>
        <p:nvGrpSpPr>
          <p:cNvPr id="266" name="Group 265">
            <a:extLst>
              <a:ext uri="{FF2B5EF4-FFF2-40B4-BE49-F238E27FC236}">
                <a16:creationId xmlns:a16="http://schemas.microsoft.com/office/drawing/2014/main" id="{C3F10834-7C31-DFC0-20EF-ECC5C662903D}"/>
              </a:ext>
            </a:extLst>
          </p:cNvPr>
          <p:cNvGrpSpPr/>
          <p:nvPr/>
        </p:nvGrpSpPr>
        <p:grpSpPr>
          <a:xfrm>
            <a:off x="1343421" y="5572116"/>
            <a:ext cx="2050404" cy="565633"/>
            <a:chOff x="1343421" y="5572116"/>
            <a:chExt cx="2050404" cy="565633"/>
          </a:xfrm>
        </p:grpSpPr>
        <p:sp>
          <p:nvSpPr>
            <p:cNvPr id="264" name="TextBox 263">
              <a:extLst>
                <a:ext uri="{FF2B5EF4-FFF2-40B4-BE49-F238E27FC236}">
                  <a16:creationId xmlns:a16="http://schemas.microsoft.com/office/drawing/2014/main" id="{A89CD06B-1CD6-65D5-247A-B941790F25BD}"/>
                </a:ext>
              </a:extLst>
            </p:cNvPr>
            <p:cNvSpPr txBox="1"/>
            <p:nvPr/>
          </p:nvSpPr>
          <p:spPr>
            <a:xfrm>
              <a:off x="1990271" y="5676084"/>
              <a:ext cx="929678" cy="461665"/>
            </a:xfrm>
            <a:prstGeom prst="rect">
              <a:avLst/>
            </a:prstGeom>
            <a:noFill/>
          </p:spPr>
          <p:txBody>
            <a:bodyPr wrap="none" rtlCol="0">
              <a:spAutoFit/>
            </a:bodyPr>
            <a:lstStyle/>
            <a:p>
              <a:r>
                <a:rPr lang="en-US" sz="2400" i="1" dirty="0"/>
                <a:t>n</a:t>
              </a:r>
              <a:r>
                <a:rPr lang="en-US" sz="2400" i="1" baseline="-25000" dirty="0"/>
                <a:t>inflight</a:t>
              </a:r>
              <a:endParaRPr lang="en-US" sz="2400" dirty="0"/>
            </a:p>
          </p:txBody>
        </p:sp>
        <p:sp>
          <p:nvSpPr>
            <p:cNvPr id="265" name="Right Brace 264">
              <a:extLst>
                <a:ext uri="{FF2B5EF4-FFF2-40B4-BE49-F238E27FC236}">
                  <a16:creationId xmlns:a16="http://schemas.microsoft.com/office/drawing/2014/main" id="{11265D8F-19B9-E208-AB0A-07E197366460}"/>
                </a:ext>
              </a:extLst>
            </p:cNvPr>
            <p:cNvSpPr/>
            <p:nvPr/>
          </p:nvSpPr>
          <p:spPr>
            <a:xfrm rot="5400000">
              <a:off x="2284855" y="4630682"/>
              <a:ext cx="167535" cy="2050404"/>
            </a:xfrm>
            <a:prstGeom prst="righ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37408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dissolve">
                                      <p:cBhvr>
                                        <p:cTn id="7" dur="500"/>
                                        <p:tgtEl>
                                          <p:spTgt spid="2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dissolve">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6"/>
                                        </p:tgtEl>
                                        <p:attrNameLst>
                                          <p:attrName>style.visibility</p:attrName>
                                        </p:attrNameLst>
                                      </p:cBhvr>
                                      <p:to>
                                        <p:strVal val="visible"/>
                                      </p:to>
                                    </p:set>
                                    <p:animEffect transition="in" filter="dissolve">
                                      <p:cBhvr>
                                        <p:cTn id="17" dur="500"/>
                                        <p:tgtEl>
                                          <p:spTgt spid="2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DBF24C-0382-8E6E-F67A-E78B57BC6A9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70398B5-85B1-CCDE-4898-C727789D1513}"/>
              </a:ext>
            </a:extLst>
          </p:cNvPr>
          <p:cNvSpPr>
            <a:spLocks noGrp="1"/>
          </p:cNvSpPr>
          <p:nvPr>
            <p:ph type="title"/>
          </p:nvPr>
        </p:nvSpPr>
        <p:spPr>
          <a:xfrm>
            <a:off x="760590" y="272143"/>
            <a:ext cx="11393310" cy="894622"/>
          </a:xfrm>
        </p:spPr>
        <p:txBody>
          <a:bodyPr>
            <a:normAutofit/>
          </a:bodyPr>
          <a:lstStyle/>
          <a:p>
            <a:r>
              <a:rPr lang="en-US" sz="4800" dirty="0"/>
              <a:t>Keeping the pipe just full, but no fuller</a:t>
            </a:r>
            <a:endParaRPr lang="en-US" sz="4400" b="0" dirty="0"/>
          </a:p>
        </p:txBody>
      </p:sp>
      <p:sp>
        <p:nvSpPr>
          <p:cNvPr id="6" name="Slide Number Placeholder 2">
            <a:extLst>
              <a:ext uri="{FF2B5EF4-FFF2-40B4-BE49-F238E27FC236}">
                <a16:creationId xmlns:a16="http://schemas.microsoft.com/office/drawing/2014/main" id="{29EA8EB9-7808-3A65-7A20-75BADBE4AC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134</a:t>
            </a:fld>
            <a:endParaRPr lang="en-US" dirty="0"/>
          </a:p>
        </p:txBody>
      </p:sp>
      <p:grpSp>
        <p:nvGrpSpPr>
          <p:cNvPr id="45" name="Group 44">
            <a:extLst>
              <a:ext uri="{FF2B5EF4-FFF2-40B4-BE49-F238E27FC236}">
                <a16:creationId xmlns:a16="http://schemas.microsoft.com/office/drawing/2014/main" id="{1AA58533-DE50-878A-480C-E827C414947C}"/>
              </a:ext>
            </a:extLst>
          </p:cNvPr>
          <p:cNvGrpSpPr/>
          <p:nvPr/>
        </p:nvGrpSpPr>
        <p:grpSpPr>
          <a:xfrm>
            <a:off x="2376464" y="1864579"/>
            <a:ext cx="5075163" cy="1194954"/>
            <a:chOff x="3440693" y="945573"/>
            <a:chExt cx="3368589" cy="1194954"/>
          </a:xfrm>
        </p:grpSpPr>
        <p:cxnSp>
          <p:nvCxnSpPr>
            <p:cNvPr id="46" name="Straight Connector 45">
              <a:extLst>
                <a:ext uri="{FF2B5EF4-FFF2-40B4-BE49-F238E27FC236}">
                  <a16:creationId xmlns:a16="http://schemas.microsoft.com/office/drawing/2014/main" id="{D8254107-4D64-18EA-372B-98E75073D300}"/>
                </a:ext>
              </a:extLst>
            </p:cNvPr>
            <p:cNvCxnSpPr/>
            <p:nvPr/>
          </p:nvCxnSpPr>
          <p:spPr>
            <a:xfrm>
              <a:off x="3440693" y="945573"/>
              <a:ext cx="0" cy="1194954"/>
            </a:xfrm>
            <a:prstGeom prst="line">
              <a:avLst/>
            </a:prstGeom>
          </p:spPr>
          <p:style>
            <a:lnRef idx="2">
              <a:schemeClr val="dk1"/>
            </a:lnRef>
            <a:fillRef idx="0">
              <a:schemeClr val="dk1"/>
            </a:fillRef>
            <a:effectRef idx="1">
              <a:schemeClr val="dk1"/>
            </a:effectRef>
            <a:fontRef idx="minor">
              <a:schemeClr val="tx1"/>
            </a:fontRef>
          </p:style>
        </p:cxnSp>
        <p:cxnSp>
          <p:nvCxnSpPr>
            <p:cNvPr id="47" name="Straight Connector 46">
              <a:extLst>
                <a:ext uri="{FF2B5EF4-FFF2-40B4-BE49-F238E27FC236}">
                  <a16:creationId xmlns:a16="http://schemas.microsoft.com/office/drawing/2014/main" id="{C7F9D9CB-DEE5-1622-0000-68F174853578}"/>
                </a:ext>
              </a:extLst>
            </p:cNvPr>
            <p:cNvCxnSpPr>
              <a:cxnSpLocks/>
            </p:cNvCxnSpPr>
            <p:nvPr/>
          </p:nvCxnSpPr>
          <p:spPr>
            <a:xfrm>
              <a:off x="3440693" y="2130136"/>
              <a:ext cx="3368589"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49" name="TextBox 48">
            <a:extLst>
              <a:ext uri="{FF2B5EF4-FFF2-40B4-BE49-F238E27FC236}">
                <a16:creationId xmlns:a16="http://schemas.microsoft.com/office/drawing/2014/main" id="{540F00B5-3AA7-FDB4-C2BB-D71D8DBCF635}"/>
              </a:ext>
            </a:extLst>
          </p:cNvPr>
          <p:cNvSpPr txBox="1"/>
          <p:nvPr/>
        </p:nvSpPr>
        <p:spPr>
          <a:xfrm>
            <a:off x="4162316" y="1761081"/>
            <a:ext cx="1906195" cy="393441"/>
          </a:xfrm>
          <a:prstGeom prst="rect">
            <a:avLst/>
          </a:prstGeom>
          <a:noFill/>
        </p:spPr>
        <p:txBody>
          <a:bodyPr wrap="none" rtlCol="0">
            <a:spAutoFit/>
          </a:bodyPr>
          <a:lstStyle/>
          <a:p>
            <a:pPr algn="ctr">
              <a:lnSpc>
                <a:spcPct val="80000"/>
              </a:lnSpc>
            </a:pPr>
            <a:r>
              <a:rPr lang="en-US" sz="1200" i="1" dirty="0">
                <a:solidFill>
                  <a:srgbClr val="C00000"/>
                </a:solidFill>
              </a:rPr>
              <a:t>bandwith</a:t>
            </a:r>
            <a:r>
              <a:rPr lang="en-US" sz="1050" dirty="0">
                <a:solidFill>
                  <a:srgbClr val="C00000"/>
                </a:solidFill>
              </a:rPr>
              <a:t>•</a:t>
            </a:r>
            <a:r>
              <a:rPr lang="en-US" sz="1200" i="1" dirty="0">
                <a:solidFill>
                  <a:srgbClr val="C00000"/>
                </a:solidFill>
              </a:rPr>
              <a:t>delay </a:t>
            </a:r>
          </a:p>
          <a:p>
            <a:pPr algn="ctr">
              <a:lnSpc>
                <a:spcPct val="80000"/>
              </a:lnSpc>
            </a:pPr>
            <a:r>
              <a:rPr lang="en-US" sz="1200" i="1" dirty="0">
                <a:solidFill>
                  <a:srgbClr val="C00000"/>
                </a:solidFill>
              </a:rPr>
              <a:t>product</a:t>
            </a:r>
            <a:endParaRPr lang="en-US" sz="1200" dirty="0">
              <a:solidFill>
                <a:srgbClr val="C00000"/>
              </a:solidFill>
            </a:endParaRPr>
          </a:p>
        </p:txBody>
      </p:sp>
      <p:sp>
        <p:nvSpPr>
          <p:cNvPr id="50" name="TextBox 49">
            <a:extLst>
              <a:ext uri="{FF2B5EF4-FFF2-40B4-BE49-F238E27FC236}">
                <a16:creationId xmlns:a16="http://schemas.microsoft.com/office/drawing/2014/main" id="{E5EEC1A7-5C96-1808-6DFB-7F250973ED84}"/>
              </a:ext>
            </a:extLst>
          </p:cNvPr>
          <p:cNvSpPr txBox="1"/>
          <p:nvPr/>
        </p:nvSpPr>
        <p:spPr>
          <a:xfrm rot="19803616">
            <a:off x="4526141" y="2389617"/>
            <a:ext cx="2466307" cy="220188"/>
          </a:xfrm>
          <a:prstGeom prst="rect">
            <a:avLst/>
          </a:prstGeom>
          <a:noFill/>
        </p:spPr>
        <p:txBody>
          <a:bodyPr wrap="none" rtlCol="0">
            <a:spAutoFit/>
          </a:bodyPr>
          <a:lstStyle/>
          <a:p>
            <a:pPr algn="ctr">
              <a:lnSpc>
                <a:spcPct val="80000"/>
              </a:lnSpc>
            </a:pPr>
            <a:r>
              <a:rPr lang="en-US" sz="1000" i="1" dirty="0">
                <a:solidFill>
                  <a:srgbClr val="C00000"/>
                </a:solidFill>
              </a:rPr>
              <a:t>bottleneck link congestion</a:t>
            </a:r>
            <a:endParaRPr lang="en-US" sz="1000" dirty="0">
              <a:solidFill>
                <a:srgbClr val="C00000"/>
              </a:solidFill>
            </a:endParaRPr>
          </a:p>
        </p:txBody>
      </p:sp>
      <p:sp>
        <p:nvSpPr>
          <p:cNvPr id="52" name="TextBox 51">
            <a:extLst>
              <a:ext uri="{FF2B5EF4-FFF2-40B4-BE49-F238E27FC236}">
                <a16:creationId xmlns:a16="http://schemas.microsoft.com/office/drawing/2014/main" id="{057E20AD-C893-4557-F5D5-C4BD681778EA}"/>
              </a:ext>
            </a:extLst>
          </p:cNvPr>
          <p:cNvSpPr txBox="1"/>
          <p:nvPr/>
        </p:nvSpPr>
        <p:spPr>
          <a:xfrm>
            <a:off x="2099387" y="3049141"/>
            <a:ext cx="3083023" cy="369332"/>
          </a:xfrm>
          <a:prstGeom prst="rect">
            <a:avLst/>
          </a:prstGeom>
          <a:noFill/>
        </p:spPr>
        <p:txBody>
          <a:bodyPr wrap="none" rtlCol="0">
            <a:spAutoFit/>
          </a:bodyPr>
          <a:lstStyle/>
          <a:p>
            <a:r>
              <a:rPr lang="en-US" i="1" dirty="0"/>
              <a:t>n</a:t>
            </a:r>
            <a:r>
              <a:rPr lang="en-US" i="1" baseline="-25000" dirty="0"/>
              <a:t>inflight</a:t>
            </a:r>
            <a:r>
              <a:rPr lang="en-US" dirty="0"/>
              <a:t>: amount of in-flight data</a:t>
            </a:r>
          </a:p>
        </p:txBody>
      </p:sp>
      <p:sp>
        <p:nvSpPr>
          <p:cNvPr id="53" name="TextBox 52">
            <a:extLst>
              <a:ext uri="{FF2B5EF4-FFF2-40B4-BE49-F238E27FC236}">
                <a16:creationId xmlns:a16="http://schemas.microsoft.com/office/drawing/2014/main" id="{D40A0C74-1B5E-06BB-373D-6EAF43EC249D}"/>
              </a:ext>
            </a:extLst>
          </p:cNvPr>
          <p:cNvSpPr txBox="1"/>
          <p:nvPr/>
        </p:nvSpPr>
        <p:spPr>
          <a:xfrm>
            <a:off x="5363675" y="1294396"/>
            <a:ext cx="1992598" cy="541174"/>
          </a:xfrm>
          <a:prstGeom prst="rect">
            <a:avLst/>
          </a:prstGeom>
          <a:noFill/>
        </p:spPr>
        <p:txBody>
          <a:bodyPr wrap="square" rtlCol="0">
            <a:spAutoFit/>
          </a:bodyPr>
          <a:lstStyle/>
          <a:p>
            <a:pPr algn="ctr">
              <a:lnSpc>
                <a:spcPct val="80000"/>
              </a:lnSpc>
            </a:pPr>
            <a:r>
              <a:rPr lang="en-US" sz="1200" i="1" dirty="0">
                <a:solidFill>
                  <a:srgbClr val="C00000"/>
                </a:solidFill>
              </a:rPr>
              <a:t>bandwith</a:t>
            </a:r>
            <a:r>
              <a:rPr lang="en-US" sz="1050" dirty="0">
                <a:solidFill>
                  <a:srgbClr val="C00000"/>
                </a:solidFill>
              </a:rPr>
              <a:t>•</a:t>
            </a:r>
            <a:r>
              <a:rPr lang="en-US" sz="1200" i="1" dirty="0">
                <a:solidFill>
                  <a:srgbClr val="C00000"/>
                </a:solidFill>
              </a:rPr>
              <a:t>delay </a:t>
            </a:r>
          </a:p>
          <a:p>
            <a:pPr algn="ctr">
              <a:lnSpc>
                <a:spcPct val="80000"/>
              </a:lnSpc>
            </a:pPr>
            <a:r>
              <a:rPr lang="en-US" sz="1200" i="1" dirty="0">
                <a:solidFill>
                  <a:srgbClr val="C00000"/>
                </a:solidFill>
              </a:rPr>
              <a:t>product + queueing delay in full bottleneck buffer </a:t>
            </a:r>
            <a:endParaRPr lang="en-US" sz="1200" dirty="0">
              <a:solidFill>
                <a:srgbClr val="C00000"/>
              </a:solidFill>
            </a:endParaRPr>
          </a:p>
        </p:txBody>
      </p:sp>
      <p:cxnSp>
        <p:nvCxnSpPr>
          <p:cNvPr id="56" name="Straight Connector 55">
            <a:extLst>
              <a:ext uri="{FF2B5EF4-FFF2-40B4-BE49-F238E27FC236}">
                <a16:creationId xmlns:a16="http://schemas.microsoft.com/office/drawing/2014/main" id="{448D5FF5-DB37-6368-7316-F64FC2C9C6B0}"/>
              </a:ext>
            </a:extLst>
          </p:cNvPr>
          <p:cNvCxnSpPr/>
          <p:nvPr/>
        </p:nvCxnSpPr>
        <p:spPr>
          <a:xfrm flipV="1">
            <a:off x="5082830" y="2164912"/>
            <a:ext cx="0" cy="894621"/>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95AFAEB-480E-53C0-76EE-EB34326C59CB}"/>
              </a:ext>
            </a:extLst>
          </p:cNvPr>
          <p:cNvCxnSpPr>
            <a:cxnSpLocks/>
          </p:cNvCxnSpPr>
          <p:nvPr/>
        </p:nvCxnSpPr>
        <p:spPr>
          <a:xfrm flipV="1">
            <a:off x="5081166" y="2018780"/>
            <a:ext cx="1267983" cy="75365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12AD2E3-4314-5549-43CD-F06956793EBF}"/>
              </a:ext>
            </a:extLst>
          </p:cNvPr>
          <p:cNvCxnSpPr>
            <a:cxnSpLocks/>
          </p:cNvCxnSpPr>
          <p:nvPr/>
        </p:nvCxnSpPr>
        <p:spPr>
          <a:xfrm flipV="1">
            <a:off x="6349149" y="1788855"/>
            <a:ext cx="0" cy="1260288"/>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CB9A6AEB-5890-1179-BC8A-DDBC6DF65757}"/>
              </a:ext>
            </a:extLst>
          </p:cNvPr>
          <p:cNvCxnSpPr>
            <a:cxnSpLocks/>
          </p:cNvCxnSpPr>
          <p:nvPr/>
        </p:nvCxnSpPr>
        <p:spPr>
          <a:xfrm>
            <a:off x="2376465" y="2772430"/>
            <a:ext cx="2704701" cy="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015C67DD-A1A8-2B55-77AA-2DDE79D46A63}"/>
              </a:ext>
            </a:extLst>
          </p:cNvPr>
          <p:cNvGrpSpPr/>
          <p:nvPr/>
        </p:nvGrpSpPr>
        <p:grpSpPr>
          <a:xfrm>
            <a:off x="636978" y="2816302"/>
            <a:ext cx="3083023" cy="2704524"/>
            <a:chOff x="636978" y="2816302"/>
            <a:chExt cx="3083023" cy="2704524"/>
          </a:xfrm>
        </p:grpSpPr>
        <p:grpSp>
          <p:nvGrpSpPr>
            <p:cNvPr id="201" name="Group 200">
              <a:extLst>
                <a:ext uri="{FF2B5EF4-FFF2-40B4-BE49-F238E27FC236}">
                  <a16:creationId xmlns:a16="http://schemas.microsoft.com/office/drawing/2014/main" id="{936D166A-E204-7992-7FDC-B89BD5EE57E7}"/>
                </a:ext>
              </a:extLst>
            </p:cNvPr>
            <p:cNvGrpSpPr/>
            <p:nvPr/>
          </p:nvGrpSpPr>
          <p:grpSpPr>
            <a:xfrm>
              <a:off x="636978" y="3788788"/>
              <a:ext cx="3083023" cy="1732038"/>
              <a:chOff x="636978" y="3788788"/>
              <a:chExt cx="3083023" cy="1732038"/>
            </a:xfrm>
          </p:grpSpPr>
          <p:sp>
            <p:nvSpPr>
              <p:cNvPr id="63" name="Rectangle 62">
                <a:extLst>
                  <a:ext uri="{FF2B5EF4-FFF2-40B4-BE49-F238E27FC236}">
                    <a16:creationId xmlns:a16="http://schemas.microsoft.com/office/drawing/2014/main" id="{9320D5AC-FA58-7540-450D-A72FCAAB53A9}"/>
                  </a:ext>
                </a:extLst>
              </p:cNvPr>
              <p:cNvSpPr/>
              <p:nvPr/>
            </p:nvSpPr>
            <p:spPr>
              <a:xfrm>
                <a:off x="636978" y="3788788"/>
                <a:ext cx="3083023" cy="173203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EAF4E82F-3D21-D107-2049-673F14619D9E}"/>
                  </a:ext>
                </a:extLst>
              </p:cNvPr>
              <p:cNvSpPr txBox="1"/>
              <p:nvPr/>
            </p:nvSpPr>
            <p:spPr>
              <a:xfrm>
                <a:off x="680520" y="3832659"/>
                <a:ext cx="2924758" cy="1631216"/>
              </a:xfrm>
              <a:prstGeom prst="rect">
                <a:avLst/>
              </a:prstGeom>
              <a:noFill/>
            </p:spPr>
            <p:txBody>
              <a:bodyPr wrap="square" rtlCol="0">
                <a:spAutoFit/>
              </a:bodyPr>
              <a:lstStyle/>
              <a:p>
                <a:pPr algn="r"/>
                <a:r>
                  <a:rPr lang="en-US" sz="2000" dirty="0"/>
                  <a:t>increasing </a:t>
                </a:r>
                <a:r>
                  <a:rPr lang="en-US" sz="2000" i="1" dirty="0"/>
                  <a:t>n</a:t>
                </a:r>
                <a:r>
                  <a:rPr lang="en-US" sz="2000" i="1" baseline="-25000" dirty="0"/>
                  <a:t>inflight </a:t>
                </a:r>
                <a:r>
                  <a:rPr lang="en-US" sz="2000" dirty="0"/>
                  <a:t>in this region will not increase RTT, since arrival rate of packet data to queue is less that transmission rate</a:t>
                </a:r>
              </a:p>
            </p:txBody>
          </p:sp>
        </p:grpSp>
        <p:cxnSp>
          <p:nvCxnSpPr>
            <p:cNvPr id="193" name="Straight Connector 192">
              <a:extLst>
                <a:ext uri="{FF2B5EF4-FFF2-40B4-BE49-F238E27FC236}">
                  <a16:creationId xmlns:a16="http://schemas.microsoft.com/office/drawing/2014/main" id="{F05F5315-E1C5-6AFB-A5D8-DBE5C6628B03}"/>
                </a:ext>
              </a:extLst>
            </p:cNvPr>
            <p:cNvCxnSpPr>
              <a:cxnSpLocks/>
              <a:stCxn id="63" idx="0"/>
            </p:cNvCxnSpPr>
            <p:nvPr/>
          </p:nvCxnSpPr>
          <p:spPr>
            <a:xfrm flipV="1">
              <a:off x="2178490" y="2816302"/>
              <a:ext cx="931336" cy="972486"/>
            </a:xfrm>
            <a:prstGeom prst="line">
              <a:avLst/>
            </a:prstGeom>
          </p:spPr>
          <p:style>
            <a:lnRef idx="1">
              <a:schemeClr val="accent1"/>
            </a:lnRef>
            <a:fillRef idx="0">
              <a:schemeClr val="accent1"/>
            </a:fillRef>
            <a:effectRef idx="0">
              <a:schemeClr val="accent1"/>
            </a:effectRef>
            <a:fontRef idx="minor">
              <a:schemeClr val="tx1"/>
            </a:fontRef>
          </p:style>
        </p:cxnSp>
      </p:grpSp>
      <p:sp>
        <p:nvSpPr>
          <p:cNvPr id="198" name="TextBox 197">
            <a:extLst>
              <a:ext uri="{FF2B5EF4-FFF2-40B4-BE49-F238E27FC236}">
                <a16:creationId xmlns:a16="http://schemas.microsoft.com/office/drawing/2014/main" id="{6B3B4839-8616-2BB7-CE15-9009F0237E66}"/>
              </a:ext>
            </a:extLst>
          </p:cNvPr>
          <p:cNvSpPr txBox="1"/>
          <p:nvPr/>
        </p:nvSpPr>
        <p:spPr>
          <a:xfrm>
            <a:off x="4354286" y="6125029"/>
            <a:ext cx="184731" cy="369332"/>
          </a:xfrm>
          <a:prstGeom prst="rect">
            <a:avLst/>
          </a:prstGeom>
          <a:noFill/>
        </p:spPr>
        <p:txBody>
          <a:bodyPr wrap="none" rtlCol="0">
            <a:spAutoFit/>
          </a:bodyPr>
          <a:lstStyle/>
          <a:p>
            <a:endParaRPr lang="en-US" dirty="0"/>
          </a:p>
        </p:txBody>
      </p:sp>
      <p:grpSp>
        <p:nvGrpSpPr>
          <p:cNvPr id="211" name="Group 210">
            <a:extLst>
              <a:ext uri="{FF2B5EF4-FFF2-40B4-BE49-F238E27FC236}">
                <a16:creationId xmlns:a16="http://schemas.microsoft.com/office/drawing/2014/main" id="{DFEE2A32-5E55-878E-1B7C-BDD0D555C245}"/>
              </a:ext>
            </a:extLst>
          </p:cNvPr>
          <p:cNvGrpSpPr/>
          <p:nvPr/>
        </p:nvGrpSpPr>
        <p:grpSpPr>
          <a:xfrm>
            <a:off x="5929120" y="2337732"/>
            <a:ext cx="3745647" cy="3186229"/>
            <a:chOff x="5929120" y="2337732"/>
            <a:chExt cx="3745647" cy="3186229"/>
          </a:xfrm>
        </p:grpSpPr>
        <p:grpSp>
          <p:nvGrpSpPr>
            <p:cNvPr id="203" name="Group 202">
              <a:extLst>
                <a:ext uri="{FF2B5EF4-FFF2-40B4-BE49-F238E27FC236}">
                  <a16:creationId xmlns:a16="http://schemas.microsoft.com/office/drawing/2014/main" id="{42EC51C6-ED34-283E-EABB-588BA6F8D5D3}"/>
                </a:ext>
              </a:extLst>
            </p:cNvPr>
            <p:cNvGrpSpPr/>
            <p:nvPr/>
          </p:nvGrpSpPr>
          <p:grpSpPr>
            <a:xfrm>
              <a:off x="6519174" y="3791923"/>
              <a:ext cx="3155593" cy="1732038"/>
              <a:chOff x="6519174" y="3791923"/>
              <a:chExt cx="3155593" cy="1732038"/>
            </a:xfrm>
          </p:grpSpPr>
          <p:sp>
            <p:nvSpPr>
              <p:cNvPr id="200" name="Rectangle 199">
                <a:extLst>
                  <a:ext uri="{FF2B5EF4-FFF2-40B4-BE49-F238E27FC236}">
                    <a16:creationId xmlns:a16="http://schemas.microsoft.com/office/drawing/2014/main" id="{A715A159-8F37-8440-B845-79E1ACB38EA2}"/>
                  </a:ext>
                </a:extLst>
              </p:cNvPr>
              <p:cNvSpPr/>
              <p:nvPr/>
            </p:nvSpPr>
            <p:spPr>
              <a:xfrm>
                <a:off x="6519174" y="3791923"/>
                <a:ext cx="3083023" cy="173203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50CD843C-7545-B102-85F6-006D9D1B0D6A}"/>
                  </a:ext>
                </a:extLst>
              </p:cNvPr>
              <p:cNvSpPr txBox="1"/>
              <p:nvPr/>
            </p:nvSpPr>
            <p:spPr>
              <a:xfrm>
                <a:off x="6591744" y="3828036"/>
                <a:ext cx="3083023" cy="1631216"/>
              </a:xfrm>
              <a:prstGeom prst="rect">
                <a:avLst/>
              </a:prstGeom>
              <a:noFill/>
            </p:spPr>
            <p:txBody>
              <a:bodyPr wrap="square" rtlCol="0">
                <a:spAutoFit/>
              </a:bodyPr>
              <a:lstStyle/>
              <a:p>
                <a:r>
                  <a:rPr lang="en-US" sz="2000" dirty="0"/>
                  <a:t>Increasing </a:t>
                </a:r>
                <a:r>
                  <a:rPr lang="en-US" sz="2000" i="1" dirty="0"/>
                  <a:t>n</a:t>
                </a:r>
                <a:r>
                  <a:rPr lang="en-US" sz="2000" i="1" baseline="-25000" dirty="0"/>
                  <a:t>inflight </a:t>
                </a:r>
                <a:r>
                  <a:rPr lang="en-US" sz="2000" dirty="0"/>
                  <a:t>in this region increases RTT since arrival rate of packet data to bottleneck link exceeds link transmission rate</a:t>
                </a:r>
              </a:p>
            </p:txBody>
          </p:sp>
        </p:grpSp>
        <p:cxnSp>
          <p:nvCxnSpPr>
            <p:cNvPr id="204" name="Straight Connector 203">
              <a:extLst>
                <a:ext uri="{FF2B5EF4-FFF2-40B4-BE49-F238E27FC236}">
                  <a16:creationId xmlns:a16="http://schemas.microsoft.com/office/drawing/2014/main" id="{5E661397-35C4-8367-8BA1-BAFC1B33397E}"/>
                </a:ext>
              </a:extLst>
            </p:cNvPr>
            <p:cNvCxnSpPr>
              <a:cxnSpLocks/>
            </p:cNvCxnSpPr>
            <p:nvPr/>
          </p:nvCxnSpPr>
          <p:spPr>
            <a:xfrm flipH="1" flipV="1">
              <a:off x="5929120" y="2337732"/>
              <a:ext cx="1325248" cy="138380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10" name="Group 209">
            <a:extLst>
              <a:ext uri="{FF2B5EF4-FFF2-40B4-BE49-F238E27FC236}">
                <a16:creationId xmlns:a16="http://schemas.microsoft.com/office/drawing/2014/main" id="{73EB1B2C-FCB3-46DB-3312-5EEC87A46F38}"/>
              </a:ext>
            </a:extLst>
          </p:cNvPr>
          <p:cNvGrpSpPr/>
          <p:nvPr/>
        </p:nvGrpSpPr>
        <p:grpSpPr>
          <a:xfrm>
            <a:off x="4061722" y="3089580"/>
            <a:ext cx="2179421" cy="2431246"/>
            <a:chOff x="4061722" y="3089580"/>
            <a:chExt cx="2179421" cy="2431246"/>
          </a:xfrm>
        </p:grpSpPr>
        <p:grpSp>
          <p:nvGrpSpPr>
            <p:cNvPr id="202" name="Group 201">
              <a:extLst>
                <a:ext uri="{FF2B5EF4-FFF2-40B4-BE49-F238E27FC236}">
                  <a16:creationId xmlns:a16="http://schemas.microsoft.com/office/drawing/2014/main" id="{32FCED18-B48A-8DD1-62DF-ACB5D7586972}"/>
                </a:ext>
              </a:extLst>
            </p:cNvPr>
            <p:cNvGrpSpPr/>
            <p:nvPr/>
          </p:nvGrpSpPr>
          <p:grpSpPr>
            <a:xfrm>
              <a:off x="4061722" y="3782248"/>
              <a:ext cx="2179421" cy="1738578"/>
              <a:chOff x="4061722" y="3782248"/>
              <a:chExt cx="2179421" cy="1738578"/>
            </a:xfrm>
          </p:grpSpPr>
          <p:sp>
            <p:nvSpPr>
              <p:cNvPr id="196" name="Rectangle 195">
                <a:extLst>
                  <a:ext uri="{FF2B5EF4-FFF2-40B4-BE49-F238E27FC236}">
                    <a16:creationId xmlns:a16="http://schemas.microsoft.com/office/drawing/2014/main" id="{5F6CC53E-F1EF-DD08-E1F0-487352B8C10E}"/>
                  </a:ext>
                </a:extLst>
              </p:cNvPr>
              <p:cNvSpPr/>
              <p:nvPr/>
            </p:nvSpPr>
            <p:spPr>
              <a:xfrm>
                <a:off x="4125412" y="3782248"/>
                <a:ext cx="2115731" cy="173857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862846FA-AEB2-5994-0FF8-8F6B0D055C9C}"/>
                  </a:ext>
                </a:extLst>
              </p:cNvPr>
              <p:cNvSpPr txBox="1"/>
              <p:nvPr/>
            </p:nvSpPr>
            <p:spPr>
              <a:xfrm>
                <a:off x="4061722" y="3828475"/>
                <a:ext cx="2115731" cy="1631216"/>
              </a:xfrm>
              <a:prstGeom prst="rect">
                <a:avLst/>
              </a:prstGeom>
              <a:noFill/>
            </p:spPr>
            <p:txBody>
              <a:bodyPr wrap="square" rtlCol="0">
                <a:spAutoFit/>
              </a:bodyPr>
              <a:lstStyle/>
              <a:p>
                <a:pPr algn="ctr"/>
                <a:r>
                  <a:rPr lang="en-US" sz="2000" dirty="0"/>
                  <a:t>Here, arrival rate of packet data to bottleneck link is equals link transmission rate</a:t>
                </a:r>
              </a:p>
            </p:txBody>
          </p:sp>
        </p:grpSp>
        <p:cxnSp>
          <p:nvCxnSpPr>
            <p:cNvPr id="206" name="Straight Connector 205">
              <a:extLst>
                <a:ext uri="{FF2B5EF4-FFF2-40B4-BE49-F238E27FC236}">
                  <a16:creationId xmlns:a16="http://schemas.microsoft.com/office/drawing/2014/main" id="{8B190863-D76C-AB12-5B58-CD3C8873665D}"/>
                </a:ext>
              </a:extLst>
            </p:cNvPr>
            <p:cNvCxnSpPr>
              <a:cxnSpLocks/>
            </p:cNvCxnSpPr>
            <p:nvPr/>
          </p:nvCxnSpPr>
          <p:spPr>
            <a:xfrm flipV="1">
              <a:off x="5081166" y="3089580"/>
              <a:ext cx="0" cy="699208"/>
            </a:xfrm>
            <a:prstGeom prst="line">
              <a:avLst/>
            </a:prstGeom>
          </p:spPr>
          <p:style>
            <a:lnRef idx="1">
              <a:schemeClr val="accent1"/>
            </a:lnRef>
            <a:fillRef idx="0">
              <a:schemeClr val="accent1"/>
            </a:fillRef>
            <a:effectRef idx="0">
              <a:schemeClr val="accent1"/>
            </a:effectRef>
            <a:fontRef idx="minor">
              <a:schemeClr val="tx1"/>
            </a:fontRef>
          </p:style>
        </p:cxnSp>
      </p:grpSp>
      <p:sp>
        <p:nvSpPr>
          <p:cNvPr id="3" name="TextBox 2">
            <a:extLst>
              <a:ext uri="{FF2B5EF4-FFF2-40B4-BE49-F238E27FC236}">
                <a16:creationId xmlns:a16="http://schemas.microsoft.com/office/drawing/2014/main" id="{832DC709-ADC9-8431-01D3-F9FABC74809D}"/>
              </a:ext>
            </a:extLst>
          </p:cNvPr>
          <p:cNvSpPr txBox="1"/>
          <p:nvPr/>
        </p:nvSpPr>
        <p:spPr>
          <a:xfrm rot="16200000">
            <a:off x="1878839" y="2298545"/>
            <a:ext cx="575222" cy="400110"/>
          </a:xfrm>
          <a:prstGeom prst="rect">
            <a:avLst/>
          </a:prstGeom>
          <a:noFill/>
        </p:spPr>
        <p:txBody>
          <a:bodyPr wrap="none" rtlCol="0">
            <a:spAutoFit/>
          </a:bodyPr>
          <a:lstStyle/>
          <a:p>
            <a:r>
              <a:rPr lang="en-US" sz="2000" dirty="0"/>
              <a:t>RTT</a:t>
            </a:r>
            <a:endParaRPr lang="en-US" sz="1400" dirty="0"/>
          </a:p>
        </p:txBody>
      </p:sp>
    </p:spTree>
    <p:extLst>
      <p:ext uri="{BB962C8B-B14F-4D97-AF65-F5344CB8AC3E}">
        <p14:creationId xmlns:p14="http://schemas.microsoft.com/office/powerpoint/2010/main" val="3014729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dissolve">
                                      <p:cBhvr>
                                        <p:cTn id="7" dur="500"/>
                                        <p:tgtEl>
                                          <p:spTgt spid="58"/>
                                        </p:tgtEl>
                                      </p:cBhvr>
                                    </p:animEffect>
                                  </p:childTnLst>
                                </p:cTn>
                              </p:par>
                              <p:par>
                                <p:cTn id="8" presetID="9" presetClass="entr" presetSubtype="0" fill="hold" nodeType="withEffect">
                                  <p:stCondLst>
                                    <p:cond delay="0"/>
                                  </p:stCondLst>
                                  <p:childTnLst>
                                    <p:set>
                                      <p:cBhvr>
                                        <p:cTn id="9" dur="1" fill="hold">
                                          <p:stCondLst>
                                            <p:cond delay="0"/>
                                          </p:stCondLst>
                                        </p:cTn>
                                        <p:tgtEl>
                                          <p:spTgt spid="209"/>
                                        </p:tgtEl>
                                        <p:attrNameLst>
                                          <p:attrName>style.visibility</p:attrName>
                                        </p:attrNameLst>
                                      </p:cBhvr>
                                      <p:to>
                                        <p:strVal val="visible"/>
                                      </p:to>
                                    </p:set>
                                    <p:animEffect transition="in" filter="dissolve">
                                      <p:cBhvr>
                                        <p:cTn id="10" dur="500"/>
                                        <p:tgtEl>
                                          <p:spTgt spid="20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nodeType="withEffect">
                                  <p:stCondLst>
                                    <p:cond delay="0"/>
                                  </p:stCondLst>
                                  <p:childTnLst>
                                    <p:set>
                                      <p:cBhvr>
                                        <p:cTn id="17" dur="1" fill="hold">
                                          <p:stCondLst>
                                            <p:cond delay="0"/>
                                          </p:stCondLst>
                                        </p:cTn>
                                        <p:tgtEl>
                                          <p:spTgt spid="56"/>
                                        </p:tgtEl>
                                        <p:attrNameLst>
                                          <p:attrName>style.visibility</p:attrName>
                                        </p:attrNameLst>
                                      </p:cBhvr>
                                      <p:to>
                                        <p:strVal val="visible"/>
                                      </p:to>
                                    </p:set>
                                    <p:animEffect transition="in" filter="dissolve">
                                      <p:cBhvr>
                                        <p:cTn id="18" dur="500"/>
                                        <p:tgtEl>
                                          <p:spTgt spid="56"/>
                                        </p:tgtEl>
                                      </p:cBhvr>
                                    </p:animEffect>
                                  </p:childTnLst>
                                </p:cTn>
                              </p:par>
                              <p:par>
                                <p:cTn id="19" presetID="9" presetClass="entr" presetSubtype="0" fill="hold" nodeType="withEffect">
                                  <p:stCondLst>
                                    <p:cond delay="0"/>
                                  </p:stCondLst>
                                  <p:childTnLst>
                                    <p:set>
                                      <p:cBhvr>
                                        <p:cTn id="20" dur="1" fill="hold">
                                          <p:stCondLst>
                                            <p:cond delay="0"/>
                                          </p:stCondLst>
                                        </p:cTn>
                                        <p:tgtEl>
                                          <p:spTgt spid="210"/>
                                        </p:tgtEl>
                                        <p:attrNameLst>
                                          <p:attrName>style.visibility</p:attrName>
                                        </p:attrNameLst>
                                      </p:cBhvr>
                                      <p:to>
                                        <p:strVal val="visible"/>
                                      </p:to>
                                    </p:set>
                                    <p:animEffect transition="in" filter="dissolve">
                                      <p:cBhvr>
                                        <p:cTn id="21" dur="500"/>
                                        <p:tgtEl>
                                          <p:spTgt spid="210"/>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59"/>
                                        </p:tgtEl>
                                        <p:attrNameLst>
                                          <p:attrName>style.visibility</p:attrName>
                                        </p:attrNameLst>
                                      </p:cBhvr>
                                      <p:to>
                                        <p:strVal val="visible"/>
                                      </p:to>
                                    </p:set>
                                    <p:animEffect transition="in" filter="dissolve">
                                      <p:cBhvr>
                                        <p:cTn id="26" dur="500"/>
                                        <p:tgtEl>
                                          <p:spTgt spid="5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par>
                                <p:cTn id="33" presetID="9" presetClass="entr" presetSubtype="0" fill="hold" nodeType="with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dissolve">
                                      <p:cBhvr>
                                        <p:cTn id="35" dur="500"/>
                                        <p:tgtEl>
                                          <p:spTgt spid="61"/>
                                        </p:tgtEl>
                                      </p:cBhvr>
                                    </p:animEffect>
                                  </p:childTnLst>
                                </p:cTn>
                              </p:par>
                              <p:par>
                                <p:cTn id="36" presetID="9" presetClass="entr" presetSubtype="0" fill="hold" nodeType="withEffect">
                                  <p:stCondLst>
                                    <p:cond delay="0"/>
                                  </p:stCondLst>
                                  <p:childTnLst>
                                    <p:set>
                                      <p:cBhvr>
                                        <p:cTn id="37" dur="1" fill="hold">
                                          <p:stCondLst>
                                            <p:cond delay="0"/>
                                          </p:stCondLst>
                                        </p:cTn>
                                        <p:tgtEl>
                                          <p:spTgt spid="211"/>
                                        </p:tgtEl>
                                        <p:attrNameLst>
                                          <p:attrName>style.visibility</p:attrName>
                                        </p:attrNameLst>
                                      </p:cBhvr>
                                      <p:to>
                                        <p:strVal val="visible"/>
                                      </p:to>
                                    </p:set>
                                    <p:animEffect transition="in" filter="dissolve">
                                      <p:cBhvr>
                                        <p:cTn id="38"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3"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96C702-F0C6-0DFD-E8B5-920993B3895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45F964B-16E5-98E8-9FE5-BC8D2EEBFBC5}"/>
              </a:ext>
            </a:extLst>
          </p:cNvPr>
          <p:cNvSpPr>
            <a:spLocks noGrp="1"/>
          </p:cNvSpPr>
          <p:nvPr>
            <p:ph type="title"/>
          </p:nvPr>
        </p:nvSpPr>
        <p:spPr>
          <a:xfrm>
            <a:off x="760590" y="272143"/>
            <a:ext cx="11393310" cy="894622"/>
          </a:xfrm>
        </p:spPr>
        <p:txBody>
          <a:bodyPr>
            <a:normAutofit/>
          </a:bodyPr>
          <a:lstStyle/>
          <a:p>
            <a:r>
              <a:rPr lang="en-US" sz="4800" dirty="0"/>
              <a:t>Keeping the pipe just full, but no fuller</a:t>
            </a:r>
            <a:endParaRPr lang="en-US" sz="4400" b="0" dirty="0"/>
          </a:p>
        </p:txBody>
      </p:sp>
      <p:sp>
        <p:nvSpPr>
          <p:cNvPr id="6" name="Slide Number Placeholder 2">
            <a:extLst>
              <a:ext uri="{FF2B5EF4-FFF2-40B4-BE49-F238E27FC236}">
                <a16:creationId xmlns:a16="http://schemas.microsoft.com/office/drawing/2014/main" id="{0832DBE5-8B66-AF49-9327-3897374CB04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135</a:t>
            </a:fld>
            <a:endParaRPr lang="en-US" dirty="0"/>
          </a:p>
        </p:txBody>
      </p:sp>
      <p:cxnSp>
        <p:nvCxnSpPr>
          <p:cNvPr id="47" name="Straight Connector 46">
            <a:extLst>
              <a:ext uri="{FF2B5EF4-FFF2-40B4-BE49-F238E27FC236}">
                <a16:creationId xmlns:a16="http://schemas.microsoft.com/office/drawing/2014/main" id="{5E4B1579-CBD0-5401-CA0E-A4FAB6690AD8}"/>
              </a:ext>
            </a:extLst>
          </p:cNvPr>
          <p:cNvCxnSpPr>
            <a:cxnSpLocks/>
          </p:cNvCxnSpPr>
          <p:nvPr/>
        </p:nvCxnSpPr>
        <p:spPr>
          <a:xfrm>
            <a:off x="2202297" y="3049142"/>
            <a:ext cx="5249331" cy="0"/>
          </a:xfrm>
          <a:prstGeom prst="line">
            <a:avLst/>
          </a:prstGeom>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D7CD2608-BC98-F6DE-E721-4BCD336E8EEB}"/>
              </a:ext>
            </a:extLst>
          </p:cNvPr>
          <p:cNvSpPr txBox="1"/>
          <p:nvPr/>
        </p:nvSpPr>
        <p:spPr>
          <a:xfrm>
            <a:off x="4162316" y="1761081"/>
            <a:ext cx="1906195" cy="393441"/>
          </a:xfrm>
          <a:prstGeom prst="rect">
            <a:avLst/>
          </a:prstGeom>
          <a:noFill/>
        </p:spPr>
        <p:txBody>
          <a:bodyPr wrap="none" rtlCol="0">
            <a:spAutoFit/>
          </a:bodyPr>
          <a:lstStyle/>
          <a:p>
            <a:pPr algn="ctr">
              <a:lnSpc>
                <a:spcPct val="80000"/>
              </a:lnSpc>
            </a:pPr>
            <a:r>
              <a:rPr lang="en-US" sz="1200" i="1" dirty="0">
                <a:solidFill>
                  <a:srgbClr val="C00000"/>
                </a:solidFill>
              </a:rPr>
              <a:t>bandwith</a:t>
            </a:r>
            <a:r>
              <a:rPr lang="en-US" sz="1050" dirty="0">
                <a:solidFill>
                  <a:srgbClr val="C00000"/>
                </a:solidFill>
              </a:rPr>
              <a:t>•</a:t>
            </a:r>
            <a:r>
              <a:rPr lang="en-US" sz="1200" i="1" dirty="0">
                <a:solidFill>
                  <a:srgbClr val="C00000"/>
                </a:solidFill>
              </a:rPr>
              <a:t>delay </a:t>
            </a:r>
          </a:p>
          <a:p>
            <a:pPr algn="ctr">
              <a:lnSpc>
                <a:spcPct val="80000"/>
              </a:lnSpc>
            </a:pPr>
            <a:r>
              <a:rPr lang="en-US" sz="1200" i="1" dirty="0">
                <a:solidFill>
                  <a:srgbClr val="C00000"/>
                </a:solidFill>
              </a:rPr>
              <a:t>product</a:t>
            </a:r>
            <a:endParaRPr lang="en-US" sz="1200" dirty="0">
              <a:solidFill>
                <a:srgbClr val="C00000"/>
              </a:solidFill>
            </a:endParaRPr>
          </a:p>
        </p:txBody>
      </p:sp>
      <p:sp>
        <p:nvSpPr>
          <p:cNvPr id="50" name="TextBox 49">
            <a:extLst>
              <a:ext uri="{FF2B5EF4-FFF2-40B4-BE49-F238E27FC236}">
                <a16:creationId xmlns:a16="http://schemas.microsoft.com/office/drawing/2014/main" id="{5B14C332-F7B1-726D-7C6F-03C25E03E542}"/>
              </a:ext>
            </a:extLst>
          </p:cNvPr>
          <p:cNvSpPr txBox="1"/>
          <p:nvPr/>
        </p:nvSpPr>
        <p:spPr>
          <a:xfrm rot="19803616">
            <a:off x="4526141" y="2389617"/>
            <a:ext cx="2466307" cy="220188"/>
          </a:xfrm>
          <a:prstGeom prst="rect">
            <a:avLst/>
          </a:prstGeom>
          <a:noFill/>
        </p:spPr>
        <p:txBody>
          <a:bodyPr wrap="none" rtlCol="0">
            <a:spAutoFit/>
          </a:bodyPr>
          <a:lstStyle/>
          <a:p>
            <a:pPr algn="ctr">
              <a:lnSpc>
                <a:spcPct val="80000"/>
              </a:lnSpc>
            </a:pPr>
            <a:r>
              <a:rPr lang="en-US" sz="1000" i="1" dirty="0">
                <a:solidFill>
                  <a:srgbClr val="C00000"/>
                </a:solidFill>
              </a:rPr>
              <a:t>bottleneck link congestion</a:t>
            </a:r>
            <a:endParaRPr lang="en-US" sz="1000" dirty="0">
              <a:solidFill>
                <a:srgbClr val="C00000"/>
              </a:solidFill>
            </a:endParaRPr>
          </a:p>
        </p:txBody>
      </p:sp>
      <p:sp>
        <p:nvSpPr>
          <p:cNvPr id="53" name="TextBox 52">
            <a:extLst>
              <a:ext uri="{FF2B5EF4-FFF2-40B4-BE49-F238E27FC236}">
                <a16:creationId xmlns:a16="http://schemas.microsoft.com/office/drawing/2014/main" id="{963A45E7-86D1-3B2D-2AFC-FB2CB9E7A97B}"/>
              </a:ext>
            </a:extLst>
          </p:cNvPr>
          <p:cNvSpPr txBox="1"/>
          <p:nvPr/>
        </p:nvSpPr>
        <p:spPr>
          <a:xfrm>
            <a:off x="5363675" y="1294396"/>
            <a:ext cx="1992598" cy="541174"/>
          </a:xfrm>
          <a:prstGeom prst="rect">
            <a:avLst/>
          </a:prstGeom>
          <a:noFill/>
        </p:spPr>
        <p:txBody>
          <a:bodyPr wrap="square" rtlCol="0">
            <a:spAutoFit/>
          </a:bodyPr>
          <a:lstStyle/>
          <a:p>
            <a:pPr algn="ctr">
              <a:lnSpc>
                <a:spcPct val="80000"/>
              </a:lnSpc>
            </a:pPr>
            <a:r>
              <a:rPr lang="en-US" sz="1200" i="1" dirty="0">
                <a:solidFill>
                  <a:srgbClr val="C00000"/>
                </a:solidFill>
              </a:rPr>
              <a:t>bandwith</a:t>
            </a:r>
            <a:r>
              <a:rPr lang="en-US" sz="1050" dirty="0">
                <a:solidFill>
                  <a:srgbClr val="C00000"/>
                </a:solidFill>
              </a:rPr>
              <a:t>•</a:t>
            </a:r>
            <a:r>
              <a:rPr lang="en-US" sz="1200" i="1" dirty="0">
                <a:solidFill>
                  <a:srgbClr val="C00000"/>
                </a:solidFill>
              </a:rPr>
              <a:t>delay </a:t>
            </a:r>
          </a:p>
          <a:p>
            <a:pPr algn="ctr">
              <a:lnSpc>
                <a:spcPct val="80000"/>
              </a:lnSpc>
            </a:pPr>
            <a:r>
              <a:rPr lang="en-US" sz="1200" i="1" dirty="0">
                <a:solidFill>
                  <a:srgbClr val="C00000"/>
                </a:solidFill>
              </a:rPr>
              <a:t>product + queueing delay in full bottleneck buffer </a:t>
            </a:r>
            <a:endParaRPr lang="en-US" sz="1200" dirty="0">
              <a:solidFill>
                <a:srgbClr val="C00000"/>
              </a:solidFill>
            </a:endParaRPr>
          </a:p>
        </p:txBody>
      </p:sp>
      <p:cxnSp>
        <p:nvCxnSpPr>
          <p:cNvPr id="59" name="Straight Connector 58">
            <a:extLst>
              <a:ext uri="{FF2B5EF4-FFF2-40B4-BE49-F238E27FC236}">
                <a16:creationId xmlns:a16="http://schemas.microsoft.com/office/drawing/2014/main" id="{27A195F8-1ACA-2A8E-4568-D8C15993FB1A}"/>
              </a:ext>
            </a:extLst>
          </p:cNvPr>
          <p:cNvCxnSpPr>
            <a:cxnSpLocks/>
          </p:cNvCxnSpPr>
          <p:nvPr/>
        </p:nvCxnSpPr>
        <p:spPr>
          <a:xfrm flipV="1">
            <a:off x="5081166" y="2018780"/>
            <a:ext cx="1267983" cy="75365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B21CBBB3-3B27-22CB-9170-2AF03677D91B}"/>
              </a:ext>
            </a:extLst>
          </p:cNvPr>
          <p:cNvCxnSpPr>
            <a:cxnSpLocks/>
          </p:cNvCxnSpPr>
          <p:nvPr/>
        </p:nvCxnSpPr>
        <p:spPr>
          <a:xfrm>
            <a:off x="2376465" y="2772430"/>
            <a:ext cx="2704701" cy="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sp>
        <p:nvSpPr>
          <p:cNvPr id="198" name="TextBox 197">
            <a:extLst>
              <a:ext uri="{FF2B5EF4-FFF2-40B4-BE49-F238E27FC236}">
                <a16:creationId xmlns:a16="http://schemas.microsoft.com/office/drawing/2014/main" id="{121BC22E-688E-1216-6B94-41F0DEA494F0}"/>
              </a:ext>
            </a:extLst>
          </p:cNvPr>
          <p:cNvSpPr txBox="1"/>
          <p:nvPr/>
        </p:nvSpPr>
        <p:spPr>
          <a:xfrm>
            <a:off x="4354286" y="6125029"/>
            <a:ext cx="184731" cy="369332"/>
          </a:xfrm>
          <a:prstGeom prst="rect">
            <a:avLst/>
          </a:prstGeom>
          <a:noFill/>
        </p:spPr>
        <p:txBody>
          <a:bodyPr wrap="none" rtlCol="0">
            <a:spAutoFit/>
          </a:bodyPr>
          <a:lstStyle/>
          <a:p>
            <a:endParaRPr lang="en-US" dirty="0"/>
          </a:p>
        </p:txBody>
      </p:sp>
      <p:cxnSp>
        <p:nvCxnSpPr>
          <p:cNvPr id="26" name="Straight Connector 25">
            <a:extLst>
              <a:ext uri="{FF2B5EF4-FFF2-40B4-BE49-F238E27FC236}">
                <a16:creationId xmlns:a16="http://schemas.microsoft.com/office/drawing/2014/main" id="{5FBE5273-D1B7-FF2C-C61E-CF018E2F38CB}"/>
              </a:ext>
            </a:extLst>
          </p:cNvPr>
          <p:cNvCxnSpPr/>
          <p:nvPr/>
        </p:nvCxnSpPr>
        <p:spPr>
          <a:xfrm>
            <a:off x="2376465" y="1864579"/>
            <a:ext cx="0" cy="1194954"/>
          </a:xfrm>
          <a:prstGeom prst="line">
            <a:avLst/>
          </a:prstGeom>
        </p:spPr>
        <p:style>
          <a:lnRef idx="2">
            <a:schemeClr val="dk1"/>
          </a:lnRef>
          <a:fillRef idx="0">
            <a:schemeClr val="dk1"/>
          </a:fillRef>
          <a:effectRef idx="1">
            <a:schemeClr val="dk1"/>
          </a:effectRef>
          <a:fontRef idx="minor">
            <a:schemeClr val="tx1"/>
          </a:fontRef>
        </p:style>
      </p:cxnSp>
      <p:grpSp>
        <p:nvGrpSpPr>
          <p:cNvPr id="199" name="Group 198">
            <a:extLst>
              <a:ext uri="{FF2B5EF4-FFF2-40B4-BE49-F238E27FC236}">
                <a16:creationId xmlns:a16="http://schemas.microsoft.com/office/drawing/2014/main" id="{9F6F6A9B-5712-342E-4360-80CFB3028C1D}"/>
              </a:ext>
            </a:extLst>
          </p:cNvPr>
          <p:cNvGrpSpPr/>
          <p:nvPr/>
        </p:nvGrpSpPr>
        <p:grpSpPr>
          <a:xfrm>
            <a:off x="1978920" y="1788855"/>
            <a:ext cx="5499203" cy="3600843"/>
            <a:chOff x="1978920" y="1788855"/>
            <a:chExt cx="5499203" cy="3600843"/>
          </a:xfrm>
        </p:grpSpPr>
        <p:cxnSp>
          <p:nvCxnSpPr>
            <p:cNvPr id="56" name="Straight Connector 55">
              <a:extLst>
                <a:ext uri="{FF2B5EF4-FFF2-40B4-BE49-F238E27FC236}">
                  <a16:creationId xmlns:a16="http://schemas.microsoft.com/office/drawing/2014/main" id="{CEDCFB5E-8B29-CA3D-7D2D-D78CA81A9B65}"/>
                </a:ext>
              </a:extLst>
            </p:cNvPr>
            <p:cNvCxnSpPr>
              <a:cxnSpLocks/>
            </p:cNvCxnSpPr>
            <p:nvPr/>
          </p:nvCxnSpPr>
          <p:spPr>
            <a:xfrm flipV="1">
              <a:off x="5082830" y="2164912"/>
              <a:ext cx="0" cy="2808507"/>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4EF5126-180A-DA8A-40F2-CD08A529BDC2}"/>
                </a:ext>
              </a:extLst>
            </p:cNvPr>
            <p:cNvCxnSpPr>
              <a:cxnSpLocks/>
            </p:cNvCxnSpPr>
            <p:nvPr/>
          </p:nvCxnSpPr>
          <p:spPr>
            <a:xfrm flipV="1">
              <a:off x="6349149" y="1788855"/>
              <a:ext cx="0" cy="3184564"/>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9606396F-82A5-FFC0-891A-F49EC0FEFA62}"/>
                </a:ext>
              </a:extLst>
            </p:cNvPr>
            <p:cNvCxnSpPr>
              <a:cxnSpLocks/>
            </p:cNvCxnSpPr>
            <p:nvPr/>
          </p:nvCxnSpPr>
          <p:spPr>
            <a:xfrm>
              <a:off x="2390979" y="4987099"/>
              <a:ext cx="5087144"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9" name="TextBox 8">
              <a:extLst>
                <a:ext uri="{FF2B5EF4-FFF2-40B4-BE49-F238E27FC236}">
                  <a16:creationId xmlns:a16="http://schemas.microsoft.com/office/drawing/2014/main" id="{720E33B1-CEFA-0FDC-0C27-FF79B8A62983}"/>
                </a:ext>
              </a:extLst>
            </p:cNvPr>
            <p:cNvSpPr txBox="1"/>
            <p:nvPr/>
          </p:nvSpPr>
          <p:spPr>
            <a:xfrm rot="16200000">
              <a:off x="1493178" y="4134514"/>
              <a:ext cx="1371594" cy="400110"/>
            </a:xfrm>
            <a:prstGeom prst="rect">
              <a:avLst/>
            </a:prstGeom>
            <a:noFill/>
          </p:spPr>
          <p:txBody>
            <a:bodyPr wrap="none" rtlCol="0">
              <a:spAutoFit/>
            </a:bodyPr>
            <a:lstStyle/>
            <a:p>
              <a:r>
                <a:rPr lang="en-US" sz="2000" dirty="0"/>
                <a:t>throughput</a:t>
              </a:r>
              <a:endParaRPr lang="en-US" sz="1400" dirty="0"/>
            </a:p>
          </p:txBody>
        </p:sp>
        <p:sp>
          <p:nvSpPr>
            <p:cNvPr id="10" name="TextBox 9">
              <a:extLst>
                <a:ext uri="{FF2B5EF4-FFF2-40B4-BE49-F238E27FC236}">
                  <a16:creationId xmlns:a16="http://schemas.microsoft.com/office/drawing/2014/main" id="{C739F2FC-9792-B605-F1BE-9257FB6646EC}"/>
                </a:ext>
              </a:extLst>
            </p:cNvPr>
            <p:cNvSpPr txBox="1"/>
            <p:nvPr/>
          </p:nvSpPr>
          <p:spPr>
            <a:xfrm>
              <a:off x="2280652" y="5020366"/>
              <a:ext cx="3083023" cy="369332"/>
            </a:xfrm>
            <a:prstGeom prst="rect">
              <a:avLst/>
            </a:prstGeom>
            <a:noFill/>
          </p:spPr>
          <p:txBody>
            <a:bodyPr wrap="none" rtlCol="0">
              <a:spAutoFit/>
            </a:bodyPr>
            <a:lstStyle/>
            <a:p>
              <a:r>
                <a:rPr lang="en-US" i="1" dirty="0"/>
                <a:t>n</a:t>
              </a:r>
              <a:r>
                <a:rPr lang="en-US" i="1" baseline="-25000" dirty="0"/>
                <a:t>inflight</a:t>
              </a:r>
              <a:r>
                <a:rPr lang="en-US" dirty="0"/>
                <a:t>: amount of in-flight data</a:t>
              </a:r>
            </a:p>
          </p:txBody>
        </p:sp>
        <p:cxnSp>
          <p:nvCxnSpPr>
            <p:cNvPr id="13" name="Straight Connector 12">
              <a:extLst>
                <a:ext uri="{FF2B5EF4-FFF2-40B4-BE49-F238E27FC236}">
                  <a16:creationId xmlns:a16="http://schemas.microsoft.com/office/drawing/2014/main" id="{942AB3C6-67CD-781B-08A9-3260AE500ECA}"/>
                </a:ext>
              </a:extLst>
            </p:cNvPr>
            <p:cNvCxnSpPr>
              <a:cxnSpLocks/>
            </p:cNvCxnSpPr>
            <p:nvPr/>
          </p:nvCxnSpPr>
          <p:spPr>
            <a:xfrm>
              <a:off x="5094409" y="3541486"/>
              <a:ext cx="1241488" cy="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11D6FEA-E54E-BF24-223A-C0DEC5C6BF36}"/>
                </a:ext>
              </a:extLst>
            </p:cNvPr>
            <p:cNvCxnSpPr>
              <a:cxnSpLocks/>
            </p:cNvCxnSpPr>
            <p:nvPr/>
          </p:nvCxnSpPr>
          <p:spPr>
            <a:xfrm flipV="1">
              <a:off x="2390978" y="3541486"/>
              <a:ext cx="2690188" cy="1453227"/>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7DD9CDE-2638-BC36-3F0D-562F403A7635}"/>
                </a:ext>
              </a:extLst>
            </p:cNvPr>
            <p:cNvCxnSpPr/>
            <p:nvPr/>
          </p:nvCxnSpPr>
          <p:spPr>
            <a:xfrm>
              <a:off x="2390979" y="3799759"/>
              <a:ext cx="0" cy="1194954"/>
            </a:xfrm>
            <a:prstGeom prst="line">
              <a:avLst/>
            </a:prstGeom>
          </p:spPr>
          <p:style>
            <a:lnRef idx="2">
              <a:schemeClr val="dk1"/>
            </a:lnRef>
            <a:fillRef idx="0">
              <a:schemeClr val="dk1"/>
            </a:fillRef>
            <a:effectRef idx="1">
              <a:schemeClr val="dk1"/>
            </a:effectRef>
            <a:fontRef idx="minor">
              <a:schemeClr val="tx1"/>
            </a:fontRef>
          </p:style>
        </p:cxnSp>
      </p:grpSp>
      <p:sp>
        <p:nvSpPr>
          <p:cNvPr id="32" name="TextBox 31">
            <a:extLst>
              <a:ext uri="{FF2B5EF4-FFF2-40B4-BE49-F238E27FC236}">
                <a16:creationId xmlns:a16="http://schemas.microsoft.com/office/drawing/2014/main" id="{D0870482-8C61-1712-E9FF-635DE5AD3CD4}"/>
              </a:ext>
            </a:extLst>
          </p:cNvPr>
          <p:cNvSpPr txBox="1"/>
          <p:nvPr/>
        </p:nvSpPr>
        <p:spPr>
          <a:xfrm rot="16200000">
            <a:off x="1878839" y="2298545"/>
            <a:ext cx="575222" cy="400110"/>
          </a:xfrm>
          <a:prstGeom prst="rect">
            <a:avLst/>
          </a:prstGeom>
          <a:noFill/>
        </p:spPr>
        <p:txBody>
          <a:bodyPr wrap="none" rtlCol="0">
            <a:spAutoFit/>
          </a:bodyPr>
          <a:lstStyle/>
          <a:p>
            <a:r>
              <a:rPr lang="en-US" sz="2000" dirty="0"/>
              <a:t>RTT</a:t>
            </a:r>
            <a:endParaRPr lang="en-US" sz="1400" dirty="0"/>
          </a:p>
        </p:txBody>
      </p:sp>
      <p:grpSp>
        <p:nvGrpSpPr>
          <p:cNvPr id="33" name="Group 32">
            <a:extLst>
              <a:ext uri="{FF2B5EF4-FFF2-40B4-BE49-F238E27FC236}">
                <a16:creationId xmlns:a16="http://schemas.microsoft.com/office/drawing/2014/main" id="{9B1E7EA8-6DE5-302E-3185-BC6302FDE422}"/>
              </a:ext>
            </a:extLst>
          </p:cNvPr>
          <p:cNvGrpSpPr/>
          <p:nvPr/>
        </p:nvGrpSpPr>
        <p:grpSpPr>
          <a:xfrm>
            <a:off x="3379309" y="4973419"/>
            <a:ext cx="3485322" cy="1605666"/>
            <a:chOff x="3340808" y="3273579"/>
            <a:chExt cx="3485322" cy="1605666"/>
          </a:xfrm>
        </p:grpSpPr>
        <p:grpSp>
          <p:nvGrpSpPr>
            <p:cNvPr id="34" name="Group 33">
              <a:extLst>
                <a:ext uri="{FF2B5EF4-FFF2-40B4-BE49-F238E27FC236}">
                  <a16:creationId xmlns:a16="http://schemas.microsoft.com/office/drawing/2014/main" id="{1D4865BB-3246-8CB9-C199-355290AF9F3B}"/>
                </a:ext>
              </a:extLst>
            </p:cNvPr>
            <p:cNvGrpSpPr/>
            <p:nvPr/>
          </p:nvGrpSpPr>
          <p:grpSpPr>
            <a:xfrm>
              <a:off x="3340808" y="3782249"/>
              <a:ext cx="3485322" cy="1096996"/>
              <a:chOff x="3340808" y="3782249"/>
              <a:chExt cx="3485322" cy="1096996"/>
            </a:xfrm>
          </p:grpSpPr>
          <p:sp>
            <p:nvSpPr>
              <p:cNvPr id="36" name="Rectangle 35">
                <a:extLst>
                  <a:ext uri="{FF2B5EF4-FFF2-40B4-BE49-F238E27FC236}">
                    <a16:creationId xmlns:a16="http://schemas.microsoft.com/office/drawing/2014/main" id="{6AC7E265-841F-092F-C95E-FD656014C57B}"/>
                  </a:ext>
                </a:extLst>
              </p:cNvPr>
              <p:cNvSpPr/>
              <p:nvPr/>
            </p:nvSpPr>
            <p:spPr>
              <a:xfrm>
                <a:off x="3340808" y="3782249"/>
                <a:ext cx="3485322" cy="1096996"/>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B53E53AA-F180-115F-FA63-F3D372362A4B}"/>
                  </a:ext>
                </a:extLst>
              </p:cNvPr>
              <p:cNvSpPr txBox="1"/>
              <p:nvPr/>
            </p:nvSpPr>
            <p:spPr>
              <a:xfrm>
                <a:off x="3390348" y="3836170"/>
                <a:ext cx="3361219" cy="1015663"/>
              </a:xfrm>
              <a:prstGeom prst="rect">
                <a:avLst/>
              </a:prstGeom>
              <a:noFill/>
            </p:spPr>
            <p:txBody>
              <a:bodyPr wrap="square" rtlCol="0">
                <a:spAutoFit/>
              </a:bodyPr>
              <a:lstStyle/>
              <a:p>
                <a:pPr algn="ctr"/>
                <a:r>
                  <a:rPr lang="en-US" sz="2000" dirty="0"/>
                  <a:t>Here, arrival rate of packet data to bottleneck link is equals link transmission rate</a:t>
                </a:r>
              </a:p>
            </p:txBody>
          </p:sp>
        </p:grpSp>
        <p:cxnSp>
          <p:nvCxnSpPr>
            <p:cNvPr id="35" name="Straight Connector 34">
              <a:extLst>
                <a:ext uri="{FF2B5EF4-FFF2-40B4-BE49-F238E27FC236}">
                  <a16:creationId xmlns:a16="http://schemas.microsoft.com/office/drawing/2014/main" id="{43D67B94-781C-DE60-F0B0-765DD24889EF}"/>
                </a:ext>
              </a:extLst>
            </p:cNvPr>
            <p:cNvCxnSpPr>
              <a:cxnSpLocks/>
            </p:cNvCxnSpPr>
            <p:nvPr/>
          </p:nvCxnSpPr>
          <p:spPr>
            <a:xfrm flipV="1">
              <a:off x="5054662" y="3273579"/>
              <a:ext cx="1246" cy="515209"/>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D132B77B-BB3A-42AD-F55B-91B39A546A29}"/>
              </a:ext>
            </a:extLst>
          </p:cNvPr>
          <p:cNvGrpSpPr/>
          <p:nvPr/>
        </p:nvGrpSpPr>
        <p:grpSpPr>
          <a:xfrm>
            <a:off x="6362401" y="3595669"/>
            <a:ext cx="4127078" cy="668624"/>
            <a:chOff x="6362401" y="3595669"/>
            <a:chExt cx="4127078" cy="668624"/>
          </a:xfrm>
        </p:grpSpPr>
        <p:sp>
          <p:nvSpPr>
            <p:cNvPr id="39" name="TextBox 38">
              <a:extLst>
                <a:ext uri="{FF2B5EF4-FFF2-40B4-BE49-F238E27FC236}">
                  <a16:creationId xmlns:a16="http://schemas.microsoft.com/office/drawing/2014/main" id="{E7662354-4322-5E42-43B0-0AC914489542}"/>
                </a:ext>
              </a:extLst>
            </p:cNvPr>
            <p:cNvSpPr txBox="1"/>
            <p:nvPr/>
          </p:nvSpPr>
          <p:spPr>
            <a:xfrm>
              <a:off x="6790068" y="3894961"/>
              <a:ext cx="3699411" cy="369332"/>
            </a:xfrm>
            <a:prstGeom prst="rect">
              <a:avLst/>
            </a:prstGeom>
            <a:noFill/>
          </p:spPr>
          <p:txBody>
            <a:bodyPr wrap="none" rtlCol="0">
              <a:spAutoFit/>
            </a:bodyPr>
            <a:lstStyle/>
            <a:p>
              <a:r>
                <a:rPr lang="en-US" dirty="0">
                  <a:solidFill>
                    <a:srgbClr val="C00000"/>
                  </a:solidFill>
                </a:rPr>
                <a:t>loss-based TCP seeks to operate here</a:t>
              </a:r>
            </a:p>
          </p:txBody>
        </p:sp>
        <p:cxnSp>
          <p:nvCxnSpPr>
            <p:cNvPr id="62" name="Straight Connector 61">
              <a:extLst>
                <a:ext uri="{FF2B5EF4-FFF2-40B4-BE49-F238E27FC236}">
                  <a16:creationId xmlns:a16="http://schemas.microsoft.com/office/drawing/2014/main" id="{96DEAF03-B812-1951-D5C5-9E1EB5A0C900}"/>
                </a:ext>
              </a:extLst>
            </p:cNvPr>
            <p:cNvCxnSpPr>
              <a:cxnSpLocks/>
            </p:cNvCxnSpPr>
            <p:nvPr/>
          </p:nvCxnSpPr>
          <p:spPr>
            <a:xfrm flipH="1" flipV="1">
              <a:off x="6362401" y="3595669"/>
              <a:ext cx="440919" cy="510462"/>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7" name="Group 196">
            <a:extLst>
              <a:ext uri="{FF2B5EF4-FFF2-40B4-BE49-F238E27FC236}">
                <a16:creationId xmlns:a16="http://schemas.microsoft.com/office/drawing/2014/main" id="{0E014AF6-27BE-3B43-220D-E404F18599F8}"/>
              </a:ext>
            </a:extLst>
          </p:cNvPr>
          <p:cNvGrpSpPr/>
          <p:nvPr/>
        </p:nvGrpSpPr>
        <p:grpSpPr>
          <a:xfrm>
            <a:off x="5129212" y="3632890"/>
            <a:ext cx="5360263" cy="1311054"/>
            <a:chOff x="5129212" y="3632890"/>
            <a:chExt cx="5360263" cy="1311054"/>
          </a:xfrm>
        </p:grpSpPr>
        <p:sp>
          <p:nvSpPr>
            <p:cNvPr id="57" name="TextBox 56">
              <a:extLst>
                <a:ext uri="{FF2B5EF4-FFF2-40B4-BE49-F238E27FC236}">
                  <a16:creationId xmlns:a16="http://schemas.microsoft.com/office/drawing/2014/main" id="{AC1943E9-109C-1DFC-8BE6-9DAEF6C9B618}"/>
                </a:ext>
              </a:extLst>
            </p:cNvPr>
            <p:cNvSpPr txBox="1"/>
            <p:nvPr/>
          </p:nvSpPr>
          <p:spPr>
            <a:xfrm>
              <a:off x="6812039" y="4297613"/>
              <a:ext cx="3677436" cy="646331"/>
            </a:xfrm>
            <a:prstGeom prst="rect">
              <a:avLst/>
            </a:prstGeom>
            <a:noFill/>
          </p:spPr>
          <p:txBody>
            <a:bodyPr wrap="square" rtlCol="0">
              <a:spAutoFit/>
            </a:bodyPr>
            <a:lstStyle/>
            <a:p>
              <a:r>
                <a:rPr lang="en-US" dirty="0">
                  <a:solidFill>
                    <a:srgbClr val="C00000"/>
                  </a:solidFill>
                </a:rPr>
                <a:t>BBR TCP seeks to operate here - </a:t>
              </a:r>
              <a:r>
                <a:rPr lang="en-US" dirty="0"/>
                <a:t>the pipe is kept just full, but no fuller </a:t>
              </a:r>
              <a:endParaRPr lang="en-US" dirty="0">
                <a:solidFill>
                  <a:srgbClr val="C00000"/>
                </a:solidFill>
              </a:endParaRPr>
            </a:p>
          </p:txBody>
        </p:sp>
        <p:cxnSp>
          <p:nvCxnSpPr>
            <p:cNvPr id="192" name="Straight Connector 191">
              <a:extLst>
                <a:ext uri="{FF2B5EF4-FFF2-40B4-BE49-F238E27FC236}">
                  <a16:creationId xmlns:a16="http://schemas.microsoft.com/office/drawing/2014/main" id="{F9B7B6BA-0AF0-3A0E-5274-1A7920350BA9}"/>
                </a:ext>
              </a:extLst>
            </p:cNvPr>
            <p:cNvCxnSpPr>
              <a:cxnSpLocks/>
            </p:cNvCxnSpPr>
            <p:nvPr/>
          </p:nvCxnSpPr>
          <p:spPr>
            <a:xfrm flipH="1" flipV="1">
              <a:off x="5129212" y="3632890"/>
              <a:ext cx="1707238" cy="851644"/>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64466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9"/>
                                        </p:tgtEl>
                                        <p:attrNameLst>
                                          <p:attrName>style.visibility</p:attrName>
                                        </p:attrNameLst>
                                      </p:cBhvr>
                                      <p:to>
                                        <p:strVal val="visible"/>
                                      </p:to>
                                    </p:set>
                                    <p:animEffect transition="in" filter="dissolve">
                                      <p:cBhvr>
                                        <p:cTn id="7" dur="500"/>
                                        <p:tgtEl>
                                          <p:spTgt spid="19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dissolve">
                                      <p:cBhvr>
                                        <p:cTn id="12" dur="5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95"/>
                                        </p:tgtEl>
                                        <p:attrNameLst>
                                          <p:attrName>style.visibility</p:attrName>
                                        </p:attrNameLst>
                                      </p:cBhvr>
                                      <p:to>
                                        <p:strVal val="visible"/>
                                      </p:to>
                                    </p:set>
                                    <p:animEffect transition="in" filter="dissolve">
                                      <p:cBhvr>
                                        <p:cTn id="17" dur="500"/>
                                        <p:tgtEl>
                                          <p:spTgt spid="19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97"/>
                                        </p:tgtEl>
                                        <p:attrNameLst>
                                          <p:attrName>style.visibility</p:attrName>
                                        </p:attrNameLst>
                                      </p:cBhvr>
                                      <p:to>
                                        <p:strVal val="visible"/>
                                      </p:to>
                                    </p:set>
                                    <p:animEffect transition="in" filter="dissolve">
                                      <p:cBhvr>
                                        <p:cTn id="22"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0CE51E1-EA01-A1EC-69D0-FC71E00A0048}"/>
              </a:ext>
            </a:extLst>
          </p:cNvPr>
          <p:cNvSpPr>
            <a:spLocks noGrp="1"/>
          </p:cNvSpPr>
          <p:nvPr>
            <p:ph idx="1"/>
          </p:nvPr>
        </p:nvSpPr>
        <p:spPr>
          <a:xfrm>
            <a:off x="812074" y="1577870"/>
            <a:ext cx="10515600" cy="2038076"/>
          </a:xfrm>
        </p:spPr>
        <p:txBody>
          <a:bodyPr/>
          <a:lstStyle/>
          <a:p>
            <a:r>
              <a:rPr lang="en-US" dirty="0"/>
              <a:t>regulates </a:t>
            </a:r>
            <a:r>
              <a:rPr lang="en-US" i="1" dirty="0">
                <a:effectLst/>
              </a:rPr>
              <a:t>n</a:t>
            </a:r>
            <a:r>
              <a:rPr lang="en-US" i="1" baseline="-25000" dirty="0">
                <a:effectLst/>
              </a:rPr>
              <a:t>inflight</a:t>
            </a:r>
            <a:endParaRPr lang="en-US" i="1" dirty="0"/>
          </a:p>
          <a:p>
            <a:r>
              <a:rPr lang="en-US" dirty="0"/>
              <a:t>a</a:t>
            </a:r>
            <a:r>
              <a:rPr lang="en-US" dirty="0">
                <a:effectLst/>
              </a:rPr>
              <a:t>t longer time intervals:</a:t>
            </a:r>
          </a:p>
          <a:p>
            <a:pPr lvl="1"/>
            <a:r>
              <a:rPr lang="en-US" sz="2600" dirty="0">
                <a:effectLst/>
              </a:rPr>
              <a:t>reduces </a:t>
            </a:r>
            <a:r>
              <a:rPr lang="en-US" sz="2600" i="1" dirty="0">
                <a:effectLst/>
              </a:rPr>
              <a:t>n</a:t>
            </a:r>
            <a:r>
              <a:rPr lang="en-US" sz="2600" i="1" baseline="-25000" dirty="0">
                <a:effectLst/>
              </a:rPr>
              <a:t>inflight</a:t>
            </a:r>
            <a:r>
              <a:rPr lang="en-US" sz="2600" dirty="0">
                <a:effectLst/>
              </a:rPr>
              <a:t> to drain pipe, measure new </a:t>
            </a:r>
            <a:r>
              <a:rPr lang="en-US" sz="2600" i="1" dirty="0" err="1">
                <a:effectLst/>
              </a:rPr>
              <a:t>min_RTT</a:t>
            </a:r>
            <a:endParaRPr lang="en-US" sz="2600" i="1" dirty="0">
              <a:effectLst/>
            </a:endParaRPr>
          </a:p>
          <a:p>
            <a:r>
              <a:rPr lang="en-US" dirty="0"/>
              <a:t>at shorter time intervals:</a:t>
            </a:r>
          </a:p>
          <a:p>
            <a:endParaRPr lang="en-US" dirty="0">
              <a:effectLst/>
            </a:endParaRPr>
          </a:p>
          <a:p>
            <a:endParaRPr lang="en-US" dirty="0"/>
          </a:p>
        </p:txBody>
      </p:sp>
      <p:sp>
        <p:nvSpPr>
          <p:cNvPr id="6" name="Title 5">
            <a:extLst>
              <a:ext uri="{FF2B5EF4-FFF2-40B4-BE49-F238E27FC236}">
                <a16:creationId xmlns:a16="http://schemas.microsoft.com/office/drawing/2014/main" id="{0BCA1BA9-619E-731F-C453-AECCC5773870}"/>
              </a:ext>
            </a:extLst>
          </p:cNvPr>
          <p:cNvSpPr>
            <a:spLocks noGrp="1"/>
          </p:cNvSpPr>
          <p:nvPr>
            <p:ph type="title"/>
          </p:nvPr>
        </p:nvSpPr>
        <p:spPr/>
        <p:txBody>
          <a:bodyPr/>
          <a:lstStyle/>
          <a:p>
            <a:r>
              <a:rPr lang="en-US" dirty="0"/>
              <a:t>BBR (Bottleneck Bandwidth and RTT) </a:t>
            </a:r>
          </a:p>
        </p:txBody>
      </p:sp>
      <p:sp>
        <p:nvSpPr>
          <p:cNvPr id="5" name="Slide Number Placeholder 4">
            <a:extLst>
              <a:ext uri="{FF2B5EF4-FFF2-40B4-BE49-F238E27FC236}">
                <a16:creationId xmlns:a16="http://schemas.microsoft.com/office/drawing/2014/main" id="{C603FD0D-0A79-2647-8A94-4AB98F75266F}"/>
              </a:ext>
            </a:extLst>
          </p:cNvPr>
          <p:cNvSpPr>
            <a:spLocks noGrp="1"/>
          </p:cNvSpPr>
          <p:nvPr>
            <p:ph type="sldNum" sz="quarter" idx="4"/>
          </p:nvPr>
        </p:nvSpPr>
        <p:spPr/>
        <p:txBody>
          <a:bodyPr/>
          <a:lstStyle/>
          <a:p>
            <a:r>
              <a:rPr lang="en-US"/>
              <a:t>Transport Layer: 3-</a:t>
            </a:r>
            <a:fld id="{C4204591-24BD-A542-B9D5-F8D8A88D2FEE}" type="slidenum">
              <a:rPr lang="en-US" smtClean="0"/>
              <a:pPr/>
              <a:t>136</a:t>
            </a:fld>
            <a:endParaRPr lang="en-US" dirty="0"/>
          </a:p>
        </p:txBody>
      </p:sp>
      <p:sp>
        <p:nvSpPr>
          <p:cNvPr id="2" name="Content Placeholder 6">
            <a:extLst>
              <a:ext uri="{FF2B5EF4-FFF2-40B4-BE49-F238E27FC236}">
                <a16:creationId xmlns:a16="http://schemas.microsoft.com/office/drawing/2014/main" id="{A1FA5765-E304-9826-AB10-040D554666E4}"/>
              </a:ext>
            </a:extLst>
          </p:cNvPr>
          <p:cNvSpPr txBox="1">
            <a:spLocks/>
          </p:cNvSpPr>
          <p:nvPr/>
        </p:nvSpPr>
        <p:spPr>
          <a:xfrm>
            <a:off x="1157152" y="3615946"/>
            <a:ext cx="9982200" cy="28999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Arial" panose="020B0604020202020204" pitchFamily="34" charset="0"/>
              <a:buChar char="•"/>
            </a:pPr>
            <a:r>
              <a:rPr lang="en-US" sz="2600" i="1" dirty="0">
                <a:solidFill>
                  <a:srgbClr val="0000A3"/>
                </a:solidFill>
              </a:rPr>
              <a:t>a</a:t>
            </a:r>
            <a:r>
              <a:rPr lang="en-US" sz="2600" i="1" dirty="0">
                <a:solidFill>
                  <a:srgbClr val="0000A3"/>
                </a:solidFill>
                <a:effectLst/>
              </a:rPr>
              <a:t>cceleration</a:t>
            </a:r>
            <a:r>
              <a:rPr lang="en-US" sz="2600" i="1" dirty="0">
                <a:solidFill>
                  <a:srgbClr val="0000A3"/>
                </a:solidFill>
              </a:rPr>
              <a:t>:</a:t>
            </a:r>
            <a:r>
              <a:rPr lang="en-US" sz="2600" i="1" dirty="0">
                <a:solidFill>
                  <a:srgbClr val="0000A3"/>
                </a:solidFill>
                <a:effectLst/>
              </a:rPr>
              <a:t> </a:t>
            </a:r>
            <a:r>
              <a:rPr lang="en-US" sz="2600" dirty="0">
                <a:effectLst/>
              </a:rPr>
              <a:t>increases  sending rate, n</a:t>
            </a:r>
            <a:r>
              <a:rPr lang="en-US" sz="2600" baseline="-25000" dirty="0">
                <a:effectLst/>
              </a:rPr>
              <a:t>inflight</a:t>
            </a:r>
            <a:r>
              <a:rPr lang="en-US" sz="2600" dirty="0">
                <a:effectLst/>
              </a:rPr>
              <a:t>, until</a:t>
            </a:r>
            <a:r>
              <a:rPr lang="en-US" sz="2600" dirty="0"/>
              <a:t> </a:t>
            </a:r>
            <a:r>
              <a:rPr lang="en-US" sz="2600" dirty="0">
                <a:effectLst/>
              </a:rPr>
              <a:t>reaches throughput plateau, </a:t>
            </a:r>
            <a:r>
              <a:rPr lang="en-US" sz="2600" dirty="0"/>
              <a:t>(</a:t>
            </a:r>
            <a:r>
              <a:rPr lang="en-US" sz="2600" dirty="0">
                <a:effectLst/>
              </a:rPr>
              <a:t>saturating available per-flow link capacity)</a:t>
            </a:r>
          </a:p>
          <a:p>
            <a:pPr>
              <a:buFont typeface="Arial" panose="020B0604020202020204" pitchFamily="34" charset="0"/>
              <a:buChar char="•"/>
            </a:pPr>
            <a:r>
              <a:rPr lang="en-US" sz="2600" i="1" dirty="0">
                <a:solidFill>
                  <a:srgbClr val="0000A3"/>
                </a:solidFill>
              </a:rPr>
              <a:t>c</a:t>
            </a:r>
            <a:r>
              <a:rPr lang="en-US" sz="2600" i="1" dirty="0">
                <a:solidFill>
                  <a:srgbClr val="0000A3"/>
                </a:solidFill>
                <a:effectLst/>
              </a:rPr>
              <a:t>ruising: </a:t>
            </a:r>
            <a:r>
              <a:rPr lang="en-US" sz="2600" dirty="0">
                <a:effectLst/>
              </a:rPr>
              <a:t>sends at the rate that network is delivering data, as evidenced through received ACKs.</a:t>
            </a:r>
          </a:p>
          <a:p>
            <a:pPr>
              <a:buFont typeface="Arial" panose="020B0604020202020204" pitchFamily="34" charset="0"/>
              <a:buChar char="•"/>
            </a:pPr>
            <a:r>
              <a:rPr lang="en-US" sz="2600" i="1" dirty="0">
                <a:solidFill>
                  <a:srgbClr val="0000A3"/>
                </a:solidFill>
                <a:effectLst/>
              </a:rPr>
              <a:t>deceleration: </a:t>
            </a:r>
            <a:r>
              <a:rPr lang="en-US" sz="2600" dirty="0">
                <a:effectLst/>
              </a:rPr>
              <a:t>purposefully reduces n</a:t>
            </a:r>
            <a:r>
              <a:rPr lang="en-US" sz="2600" baseline="-25000" dirty="0">
                <a:effectLst/>
              </a:rPr>
              <a:t>inflight</a:t>
            </a:r>
            <a:r>
              <a:rPr lang="en-US" sz="2600" dirty="0">
                <a:effectLst/>
              </a:rPr>
              <a:t>, decreasing queue pressure, looking for lower </a:t>
            </a:r>
            <a:r>
              <a:rPr lang="en-US" sz="2600" i="1" dirty="0" err="1">
                <a:effectLst/>
              </a:rPr>
              <a:t>min_RTT</a:t>
            </a:r>
            <a:endParaRPr lang="en-US" sz="2600" i="1" dirty="0">
              <a:effectLst/>
            </a:endParaRPr>
          </a:p>
          <a:p>
            <a:endParaRPr lang="en-US" dirty="0"/>
          </a:p>
          <a:p>
            <a:endParaRPr lang="en-US" dirty="0"/>
          </a:p>
          <a:p>
            <a:endParaRPr lang="en-US" dirty="0"/>
          </a:p>
        </p:txBody>
      </p:sp>
    </p:spTree>
    <p:extLst>
      <p:ext uri="{BB962C8B-B14F-4D97-AF65-F5344CB8AC3E}">
        <p14:creationId xmlns:p14="http://schemas.microsoft.com/office/powerpoint/2010/main" val="435700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3" end="3"/>
                                            </p:txEl>
                                          </p:spTgt>
                                        </p:tgtEl>
                                        <p:attrNameLst>
                                          <p:attrName>style.visibility</p:attrName>
                                        </p:attrNameLst>
                                      </p:cBhvr>
                                      <p:to>
                                        <p:strVal val="visible"/>
                                      </p:to>
                                    </p:set>
                                    <p:animEffect transition="in" filter="dissolve">
                                      <p:cBhvr>
                                        <p:cTn id="7" dur="500"/>
                                        <p:tgtEl>
                                          <p:spTgt spid="7">
                                            <p:txEl>
                                              <p:pRg st="3" end="3"/>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Explicit congestion notification </a:t>
            </a:r>
            <a:r>
              <a:rPr lang="en-US" sz="3600" dirty="0"/>
              <a:t>(ECN)</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two bits in IP header (ToS field) marked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destination sets ECE bit on ACK segment to notify sender of congestion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involves both IP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(TCP header C,E bit marking)</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DBB9026-12F2-A349-BFEF-8C31C7F86092}"/>
              </a:ext>
            </a:extLst>
          </p:cNvPr>
          <p:cNvGrpSpPr/>
          <p:nvPr/>
        </p:nvGrpSpPr>
        <p:grpSpPr>
          <a:xfrm>
            <a:off x="7593761" y="3434252"/>
            <a:ext cx="1100814" cy="719137"/>
            <a:chOff x="7493876" y="2774731"/>
            <a:chExt cx="1481958" cy="894622"/>
          </a:xfrm>
        </p:grpSpPr>
        <p:sp>
          <p:nvSpPr>
            <p:cNvPr id="104" name="Freeform 103">
              <a:extLst>
                <a:ext uri="{FF2B5EF4-FFF2-40B4-BE49-F238E27FC236}">
                  <a16:creationId xmlns:a16="http://schemas.microsoft.com/office/drawing/2014/main" id="{2EAD1D45-E7DC-F546-BF28-57362134135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C917A520-A78E-6F4B-A627-C017D0408DA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515FCDD6-C861-564F-B521-7551F1A8280E}"/>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EB9B6B9B-3107-CD48-AEC1-E65E25BE6A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B5DD3803-6AF8-3847-B395-2589873795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DA65177F-9EDB-4144-8C88-7E37D8240A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97906B30-472F-354C-82AF-33220C002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70DB66D8-759D-3E45-8AD9-CC358022D572}"/>
              </a:ext>
            </a:extLst>
          </p:cNvPr>
          <p:cNvGrpSpPr/>
          <p:nvPr/>
        </p:nvGrpSpPr>
        <p:grpSpPr>
          <a:xfrm>
            <a:off x="5720127" y="3438633"/>
            <a:ext cx="1100814" cy="719137"/>
            <a:chOff x="7493876" y="2774731"/>
            <a:chExt cx="1481958" cy="894622"/>
          </a:xfrm>
        </p:grpSpPr>
        <p:sp>
          <p:nvSpPr>
            <p:cNvPr id="96" name="Freeform 95">
              <a:extLst>
                <a:ext uri="{FF2B5EF4-FFF2-40B4-BE49-F238E27FC236}">
                  <a16:creationId xmlns:a16="http://schemas.microsoft.com/office/drawing/2014/main" id="{E483E17D-400D-C84C-8056-02B78CDD0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18D9153-5EE4-3340-BCD3-478931CFC7F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DAAFD939-A5C2-6A45-BE89-14CD8870A576}"/>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762F9A94-D8D0-934F-94BA-2BF1A64428C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205790B6-6F8F-394F-AEFC-DC10F8B5D5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355156BC-1504-E74B-8008-40A919B5BE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216A1E01-4397-904B-AF75-454F94DE10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719" y="271755"/>
            <a:ext cx="11393310" cy="894622"/>
          </a:xfrm>
        </p:spPr>
        <p:txBody>
          <a:bodyPr>
            <a:normAutofit/>
          </a:bodyPr>
          <a:lstStyle/>
          <a:p>
            <a:r>
              <a:rPr lang="en-US" sz="4800" dirty="0"/>
              <a:t>TCP fairness</a:t>
            </a:r>
            <a:endParaRPr lang="en-US" sz="4400" b="0" dirty="0"/>
          </a:p>
        </p:txBody>
      </p:sp>
      <p:sp>
        <p:nvSpPr>
          <p:cNvPr id="15" name="Rectangle 4">
            <a:extLst>
              <a:ext uri="{FF2B5EF4-FFF2-40B4-BE49-F238E27FC236}">
                <a16:creationId xmlns:a16="http://schemas.microsoft.com/office/drawing/2014/main" id="{FC515608-44C0-AE4F-9716-2C57F89C9FF4}"/>
              </a:ext>
            </a:extLst>
          </p:cNvPr>
          <p:cNvSpPr txBox="1">
            <a:spLocks noChangeArrowheads="1"/>
          </p:cNvSpPr>
          <p:nvPr/>
        </p:nvSpPr>
        <p:spPr>
          <a:xfrm>
            <a:off x="876300" y="1271325"/>
            <a:ext cx="10174288" cy="10890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Fairness goal:</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if</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 K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sessions share same bottleneck link of bandwidth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each should have average rate of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R/K</a:t>
            </a:r>
          </a:p>
        </p:txBody>
      </p:sp>
      <p:sp>
        <p:nvSpPr>
          <p:cNvPr id="61" name="Line 68">
            <a:extLst>
              <a:ext uri="{FF2B5EF4-FFF2-40B4-BE49-F238E27FC236}">
                <a16:creationId xmlns:a16="http://schemas.microsoft.com/office/drawing/2014/main" id="{CDC7342A-49E4-EA42-944C-558FC96B498E}"/>
              </a:ext>
            </a:extLst>
          </p:cNvPr>
          <p:cNvSpPr>
            <a:spLocks noChangeShapeType="1"/>
          </p:cNvSpPr>
          <p:nvPr/>
        </p:nvSpPr>
        <p:spPr bwMode="auto">
          <a:xfrm flipV="1">
            <a:off x="6816123" y="3752849"/>
            <a:ext cx="819151" cy="8919"/>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0" name="Rectangle 25">
            <a:extLst>
              <a:ext uri="{FF2B5EF4-FFF2-40B4-BE49-F238E27FC236}">
                <a16:creationId xmlns:a16="http://schemas.microsoft.com/office/drawing/2014/main" id="{75F28C3D-FB3C-2547-B5A0-31713944D0F9}"/>
              </a:ext>
            </a:extLst>
          </p:cNvPr>
          <p:cNvSpPr>
            <a:spLocks noChangeArrowheads="1"/>
          </p:cNvSpPr>
          <p:nvPr/>
        </p:nvSpPr>
        <p:spPr bwMode="auto">
          <a:xfrm>
            <a:off x="698658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1" name="Rectangle 26">
            <a:extLst>
              <a:ext uri="{FF2B5EF4-FFF2-40B4-BE49-F238E27FC236}">
                <a16:creationId xmlns:a16="http://schemas.microsoft.com/office/drawing/2014/main" id="{2FFB7F49-0A17-8244-A6C8-A042CD8FF570}"/>
              </a:ext>
            </a:extLst>
          </p:cNvPr>
          <p:cNvSpPr>
            <a:spLocks noChangeArrowheads="1"/>
          </p:cNvSpPr>
          <p:nvPr/>
        </p:nvSpPr>
        <p:spPr bwMode="auto">
          <a:xfrm>
            <a:off x="6296025" y="3614738"/>
            <a:ext cx="147638"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2" name="Rectangle 27">
            <a:extLst>
              <a:ext uri="{FF2B5EF4-FFF2-40B4-BE49-F238E27FC236}">
                <a16:creationId xmlns:a16="http://schemas.microsoft.com/office/drawing/2014/main" id="{506AE97C-512B-D047-B5C2-A8583E61E051}"/>
              </a:ext>
            </a:extLst>
          </p:cNvPr>
          <p:cNvSpPr>
            <a:spLocks noChangeArrowheads="1"/>
          </p:cNvSpPr>
          <p:nvPr/>
        </p:nvSpPr>
        <p:spPr bwMode="auto">
          <a:xfrm>
            <a:off x="658653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28">
            <a:extLst>
              <a:ext uri="{FF2B5EF4-FFF2-40B4-BE49-F238E27FC236}">
                <a16:creationId xmlns:a16="http://schemas.microsoft.com/office/drawing/2014/main" id="{D7035546-992D-A546-9880-E3DFD92C39EA}"/>
              </a:ext>
            </a:extLst>
          </p:cNvPr>
          <p:cNvSpPr txBox="1">
            <a:spLocks noChangeArrowheads="1"/>
          </p:cNvSpPr>
          <p:nvPr/>
        </p:nvSpPr>
        <p:spPr bwMode="auto">
          <a:xfrm>
            <a:off x="2370566" y="2468215"/>
            <a:ext cx="233826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1</a:t>
            </a:r>
          </a:p>
        </p:txBody>
      </p:sp>
      <p:sp>
        <p:nvSpPr>
          <p:cNvPr id="84" name="Text Box 29">
            <a:extLst>
              <a:ext uri="{FF2B5EF4-FFF2-40B4-BE49-F238E27FC236}">
                <a16:creationId xmlns:a16="http://schemas.microsoft.com/office/drawing/2014/main" id="{7297E699-0BA6-F14E-9015-0764C0BCD193}"/>
              </a:ext>
            </a:extLst>
          </p:cNvPr>
          <p:cNvSpPr txBox="1">
            <a:spLocks noChangeArrowheads="1"/>
          </p:cNvSpPr>
          <p:nvPr/>
        </p:nvSpPr>
        <p:spPr bwMode="auto">
          <a:xfrm>
            <a:off x="5510979" y="4275418"/>
            <a:ext cx="1518813"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bottleneck</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router</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capacity R</a:t>
            </a:r>
          </a:p>
        </p:txBody>
      </p:sp>
      <p:sp>
        <p:nvSpPr>
          <p:cNvPr id="85" name="Freeform 40">
            <a:extLst>
              <a:ext uri="{FF2B5EF4-FFF2-40B4-BE49-F238E27FC236}">
                <a16:creationId xmlns:a16="http://schemas.microsoft.com/office/drawing/2014/main" id="{7B18511C-E0F5-ED42-B886-442969765A2C}"/>
              </a:ext>
            </a:extLst>
          </p:cNvPr>
          <p:cNvSpPr>
            <a:spLocks/>
          </p:cNvSpPr>
          <p:nvPr/>
        </p:nvSpPr>
        <p:spPr bwMode="auto">
          <a:xfrm>
            <a:off x="4765675" y="2967952"/>
            <a:ext cx="4227323" cy="719138"/>
          </a:xfrm>
          <a:custGeom>
            <a:avLst/>
            <a:gdLst>
              <a:gd name="T0" fmla="*/ 0 w 2412"/>
              <a:gd name="T1" fmla="*/ 0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0"/>
                </a:moveTo>
                <a:cubicBezTo>
                  <a:pt x="93" y="65"/>
                  <a:pt x="156" y="318"/>
                  <a:pt x="558" y="390"/>
                </a:cubicBezTo>
                <a:cubicBezTo>
                  <a:pt x="959" y="453"/>
                  <a:pt x="2026" y="423"/>
                  <a:pt x="2412" y="432"/>
                </a:cubicBezTo>
              </a:path>
            </a:pathLst>
          </a:custGeom>
          <a:noFill/>
          <a:ln w="38100" cap="flat" cmpd="sng">
            <a:solidFill>
              <a:srgbClr val="0099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Rectangle 41">
            <a:extLst>
              <a:ext uri="{FF2B5EF4-FFF2-40B4-BE49-F238E27FC236}">
                <a16:creationId xmlns:a16="http://schemas.microsoft.com/office/drawing/2014/main" id="{B87FB624-4166-674A-B3AB-E61FF504C187}"/>
              </a:ext>
            </a:extLst>
          </p:cNvPr>
          <p:cNvSpPr>
            <a:spLocks noChangeArrowheads="1"/>
          </p:cNvSpPr>
          <p:nvPr/>
        </p:nvSpPr>
        <p:spPr bwMode="auto">
          <a:xfrm>
            <a:off x="6457950" y="3614738"/>
            <a:ext cx="147638" cy="200025"/>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Freeform 42">
            <a:extLst>
              <a:ext uri="{FF2B5EF4-FFF2-40B4-BE49-F238E27FC236}">
                <a16:creationId xmlns:a16="http://schemas.microsoft.com/office/drawing/2014/main" id="{219FFC1B-3A12-DC4B-B53E-9BB5E48658B7}"/>
              </a:ext>
            </a:extLst>
          </p:cNvPr>
          <p:cNvSpPr>
            <a:spLocks/>
          </p:cNvSpPr>
          <p:nvPr/>
        </p:nvSpPr>
        <p:spPr bwMode="auto">
          <a:xfrm>
            <a:off x="4724400" y="3763963"/>
            <a:ext cx="4268598" cy="719137"/>
          </a:xfrm>
          <a:custGeom>
            <a:avLst/>
            <a:gdLst>
              <a:gd name="T0" fmla="*/ 0 w 2412"/>
              <a:gd name="T1" fmla="*/ 2147483647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453"/>
                </a:moveTo>
                <a:cubicBezTo>
                  <a:pt x="93" y="388"/>
                  <a:pt x="156" y="134"/>
                  <a:pt x="558" y="63"/>
                </a:cubicBezTo>
                <a:cubicBezTo>
                  <a:pt x="959" y="0"/>
                  <a:pt x="2026" y="36"/>
                  <a:pt x="2412" y="29"/>
                </a:cubicBezTo>
              </a:path>
            </a:pathLst>
          </a:custGeom>
          <a:noFill/>
          <a:ln w="38100" cap="flat" cmpd="sng">
            <a:solidFill>
              <a:srgbClr val="3333CC"/>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48">
            <a:extLst>
              <a:ext uri="{FF2B5EF4-FFF2-40B4-BE49-F238E27FC236}">
                <a16:creationId xmlns:a16="http://schemas.microsoft.com/office/drawing/2014/main" id="{1859B4C2-A97D-4B48-B306-9FC98BD5A129}"/>
              </a:ext>
            </a:extLst>
          </p:cNvPr>
          <p:cNvSpPr txBox="1">
            <a:spLocks noChangeArrowheads="1"/>
          </p:cNvSpPr>
          <p:nvPr/>
        </p:nvSpPr>
        <p:spPr bwMode="auto">
          <a:xfrm>
            <a:off x="2354381" y="4692948"/>
            <a:ext cx="233826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2</a:t>
            </a:r>
          </a:p>
        </p:txBody>
      </p:sp>
      <p:grpSp>
        <p:nvGrpSpPr>
          <p:cNvPr id="89" name="Group 69">
            <a:extLst>
              <a:ext uri="{FF2B5EF4-FFF2-40B4-BE49-F238E27FC236}">
                <a16:creationId xmlns:a16="http://schemas.microsoft.com/office/drawing/2014/main" id="{E41C4D8C-20B4-204B-B9D2-EF53C43D06A8}"/>
              </a:ext>
            </a:extLst>
          </p:cNvPr>
          <p:cNvGrpSpPr>
            <a:grpSpLocks/>
          </p:cNvGrpSpPr>
          <p:nvPr/>
        </p:nvGrpSpPr>
        <p:grpSpPr bwMode="auto">
          <a:xfrm>
            <a:off x="3975100" y="2860675"/>
            <a:ext cx="766763" cy="704850"/>
            <a:chOff x="-44" y="1473"/>
            <a:chExt cx="981" cy="1105"/>
          </a:xfrm>
        </p:grpSpPr>
        <p:pic>
          <p:nvPicPr>
            <p:cNvPr id="90" name="Picture 70" descr="desktop_computer_stylized_medium">
              <a:extLst>
                <a:ext uri="{FF2B5EF4-FFF2-40B4-BE49-F238E27FC236}">
                  <a16:creationId xmlns:a16="http://schemas.microsoft.com/office/drawing/2014/main" id="{0A14B506-3AAE-F546-9A74-AC6072F150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71">
              <a:extLst>
                <a:ext uri="{FF2B5EF4-FFF2-40B4-BE49-F238E27FC236}">
                  <a16:creationId xmlns:a16="http://schemas.microsoft.com/office/drawing/2014/main" id="{F6DE560E-4DD1-2842-AD9C-065090AD368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2" name="Group 72">
            <a:extLst>
              <a:ext uri="{FF2B5EF4-FFF2-40B4-BE49-F238E27FC236}">
                <a16:creationId xmlns:a16="http://schemas.microsoft.com/office/drawing/2014/main" id="{D4B132ED-F65A-8349-9956-0282CD84A913}"/>
              </a:ext>
            </a:extLst>
          </p:cNvPr>
          <p:cNvGrpSpPr>
            <a:grpSpLocks/>
          </p:cNvGrpSpPr>
          <p:nvPr/>
        </p:nvGrpSpPr>
        <p:grpSpPr bwMode="auto">
          <a:xfrm>
            <a:off x="3978275" y="4106863"/>
            <a:ext cx="766763" cy="704850"/>
            <a:chOff x="-44" y="1473"/>
            <a:chExt cx="981" cy="1105"/>
          </a:xfrm>
        </p:grpSpPr>
        <p:pic>
          <p:nvPicPr>
            <p:cNvPr id="93" name="Picture 73" descr="desktop_computer_stylized_medium">
              <a:extLst>
                <a:ext uri="{FF2B5EF4-FFF2-40B4-BE49-F238E27FC236}">
                  <a16:creationId xmlns:a16="http://schemas.microsoft.com/office/drawing/2014/main" id="{4A386E2E-C0EC-8A47-9B1E-88CB80A47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74">
              <a:extLst>
                <a:ext uri="{FF2B5EF4-FFF2-40B4-BE49-F238E27FC236}">
                  <a16:creationId xmlns:a16="http://schemas.microsoft.com/office/drawing/2014/main" id="{021EC07F-1EE7-F54E-88B9-7C2A3644AA1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BB114D03-0978-4146-94B8-68FCC4AA26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138</a:t>
            </a:fld>
            <a:endParaRPr lang="en-US" dirty="0"/>
          </a:p>
        </p:txBody>
      </p:sp>
    </p:spTree>
    <p:extLst>
      <p:ext uri="{BB962C8B-B14F-4D97-AF65-F5344CB8AC3E}">
        <p14:creationId xmlns:p14="http://schemas.microsoft.com/office/powerpoint/2010/main" val="304157362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34526"/>
            <a:ext cx="11393310" cy="894622"/>
          </a:xfrm>
        </p:spPr>
        <p:txBody>
          <a:bodyPr>
            <a:normAutofit/>
          </a:bodyPr>
          <a:lstStyle/>
          <a:p>
            <a:r>
              <a:rPr lang="en-US" sz="4800" dirty="0"/>
              <a:t>Q: is TCP Fair?</a:t>
            </a:r>
            <a:endParaRPr lang="en-US" sz="4400" b="0" dirty="0"/>
          </a:p>
        </p:txBody>
      </p:sp>
      <p:sp>
        <p:nvSpPr>
          <p:cNvPr id="37" name="Rectangle 3">
            <a:extLst>
              <a:ext uri="{FF2B5EF4-FFF2-40B4-BE49-F238E27FC236}">
                <a16:creationId xmlns:a16="http://schemas.microsoft.com/office/drawing/2014/main" id="{F376200C-B032-3845-A02F-653A6DB1CA80}"/>
              </a:ext>
            </a:extLst>
          </p:cNvPr>
          <p:cNvSpPr txBox="1">
            <a:spLocks noChangeArrowheads="1"/>
          </p:cNvSpPr>
          <p:nvPr/>
        </p:nvSpPr>
        <p:spPr>
          <a:xfrm>
            <a:off x="1028116" y="1209675"/>
            <a:ext cx="1064318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two competing TCP sessions: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additive increase gives slope of 1, as throughout increases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multiplicative decrease decreases throughput proportionally </a:t>
            </a:r>
          </a:p>
        </p:txBody>
      </p:sp>
      <p:sp>
        <p:nvSpPr>
          <p:cNvPr id="58" name="Line 4">
            <a:extLst>
              <a:ext uri="{FF2B5EF4-FFF2-40B4-BE49-F238E27FC236}">
                <a16:creationId xmlns:a16="http://schemas.microsoft.com/office/drawing/2014/main" id="{DBA281FC-CC2B-3B4C-8CA6-4EDCC95E7FC5}"/>
              </a:ext>
            </a:extLst>
          </p:cNvPr>
          <p:cNvSpPr>
            <a:spLocks noChangeShapeType="1"/>
          </p:cNvSpPr>
          <p:nvPr/>
        </p:nvSpPr>
        <p:spPr bwMode="auto">
          <a:xfrm>
            <a:off x="1701800" y="6091237"/>
            <a:ext cx="3638550" cy="0"/>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5">
            <a:extLst>
              <a:ext uri="{FF2B5EF4-FFF2-40B4-BE49-F238E27FC236}">
                <a16:creationId xmlns:a16="http://schemas.microsoft.com/office/drawing/2014/main" id="{B4E196DB-854B-3549-98E9-F41F0D1F00AE}"/>
              </a:ext>
            </a:extLst>
          </p:cNvPr>
          <p:cNvSpPr>
            <a:spLocks noChangeShapeType="1"/>
          </p:cNvSpPr>
          <p:nvPr/>
        </p:nvSpPr>
        <p:spPr bwMode="auto">
          <a:xfrm flipV="1">
            <a:off x="1701800" y="2995612"/>
            <a:ext cx="0" cy="3086100"/>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6">
            <a:extLst>
              <a:ext uri="{FF2B5EF4-FFF2-40B4-BE49-F238E27FC236}">
                <a16:creationId xmlns:a16="http://schemas.microsoft.com/office/drawing/2014/main" id="{5542C2C0-67F6-994A-AEFC-E5B2460F1F4B}"/>
              </a:ext>
            </a:extLst>
          </p:cNvPr>
          <p:cNvSpPr>
            <a:spLocks noChangeShapeType="1"/>
          </p:cNvSpPr>
          <p:nvPr/>
        </p:nvSpPr>
        <p:spPr bwMode="auto">
          <a:xfrm rot="-2938105" flipH="1" flipV="1">
            <a:off x="1095375" y="4730750"/>
            <a:ext cx="3560763" cy="14287"/>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7">
            <a:extLst>
              <a:ext uri="{FF2B5EF4-FFF2-40B4-BE49-F238E27FC236}">
                <a16:creationId xmlns:a16="http://schemas.microsoft.com/office/drawing/2014/main" id="{7A0A4AB6-5EF9-8440-BAF1-06A321FDC132}"/>
              </a:ext>
            </a:extLst>
          </p:cNvPr>
          <p:cNvSpPr>
            <a:spLocks noChangeShapeType="1"/>
          </p:cNvSpPr>
          <p:nvPr/>
        </p:nvSpPr>
        <p:spPr bwMode="auto">
          <a:xfrm>
            <a:off x="1682750" y="3243262"/>
            <a:ext cx="2819400" cy="2809875"/>
          </a:xfrm>
          <a:prstGeom prst="line">
            <a:avLst/>
          </a:prstGeom>
          <a:noFill/>
          <a:ln w="38100">
            <a:solidFill>
              <a:srgbClr val="3333CC"/>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Text Box 8">
            <a:extLst>
              <a:ext uri="{FF2B5EF4-FFF2-40B4-BE49-F238E27FC236}">
                <a16:creationId xmlns:a16="http://schemas.microsoft.com/office/drawing/2014/main" id="{17AEECBA-CCAD-AA47-9887-C9E20B6826AC}"/>
              </a:ext>
            </a:extLst>
          </p:cNvPr>
          <p:cNvSpPr txBox="1">
            <a:spLocks noChangeArrowheads="1"/>
          </p:cNvSpPr>
          <p:nvPr/>
        </p:nvSpPr>
        <p:spPr bwMode="auto">
          <a:xfrm>
            <a:off x="1331913" y="3071812"/>
            <a:ext cx="4032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Text Box 9">
            <a:extLst>
              <a:ext uri="{FF2B5EF4-FFF2-40B4-BE49-F238E27FC236}">
                <a16:creationId xmlns:a16="http://schemas.microsoft.com/office/drawing/2014/main" id="{5D2A8ED6-62FA-AA4E-B95C-0B1A80981086}"/>
              </a:ext>
            </a:extLst>
          </p:cNvPr>
          <p:cNvSpPr txBox="1">
            <a:spLocks noChangeArrowheads="1"/>
          </p:cNvSpPr>
          <p:nvPr/>
        </p:nvSpPr>
        <p:spPr bwMode="auto">
          <a:xfrm>
            <a:off x="4284663" y="6119812"/>
            <a:ext cx="4032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Text Box 10">
            <a:extLst>
              <a:ext uri="{FF2B5EF4-FFF2-40B4-BE49-F238E27FC236}">
                <a16:creationId xmlns:a16="http://schemas.microsoft.com/office/drawing/2014/main" id="{B2E2FDC0-B672-3448-804D-624A98C1841A}"/>
              </a:ext>
            </a:extLst>
          </p:cNvPr>
          <p:cNvSpPr txBox="1">
            <a:spLocks noChangeArrowheads="1"/>
          </p:cNvSpPr>
          <p:nvPr/>
        </p:nvSpPr>
        <p:spPr bwMode="auto">
          <a:xfrm>
            <a:off x="2560638" y="3062287"/>
            <a:ext cx="35464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equal bandwidth share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11">
            <a:extLst>
              <a:ext uri="{FF2B5EF4-FFF2-40B4-BE49-F238E27FC236}">
                <a16:creationId xmlns:a16="http://schemas.microsoft.com/office/drawing/2014/main" id="{14F93699-B5A1-D14D-8FB0-AA9B53890B69}"/>
              </a:ext>
            </a:extLst>
          </p:cNvPr>
          <p:cNvSpPr txBox="1">
            <a:spLocks noChangeArrowheads="1"/>
          </p:cNvSpPr>
          <p:nvPr/>
        </p:nvSpPr>
        <p:spPr bwMode="auto">
          <a:xfrm>
            <a:off x="1141413" y="6100762"/>
            <a:ext cx="35464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Connection 1 throughput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7" name="Text Box 12">
            <a:extLst>
              <a:ext uri="{FF2B5EF4-FFF2-40B4-BE49-F238E27FC236}">
                <a16:creationId xmlns:a16="http://schemas.microsoft.com/office/drawing/2014/main" id="{21CCCAB1-09D9-8E4C-AB43-05B1CC4E61F5}"/>
              </a:ext>
            </a:extLst>
          </p:cNvPr>
          <p:cNvSpPr txBox="1">
            <a:spLocks noChangeArrowheads="1"/>
          </p:cNvSpPr>
          <p:nvPr/>
        </p:nvSpPr>
        <p:spPr bwMode="auto">
          <a:xfrm rot="-5396642">
            <a:off x="-273844" y="4639469"/>
            <a:ext cx="3546475"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Connection 2 throughput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13">
            <a:extLst>
              <a:ext uri="{FF2B5EF4-FFF2-40B4-BE49-F238E27FC236}">
                <a16:creationId xmlns:a16="http://schemas.microsoft.com/office/drawing/2014/main" id="{5F5EBC46-A27F-8D4B-BB71-A9A69889B2CA}"/>
              </a:ext>
            </a:extLst>
          </p:cNvPr>
          <p:cNvSpPr>
            <a:spLocks noChangeShapeType="1"/>
          </p:cNvSpPr>
          <p:nvPr/>
        </p:nvSpPr>
        <p:spPr bwMode="auto">
          <a:xfrm rot="-2938105" flipH="1" flipV="1">
            <a:off x="2805112" y="5348288"/>
            <a:ext cx="1293813" cy="4762"/>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Text Box 14">
            <a:extLst>
              <a:ext uri="{FF2B5EF4-FFF2-40B4-BE49-F238E27FC236}">
                <a16:creationId xmlns:a16="http://schemas.microsoft.com/office/drawing/2014/main" id="{40C340D3-D186-C146-A88F-B4C6DA375773}"/>
              </a:ext>
            </a:extLst>
          </p:cNvPr>
          <p:cNvSpPr txBox="1">
            <a:spLocks noChangeArrowheads="1"/>
          </p:cNvSpPr>
          <p:nvPr/>
        </p:nvSpPr>
        <p:spPr bwMode="auto">
          <a:xfrm>
            <a:off x="3475038" y="4919662"/>
            <a:ext cx="45370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Line 15">
            <a:extLst>
              <a:ext uri="{FF2B5EF4-FFF2-40B4-BE49-F238E27FC236}">
                <a16:creationId xmlns:a16="http://schemas.microsoft.com/office/drawing/2014/main" id="{F674B59D-1466-9848-98C7-F85A4B7C2667}"/>
              </a:ext>
            </a:extLst>
          </p:cNvPr>
          <p:cNvSpPr>
            <a:spLocks noChangeShapeType="1"/>
          </p:cNvSpPr>
          <p:nvPr/>
        </p:nvSpPr>
        <p:spPr bwMode="auto">
          <a:xfrm flipH="1">
            <a:off x="2692400" y="4881562"/>
            <a:ext cx="1171575" cy="631825"/>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Text Box 16">
            <a:extLst>
              <a:ext uri="{FF2B5EF4-FFF2-40B4-BE49-F238E27FC236}">
                <a16:creationId xmlns:a16="http://schemas.microsoft.com/office/drawing/2014/main" id="{0A077D32-CBC6-0E40-85C7-A1E8D5167F22}"/>
              </a:ext>
            </a:extLst>
          </p:cNvPr>
          <p:cNvSpPr txBox="1">
            <a:spLocks noChangeArrowheads="1"/>
          </p:cNvSpPr>
          <p:nvPr/>
        </p:nvSpPr>
        <p:spPr bwMode="auto">
          <a:xfrm>
            <a:off x="4006850" y="4675187"/>
            <a:ext cx="34607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Line 17">
            <a:extLst>
              <a:ext uri="{FF2B5EF4-FFF2-40B4-BE49-F238E27FC236}">
                <a16:creationId xmlns:a16="http://schemas.microsoft.com/office/drawing/2014/main" id="{B9476A6C-10EE-1541-8903-FE6263CE8822}"/>
              </a:ext>
            </a:extLst>
          </p:cNvPr>
          <p:cNvSpPr>
            <a:spLocks noChangeShapeType="1"/>
          </p:cNvSpPr>
          <p:nvPr/>
        </p:nvSpPr>
        <p:spPr bwMode="auto">
          <a:xfrm rot="-2938105" flipH="1" flipV="1">
            <a:off x="2484438" y="5021262"/>
            <a:ext cx="1303337" cy="23813"/>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3" name="Text Box 18">
            <a:extLst>
              <a:ext uri="{FF2B5EF4-FFF2-40B4-BE49-F238E27FC236}">
                <a16:creationId xmlns:a16="http://schemas.microsoft.com/office/drawing/2014/main" id="{FCED3372-6EB5-0244-B6B3-A1566B98227B}"/>
              </a:ext>
            </a:extLst>
          </p:cNvPr>
          <p:cNvSpPr txBox="1">
            <a:spLocks noChangeArrowheads="1"/>
          </p:cNvSpPr>
          <p:nvPr/>
        </p:nvSpPr>
        <p:spPr bwMode="auto">
          <a:xfrm>
            <a:off x="3189288" y="4433887"/>
            <a:ext cx="45370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4" name="Line 19">
            <a:extLst>
              <a:ext uri="{FF2B5EF4-FFF2-40B4-BE49-F238E27FC236}">
                <a16:creationId xmlns:a16="http://schemas.microsoft.com/office/drawing/2014/main" id="{4E5DDD32-0D26-E049-B9F7-C4FBF7E6512E}"/>
              </a:ext>
            </a:extLst>
          </p:cNvPr>
          <p:cNvSpPr>
            <a:spLocks noChangeShapeType="1"/>
          </p:cNvSpPr>
          <p:nvPr/>
        </p:nvSpPr>
        <p:spPr bwMode="auto">
          <a:xfrm flipH="1">
            <a:off x="2549525" y="4595812"/>
            <a:ext cx="981075" cy="765175"/>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5" name="Text Box 20">
            <a:extLst>
              <a:ext uri="{FF2B5EF4-FFF2-40B4-BE49-F238E27FC236}">
                <a16:creationId xmlns:a16="http://schemas.microsoft.com/office/drawing/2014/main" id="{A03E8186-B72C-F340-B288-4F7DBF876180}"/>
              </a:ext>
            </a:extLst>
          </p:cNvPr>
          <p:cNvSpPr txBox="1">
            <a:spLocks noChangeArrowheads="1"/>
          </p:cNvSpPr>
          <p:nvPr/>
        </p:nvSpPr>
        <p:spPr bwMode="auto">
          <a:xfrm>
            <a:off x="3606800" y="4227512"/>
            <a:ext cx="34607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21">
            <a:extLst>
              <a:ext uri="{FF2B5EF4-FFF2-40B4-BE49-F238E27FC236}">
                <a16:creationId xmlns:a16="http://schemas.microsoft.com/office/drawing/2014/main" id="{23ACBCF3-355B-D845-A208-0AA50EB86E08}"/>
              </a:ext>
            </a:extLst>
          </p:cNvPr>
          <p:cNvSpPr>
            <a:spLocks noChangeShapeType="1"/>
          </p:cNvSpPr>
          <p:nvPr/>
        </p:nvSpPr>
        <p:spPr bwMode="auto">
          <a:xfrm rot="-2938105" flipH="1" flipV="1">
            <a:off x="2340769" y="4874419"/>
            <a:ext cx="1279525" cy="14287"/>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Line 22">
            <a:extLst>
              <a:ext uri="{FF2B5EF4-FFF2-40B4-BE49-F238E27FC236}">
                <a16:creationId xmlns:a16="http://schemas.microsoft.com/office/drawing/2014/main" id="{E273C730-C7D8-1A43-9E3B-00ABA35C5306}"/>
              </a:ext>
            </a:extLst>
          </p:cNvPr>
          <p:cNvSpPr>
            <a:spLocks noChangeShapeType="1"/>
          </p:cNvSpPr>
          <p:nvPr/>
        </p:nvSpPr>
        <p:spPr bwMode="auto">
          <a:xfrm flipH="1">
            <a:off x="2482850" y="4414837"/>
            <a:ext cx="911225" cy="889000"/>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Line 23">
            <a:extLst>
              <a:ext uri="{FF2B5EF4-FFF2-40B4-BE49-F238E27FC236}">
                <a16:creationId xmlns:a16="http://schemas.microsoft.com/office/drawing/2014/main" id="{D3308B5F-47D8-A74E-B415-FFCEF8B0042F}"/>
              </a:ext>
            </a:extLst>
          </p:cNvPr>
          <p:cNvSpPr>
            <a:spLocks noChangeShapeType="1"/>
          </p:cNvSpPr>
          <p:nvPr/>
        </p:nvSpPr>
        <p:spPr bwMode="auto">
          <a:xfrm rot="-2938105" flipH="1" flipV="1">
            <a:off x="2261394" y="4810919"/>
            <a:ext cx="1279525" cy="14287"/>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27161D4D-6036-7840-9C2A-DD136DFE6AC3}"/>
              </a:ext>
            </a:extLst>
          </p:cNvPr>
          <p:cNvGrpSpPr/>
          <p:nvPr/>
        </p:nvGrpSpPr>
        <p:grpSpPr>
          <a:xfrm>
            <a:off x="7983110" y="3205277"/>
            <a:ext cx="3864041" cy="2713458"/>
            <a:chOff x="7983110" y="3205277"/>
            <a:chExt cx="3864041" cy="2713458"/>
          </a:xfrm>
        </p:grpSpPr>
        <p:sp>
          <p:nvSpPr>
            <p:cNvPr id="4" name="TextBox 3">
              <a:extLst>
                <a:ext uri="{FF2B5EF4-FFF2-40B4-BE49-F238E27FC236}">
                  <a16:creationId xmlns:a16="http://schemas.microsoft.com/office/drawing/2014/main" id="{4F689499-145C-2146-9B69-DB52B42A4EDB}"/>
                </a:ext>
              </a:extLst>
            </p:cNvPr>
            <p:cNvSpPr txBox="1"/>
            <p:nvPr/>
          </p:nvSpPr>
          <p:spPr>
            <a:xfrm>
              <a:off x="8130707" y="3671674"/>
              <a:ext cx="3703160" cy="21975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Yes, under idealized assumptions:</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same RTT</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fixed number of sessions only in congestion avoidance </a:t>
              </a:r>
            </a:p>
          </p:txBody>
        </p:sp>
        <p:sp>
          <p:nvSpPr>
            <p:cNvPr id="5" name="Rectangle 4">
              <a:extLst>
                <a:ext uri="{FF2B5EF4-FFF2-40B4-BE49-F238E27FC236}">
                  <a16:creationId xmlns:a16="http://schemas.microsoft.com/office/drawing/2014/main" id="{81B3A82D-3CAE-9B48-AD89-484CB7470DDC}"/>
                </a:ext>
              </a:extLst>
            </p:cNvPr>
            <p:cNvSpPr/>
            <p:nvPr/>
          </p:nvSpPr>
          <p:spPr>
            <a:xfrm>
              <a:off x="7983110" y="3468687"/>
              <a:ext cx="3864041" cy="2450048"/>
            </a:xfrm>
            <a:prstGeom prst="rect">
              <a:avLst/>
            </a:pr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0810BBF2-F84D-F54A-8EA9-8C4CDEC1F8FC}"/>
                </a:ext>
              </a:extLst>
            </p:cNvPr>
            <p:cNvSpPr/>
            <p:nvPr/>
          </p:nvSpPr>
          <p:spPr>
            <a:xfrm>
              <a:off x="8338252" y="3328994"/>
              <a:ext cx="1762727" cy="2555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AF32648-965E-544D-9501-D321D85B1D2E}"/>
                </a:ext>
              </a:extLst>
            </p:cNvPr>
            <p:cNvSpPr txBox="1"/>
            <p:nvPr/>
          </p:nvSpPr>
          <p:spPr>
            <a:xfrm>
              <a:off x="8332482" y="3205277"/>
              <a:ext cx="176849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Is</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TCP fair?</a:t>
              </a:r>
            </a:p>
          </p:txBody>
        </p:sp>
      </p:grpSp>
      <p:sp>
        <p:nvSpPr>
          <p:cNvPr id="9" name="Oval 8">
            <a:extLst>
              <a:ext uri="{FF2B5EF4-FFF2-40B4-BE49-F238E27FC236}">
                <a16:creationId xmlns:a16="http://schemas.microsoft.com/office/drawing/2014/main" id="{7F874365-E6FC-E74F-ABF0-F2402AFDE7DD}"/>
              </a:ext>
            </a:extLst>
          </p:cNvPr>
          <p:cNvSpPr/>
          <p:nvPr/>
        </p:nvSpPr>
        <p:spPr>
          <a:xfrm>
            <a:off x="2998274" y="5695379"/>
            <a:ext cx="166255" cy="16625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Slide Number Placeholder 2">
            <a:extLst>
              <a:ext uri="{FF2B5EF4-FFF2-40B4-BE49-F238E27FC236}">
                <a16:creationId xmlns:a16="http://schemas.microsoft.com/office/drawing/2014/main" id="{06E0EBD2-9213-6D40-8DF6-4E431B8B6AC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139</a:t>
            </a:fld>
            <a:endParaRPr lang="en-US" dirty="0"/>
          </a:p>
        </p:txBody>
      </p:sp>
    </p:spTree>
    <p:extLst>
      <p:ext uri="{BB962C8B-B14F-4D97-AF65-F5344CB8AC3E}">
        <p14:creationId xmlns:p14="http://schemas.microsoft.com/office/powerpoint/2010/main" val="129582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par>
                                <p:cTn id="8" presetID="9" presetClass="exit" presetSubtype="0" fill="hold" grpId="0" nodeType="withEffect">
                                  <p:stCondLst>
                                    <p:cond delay="0"/>
                                  </p:stCondLst>
                                  <p:childTnLst>
                                    <p:animEffect transition="out" filter="dissolv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dissolve">
                                      <p:cBhvr>
                                        <p:cTn id="14"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right)">
                                      <p:cBhvr>
                                        <p:cTn id="19" dur="500"/>
                                        <p:tgtEl>
                                          <p:spTgt spid="70"/>
                                        </p:tgtEl>
                                      </p:cBhvr>
                                    </p:animEffec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dissolve">
                                      <p:cBhvr>
                                        <p:cTn id="23" dur="5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dissolve">
                                      <p:cBhvr>
                                        <p:cTn id="32"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right)">
                                      <p:cBhvr>
                                        <p:cTn id="37" dur="500"/>
                                        <p:tgtEl>
                                          <p:spTgt spid="74"/>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dissolve">
                                      <p:cBhvr>
                                        <p:cTn id="41"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left)">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wipe(right)">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dissolv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utoUpdateAnimBg="0"/>
      <p:bldP spid="71" grpId="0" autoUpdateAnimBg="0"/>
      <p:bldP spid="73" grpId="0" autoUpdateAnimBg="0"/>
      <p:bldP spid="75" grpId="0" autoUpdateAnimBg="0"/>
      <p:bldP spid="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216816" y="1873503"/>
            <a:ext cx="2790948" cy="3309399"/>
            <a:chOff x="5478735" y="1883160"/>
            <a:chExt cx="2790948" cy="3309399"/>
          </a:xfrm>
        </p:grpSpPr>
        <p:grpSp>
          <p:nvGrpSpPr>
            <p:cNvPr id="10" name="Group 9"/>
            <p:cNvGrpSpPr/>
            <p:nvPr/>
          </p:nvGrpSpPr>
          <p:grpSpPr>
            <a:xfrm>
              <a:off x="5901165" y="1883160"/>
              <a:ext cx="2008556" cy="2443958"/>
              <a:chOff x="5901165" y="1883160"/>
              <a:chExt cx="2008556" cy="2443958"/>
            </a:xfrm>
          </p:grpSpPr>
          <p:sp>
            <p:nvSpPr>
              <p:cNvPr id="2" name="Oval 1"/>
              <p:cNvSpPr/>
              <p:nvPr/>
            </p:nvSpPr>
            <p:spPr>
              <a:xfrm>
                <a:off x="6581083" y="2834918"/>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6878224" y="3527614"/>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6690618" y="2768416"/>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5901165" y="2086013"/>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7229803" y="2090667"/>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6874209" y="1883160"/>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grpSp>
        <p:sp>
          <p:nvSpPr>
            <p:cNvPr id="11" name="TextBox 10"/>
            <p:cNvSpPr txBox="1"/>
            <p:nvPr/>
          </p:nvSpPr>
          <p:spPr>
            <a:xfrm>
              <a:off x="5478735" y="4607783"/>
              <a:ext cx="2790948" cy="584776"/>
            </a:xfrm>
            <a:prstGeom prst="rect">
              <a:avLst/>
            </a:prstGeom>
            <a:noFill/>
          </p:spPr>
          <p:txBody>
            <a:bodyPr wrap="none" rtlCol="0">
              <a:spAutoFit/>
            </a:bodyPr>
            <a:lstStyle/>
            <a:p>
              <a:r>
                <a:rPr lang="en-US" sz="3200" dirty="0"/>
                <a:t>de-multiplexing</a:t>
              </a:r>
            </a:p>
          </p:txBody>
        </p:sp>
      </p:grpSp>
    </p:spTree>
    <p:extLst>
      <p:ext uri="{BB962C8B-B14F-4D97-AF65-F5344CB8AC3E}">
        <p14:creationId xmlns:p14="http://schemas.microsoft.com/office/powerpoint/2010/main" val="3119182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80345" y="261078"/>
            <a:ext cx="10834510" cy="894622"/>
          </a:xfrm>
        </p:spPr>
        <p:txBody>
          <a:bodyPr>
            <a:normAutofit/>
          </a:bodyPr>
          <a:lstStyle/>
          <a:p>
            <a:r>
              <a:rPr lang="en-US" sz="4800" dirty="0"/>
              <a:t>Fairness: must all network apps be “fair”?</a:t>
            </a:r>
            <a:endParaRPr lang="en-US" sz="4400" b="0" dirty="0"/>
          </a:p>
        </p:txBody>
      </p:sp>
      <p:sp>
        <p:nvSpPr>
          <p:cNvPr id="30" name="Rectangle 3">
            <a:extLst>
              <a:ext uri="{FF2B5EF4-FFF2-40B4-BE49-F238E27FC236}">
                <a16:creationId xmlns:a16="http://schemas.microsoft.com/office/drawing/2014/main" id="{BC3F9D5B-2A52-F04E-8551-FB9FA3EB2D43}"/>
              </a:ext>
            </a:extLst>
          </p:cNvPr>
          <p:cNvSpPr txBox="1">
            <a:spLocks noChangeArrowheads="1"/>
          </p:cNvSpPr>
          <p:nvPr/>
        </p:nvSpPr>
        <p:spPr>
          <a:xfrm>
            <a:off x="749300" y="1219200"/>
            <a:ext cx="5207000"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and UDP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multimedia apps often do not use TCP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 not want rate throttled by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instead use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audio/video at constant rate, tolerate packet loss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there is no “Internet police” policing use of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4">
            <a:extLst>
              <a:ext uri="{FF2B5EF4-FFF2-40B4-BE49-F238E27FC236}">
                <a16:creationId xmlns:a16="http://schemas.microsoft.com/office/drawing/2014/main" id="{87BD890A-15A2-C240-921B-F2A9B54123D0}"/>
              </a:ext>
            </a:extLst>
          </p:cNvPr>
          <p:cNvSpPr txBox="1">
            <a:spLocks noChangeArrowheads="1"/>
          </p:cNvSpPr>
          <p:nvPr/>
        </p:nvSpPr>
        <p:spPr>
          <a:xfrm>
            <a:off x="6210301" y="1193800"/>
            <a:ext cx="5575300" cy="5067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parallel TCP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application can open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multiple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parallel connections between two 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web browsers do this , e.g., link of rate R with 9 existing connections: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 TCP, gets rate R/10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11 TCPs, gets R/2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3FCF3160-EC3C-DC4B-A6F8-97BCA1C983A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140</a:t>
            </a:fld>
            <a:endParaRPr lang="en-US" dirty="0"/>
          </a:p>
        </p:txBody>
      </p:sp>
    </p:spTree>
    <p:extLst>
      <p:ext uri="{BB962C8B-B14F-4D97-AF65-F5344CB8AC3E}">
        <p14:creationId xmlns:p14="http://schemas.microsoft.com/office/powerpoint/2010/main" val="96675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141</a:t>
            </a:fld>
            <a:endParaRPr lang="en-US" dirty="0"/>
          </a:p>
        </p:txBody>
      </p:sp>
      <p:pic>
        <p:nvPicPr>
          <p:cNvPr id="4" name="Picture 3">
            <a:extLst>
              <a:ext uri="{FF2B5EF4-FFF2-40B4-BE49-F238E27FC236}">
                <a16:creationId xmlns:a16="http://schemas.microsoft.com/office/drawing/2014/main" id="{D60DA9C6-6F6E-A6D9-0745-047BFEB31442}"/>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dirty="0"/>
              <a:t>TCP, UDP: principal transport protocols for 40 years</a:t>
            </a:r>
            <a:endParaRPr lang="en-US" sz="2600" dirty="0"/>
          </a:p>
          <a:p>
            <a:pPr>
              <a:spcBef>
                <a:spcPts val="600"/>
              </a:spcBef>
            </a:pPr>
            <a:r>
              <a:rPr lang="en-US" dirty="0"/>
              <a:t>different “flavors” of TCP developed, for specific scenarios:</a:t>
            </a:r>
            <a:endParaRPr lang="en-US" sz="2600" dirty="0"/>
          </a:p>
          <a:p>
            <a:pPr marL="463550" lvl="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dirty="0"/>
              <a:t>Evolving transport-layer functionality</a:t>
            </a:r>
            <a:endParaRPr lang="en-US" sz="4400" b="0" dirty="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142</a:t>
            </a:fld>
            <a:endParaRPr lang="en-US" dirty="0"/>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6" name="Rectangle 5">
            <a:extLst>
              <a:ext uri="{FF2B5EF4-FFF2-40B4-BE49-F238E27FC236}">
                <a16:creationId xmlns:a16="http://schemas.microsoft.com/office/drawing/2014/main" id="{0CB91BD2-7430-FF40-862B-D62E51C13B78}"/>
              </a:ext>
            </a:extLst>
          </p:cNvPr>
          <p:cNvSpPr/>
          <p:nvPr/>
        </p:nvSpPr>
        <p:spPr>
          <a:xfrm>
            <a:off x="4009758" y="51113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785245" y="51546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4011627" y="45399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701444" y="45863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4012476" y="39581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702293" y="40045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4009758" y="33736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cxnSp>
        <p:nvCxnSpPr>
          <p:cNvPr id="23" name="Straight Connector 22">
            <a:extLst>
              <a:ext uri="{FF2B5EF4-FFF2-40B4-BE49-F238E27FC236}">
                <a16:creationId xmlns:a16="http://schemas.microsoft.com/office/drawing/2014/main" id="{CB33742C-9EB1-AA42-AA29-FE8D1AAAC5E7}"/>
              </a:ext>
            </a:extLst>
          </p:cNvPr>
          <p:cNvCxnSpPr/>
          <p:nvPr/>
        </p:nvCxnSpPr>
        <p:spPr>
          <a:xfrm>
            <a:off x="3600029" y="50557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619151" y="44805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615767" y="51571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621938" y="45631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484036" y="36907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4154397" y="57424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grpSp>
        <p:nvGrpSpPr>
          <p:cNvPr id="3" name="Group 2">
            <a:extLst>
              <a:ext uri="{FF2B5EF4-FFF2-40B4-BE49-F238E27FC236}">
                <a16:creationId xmlns:a16="http://schemas.microsoft.com/office/drawing/2014/main" id="{8D44A4BD-7691-B2C4-36FE-CBC12635FC12}"/>
              </a:ext>
            </a:extLst>
          </p:cNvPr>
          <p:cNvGrpSpPr/>
          <p:nvPr/>
        </p:nvGrpSpPr>
        <p:grpSpPr>
          <a:xfrm>
            <a:off x="6450012" y="3362958"/>
            <a:ext cx="2891925" cy="2712422"/>
            <a:chOff x="6450012" y="3362958"/>
            <a:chExt cx="2891925" cy="2712422"/>
          </a:xfrm>
        </p:grpSpPr>
        <p:sp>
          <p:nvSpPr>
            <p:cNvPr id="15" name="Rectangle 14">
              <a:extLst>
                <a:ext uri="{FF2B5EF4-FFF2-40B4-BE49-F238E27FC236}">
                  <a16:creationId xmlns:a16="http://schemas.microsoft.com/office/drawing/2014/main" id="{2D1151AF-C5B3-A045-AEE1-3269AA4A552C}"/>
                </a:ext>
              </a:extLst>
            </p:cNvPr>
            <p:cNvSpPr/>
            <p:nvPr/>
          </p:nvSpPr>
          <p:spPr>
            <a:xfrm>
              <a:off x="6496539" y="51137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272026" y="51571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498408" y="46293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7175233" y="46180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499257" y="38345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7057603" y="39410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496539" y="33629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618172" y="33629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sp>
          <p:nvSpPr>
            <p:cNvPr id="29" name="Right Brace 28">
              <a:extLst>
                <a:ext uri="{FF2B5EF4-FFF2-40B4-BE49-F238E27FC236}">
                  <a16:creationId xmlns:a16="http://schemas.microsoft.com/office/drawing/2014/main" id="{A2D8FD90-2BF4-CC45-9AB0-51A5BE04C10B}"/>
                </a:ext>
              </a:extLst>
            </p:cNvPr>
            <p:cNvSpPr/>
            <p:nvPr/>
          </p:nvSpPr>
          <p:spPr>
            <a:xfrm>
              <a:off x="8461369" y="33629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441878" y="37067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450012" y="5706048"/>
              <a:ext cx="181492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a:t>
              </a:r>
              <a:r>
                <a:rPr lang="en-US" kern="0" dirty="0">
                  <a:solidFill>
                    <a:prstClr val="black"/>
                  </a:solidFill>
                  <a:latin typeface="Calibri" panose="020F0502020204030204"/>
                </a:rPr>
                <a:t>3</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over UDP</a:t>
              </a:r>
            </a:p>
          </p:txBody>
        </p:sp>
      </p:gr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143</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770293" y="4950316"/>
            <a:ext cx="10651413" cy="1675335"/>
          </a:xfrm>
        </p:spPr>
        <p:txBody>
          <a:bodyPr>
            <a:normAutofit/>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3849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(or even zero) RTT (recall HTTP3</a:t>
            </a:r>
            <a:r>
              <a:rPr kumimoji="0" lang="en-US" sz="2600" b="0" i="0" u="none" strike="noStrike" kern="1200" cap="none" spc="0" normalizeH="0" noProof="0" dirty="0">
                <a:ln>
                  <a:noFill/>
                </a:ln>
                <a:solidFill>
                  <a:prstClr val="black"/>
                </a:solidFill>
                <a:effectLst/>
                <a:uLnTx/>
                <a:uFillTx/>
                <a:latin typeface="Calibri"/>
                <a:ea typeface="+mn-ea"/>
                <a:cs typeface="+mn-cs"/>
              </a:rPr>
              <a:t> discussion in Chapter 2)</a:t>
            </a:r>
            <a:endParaRPr kumimoji="0" lang="en-US" sz="2600" b="0" i="0" u="none" strike="noStrike" kern="1200" cap="none" spc="0" normalizeH="0" baseline="0" noProof="0" dirty="0">
              <a:ln>
                <a:noFill/>
              </a:ln>
              <a:solidFill>
                <a:prstClr val="black"/>
              </a:solidFill>
              <a:effectLst/>
              <a:uLnTx/>
              <a:uFillTx/>
              <a:latin typeface="Calibri"/>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144</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dirty="0"/>
              <a:t>QUIC: streams: parallelism, no HOL blocking</a:t>
            </a:r>
            <a:endParaRPr lang="en-US"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Cong.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Cong.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130300"/>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145</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Chapter 3: summary</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146</a:t>
            </a:fld>
            <a:endParaRPr lang="en-US" dirty="0"/>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dirty="0"/>
              <a:t>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p>
          <a:p>
            <a:pPr marL="393700" indent="-263525">
              <a:buFont typeface="Wingdings" charset="2"/>
              <a:buChar char="§"/>
              <a:defRPr/>
            </a:pPr>
            <a:r>
              <a:rPr lang="en-US" sz="3200" dirty="0"/>
              <a:t>instantiation, implementation in the Internet</a:t>
            </a:r>
          </a:p>
          <a:p>
            <a:pPr lvl="1">
              <a:buFont typeface="Arial"/>
              <a:buChar char="•"/>
              <a:defRPr/>
            </a:pPr>
            <a:r>
              <a:rPr lang="en-US" sz="2800" dirty="0"/>
              <a:t>UDP</a:t>
            </a:r>
          </a:p>
          <a:p>
            <a:pPr lvl="1">
              <a:buFont typeface="Arial"/>
              <a:buChar char="•"/>
              <a:defRPr/>
            </a:pPr>
            <a:r>
              <a:rPr lang="en-US"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dirty="0">
                <a:solidFill>
                  <a:srgbClr val="CC0000"/>
                </a:solidFill>
                <a:ea typeface="ＭＳ Ｐゴシック" panose="020B0600070205080204" pitchFamily="34" charset="-128"/>
              </a:rPr>
              <a:t>Up next:</a:t>
            </a:r>
          </a:p>
          <a:p>
            <a:pPr marL="393700" indent="-266700"/>
            <a:r>
              <a:rPr lang="en-US" altLang="en-US" sz="3200" dirty="0">
                <a:ea typeface="ＭＳ Ｐゴシック" panose="020B0600070205080204" pitchFamily="34" charset="-128"/>
              </a:rPr>
              <a:t>leaving the network </a:t>
            </a:r>
            <a:r>
              <a:rPr lang="en-US" altLang="ja-JP" sz="3200" dirty="0">
                <a:ea typeface="ＭＳ Ｐゴシック" panose="020B0600070205080204" pitchFamily="34" charset="-128"/>
              </a:rPr>
              <a:t>“edge” </a:t>
            </a:r>
            <a:r>
              <a:rPr lang="en-US" altLang="ja-JP" dirty="0">
                <a:ea typeface="ＭＳ Ｐゴシック" panose="020B0600070205080204" pitchFamily="34" charset="-128"/>
              </a:rPr>
              <a:t>(application, transport layers)</a:t>
            </a:r>
          </a:p>
          <a:p>
            <a:pPr marL="393700" indent="-266700"/>
            <a:r>
              <a:rPr lang="en-US" altLang="en-US" sz="3200" dirty="0">
                <a:ea typeface="ＭＳ Ｐゴシック" panose="020B0600070205080204" pitchFamily="34" charset="-128"/>
              </a:rPr>
              <a:t>into the network “</a:t>
            </a:r>
            <a:r>
              <a:rPr lang="en-US" altLang="ja-JP" sz="3200" dirty="0">
                <a:ea typeface="ＭＳ Ｐゴシック" panose="020B0600070205080204" pitchFamily="34" charset="-128"/>
              </a:rPr>
              <a:t>core”</a:t>
            </a:r>
          </a:p>
          <a:p>
            <a:pPr marL="393700" indent="-266700"/>
            <a:r>
              <a:rPr lang="en-US" altLang="en-US" sz="3200" dirty="0">
                <a:ea typeface="ＭＳ Ｐゴシック" panose="020B0600070205080204" pitchFamily="34" charset="-128"/>
              </a:rPr>
              <a:t>two network-layer chapters</a:t>
            </a:r>
            <a:r>
              <a:rPr lang="en-US" altLang="en-US" dirty="0">
                <a:ea typeface="ＭＳ Ｐゴシック" panose="020B0600070205080204" pitchFamily="34" charset="-128"/>
              </a:rPr>
              <a:t>:</a:t>
            </a:r>
          </a:p>
          <a:p>
            <a:pPr lvl="1"/>
            <a:r>
              <a:rPr lang="en-US" altLang="en-US" sz="2800" dirty="0">
                <a:ea typeface="ＭＳ Ｐゴシック" panose="020B0600070205080204" pitchFamily="34" charset="-128"/>
              </a:rPr>
              <a:t>data plane</a:t>
            </a:r>
          </a:p>
          <a:p>
            <a:pPr lvl="1"/>
            <a:r>
              <a:rPr lang="en-US" altLang="en-US" sz="2800" dirty="0">
                <a:ea typeface="ＭＳ Ｐゴシック" panose="020B0600070205080204" pitchFamily="34" charset="-128"/>
              </a:rPr>
              <a:t>control plane</a:t>
            </a:r>
          </a:p>
          <a:p>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3 slides</a:t>
            </a:r>
            <a:endParaRPr lang="en-US" sz="4400" dirty="0"/>
          </a:p>
        </p:txBody>
      </p:sp>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dirty="0"/>
              <a:t>Transport Layer: 3-</a:t>
            </a:r>
            <a:fld id="{C4204591-24BD-A542-B9D5-F8D8A88D2FEE}" type="slidenum">
              <a:rPr lang="en-US" smtClean="0"/>
              <a:pPr/>
              <a:t>147</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(nextseqnum &lt; base+N)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sndpkt[nextseqnum] = make_pkt(nextseqnum,data,chksum)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udt_send(sndpkt[nextseqnum])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refuse_data(data)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corrupt(rcvpkt)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32331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4" name="Oval 4">
            <a:extLst>
              <a:ext uri="{FF2B5EF4-FFF2-40B4-BE49-F238E27FC236}">
                <a16:creationId xmlns:a16="http://schemas.microsoft.com/office/drawing/2014/main" id="{0C78546A-7459-5347-80F4-125D010F8E84}"/>
              </a:ext>
            </a:extLst>
          </p:cNvPr>
          <p:cNvSpPr>
            <a:spLocks noChangeArrowheads="1"/>
          </p:cNvSpPr>
          <p:nvPr/>
        </p:nvSpPr>
        <p:spPr bwMode="auto">
          <a:xfrm>
            <a:off x="4922611" y="2155825"/>
            <a:ext cx="666750" cy="6572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79" name="Text Box 5">
            <a:extLst>
              <a:ext uri="{FF2B5EF4-FFF2-40B4-BE49-F238E27FC236}">
                <a16:creationId xmlns:a16="http://schemas.microsoft.com/office/drawing/2014/main" id="{D7B9D2FB-B481-7E4A-A0F6-5F57E413C0AE}"/>
              </a:ext>
            </a:extLst>
          </p:cNvPr>
          <p:cNvSpPr txBox="1">
            <a:spLocks noChangeArrowheads="1"/>
          </p:cNvSpPr>
          <p:nvPr/>
        </p:nvSpPr>
        <p:spPr bwMode="auto">
          <a:xfrm>
            <a:off x="4881111" y="2307771"/>
            <a:ext cx="800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a:t>
            </a:r>
            <a:endParaRPr kumimoji="0" lang="en-US"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6">
            <a:extLst>
              <a:ext uri="{FF2B5EF4-FFF2-40B4-BE49-F238E27FC236}">
                <a16:creationId xmlns:a16="http://schemas.microsoft.com/office/drawing/2014/main" id="{96D79319-AAC7-2846-924D-45104B1A129F}"/>
              </a:ext>
            </a:extLst>
          </p:cNvPr>
          <p:cNvSpPr>
            <a:spLocks noChangeShapeType="1"/>
          </p:cNvSpPr>
          <p:nvPr/>
        </p:nvSpPr>
        <p:spPr bwMode="auto">
          <a:xfrm>
            <a:off x="2608036" y="1995488"/>
            <a:ext cx="2298700" cy="4746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10">
            <a:extLst>
              <a:ext uri="{FF2B5EF4-FFF2-40B4-BE49-F238E27FC236}">
                <a16:creationId xmlns:a16="http://schemas.microsoft.com/office/drawing/2014/main" id="{5510D433-027A-A141-B3D0-3E03E8DAE8A8}"/>
              </a:ext>
            </a:extLst>
          </p:cNvPr>
          <p:cNvSpPr>
            <a:spLocks/>
          </p:cNvSpPr>
          <p:nvPr/>
        </p:nvSpPr>
        <p:spPr bwMode="auto">
          <a:xfrm>
            <a:off x="5595711" y="1898650"/>
            <a:ext cx="828675"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Text Box 11">
            <a:extLst>
              <a:ext uri="{FF2B5EF4-FFF2-40B4-BE49-F238E27FC236}">
                <a16:creationId xmlns:a16="http://schemas.microsoft.com/office/drawing/2014/main" id="{FCA8632E-A5B0-664A-9196-8A8B55D0CC4A}"/>
              </a:ext>
            </a:extLst>
          </p:cNvPr>
          <p:cNvSpPr txBox="1">
            <a:spLocks noChangeArrowheads="1"/>
          </p:cNvSpPr>
          <p:nvPr/>
        </p:nvSpPr>
        <p:spPr bwMode="auto">
          <a:xfrm>
            <a:off x="6089424" y="1668463"/>
            <a:ext cx="3570287"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notcorrupt(rcvpkt)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hasseqnum(rcvpkt,expectedseqnum)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12">
            <a:extLst>
              <a:ext uri="{FF2B5EF4-FFF2-40B4-BE49-F238E27FC236}">
                <a16:creationId xmlns:a16="http://schemas.microsoft.com/office/drawing/2014/main" id="{C6CE9EFA-3CCD-C14E-A5CF-3105777426B6}"/>
              </a:ext>
            </a:extLst>
          </p:cNvPr>
          <p:cNvSpPr>
            <a:spLocks noChangeShapeType="1"/>
          </p:cNvSpPr>
          <p:nvPr/>
        </p:nvSpPr>
        <p:spPr bwMode="auto">
          <a:xfrm>
            <a:off x="6159274" y="2360613"/>
            <a:ext cx="3175000"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Text Box 13">
            <a:extLst>
              <a:ext uri="{FF2B5EF4-FFF2-40B4-BE49-F238E27FC236}">
                <a16:creationId xmlns:a16="http://schemas.microsoft.com/office/drawing/2014/main" id="{69836D4C-507C-6B47-A6BF-2C0D582C5DE9}"/>
              </a:ext>
            </a:extLst>
          </p:cNvPr>
          <p:cNvSpPr txBox="1">
            <a:spLocks noChangeArrowheads="1"/>
          </p:cNvSpPr>
          <p:nvPr/>
        </p:nvSpPr>
        <p:spPr bwMode="auto">
          <a:xfrm>
            <a:off x="6094186" y="2403475"/>
            <a:ext cx="43148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sndpkt = make_pkt(expectedseqnum,ACK,chksum)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5021266A-A4B2-8A46-9C1D-2E9C56A7B822}"/>
              </a:ext>
            </a:extLst>
          </p:cNvPr>
          <p:cNvGrpSpPr/>
          <p:nvPr/>
        </p:nvGrpSpPr>
        <p:grpSpPr>
          <a:xfrm>
            <a:off x="4320949" y="1306513"/>
            <a:ext cx="1701605" cy="841375"/>
            <a:chOff x="4320949" y="1306513"/>
            <a:chExt cx="1701605" cy="841375"/>
          </a:xfrm>
        </p:grpSpPr>
        <p:sp>
          <p:nvSpPr>
            <p:cNvPr id="81" name="Text Box 7">
              <a:extLst>
                <a:ext uri="{FF2B5EF4-FFF2-40B4-BE49-F238E27FC236}">
                  <a16:creationId xmlns:a16="http://schemas.microsoft.com/office/drawing/2014/main" id="{C9553829-3975-2E49-9803-6EFDAFB5EBC4}"/>
                </a:ext>
              </a:extLst>
            </p:cNvPr>
            <p:cNvSpPr txBox="1">
              <a:spLocks noChangeArrowheads="1"/>
            </p:cNvSpPr>
            <p:nvPr/>
          </p:nvSpPr>
          <p:spPr bwMode="auto">
            <a:xfrm>
              <a:off x="4320949" y="1582738"/>
              <a:ext cx="16176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2" name="Text Box 8">
              <a:extLst>
                <a:ext uri="{FF2B5EF4-FFF2-40B4-BE49-F238E27FC236}">
                  <a16:creationId xmlns:a16="http://schemas.microsoft.com/office/drawing/2014/main" id="{2E7739F4-D1B2-A747-870F-EBBF181526F6}"/>
                </a:ext>
              </a:extLst>
            </p:cNvPr>
            <p:cNvSpPr txBox="1">
              <a:spLocks noChangeArrowheads="1"/>
            </p:cNvSpPr>
            <p:nvPr/>
          </p:nvSpPr>
          <p:spPr bwMode="auto">
            <a:xfrm>
              <a:off x="4360636" y="1306513"/>
              <a:ext cx="166191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any other event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3" name="Line 9">
              <a:extLst>
                <a:ext uri="{FF2B5EF4-FFF2-40B4-BE49-F238E27FC236}">
                  <a16:creationId xmlns:a16="http://schemas.microsoft.com/office/drawing/2014/main" id="{325C94EB-6A64-BC4A-A405-47C0EBE38857}"/>
                </a:ext>
              </a:extLst>
            </p:cNvPr>
            <p:cNvSpPr>
              <a:spLocks noChangeShapeType="1"/>
            </p:cNvSpPr>
            <p:nvPr/>
          </p:nvSpPr>
          <p:spPr bwMode="auto">
            <a:xfrm>
              <a:off x="4441599" y="1603375"/>
              <a:ext cx="8159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4">
              <a:extLst>
                <a:ext uri="{FF2B5EF4-FFF2-40B4-BE49-F238E27FC236}">
                  <a16:creationId xmlns:a16="http://schemas.microsoft.com/office/drawing/2014/main" id="{B309A64A-7394-0245-8A9F-73E7049FB6F0}"/>
                </a:ext>
              </a:extLst>
            </p:cNvPr>
            <p:cNvSpPr>
              <a:spLocks/>
            </p:cNvSpPr>
            <p:nvPr/>
          </p:nvSpPr>
          <p:spPr bwMode="auto">
            <a:xfrm rot="5142103" flipH="1">
              <a:off x="5068662" y="1374775"/>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9" name="Line 15">
            <a:extLst>
              <a:ext uri="{FF2B5EF4-FFF2-40B4-BE49-F238E27FC236}">
                <a16:creationId xmlns:a16="http://schemas.microsoft.com/office/drawing/2014/main" id="{DFB05333-8F2D-AD4D-AF5B-F08A11737E43}"/>
              </a:ext>
            </a:extLst>
          </p:cNvPr>
          <p:cNvSpPr>
            <a:spLocks noChangeShapeType="1"/>
          </p:cNvSpPr>
          <p:nvPr/>
        </p:nvSpPr>
        <p:spPr bwMode="auto">
          <a:xfrm>
            <a:off x="2547711" y="2408238"/>
            <a:ext cx="1238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Text Box 16">
            <a:extLst>
              <a:ext uri="{FF2B5EF4-FFF2-40B4-BE49-F238E27FC236}">
                <a16:creationId xmlns:a16="http://schemas.microsoft.com/office/drawing/2014/main" id="{72BCB5B4-7731-AE47-AA11-27C7F6305633}"/>
              </a:ext>
            </a:extLst>
          </p:cNvPr>
          <p:cNvSpPr txBox="1">
            <a:spLocks noChangeArrowheads="1"/>
          </p:cNvSpPr>
          <p:nvPr/>
        </p:nvSpPr>
        <p:spPr bwMode="auto">
          <a:xfrm>
            <a:off x="2457224" y="2428875"/>
            <a:ext cx="36417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sndpkt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make_pkt(expectedseqnum,ACK,chksum)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17">
            <a:extLst>
              <a:ext uri="{FF2B5EF4-FFF2-40B4-BE49-F238E27FC236}">
                <a16:creationId xmlns:a16="http://schemas.microsoft.com/office/drawing/2014/main" id="{F76BD3C3-1C69-4441-A736-BFED27A3CAB3}"/>
              </a:ext>
            </a:extLst>
          </p:cNvPr>
          <p:cNvSpPr txBox="1">
            <a:spLocks noChangeArrowheads="1"/>
          </p:cNvSpPr>
          <p:nvPr/>
        </p:nvSpPr>
        <p:spPr bwMode="auto">
          <a:xfrm>
            <a:off x="2493736" y="2105025"/>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sp>
        <p:nvSpPr>
          <p:cNvPr id="92" name="Rectangle 3">
            <a:extLst>
              <a:ext uri="{FF2B5EF4-FFF2-40B4-BE49-F238E27FC236}">
                <a16:creationId xmlns:a16="http://schemas.microsoft.com/office/drawing/2014/main" id="{C3CB9118-6DFF-F343-94F3-68C1B0042C12}"/>
              </a:ext>
            </a:extLst>
          </p:cNvPr>
          <p:cNvSpPr txBox="1">
            <a:spLocks noChangeArrowheads="1"/>
          </p:cNvSpPr>
          <p:nvPr/>
        </p:nvSpPr>
        <p:spPr>
          <a:xfrm>
            <a:off x="930389" y="3827462"/>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expectedseqnum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a:t>
            </a:r>
            <a:r>
              <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no receiver buffering!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spTree>
    <p:extLst>
      <p:ext uri="{BB962C8B-B14F-4D97-AF65-F5344CB8AC3E}">
        <p14:creationId xmlns:p14="http://schemas.microsoft.com/office/powerpoint/2010/main" val="319820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dissolv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dissolve">
                                      <p:cBhvr>
                                        <p:cTn id="12" dur="500"/>
                                        <p:tgtEl>
                                          <p:spTgt spid="8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5428699" y="2758759"/>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4639246" y="2076356"/>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216816" y="4598126"/>
            <a:ext cx="2790948" cy="584776"/>
          </a:xfrm>
          <a:prstGeom prst="rect">
            <a:avLst/>
          </a:prstGeom>
          <a:noFill/>
        </p:spPr>
        <p:txBody>
          <a:bodyPr wrap="none" rtlCol="0">
            <a:spAutoFit/>
          </a:bodyPr>
          <a:lstStyle/>
          <a:p>
            <a:r>
              <a:rPr lang="en-US" sz="3200" dirty="0"/>
              <a:t>de-multiplexing</a:t>
            </a:r>
          </a:p>
        </p:txBody>
      </p:sp>
      <p:grpSp>
        <p:nvGrpSpPr>
          <p:cNvPr id="3" name="Group 2"/>
          <p:cNvGrpSpPr/>
          <p:nvPr/>
        </p:nvGrpSpPr>
        <p:grpSpPr>
          <a:xfrm>
            <a:off x="3726482" y="1134776"/>
            <a:ext cx="4710462" cy="2780838"/>
            <a:chOff x="3726482" y="1134776"/>
            <a:chExt cx="4710462"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a14="http://schemas.microsoft.com/office/drawing/2010/main" xmlns="">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a14="http://schemas.microsoft.com/office/drawing/2010/main" xmlns="">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358966" cy="461665"/>
            </a:xfrm>
            <a:prstGeom prst="rect">
              <a:avLst/>
            </a:prstGeom>
            <a:noFill/>
          </p:spPr>
          <p:txBody>
            <a:bodyPr wrap="none" rtlCol="0">
              <a:spAutoFit/>
            </a:bodyPr>
            <a:lstStyle/>
            <a:p>
              <a:r>
                <a:rPr lang="en-US" sz="2400" dirty="0"/>
                <a:t>transport</a:t>
              </a:r>
              <a:endParaRPr lang="en-US" sz="3200" dirty="0"/>
            </a:p>
          </p:txBody>
        </p:sp>
        <p:sp>
          <p:nvSpPr>
            <p:cNvPr id="105" name="TextBox 104"/>
            <p:cNvSpPr txBox="1"/>
            <p:nvPr/>
          </p:nvSpPr>
          <p:spPr>
            <a:xfrm>
              <a:off x="6867133" y="2025176"/>
              <a:ext cx="1569811" cy="461665"/>
            </a:xfrm>
            <a:prstGeom prst="rect">
              <a:avLst/>
            </a:prstGeom>
            <a:noFill/>
          </p:spPr>
          <p:txBody>
            <a:bodyPr wrap="none" rtlCol="0">
              <a:spAutoFit/>
            </a:bodyPr>
            <a:lstStyle/>
            <a:p>
              <a:r>
                <a:rPr lang="en-US" sz="2400" dirty="0"/>
                <a:t>application</a:t>
              </a:r>
              <a:endParaRPr lang="en-US" sz="3200" dirty="0"/>
            </a:p>
          </p:txBody>
        </p:sp>
      </p:grpSp>
    </p:spTree>
    <p:extLst>
      <p:ext uri="{BB962C8B-B14F-4D97-AF65-F5344CB8AC3E}">
        <p14:creationId xmlns:p14="http://schemas.microsoft.com/office/powerpoint/2010/main" val="1644255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dirty="0"/>
              <a:t>(simplified)</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8563" y="2655487"/>
            <a:ext cx="889025" cy="98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wait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for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event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463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NextSeqNum = InitialSeqNum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SendBase = InitialSeqNum</a:t>
            </a: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2"/>
            <a:ext cx="3298825" cy="1147763"/>
            <a:chOff x="1270" y="3518"/>
            <a:chExt cx="2078" cy="723"/>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5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 not-yet-acked segment         	with smallest seq.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start timer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3154362" y="4387450"/>
            <a:ext cx="4703763" cy="2181225"/>
            <a:chOff x="678" y="2592"/>
            <a:chExt cx="2963" cy="1374"/>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2963" cy="11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FF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(y &gt; SendBase)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SendBase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SendBase–1: last cumulatively ACKed byte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(there are currently not-yet-acked segments)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 stop timer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705" y="2592"/>
              <a:ext cx="220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 received, with ACK field value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207000" cy="1928813"/>
            <a:chOff x="5851525" y="1207687"/>
            <a:chExt cx="5207000" cy="1928813"/>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07200" y="1207687"/>
              <a:ext cx="4251325" cy="1928813"/>
              <a:chOff x="3003" y="1263"/>
              <a:chExt cx="2678" cy="1215"/>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662" cy="10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create segment, seq. #: NextSeqNum</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pass segment to IP (i.e., </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NextSeqNum = NextSeqNum + length(data)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if (timer currently not running)</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03" y="1263"/>
                <a:ext cx="2204"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 received from application above</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093998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 FSM</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14" name="Group 47">
            <a:extLst>
              <a:ext uri="{FF2B5EF4-FFF2-40B4-BE49-F238E27FC236}">
                <a16:creationId xmlns:a16="http://schemas.microsoft.com/office/drawing/2014/main" id="{D32D3A7A-DE7E-7946-95CC-B1FBA3F3EDA8}"/>
              </a:ext>
            </a:extLst>
          </p:cNvPr>
          <p:cNvGrpSpPr>
            <a:grpSpLocks/>
          </p:cNvGrpSpPr>
          <p:nvPr/>
        </p:nvGrpSpPr>
        <p:grpSpPr bwMode="auto">
          <a:xfrm>
            <a:off x="4909203" y="1183947"/>
            <a:ext cx="876300" cy="827087"/>
            <a:chOff x="1778" y="1720"/>
            <a:chExt cx="722" cy="642"/>
          </a:xfrm>
        </p:grpSpPr>
        <p:sp>
          <p:nvSpPr>
            <p:cNvPr id="115" name="Oval 41">
              <a:extLst>
                <a:ext uri="{FF2B5EF4-FFF2-40B4-BE49-F238E27FC236}">
                  <a16:creationId xmlns:a16="http://schemas.microsoft.com/office/drawing/2014/main" id="{5748C2EC-7FEC-AF47-A3BE-7EE9BBE75650}"/>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Oval 42">
              <a:extLst>
                <a:ext uri="{FF2B5EF4-FFF2-40B4-BE49-F238E27FC236}">
                  <a16:creationId xmlns:a16="http://schemas.microsoft.com/office/drawing/2014/main" id="{AD2EDB37-6C4A-ED4D-AC5C-E68CCE508B7D}"/>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17" name="Text Box 43">
            <a:extLst>
              <a:ext uri="{FF2B5EF4-FFF2-40B4-BE49-F238E27FC236}">
                <a16:creationId xmlns:a16="http://schemas.microsoft.com/office/drawing/2014/main" id="{DC80B258-8B6C-724F-A263-EC13CE8069CA}"/>
              </a:ext>
            </a:extLst>
          </p:cNvPr>
          <p:cNvSpPr txBox="1">
            <a:spLocks noChangeArrowheads="1"/>
          </p:cNvSpPr>
          <p:nvPr/>
        </p:nvSpPr>
        <p:spPr bwMode="auto">
          <a:xfrm>
            <a:off x="4904440" y="1404609"/>
            <a:ext cx="8445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closed</a:t>
            </a:r>
          </a:p>
        </p:txBody>
      </p:sp>
      <p:sp>
        <p:nvSpPr>
          <p:cNvPr id="118" name="Text Box 46">
            <a:extLst>
              <a:ext uri="{FF2B5EF4-FFF2-40B4-BE49-F238E27FC236}">
                <a16:creationId xmlns:a16="http://schemas.microsoft.com/office/drawing/2014/main" id="{59F95A1A-E024-5B48-87C9-32EC6493D125}"/>
              </a:ext>
            </a:extLst>
          </p:cNvPr>
          <p:cNvSpPr txBox="1">
            <a:spLocks noChangeArrowheads="1"/>
          </p:cNvSpPr>
          <p:nvPr/>
        </p:nvSpPr>
        <p:spPr bwMode="auto">
          <a:xfrm>
            <a:off x="4326580" y="2451035"/>
            <a:ext cx="341313"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119" name="Group 48">
            <a:extLst>
              <a:ext uri="{FF2B5EF4-FFF2-40B4-BE49-F238E27FC236}">
                <a16:creationId xmlns:a16="http://schemas.microsoft.com/office/drawing/2014/main" id="{6B805300-F5BE-0B46-B02D-B273205BCD9B}"/>
              </a:ext>
            </a:extLst>
          </p:cNvPr>
          <p:cNvGrpSpPr>
            <a:grpSpLocks/>
          </p:cNvGrpSpPr>
          <p:nvPr/>
        </p:nvGrpSpPr>
        <p:grpSpPr bwMode="auto">
          <a:xfrm>
            <a:off x="4876204" y="3541092"/>
            <a:ext cx="876300" cy="827088"/>
            <a:chOff x="1778" y="1720"/>
            <a:chExt cx="722" cy="642"/>
          </a:xfrm>
        </p:grpSpPr>
        <p:sp>
          <p:nvSpPr>
            <p:cNvPr id="120" name="Oval 49">
              <a:extLst>
                <a:ext uri="{FF2B5EF4-FFF2-40B4-BE49-F238E27FC236}">
                  <a16:creationId xmlns:a16="http://schemas.microsoft.com/office/drawing/2014/main" id="{CB61B549-FBF2-5340-A179-21012EFDFDBC}"/>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Oval 50">
              <a:extLst>
                <a:ext uri="{FF2B5EF4-FFF2-40B4-BE49-F238E27FC236}">
                  <a16:creationId xmlns:a16="http://schemas.microsoft.com/office/drawing/2014/main" id="{0314F13B-55F9-2D4D-A0FB-1DDCD492CB6C}"/>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2" name="Text Box 51">
            <a:extLst>
              <a:ext uri="{FF2B5EF4-FFF2-40B4-BE49-F238E27FC236}">
                <a16:creationId xmlns:a16="http://schemas.microsoft.com/office/drawing/2014/main" id="{6C2EAFF7-F4D3-D944-B647-05ABA67BBECF}"/>
              </a:ext>
            </a:extLst>
          </p:cNvPr>
          <p:cNvSpPr txBox="1">
            <a:spLocks noChangeArrowheads="1"/>
          </p:cNvSpPr>
          <p:nvPr/>
        </p:nvSpPr>
        <p:spPr bwMode="auto">
          <a:xfrm>
            <a:off x="4934941" y="3761755"/>
            <a:ext cx="717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listen</a:t>
            </a:r>
          </a:p>
        </p:txBody>
      </p:sp>
      <p:grpSp>
        <p:nvGrpSpPr>
          <p:cNvPr id="123" name="Group 52">
            <a:extLst>
              <a:ext uri="{FF2B5EF4-FFF2-40B4-BE49-F238E27FC236}">
                <a16:creationId xmlns:a16="http://schemas.microsoft.com/office/drawing/2014/main" id="{86C03AF1-494B-4C49-99EF-6D5544194676}"/>
              </a:ext>
            </a:extLst>
          </p:cNvPr>
          <p:cNvGrpSpPr>
            <a:grpSpLocks/>
          </p:cNvGrpSpPr>
          <p:nvPr/>
        </p:nvGrpSpPr>
        <p:grpSpPr bwMode="auto">
          <a:xfrm>
            <a:off x="2780646" y="4286295"/>
            <a:ext cx="876300" cy="827087"/>
            <a:chOff x="1778" y="1720"/>
            <a:chExt cx="722" cy="642"/>
          </a:xfrm>
        </p:grpSpPr>
        <p:sp>
          <p:nvSpPr>
            <p:cNvPr id="124" name="Oval 53">
              <a:extLst>
                <a:ext uri="{FF2B5EF4-FFF2-40B4-BE49-F238E27FC236}">
                  <a16:creationId xmlns:a16="http://schemas.microsoft.com/office/drawing/2014/main" id="{3585FD29-C41D-DF4E-9358-888387FA2CCA}"/>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Oval 54">
              <a:extLst>
                <a:ext uri="{FF2B5EF4-FFF2-40B4-BE49-F238E27FC236}">
                  <a16:creationId xmlns:a16="http://schemas.microsoft.com/office/drawing/2014/main" id="{8C6EA2B0-8871-7B4E-973E-378036262FBF}"/>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6" name="Text Box 55">
            <a:extLst>
              <a:ext uri="{FF2B5EF4-FFF2-40B4-BE49-F238E27FC236}">
                <a16:creationId xmlns:a16="http://schemas.microsoft.com/office/drawing/2014/main" id="{00E5D84C-357F-4649-A7ED-D53BBF9A5823}"/>
              </a:ext>
            </a:extLst>
          </p:cNvPr>
          <p:cNvSpPr txBox="1">
            <a:spLocks noChangeArrowheads="1"/>
          </p:cNvSpPr>
          <p:nvPr/>
        </p:nvSpPr>
        <p:spPr bwMode="auto">
          <a:xfrm>
            <a:off x="2871133" y="4484732"/>
            <a:ext cx="654050"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rcvd</a:t>
            </a:r>
          </a:p>
        </p:txBody>
      </p:sp>
      <p:grpSp>
        <p:nvGrpSpPr>
          <p:cNvPr id="127" name="Group 56">
            <a:extLst>
              <a:ext uri="{FF2B5EF4-FFF2-40B4-BE49-F238E27FC236}">
                <a16:creationId xmlns:a16="http://schemas.microsoft.com/office/drawing/2014/main" id="{FB88499E-7AA7-B845-9485-5596F7C6E586}"/>
              </a:ext>
            </a:extLst>
          </p:cNvPr>
          <p:cNvGrpSpPr>
            <a:grpSpLocks/>
          </p:cNvGrpSpPr>
          <p:nvPr/>
        </p:nvGrpSpPr>
        <p:grpSpPr bwMode="auto">
          <a:xfrm>
            <a:off x="6337953" y="4127172"/>
            <a:ext cx="876300" cy="827087"/>
            <a:chOff x="1778" y="1720"/>
            <a:chExt cx="722" cy="642"/>
          </a:xfrm>
        </p:grpSpPr>
        <p:sp>
          <p:nvSpPr>
            <p:cNvPr id="128" name="Oval 57">
              <a:extLst>
                <a:ext uri="{FF2B5EF4-FFF2-40B4-BE49-F238E27FC236}">
                  <a16:creationId xmlns:a16="http://schemas.microsoft.com/office/drawing/2014/main" id="{65C5240C-BEA1-E047-A276-08C8AD208664}"/>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Oval 58">
              <a:extLst>
                <a:ext uri="{FF2B5EF4-FFF2-40B4-BE49-F238E27FC236}">
                  <a16:creationId xmlns:a16="http://schemas.microsoft.com/office/drawing/2014/main" id="{4942FFF6-5901-DC45-BE2D-6821DAED3707}"/>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Text Box 59">
            <a:extLst>
              <a:ext uri="{FF2B5EF4-FFF2-40B4-BE49-F238E27FC236}">
                <a16:creationId xmlns:a16="http://schemas.microsoft.com/office/drawing/2014/main" id="{A8FC58C2-2277-364B-9BA0-DB9864FEAEA6}"/>
              </a:ext>
            </a:extLst>
          </p:cNvPr>
          <p:cNvSpPr txBox="1">
            <a:spLocks noChangeArrowheads="1"/>
          </p:cNvSpPr>
          <p:nvPr/>
        </p:nvSpPr>
        <p:spPr bwMode="auto">
          <a:xfrm>
            <a:off x="6428440" y="4325609"/>
            <a:ext cx="654050"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sent</a:t>
            </a:r>
          </a:p>
        </p:txBody>
      </p:sp>
      <p:grpSp>
        <p:nvGrpSpPr>
          <p:cNvPr id="131" name="Group 60">
            <a:extLst>
              <a:ext uri="{FF2B5EF4-FFF2-40B4-BE49-F238E27FC236}">
                <a16:creationId xmlns:a16="http://schemas.microsoft.com/office/drawing/2014/main" id="{04CD4EEA-F731-974D-8D21-074CFF1FA3BB}"/>
              </a:ext>
            </a:extLst>
          </p:cNvPr>
          <p:cNvGrpSpPr>
            <a:grpSpLocks/>
          </p:cNvGrpSpPr>
          <p:nvPr/>
        </p:nvGrpSpPr>
        <p:grpSpPr bwMode="auto">
          <a:xfrm>
            <a:off x="4904440" y="4998709"/>
            <a:ext cx="876300" cy="827088"/>
            <a:chOff x="1778" y="1720"/>
            <a:chExt cx="722" cy="642"/>
          </a:xfrm>
        </p:grpSpPr>
        <p:sp>
          <p:nvSpPr>
            <p:cNvPr id="132" name="Oval 61">
              <a:extLst>
                <a:ext uri="{FF2B5EF4-FFF2-40B4-BE49-F238E27FC236}">
                  <a16:creationId xmlns:a16="http://schemas.microsoft.com/office/drawing/2014/main" id="{6CC78D2C-734E-B349-9B0C-BF852E5B478D}"/>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Oval 62">
              <a:extLst>
                <a:ext uri="{FF2B5EF4-FFF2-40B4-BE49-F238E27FC236}">
                  <a16:creationId xmlns:a16="http://schemas.microsoft.com/office/drawing/2014/main" id="{9F55D39F-EF68-C54A-8ED1-3B063B0183A9}"/>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4" name="Text Box 63">
            <a:extLst>
              <a:ext uri="{FF2B5EF4-FFF2-40B4-BE49-F238E27FC236}">
                <a16:creationId xmlns:a16="http://schemas.microsoft.com/office/drawing/2014/main" id="{D8DA0075-4FB6-604B-8EE5-928070CFB870}"/>
              </a:ext>
            </a:extLst>
          </p:cNvPr>
          <p:cNvSpPr txBox="1">
            <a:spLocks noChangeArrowheads="1"/>
          </p:cNvSpPr>
          <p:nvPr/>
        </p:nvSpPr>
        <p:spPr bwMode="auto">
          <a:xfrm>
            <a:off x="4866340" y="5286047"/>
            <a:ext cx="933450" cy="31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ESTAB</a:t>
            </a:r>
          </a:p>
        </p:txBody>
      </p:sp>
      <p:sp>
        <p:nvSpPr>
          <p:cNvPr id="135" name="Text Box 66">
            <a:extLst>
              <a:ext uri="{FF2B5EF4-FFF2-40B4-BE49-F238E27FC236}">
                <a16:creationId xmlns:a16="http://schemas.microsoft.com/office/drawing/2014/main" id="{8094123F-EAAB-BD40-AE92-A31E1CBC4CE9}"/>
              </a:ext>
            </a:extLst>
          </p:cNvPr>
          <p:cNvSpPr txBox="1">
            <a:spLocks noChangeArrowheads="1"/>
          </p:cNvSpPr>
          <p:nvPr/>
        </p:nvSpPr>
        <p:spPr bwMode="auto">
          <a:xfrm>
            <a:off x="6715778" y="2476652"/>
            <a:ext cx="5534025"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clientSocket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newSocket("hostname","port number");</a:t>
            </a:r>
          </a:p>
        </p:txBody>
      </p:sp>
      <p:sp>
        <p:nvSpPr>
          <p:cNvPr id="136" name="Line 67">
            <a:extLst>
              <a:ext uri="{FF2B5EF4-FFF2-40B4-BE49-F238E27FC236}">
                <a16:creationId xmlns:a16="http://schemas.microsoft.com/office/drawing/2014/main" id="{5F6120DE-1D54-8349-98D1-475C16424507}"/>
              </a:ext>
            </a:extLst>
          </p:cNvPr>
          <p:cNvSpPr>
            <a:spLocks noChangeShapeType="1"/>
          </p:cNvSpPr>
          <p:nvPr/>
        </p:nvSpPr>
        <p:spPr bwMode="auto">
          <a:xfrm>
            <a:off x="6953903" y="3152854"/>
            <a:ext cx="393821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Text Box 68">
            <a:extLst>
              <a:ext uri="{FF2B5EF4-FFF2-40B4-BE49-F238E27FC236}">
                <a16:creationId xmlns:a16="http://schemas.microsoft.com/office/drawing/2014/main" id="{4DDD1946-5DBE-DD4F-B9A2-10EA77285E4C}"/>
              </a:ext>
            </a:extLst>
          </p:cNvPr>
          <p:cNvSpPr txBox="1">
            <a:spLocks noChangeArrowheads="1"/>
          </p:cNvSpPr>
          <p:nvPr/>
        </p:nvSpPr>
        <p:spPr bwMode="auto">
          <a:xfrm>
            <a:off x="8067650" y="3204367"/>
            <a:ext cx="1410964"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SYN(seq=x)</a:t>
            </a:r>
          </a:p>
        </p:txBody>
      </p:sp>
      <p:sp>
        <p:nvSpPr>
          <p:cNvPr id="138" name="Freeform 69">
            <a:extLst>
              <a:ext uri="{FF2B5EF4-FFF2-40B4-BE49-F238E27FC236}">
                <a16:creationId xmlns:a16="http://schemas.microsoft.com/office/drawing/2014/main" id="{3225F036-B87C-9E44-9BA0-81F4CD6463ED}"/>
              </a:ext>
            </a:extLst>
          </p:cNvPr>
          <p:cNvSpPr>
            <a:spLocks/>
          </p:cNvSpPr>
          <p:nvPr/>
        </p:nvSpPr>
        <p:spPr bwMode="auto">
          <a:xfrm>
            <a:off x="5801378" y="1664959"/>
            <a:ext cx="914400" cy="2384425"/>
          </a:xfrm>
          <a:custGeom>
            <a:avLst/>
            <a:gdLst>
              <a:gd name="T0" fmla="*/ 0 w 576"/>
              <a:gd name="T1" fmla="*/ 0 h 1138"/>
              <a:gd name="T2" fmla="*/ 2147483647 w 576"/>
              <a:gd name="T3" fmla="*/ 0 h 1138"/>
              <a:gd name="T4" fmla="*/ 2147483647 w 576"/>
              <a:gd name="T5" fmla="*/ 2147483647 h 1138"/>
              <a:gd name="T6" fmla="*/ 0 60000 65536"/>
              <a:gd name="T7" fmla="*/ 0 60000 65536"/>
              <a:gd name="T8" fmla="*/ 0 60000 65536"/>
            </a:gdLst>
            <a:ahLst/>
            <a:cxnLst>
              <a:cxn ang="T6">
                <a:pos x="T0" y="T1"/>
              </a:cxn>
              <a:cxn ang="T7">
                <a:pos x="T2" y="T3"/>
              </a:cxn>
              <a:cxn ang="T8">
                <a:pos x="T4" y="T5"/>
              </a:cxn>
            </a:cxnLst>
            <a:rect l="0" t="0" r="r" b="b"/>
            <a:pathLst>
              <a:path w="576" h="1138">
                <a:moveTo>
                  <a:pt x="0" y="0"/>
                </a:moveTo>
                <a:lnTo>
                  <a:pt x="576" y="0"/>
                </a:lnTo>
                <a:lnTo>
                  <a:pt x="576" y="1138"/>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Line 70">
            <a:extLst>
              <a:ext uri="{FF2B5EF4-FFF2-40B4-BE49-F238E27FC236}">
                <a16:creationId xmlns:a16="http://schemas.microsoft.com/office/drawing/2014/main" id="{FB2DED8F-FC9D-0548-A789-B4D9859663C0}"/>
              </a:ext>
            </a:extLst>
          </p:cNvPr>
          <p:cNvSpPr>
            <a:spLocks noChangeShapeType="1"/>
          </p:cNvSpPr>
          <p:nvPr/>
        </p:nvSpPr>
        <p:spPr bwMode="auto">
          <a:xfrm>
            <a:off x="5293378" y="2071358"/>
            <a:ext cx="0" cy="1469734"/>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Text Box 71">
            <a:extLst>
              <a:ext uri="{FF2B5EF4-FFF2-40B4-BE49-F238E27FC236}">
                <a16:creationId xmlns:a16="http://schemas.microsoft.com/office/drawing/2014/main" id="{AC3B6192-8FE1-6842-B032-95A6C8CA7DE3}"/>
              </a:ext>
            </a:extLst>
          </p:cNvPr>
          <p:cNvSpPr txBox="1">
            <a:spLocks noChangeArrowheads="1"/>
          </p:cNvSpPr>
          <p:nvPr/>
        </p:nvSpPr>
        <p:spPr bwMode="auto">
          <a:xfrm>
            <a:off x="1312394" y="1852065"/>
            <a:ext cx="4192353"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connectionSocket = welcomeSocket.accept();</a:t>
            </a:r>
          </a:p>
        </p:txBody>
      </p:sp>
      <p:sp>
        <p:nvSpPr>
          <p:cNvPr id="141" name="Line 72">
            <a:extLst>
              <a:ext uri="{FF2B5EF4-FFF2-40B4-BE49-F238E27FC236}">
                <a16:creationId xmlns:a16="http://schemas.microsoft.com/office/drawing/2014/main" id="{0141FAE2-B820-734C-A148-BAB67BF9C7AC}"/>
              </a:ext>
            </a:extLst>
          </p:cNvPr>
          <p:cNvSpPr>
            <a:spLocks noChangeShapeType="1"/>
          </p:cNvSpPr>
          <p:nvPr/>
        </p:nvSpPr>
        <p:spPr bwMode="auto">
          <a:xfrm>
            <a:off x="1574741" y="2476652"/>
            <a:ext cx="315445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Freeform 73">
            <a:extLst>
              <a:ext uri="{FF2B5EF4-FFF2-40B4-BE49-F238E27FC236}">
                <a16:creationId xmlns:a16="http://schemas.microsoft.com/office/drawing/2014/main" id="{10489FEC-0A29-EF40-8F9E-A623E6CC5E7F}"/>
              </a:ext>
            </a:extLst>
          </p:cNvPr>
          <p:cNvSpPr>
            <a:spLocks/>
          </p:cNvSpPr>
          <p:nvPr/>
        </p:nvSpPr>
        <p:spPr bwMode="auto">
          <a:xfrm>
            <a:off x="3187433" y="3972565"/>
            <a:ext cx="1579563" cy="283385"/>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3" name="Text Box 74">
            <a:extLst>
              <a:ext uri="{FF2B5EF4-FFF2-40B4-BE49-F238E27FC236}">
                <a16:creationId xmlns:a16="http://schemas.microsoft.com/office/drawing/2014/main" id="{13B5B3BA-5D9C-1441-872F-9C0A9CC44E71}"/>
              </a:ext>
            </a:extLst>
          </p:cNvPr>
          <p:cNvSpPr txBox="1">
            <a:spLocks noChangeArrowheads="1"/>
          </p:cNvSpPr>
          <p:nvPr/>
        </p:nvSpPr>
        <p:spPr bwMode="auto">
          <a:xfrm>
            <a:off x="2635196" y="2905517"/>
            <a:ext cx="88998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SYN(x)</a:t>
            </a:r>
          </a:p>
        </p:txBody>
      </p:sp>
      <p:sp>
        <p:nvSpPr>
          <p:cNvPr id="144" name="Line 75">
            <a:extLst>
              <a:ext uri="{FF2B5EF4-FFF2-40B4-BE49-F238E27FC236}">
                <a16:creationId xmlns:a16="http://schemas.microsoft.com/office/drawing/2014/main" id="{094959C2-07B8-5E48-B332-E495535C378D}"/>
              </a:ext>
            </a:extLst>
          </p:cNvPr>
          <p:cNvSpPr>
            <a:spLocks noChangeShapeType="1"/>
          </p:cNvSpPr>
          <p:nvPr/>
        </p:nvSpPr>
        <p:spPr bwMode="auto">
          <a:xfrm>
            <a:off x="2138008" y="3267740"/>
            <a:ext cx="19653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5" name="Text Box 76">
            <a:extLst>
              <a:ext uri="{FF2B5EF4-FFF2-40B4-BE49-F238E27FC236}">
                <a16:creationId xmlns:a16="http://schemas.microsoft.com/office/drawing/2014/main" id="{180303F6-C422-7741-9E0C-1BD5BC561624}"/>
              </a:ext>
            </a:extLst>
          </p:cNvPr>
          <p:cNvSpPr txBox="1">
            <a:spLocks noChangeArrowheads="1"/>
          </p:cNvSpPr>
          <p:nvPr/>
        </p:nvSpPr>
        <p:spPr bwMode="auto">
          <a:xfrm>
            <a:off x="1312394" y="3064442"/>
            <a:ext cx="3442821" cy="94025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ts val="30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SYNACK(seq=y,ACKnum=x+1)</a:t>
            </a:r>
          </a:p>
          <a:p>
            <a:pPr marL="0" marR="0" lvl="0" indent="0" algn="ctr" defTabSz="914400" rtl="0" eaLnBrk="0" fontAlgn="base" latinLnBrk="0" hangingPunct="0">
              <a:lnSpc>
                <a:spcPct val="90000"/>
              </a:lnSpc>
              <a:spcBef>
                <a:spcPts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create new socket for communication back to client</a:t>
            </a:r>
          </a:p>
        </p:txBody>
      </p:sp>
      <p:sp>
        <p:nvSpPr>
          <p:cNvPr id="146" name="Freeform 77">
            <a:extLst>
              <a:ext uri="{FF2B5EF4-FFF2-40B4-BE49-F238E27FC236}">
                <a16:creationId xmlns:a16="http://schemas.microsoft.com/office/drawing/2014/main" id="{4B99D110-9770-ED45-9518-558D2EB47C3E}"/>
              </a:ext>
            </a:extLst>
          </p:cNvPr>
          <p:cNvSpPr>
            <a:spLocks/>
          </p:cNvSpPr>
          <p:nvPr/>
        </p:nvSpPr>
        <p:spPr bwMode="auto">
          <a:xfrm flipV="1">
            <a:off x="3187433" y="5174744"/>
            <a:ext cx="1656682" cy="212901"/>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Freeform 78">
            <a:extLst>
              <a:ext uri="{FF2B5EF4-FFF2-40B4-BE49-F238E27FC236}">
                <a16:creationId xmlns:a16="http://schemas.microsoft.com/office/drawing/2014/main" id="{DB5EA16C-A12D-C044-A72D-B0210756DC58}"/>
              </a:ext>
            </a:extLst>
          </p:cNvPr>
          <p:cNvSpPr>
            <a:spLocks/>
          </p:cNvSpPr>
          <p:nvPr/>
        </p:nvSpPr>
        <p:spPr bwMode="auto">
          <a:xfrm flipH="1" flipV="1">
            <a:off x="5831540" y="5032047"/>
            <a:ext cx="947738" cy="373062"/>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57B1028-921D-4746-B3B2-6DDD7CA83040}"/>
              </a:ext>
            </a:extLst>
          </p:cNvPr>
          <p:cNvGrpSpPr/>
          <p:nvPr/>
        </p:nvGrpSpPr>
        <p:grpSpPr>
          <a:xfrm>
            <a:off x="6804625" y="4883585"/>
            <a:ext cx="3334567" cy="1077738"/>
            <a:chOff x="7127280" y="4908222"/>
            <a:chExt cx="3334567" cy="1077738"/>
          </a:xfrm>
        </p:grpSpPr>
        <p:sp>
          <p:nvSpPr>
            <p:cNvPr id="148" name="Text Box 79">
              <a:extLst>
                <a:ext uri="{FF2B5EF4-FFF2-40B4-BE49-F238E27FC236}">
                  <a16:creationId xmlns:a16="http://schemas.microsoft.com/office/drawing/2014/main" id="{C3EE0DDD-B70D-5E4A-8927-9657C73467C5}"/>
                </a:ext>
              </a:extLst>
            </p:cNvPr>
            <p:cNvSpPr txBox="1">
              <a:spLocks noChangeArrowheads="1"/>
            </p:cNvSpPr>
            <p:nvPr/>
          </p:nvSpPr>
          <p:spPr bwMode="auto">
            <a:xfrm>
              <a:off x="7127280" y="4908222"/>
              <a:ext cx="3334567" cy="7602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SYNACK(seq=y,ACKnum=x+1)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Line 80">
              <a:extLst>
                <a:ext uri="{FF2B5EF4-FFF2-40B4-BE49-F238E27FC236}">
                  <a16:creationId xmlns:a16="http://schemas.microsoft.com/office/drawing/2014/main" id="{257BF084-311A-1543-BE3E-DCB26E6C80E6}"/>
                </a:ext>
              </a:extLst>
            </p:cNvPr>
            <p:cNvSpPr>
              <a:spLocks noChangeShapeType="1"/>
            </p:cNvSpPr>
            <p:nvPr/>
          </p:nvSpPr>
          <p:spPr bwMode="auto">
            <a:xfrm>
              <a:off x="7272381" y="5430091"/>
              <a:ext cx="252888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Text Box 81">
              <a:extLst>
                <a:ext uri="{FF2B5EF4-FFF2-40B4-BE49-F238E27FC236}">
                  <a16:creationId xmlns:a16="http://schemas.microsoft.com/office/drawing/2014/main" id="{BD67B0E7-150E-F54B-9546-874563D011CB}"/>
                </a:ext>
              </a:extLst>
            </p:cNvPr>
            <p:cNvSpPr txBox="1">
              <a:spLocks noChangeArrowheads="1"/>
            </p:cNvSpPr>
            <p:nvPr/>
          </p:nvSpPr>
          <p:spPr bwMode="auto">
            <a:xfrm>
              <a:off x="7144177" y="5225752"/>
              <a:ext cx="2214068" cy="7602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ACK(ACKnum=y+1)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A0A27D72-6843-7F44-83D3-693897AF0C2B}"/>
              </a:ext>
            </a:extLst>
          </p:cNvPr>
          <p:cNvGrpSpPr/>
          <p:nvPr/>
        </p:nvGrpSpPr>
        <p:grpSpPr>
          <a:xfrm>
            <a:off x="2515129" y="5328824"/>
            <a:ext cx="2214068" cy="798513"/>
            <a:chOff x="1893200" y="5293984"/>
            <a:chExt cx="2214068" cy="798513"/>
          </a:xfrm>
        </p:grpSpPr>
        <p:sp>
          <p:nvSpPr>
            <p:cNvPr id="151" name="Line 82">
              <a:extLst>
                <a:ext uri="{FF2B5EF4-FFF2-40B4-BE49-F238E27FC236}">
                  <a16:creationId xmlns:a16="http://schemas.microsoft.com/office/drawing/2014/main" id="{08C24CBB-D78B-2D4E-9B44-BE4E1CB0E677}"/>
                </a:ext>
              </a:extLst>
            </p:cNvPr>
            <p:cNvSpPr>
              <a:spLocks noChangeShapeType="1"/>
            </p:cNvSpPr>
            <p:nvPr/>
          </p:nvSpPr>
          <p:spPr bwMode="auto">
            <a:xfrm>
              <a:off x="2067578" y="5760709"/>
              <a:ext cx="19653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83">
              <a:extLst>
                <a:ext uri="{FF2B5EF4-FFF2-40B4-BE49-F238E27FC236}">
                  <a16:creationId xmlns:a16="http://schemas.microsoft.com/office/drawing/2014/main" id="{E2FCB0E5-7633-2449-BCDB-555323A3B804}"/>
                </a:ext>
              </a:extLst>
            </p:cNvPr>
            <p:cNvSpPr txBox="1">
              <a:spLocks noChangeArrowheads="1"/>
            </p:cNvSpPr>
            <p:nvPr/>
          </p:nvSpPr>
          <p:spPr bwMode="auto">
            <a:xfrm>
              <a:off x="1893200" y="5293984"/>
              <a:ext cx="2214068"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ACK(ACKnum=y+1)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84">
              <a:extLst>
                <a:ext uri="{FF2B5EF4-FFF2-40B4-BE49-F238E27FC236}">
                  <a16:creationId xmlns:a16="http://schemas.microsoft.com/office/drawing/2014/main" id="{D889C564-1E93-3C48-97E5-D7F1314E3F08}"/>
                </a:ext>
              </a:extLst>
            </p:cNvPr>
            <p:cNvSpPr txBox="1">
              <a:spLocks noChangeArrowheads="1"/>
            </p:cNvSpPr>
            <p:nvPr/>
          </p:nvSpPr>
          <p:spPr bwMode="auto">
            <a:xfrm>
              <a:off x="2778778" y="5725784"/>
              <a:ext cx="3413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Tree>
    <p:extLst>
      <p:ext uri="{BB962C8B-B14F-4D97-AF65-F5344CB8AC3E}">
        <p14:creationId xmlns:p14="http://schemas.microsoft.com/office/powerpoint/2010/main" val="37998525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dirty="0"/>
              <a:t>Transport Layer: 3-</a:t>
            </a:r>
            <a:fld id="{C4204591-24BD-A542-B9D5-F8D8A88D2FEE}" type="slidenum">
              <a:rPr lang="en-US" smtClean="0"/>
              <a:pPr/>
              <a:t>152</a:t>
            </a:fld>
            <a:endParaRPr lang="en-US" dirty="0"/>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dirty="0"/>
              <a:t>Closing a TCP connection</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3959879" y="2879968"/>
            <a:ext cx="4930775" cy="854075"/>
            <a:chOff x="1317" y="1828"/>
            <a:chExt cx="3106" cy="538"/>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17" y="2066"/>
              <a:ext cx="867"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wait for server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close</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601"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still</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5138"/>
            <a:chOff x="3817" y="1910"/>
            <a:chExt cx="1576" cy="1093"/>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792"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216" y="3093"/>
              <a:ext cx="937" cy="42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timed wait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for 2*max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segment lifetime</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014412"/>
            <a:chOff x="759" y="1323"/>
            <a:chExt cx="3008" cy="639"/>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209" y="1541"/>
              <a:ext cx="913" cy="42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but can</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receive data</a:t>
              </a: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2105830" y="1346443"/>
            <a:ext cx="142224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client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942262" y="1363906"/>
            <a:ext cx="151842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server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141607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throughput</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1143000" y="1235075"/>
            <a:ext cx="106807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TCP thruput as function of window size,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slow start, assume there is always data to send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 window size </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in bytes)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where loss occurs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window size (# in-flight bytes) is ¾ 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thruput is 3/4W per RTT</a:t>
            </a:r>
          </a:p>
        </p:txBody>
      </p:sp>
      <p:grpSp>
        <p:nvGrpSpPr>
          <p:cNvPr id="111" name="Group 35">
            <a:extLst>
              <a:ext uri="{FF2B5EF4-FFF2-40B4-BE49-F238E27FC236}">
                <a16:creationId xmlns:a16="http://schemas.microsoft.com/office/drawing/2014/main" id="{2479703A-FA6A-E84F-A637-14C1FE031DFD}"/>
              </a:ext>
            </a:extLst>
          </p:cNvPr>
          <p:cNvGrpSpPr>
            <a:grpSpLocks/>
          </p:cNvGrpSpPr>
          <p:nvPr/>
        </p:nvGrpSpPr>
        <p:grpSpPr bwMode="auto">
          <a:xfrm>
            <a:off x="2360613" y="4173538"/>
            <a:ext cx="4873625" cy="1998662"/>
            <a:chOff x="279" y="2432"/>
            <a:chExt cx="3070" cy="1259"/>
          </a:xfrm>
        </p:grpSpPr>
        <p:sp>
          <p:nvSpPr>
            <p:cNvPr id="112" name="Freeform 26">
              <a:extLst>
                <a:ext uri="{FF2B5EF4-FFF2-40B4-BE49-F238E27FC236}">
                  <a16:creationId xmlns:a16="http://schemas.microsoft.com/office/drawing/2014/main" id="{87BE4853-1141-6346-AB76-7F109427DE7E}"/>
                </a:ext>
              </a:extLst>
            </p:cNvPr>
            <p:cNvSpPr>
              <a:spLocks/>
            </p:cNvSpPr>
            <p:nvPr/>
          </p:nvSpPr>
          <p:spPr bwMode="auto">
            <a:xfrm>
              <a:off x="678" y="2556"/>
              <a:ext cx="2481"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Line 28">
              <a:extLst>
                <a:ext uri="{FF2B5EF4-FFF2-40B4-BE49-F238E27FC236}">
                  <a16:creationId xmlns:a16="http://schemas.microsoft.com/office/drawing/2014/main" id="{EC26311E-99BB-1542-99FB-E558D040D98E}"/>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Line 29">
              <a:extLst>
                <a:ext uri="{FF2B5EF4-FFF2-40B4-BE49-F238E27FC236}">
                  <a16:creationId xmlns:a16="http://schemas.microsoft.com/office/drawing/2014/main" id="{FE2B50C7-7D72-3942-9A3E-8BA7DFA0DA2B}"/>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5" name="Line 31">
              <a:extLst>
                <a:ext uri="{FF2B5EF4-FFF2-40B4-BE49-F238E27FC236}">
                  <a16:creationId xmlns:a16="http://schemas.microsoft.com/office/drawing/2014/main" id="{D7188C24-3E4F-7041-920C-19DDFB19B36C}"/>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Line 32">
              <a:extLst>
                <a:ext uri="{FF2B5EF4-FFF2-40B4-BE49-F238E27FC236}">
                  <a16:creationId xmlns:a16="http://schemas.microsoft.com/office/drawing/2014/main" id="{DAE1910D-F0E1-B146-A3C4-50DBFA7AD125}"/>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7" name="Text Box 33">
              <a:extLst>
                <a:ext uri="{FF2B5EF4-FFF2-40B4-BE49-F238E27FC236}">
                  <a16:creationId xmlns:a16="http://schemas.microsoft.com/office/drawing/2014/main" id="{DF448B5C-FD99-294E-BBAD-2F62F67BC92D}"/>
                </a:ext>
              </a:extLst>
            </p:cNvPr>
            <p:cNvSpPr txBox="1">
              <a:spLocks noChangeArrowheads="1"/>
            </p:cNvSpPr>
            <p:nvPr/>
          </p:nvSpPr>
          <p:spPr bwMode="auto">
            <a:xfrm>
              <a:off x="380" y="2453"/>
              <a:ext cx="23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p>
          </p:txBody>
        </p:sp>
        <p:sp>
          <p:nvSpPr>
            <p:cNvPr id="118" name="Text Box 34">
              <a:extLst>
                <a:ext uri="{FF2B5EF4-FFF2-40B4-BE49-F238E27FC236}">
                  <a16:creationId xmlns:a16="http://schemas.microsoft.com/office/drawing/2014/main" id="{534147C9-A806-C44A-BFF0-BF16B2C1BCC3}"/>
                </a:ext>
              </a:extLst>
            </p:cNvPr>
            <p:cNvSpPr txBox="1">
              <a:spLocks noChangeArrowheads="1"/>
            </p:cNvSpPr>
            <p:nvPr/>
          </p:nvSpPr>
          <p:spPr bwMode="auto">
            <a:xfrm>
              <a:off x="279" y="3008"/>
              <a:ext cx="35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W/2</a:t>
              </a:r>
            </a:p>
          </p:txBody>
        </p:sp>
      </p:grpSp>
      <p:grpSp>
        <p:nvGrpSpPr>
          <p:cNvPr id="119" name="Group 45">
            <a:extLst>
              <a:ext uri="{FF2B5EF4-FFF2-40B4-BE49-F238E27FC236}">
                <a16:creationId xmlns:a16="http://schemas.microsoft.com/office/drawing/2014/main" id="{5ABBAFA2-06B8-9741-9298-800D1B732926}"/>
              </a:ext>
            </a:extLst>
          </p:cNvPr>
          <p:cNvGrpSpPr>
            <a:grpSpLocks/>
          </p:cNvGrpSpPr>
          <p:nvPr/>
        </p:nvGrpSpPr>
        <p:grpSpPr bwMode="auto">
          <a:xfrm>
            <a:off x="3136901" y="3552826"/>
            <a:ext cx="3795713" cy="620712"/>
            <a:chOff x="1722" y="2139"/>
            <a:chExt cx="2391" cy="391"/>
          </a:xfrm>
        </p:grpSpPr>
        <p:sp>
          <p:nvSpPr>
            <p:cNvPr id="226" name="Text Box 36">
              <a:extLst>
                <a:ext uri="{FF2B5EF4-FFF2-40B4-BE49-F238E27FC236}">
                  <a16:creationId xmlns:a16="http://schemas.microsoft.com/office/drawing/2014/main" id="{DDD56DFE-EB09-104F-A413-BED7F3530A48}"/>
                </a:ext>
              </a:extLst>
            </p:cNvPr>
            <p:cNvSpPr txBox="1">
              <a:spLocks noChangeArrowheads="1"/>
            </p:cNvSpPr>
            <p:nvPr/>
          </p:nvSpPr>
          <p:spPr bwMode="auto">
            <a:xfrm>
              <a:off x="1722" y="2219"/>
              <a:ext cx="1346"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avg TCP thruput = </a:t>
              </a:r>
            </a:p>
          </p:txBody>
        </p:sp>
        <p:grpSp>
          <p:nvGrpSpPr>
            <p:cNvPr id="227" name="Group 44">
              <a:extLst>
                <a:ext uri="{FF2B5EF4-FFF2-40B4-BE49-F238E27FC236}">
                  <a16:creationId xmlns:a16="http://schemas.microsoft.com/office/drawing/2014/main" id="{7F3C094F-37E8-BF4F-A2D1-A321E6F77E52}"/>
                </a:ext>
              </a:extLst>
            </p:cNvPr>
            <p:cNvGrpSpPr>
              <a:grpSpLocks/>
            </p:cNvGrpSpPr>
            <p:nvPr/>
          </p:nvGrpSpPr>
          <p:grpSpPr bwMode="auto">
            <a:xfrm>
              <a:off x="2986" y="2139"/>
              <a:ext cx="1127" cy="391"/>
              <a:chOff x="3498" y="2153"/>
              <a:chExt cx="1127" cy="391"/>
            </a:xfrm>
          </p:grpSpPr>
          <p:sp>
            <p:nvSpPr>
              <p:cNvPr id="228" name="Text Box 37">
                <a:extLst>
                  <a:ext uri="{FF2B5EF4-FFF2-40B4-BE49-F238E27FC236}">
                    <a16:creationId xmlns:a16="http://schemas.microsoft.com/office/drawing/2014/main" id="{2E24271A-6DDD-1648-B2F8-10D2A963FF50}"/>
                  </a:ext>
                </a:extLst>
              </p:cNvPr>
              <p:cNvSpPr txBox="1">
                <a:spLocks noChangeArrowheads="1"/>
              </p:cNvSpPr>
              <p:nvPr/>
            </p:nvSpPr>
            <p:spPr bwMode="auto">
              <a:xfrm>
                <a:off x="3501" y="2153"/>
                <a:ext cx="19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3</a:t>
                </a:r>
              </a:p>
            </p:txBody>
          </p:sp>
          <p:sp>
            <p:nvSpPr>
              <p:cNvPr id="229" name="Text Box 38">
                <a:extLst>
                  <a:ext uri="{FF2B5EF4-FFF2-40B4-BE49-F238E27FC236}">
                    <a16:creationId xmlns:a16="http://schemas.microsoft.com/office/drawing/2014/main" id="{FB2746A8-19CD-4E42-BB7E-2744F8CAFB22}"/>
                  </a:ext>
                </a:extLst>
              </p:cNvPr>
              <p:cNvSpPr txBox="1">
                <a:spLocks noChangeArrowheads="1"/>
              </p:cNvSpPr>
              <p:nvPr/>
            </p:nvSpPr>
            <p:spPr bwMode="auto">
              <a:xfrm>
                <a:off x="3498" y="2313"/>
                <a:ext cx="19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4</a:t>
                </a:r>
              </a:p>
            </p:txBody>
          </p:sp>
          <p:sp>
            <p:nvSpPr>
              <p:cNvPr id="230" name="Line 39">
                <a:extLst>
                  <a:ext uri="{FF2B5EF4-FFF2-40B4-BE49-F238E27FC236}">
                    <a16:creationId xmlns:a16="http://schemas.microsoft.com/office/drawing/2014/main" id="{8AD172DC-C99E-2844-BA6A-609B98EAD2EC}"/>
                  </a:ext>
                </a:extLst>
              </p:cNvPr>
              <p:cNvSpPr>
                <a:spLocks noChangeShapeType="1"/>
              </p:cNvSpPr>
              <p:nvPr/>
            </p:nvSpPr>
            <p:spPr bwMode="auto">
              <a:xfrm>
                <a:off x="3550" y="2352"/>
                <a:ext cx="8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1" name="Text Box 40">
                <a:extLst>
                  <a:ext uri="{FF2B5EF4-FFF2-40B4-BE49-F238E27FC236}">
                    <a16:creationId xmlns:a16="http://schemas.microsoft.com/office/drawing/2014/main" id="{DD4B149A-D947-844C-BA9A-30A9A4EC2FC5}"/>
                  </a:ext>
                </a:extLst>
              </p:cNvPr>
              <p:cNvSpPr txBox="1">
                <a:spLocks noChangeArrowheads="1"/>
              </p:cNvSpPr>
              <p:nvPr/>
            </p:nvSpPr>
            <p:spPr bwMode="auto">
              <a:xfrm>
                <a:off x="3702" y="2157"/>
                <a:ext cx="246"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p>
            </p:txBody>
          </p:sp>
          <p:sp>
            <p:nvSpPr>
              <p:cNvPr id="232" name="Text Box 41">
                <a:extLst>
                  <a:ext uri="{FF2B5EF4-FFF2-40B4-BE49-F238E27FC236}">
                    <a16:creationId xmlns:a16="http://schemas.microsoft.com/office/drawing/2014/main" id="{949B8463-ABEF-E142-BF66-78767BC6FD23}"/>
                  </a:ext>
                </a:extLst>
              </p:cNvPr>
              <p:cNvSpPr txBox="1">
                <a:spLocks noChangeArrowheads="1"/>
              </p:cNvSpPr>
              <p:nvPr/>
            </p:nvSpPr>
            <p:spPr bwMode="auto">
              <a:xfrm>
                <a:off x="3658" y="2309"/>
                <a:ext cx="373"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RTT</a:t>
                </a:r>
              </a:p>
            </p:txBody>
          </p:sp>
          <p:sp>
            <p:nvSpPr>
              <p:cNvPr id="233" name="Line 42">
                <a:extLst>
                  <a:ext uri="{FF2B5EF4-FFF2-40B4-BE49-F238E27FC236}">
                    <a16:creationId xmlns:a16="http://schemas.microsoft.com/office/drawing/2014/main" id="{107225BD-E940-704B-9784-A6356D11EE9A}"/>
                  </a:ext>
                </a:extLst>
              </p:cNvPr>
              <p:cNvSpPr>
                <a:spLocks noChangeShapeType="1"/>
              </p:cNvSpPr>
              <p:nvPr/>
            </p:nvSpPr>
            <p:spPr bwMode="auto">
              <a:xfrm>
                <a:off x="3726" y="2352"/>
                <a:ext cx="21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4" name="Text Box 43">
                <a:extLst>
                  <a:ext uri="{FF2B5EF4-FFF2-40B4-BE49-F238E27FC236}">
                    <a16:creationId xmlns:a16="http://schemas.microsoft.com/office/drawing/2014/main" id="{C0D4944B-72B7-EC40-8E2B-25FE3FCEDF1C}"/>
                  </a:ext>
                </a:extLst>
              </p:cNvPr>
              <p:cNvSpPr txBox="1">
                <a:spLocks noChangeArrowheads="1"/>
              </p:cNvSpPr>
              <p:nvPr/>
            </p:nvSpPr>
            <p:spPr bwMode="auto">
              <a:xfrm>
                <a:off x="3975" y="2243"/>
                <a:ext cx="65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bytes/sec</a:t>
                </a:r>
              </a:p>
            </p:txBody>
          </p:sp>
        </p:grpSp>
      </p:grpSp>
    </p:spTree>
    <p:extLst>
      <p:ext uri="{BB962C8B-B14F-4D97-AF65-F5344CB8AC3E}">
        <p14:creationId xmlns:p14="http://schemas.microsoft.com/office/powerpoint/2010/main" val="47363957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8541"/>
            <a:ext cx="11393310" cy="894622"/>
          </a:xfrm>
        </p:spPr>
        <p:txBody>
          <a:bodyPr>
            <a:normAutofit/>
          </a:bodyPr>
          <a:lstStyle/>
          <a:p>
            <a:r>
              <a:rPr lang="en-US" altLang="en-US" sz="4800" dirty="0">
                <a:ea typeface="ＭＳ Ｐゴシック" panose="020B0600070205080204" pitchFamily="34" charset="-128"/>
              </a:rPr>
              <a:t>TCP over “</a:t>
            </a:r>
            <a:r>
              <a:rPr lang="en-US" altLang="ja-JP" sz="4800" dirty="0">
                <a:ea typeface="ＭＳ Ｐゴシック" panose="020B0600070205080204" pitchFamily="34" charset="-128"/>
              </a:rPr>
              <a:t>long, fat pipes”</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154</a:t>
            </a:fld>
            <a:endParaRPr lang="en-US" dirty="0"/>
          </a:p>
        </p:txBody>
      </p:sp>
      <p:sp>
        <p:nvSpPr>
          <p:cNvPr id="23" name="Rectangle 3">
            <a:extLst>
              <a:ext uri="{FF2B5EF4-FFF2-40B4-BE49-F238E27FC236}">
                <a16:creationId xmlns:a16="http://schemas.microsoft.com/office/drawing/2014/main" id="{696F0B06-BB54-2C48-A80B-900AA14FDD2F}"/>
              </a:ext>
            </a:extLst>
          </p:cNvPr>
          <p:cNvSpPr txBox="1">
            <a:spLocks noChangeArrowheads="1"/>
          </p:cNvSpPr>
          <p:nvPr/>
        </p:nvSpPr>
        <p:spPr>
          <a:xfrm>
            <a:off x="798690" y="1322387"/>
            <a:ext cx="11049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example: 1500 byte segments, 100ms RTT, want 10 Gbps throughput</a:t>
            </a:r>
          </a:p>
          <a:p>
            <a:r>
              <a:rPr lang="en-US" altLang="en-US" dirty="0">
                <a:ea typeface="ＭＳ Ｐゴシック" panose="020B0600070205080204" pitchFamily="34" charset="-128"/>
              </a:rPr>
              <a:t>requires W = 83,333 in-flight segments</a:t>
            </a:r>
          </a:p>
          <a:p>
            <a:r>
              <a:rPr lang="en-US" altLang="en-US" dirty="0">
                <a:ea typeface="ＭＳ Ｐゴシック" panose="020B0600070205080204" pitchFamily="34" charset="-128"/>
              </a:rPr>
              <a:t>throughput in terms of segment loss probability, L </a:t>
            </a:r>
            <a:r>
              <a:rPr lang="en-US" altLang="en-US" sz="2000" dirty="0">
                <a:ea typeface="ＭＳ Ｐゴシック" panose="020B0600070205080204" pitchFamily="34" charset="-128"/>
              </a:rPr>
              <a:t>[Mathis 1997]:</a:t>
            </a:r>
            <a:br>
              <a:rPr lang="en-US" altLang="en-US" dirty="0">
                <a:ea typeface="ＭＳ Ｐゴシック" panose="020B0600070205080204" pitchFamily="34" charset="-128"/>
              </a:rPr>
            </a:br>
            <a:br>
              <a:rPr lang="en-US" altLang="en-US" dirty="0">
                <a:ea typeface="ＭＳ Ｐゴシック" panose="020B0600070205080204" pitchFamily="34" charset="-128"/>
              </a:rPr>
            </a:br>
            <a:br>
              <a:rPr lang="en-US" altLang="en-US" dirty="0">
                <a:ea typeface="ＭＳ Ｐゴシック" panose="020B0600070205080204" pitchFamily="34" charset="-128"/>
              </a:rPr>
            </a:br>
            <a:endParaRPr lang="en-US" altLang="en-US" dirty="0">
              <a:ea typeface="ＭＳ Ｐゴシック" panose="020B0600070205080204" pitchFamily="34" charset="-128"/>
            </a:endParaRPr>
          </a:p>
          <a:p>
            <a:pPr lvl="1">
              <a:buFont typeface="Wingdings" pitchFamily="2" charset="2"/>
              <a:buNone/>
            </a:pPr>
            <a:r>
              <a:rPr lang="en-US" altLang="en-US" dirty="0">
                <a:latin typeface="MS Mincho" panose="02020609040205080304" pitchFamily="49" charset="-128"/>
                <a:ea typeface="MS Mincho" panose="02020609040205080304" pitchFamily="49" charset="-128"/>
              </a:rPr>
              <a:t>➜ </a:t>
            </a:r>
            <a:r>
              <a:rPr lang="en-US" altLang="en-US" sz="2800" dirty="0">
                <a:ea typeface="MS Mincho" panose="02020609040205080304" pitchFamily="49" charset="-128"/>
              </a:rPr>
              <a:t>to achieve 10 Gbps throughput, need a loss rate of </a:t>
            </a:r>
            <a:r>
              <a:rPr lang="en-US" altLang="en-US" sz="2800" dirty="0">
                <a:ea typeface="ＭＳ Ｐゴシック" panose="020B0600070205080204" pitchFamily="34" charset="-128"/>
              </a:rPr>
              <a:t>L = 2</a:t>
            </a:r>
            <a:r>
              <a:rPr lang="el-GR" altLang="en-US" sz="2800" dirty="0">
                <a:ea typeface="ＭＳ Ｐゴシック" panose="020B0600070205080204" pitchFamily="34" charset="-128"/>
              </a:rPr>
              <a:t>·</a:t>
            </a:r>
            <a:r>
              <a:rPr lang="en-US" altLang="en-US" sz="2800" dirty="0">
                <a:ea typeface="ＭＳ Ｐゴシック" panose="020B0600070205080204" pitchFamily="34" charset="-128"/>
              </a:rPr>
              <a:t>10</a:t>
            </a:r>
            <a:r>
              <a:rPr lang="en-US" altLang="en-US" sz="2800" baseline="30000" dirty="0">
                <a:ea typeface="ＭＳ Ｐゴシック" panose="020B0600070205080204" pitchFamily="34" charset="-128"/>
              </a:rPr>
              <a:t>-10  </a:t>
            </a:r>
            <a:r>
              <a:rPr lang="en-US" altLang="en-US" sz="2800" i="1" dirty="0">
                <a:solidFill>
                  <a:srgbClr val="FF0000"/>
                </a:solidFill>
                <a:ea typeface="ＭＳ Ｐゴシック" panose="020B0600070205080204" pitchFamily="34" charset="-128"/>
              </a:rPr>
              <a:t> </a:t>
            </a:r>
            <a:r>
              <a:rPr lang="en-US" altLang="en-US" sz="2800" i="1" dirty="0">
                <a:solidFill>
                  <a:srgbClr val="C00000"/>
                </a:solidFill>
                <a:ea typeface="ＭＳ Ｐゴシック" panose="020B0600070205080204" pitchFamily="34" charset="-128"/>
              </a:rPr>
              <a:t>– a very small loss rate!</a:t>
            </a:r>
            <a:endParaRPr lang="en-US" altLang="en-US" i="1" dirty="0">
              <a:solidFill>
                <a:srgbClr val="C00000"/>
              </a:solidFill>
              <a:ea typeface="ＭＳ Ｐゴシック" panose="020B0600070205080204" pitchFamily="34" charset="-128"/>
            </a:endParaRPr>
          </a:p>
          <a:p>
            <a:r>
              <a:rPr lang="en-US" altLang="en-US" dirty="0">
                <a:ea typeface="ＭＳ Ｐゴシック" panose="020B0600070205080204" pitchFamily="34" charset="-128"/>
              </a:rPr>
              <a:t>versions of TCP for long, high-speed scenarios</a:t>
            </a:r>
            <a:endParaRPr lang="en-US" altLang="en-US" baseline="30000" dirty="0">
              <a:ea typeface="ＭＳ Ｐゴシック" panose="020B0600070205080204" pitchFamily="34" charset="-128"/>
            </a:endParaRPr>
          </a:p>
          <a:p>
            <a:endParaRPr lang="en-US" altLang="en-US" dirty="0">
              <a:ea typeface="ＭＳ Ｐゴシック" panose="020B0600070205080204" pitchFamily="34" charset="-128"/>
            </a:endParaRPr>
          </a:p>
        </p:txBody>
      </p:sp>
      <p:grpSp>
        <p:nvGrpSpPr>
          <p:cNvPr id="24" name="Group 16">
            <a:extLst>
              <a:ext uri="{FF2B5EF4-FFF2-40B4-BE49-F238E27FC236}">
                <a16:creationId xmlns:a16="http://schemas.microsoft.com/office/drawing/2014/main" id="{5F8EFB79-FA01-AB4F-8D0E-E8B63FD2E993}"/>
              </a:ext>
            </a:extLst>
          </p:cNvPr>
          <p:cNvGrpSpPr>
            <a:grpSpLocks/>
          </p:cNvGrpSpPr>
          <p:nvPr/>
        </p:nvGrpSpPr>
        <p:grpSpPr bwMode="auto">
          <a:xfrm>
            <a:off x="3700463" y="2947987"/>
            <a:ext cx="4160837" cy="962025"/>
            <a:chOff x="422" y="3400"/>
            <a:chExt cx="2621" cy="606"/>
          </a:xfrm>
        </p:grpSpPr>
        <p:sp>
          <p:nvSpPr>
            <p:cNvPr id="25" name="Text Box 6">
              <a:extLst>
                <a:ext uri="{FF2B5EF4-FFF2-40B4-BE49-F238E27FC236}">
                  <a16:creationId xmlns:a16="http://schemas.microsoft.com/office/drawing/2014/main" id="{0BBFDC36-5F58-EF4F-9C97-88D263D0ED3F}"/>
                </a:ext>
              </a:extLst>
            </p:cNvPr>
            <p:cNvSpPr txBox="1">
              <a:spLocks noChangeArrowheads="1"/>
            </p:cNvSpPr>
            <p:nvPr/>
          </p:nvSpPr>
          <p:spPr bwMode="auto">
            <a:xfrm>
              <a:off x="422" y="3566"/>
              <a:ext cx="1690"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TCP throughput = </a:t>
              </a:r>
            </a:p>
          </p:txBody>
        </p:sp>
        <p:sp>
          <p:nvSpPr>
            <p:cNvPr id="26" name="Text Box 7">
              <a:extLst>
                <a:ext uri="{FF2B5EF4-FFF2-40B4-BE49-F238E27FC236}">
                  <a16:creationId xmlns:a16="http://schemas.microsoft.com/office/drawing/2014/main" id="{859F51A4-20C5-BC47-AE4C-8134EB4A1453}"/>
                </a:ext>
              </a:extLst>
            </p:cNvPr>
            <p:cNvSpPr txBox="1">
              <a:spLocks noChangeArrowheads="1"/>
            </p:cNvSpPr>
            <p:nvPr/>
          </p:nvSpPr>
          <p:spPr bwMode="auto">
            <a:xfrm>
              <a:off x="2010" y="3470"/>
              <a:ext cx="490"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1.22</a:t>
              </a:r>
            </a:p>
          </p:txBody>
        </p:sp>
        <p:grpSp>
          <p:nvGrpSpPr>
            <p:cNvPr id="27" name="Group 15">
              <a:extLst>
                <a:ext uri="{FF2B5EF4-FFF2-40B4-BE49-F238E27FC236}">
                  <a16:creationId xmlns:a16="http://schemas.microsoft.com/office/drawing/2014/main" id="{AFBC9AEB-12BE-1143-8222-2D8D817FE3F4}"/>
                </a:ext>
              </a:extLst>
            </p:cNvPr>
            <p:cNvGrpSpPr>
              <a:grpSpLocks/>
            </p:cNvGrpSpPr>
            <p:nvPr/>
          </p:nvGrpSpPr>
          <p:grpSpPr bwMode="auto">
            <a:xfrm>
              <a:off x="2092" y="3400"/>
              <a:ext cx="951" cy="606"/>
              <a:chOff x="2092" y="3400"/>
              <a:chExt cx="951" cy="606"/>
            </a:xfrm>
          </p:grpSpPr>
          <p:sp>
            <p:nvSpPr>
              <p:cNvPr id="28" name="Text Box 8">
                <a:extLst>
                  <a:ext uri="{FF2B5EF4-FFF2-40B4-BE49-F238E27FC236}">
                    <a16:creationId xmlns:a16="http://schemas.microsoft.com/office/drawing/2014/main" id="{4EB4F3E6-4EFA-134A-9A5F-567B93B9FE08}"/>
                  </a:ext>
                </a:extLst>
              </p:cNvPr>
              <p:cNvSpPr txBox="1">
                <a:spLocks noChangeArrowheads="1"/>
              </p:cNvSpPr>
              <p:nvPr/>
            </p:nvSpPr>
            <p:spPr bwMode="auto">
              <a:xfrm>
                <a:off x="2423" y="3400"/>
                <a:ext cx="169"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b="1" dirty="0">
                    <a:latin typeface="Arial" charset="0"/>
                  </a:rPr>
                  <a:t>.</a:t>
                </a:r>
              </a:p>
            </p:txBody>
          </p:sp>
          <p:sp>
            <p:nvSpPr>
              <p:cNvPr id="29" name="Text Box 9">
                <a:extLst>
                  <a:ext uri="{FF2B5EF4-FFF2-40B4-BE49-F238E27FC236}">
                    <a16:creationId xmlns:a16="http://schemas.microsoft.com/office/drawing/2014/main" id="{CEE1A4A6-9422-C443-8FA5-15305579DADC}"/>
                  </a:ext>
                </a:extLst>
              </p:cNvPr>
              <p:cNvSpPr txBox="1">
                <a:spLocks noChangeArrowheads="1"/>
              </p:cNvSpPr>
              <p:nvPr/>
            </p:nvSpPr>
            <p:spPr bwMode="auto">
              <a:xfrm>
                <a:off x="2511" y="3472"/>
                <a:ext cx="532"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MSS</a:t>
                </a:r>
              </a:p>
            </p:txBody>
          </p:sp>
          <p:sp>
            <p:nvSpPr>
              <p:cNvPr id="30" name="Line 10">
                <a:extLst>
                  <a:ext uri="{FF2B5EF4-FFF2-40B4-BE49-F238E27FC236}">
                    <a16:creationId xmlns:a16="http://schemas.microsoft.com/office/drawing/2014/main" id="{A124A8A7-FD8A-824C-9635-231A146F3325}"/>
                  </a:ext>
                </a:extLst>
              </p:cNvPr>
              <p:cNvSpPr>
                <a:spLocks noChangeShapeType="1"/>
              </p:cNvSpPr>
              <p:nvPr/>
            </p:nvSpPr>
            <p:spPr bwMode="auto">
              <a:xfrm>
                <a:off x="2092" y="3720"/>
                <a:ext cx="873"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dirty="0">
                  <a:latin typeface="Tahoma" charset="0"/>
                  <a:ea typeface="ＭＳ Ｐゴシック" charset="0"/>
                </a:endParaRPr>
              </a:p>
            </p:txBody>
          </p:sp>
          <p:sp>
            <p:nvSpPr>
              <p:cNvPr id="31" name="Text Box 11">
                <a:extLst>
                  <a:ext uri="{FF2B5EF4-FFF2-40B4-BE49-F238E27FC236}">
                    <a16:creationId xmlns:a16="http://schemas.microsoft.com/office/drawing/2014/main" id="{812E9A9A-25F8-DD4E-B921-13BD0E7491EB}"/>
                  </a:ext>
                </a:extLst>
              </p:cNvPr>
              <p:cNvSpPr txBox="1">
                <a:spLocks noChangeArrowheads="1"/>
              </p:cNvSpPr>
              <p:nvPr/>
            </p:nvSpPr>
            <p:spPr bwMode="auto">
              <a:xfrm>
                <a:off x="2133" y="3696"/>
                <a:ext cx="489"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RTT</a:t>
                </a:r>
              </a:p>
            </p:txBody>
          </p:sp>
          <p:sp>
            <p:nvSpPr>
              <p:cNvPr id="32" name="Freeform 13">
                <a:extLst>
                  <a:ext uri="{FF2B5EF4-FFF2-40B4-BE49-F238E27FC236}">
                    <a16:creationId xmlns:a16="http://schemas.microsoft.com/office/drawing/2014/main" id="{EDEE7E5A-D012-CB4E-9DD0-30EEF091ECB2}"/>
                  </a:ext>
                </a:extLst>
              </p:cNvPr>
              <p:cNvSpPr>
                <a:spLocks/>
              </p:cNvSpPr>
              <p:nvPr/>
            </p:nvSpPr>
            <p:spPr bwMode="auto">
              <a:xfrm>
                <a:off x="2607" y="3740"/>
                <a:ext cx="294" cy="220"/>
              </a:xfrm>
              <a:custGeom>
                <a:avLst/>
                <a:gdLst>
                  <a:gd name="T0" fmla="*/ 0 w 294"/>
                  <a:gd name="T1" fmla="*/ 158 h 220"/>
                  <a:gd name="T2" fmla="*/ 32 w 294"/>
                  <a:gd name="T3" fmla="*/ 140 h 220"/>
                  <a:gd name="T4" fmla="*/ 72 w 294"/>
                  <a:gd name="T5" fmla="*/ 220 h 220"/>
                  <a:gd name="T6" fmla="*/ 132 w 294"/>
                  <a:gd name="T7" fmla="*/ 0 h 220"/>
                  <a:gd name="T8" fmla="*/ 294 w 294"/>
                  <a:gd name="T9" fmla="*/ 0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4" h="220">
                    <a:moveTo>
                      <a:pt x="0" y="158"/>
                    </a:moveTo>
                    <a:lnTo>
                      <a:pt x="32" y="140"/>
                    </a:lnTo>
                    <a:lnTo>
                      <a:pt x="72" y="220"/>
                    </a:lnTo>
                    <a:lnTo>
                      <a:pt x="132" y="0"/>
                    </a:lnTo>
                    <a:lnTo>
                      <a:pt x="294"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dirty="0"/>
              </a:p>
            </p:txBody>
          </p:sp>
          <p:sp>
            <p:nvSpPr>
              <p:cNvPr id="33" name="Text Box 14">
                <a:extLst>
                  <a:ext uri="{FF2B5EF4-FFF2-40B4-BE49-F238E27FC236}">
                    <a16:creationId xmlns:a16="http://schemas.microsoft.com/office/drawing/2014/main" id="{67AAFBC5-F6E4-C744-9728-50875F8E98FE}"/>
                  </a:ext>
                </a:extLst>
              </p:cNvPr>
              <p:cNvSpPr txBox="1">
                <a:spLocks noChangeArrowheads="1"/>
              </p:cNvSpPr>
              <p:nvPr/>
            </p:nvSpPr>
            <p:spPr bwMode="auto">
              <a:xfrm>
                <a:off x="2704" y="3718"/>
                <a:ext cx="223"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L</a:t>
                </a:r>
              </a:p>
            </p:txBody>
          </p:sp>
        </p:grpSp>
      </p:grpSp>
    </p:spTree>
    <p:extLst>
      <p:ext uri="{BB962C8B-B14F-4D97-AF65-F5344CB8AC3E}">
        <p14:creationId xmlns:p14="http://schemas.microsoft.com/office/powerpoint/2010/main" val="21840445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0C86CF3-5283-F242-9D46-46CE5E5A64D4}"/>
              </a:ext>
            </a:extLst>
          </p:cNvPr>
          <p:cNvPicPr>
            <a:picLocks noChangeAspect="1"/>
          </p:cNvPicPr>
          <p:nvPr/>
        </p:nvPicPr>
        <p:blipFill>
          <a:blip r:embed="rId2"/>
          <a:stretch>
            <a:fillRect/>
          </a:stretch>
        </p:blipFill>
        <p:spPr>
          <a:xfrm>
            <a:off x="-161693" y="-160447"/>
            <a:ext cx="12509888" cy="7178894"/>
          </a:xfrm>
          <a:prstGeom prst="rect">
            <a:avLst/>
          </a:prstGeom>
          <a:effectLst>
            <a:glow rad="127000">
              <a:schemeClr val="bg1"/>
            </a:glow>
          </a:effectLst>
        </p:spPr>
      </p:pic>
      <p:sp>
        <p:nvSpPr>
          <p:cNvPr id="5" name="TextBox 4">
            <a:extLst>
              <a:ext uri="{FF2B5EF4-FFF2-40B4-BE49-F238E27FC236}">
                <a16:creationId xmlns:a16="http://schemas.microsoft.com/office/drawing/2014/main" id="{BE5F1534-F52B-1947-9FF8-F3900CBE5770}"/>
              </a:ext>
            </a:extLst>
          </p:cNvPr>
          <p:cNvSpPr txBox="1"/>
          <p:nvPr/>
        </p:nvSpPr>
        <p:spPr>
          <a:xfrm>
            <a:off x="2859577" y="5354404"/>
            <a:ext cx="6467348" cy="1323439"/>
          </a:xfrm>
          <a:prstGeom prst="rect">
            <a:avLst/>
          </a:prstGeom>
          <a:noFill/>
          <a:effectLst>
            <a:glow>
              <a:schemeClr val="accent1"/>
            </a:glow>
          </a:effectLst>
        </p:spPr>
        <p:txBody>
          <a:bodyPr wrap="none" rtlCol="0">
            <a:spAutoFit/>
          </a:bodyPr>
          <a:lstStyle/>
          <a:p>
            <a:r>
              <a:rPr lang="en-US" sz="8000" dirty="0">
                <a:effectLst>
                  <a:glow rad="863600">
                    <a:schemeClr val="accent1">
                      <a:alpha val="40000"/>
                    </a:schemeClr>
                  </a:glow>
                  <a:outerShdw blurRad="50800" dist="38100" dir="2700000" algn="tl" rotWithShape="0">
                    <a:prstClr val="black">
                      <a:alpha val="40000"/>
                    </a:prstClr>
                  </a:outerShdw>
                </a:effectLst>
              </a:rPr>
              <a:t>Demultiplexing</a:t>
            </a:r>
          </a:p>
        </p:txBody>
      </p:sp>
    </p:spTree>
    <p:extLst>
      <p:ext uri="{BB962C8B-B14F-4D97-AF65-F5344CB8AC3E}">
        <p14:creationId xmlns:p14="http://schemas.microsoft.com/office/powerpoint/2010/main" val="189621375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503571" y="4598126"/>
            <a:ext cx="2245527" cy="584776"/>
          </a:xfrm>
          <a:prstGeom prst="rect">
            <a:avLst/>
          </a:prstGeom>
          <a:noFill/>
        </p:spPr>
        <p:txBody>
          <a:bodyPr wrap="none" rtlCol="0">
            <a:spAutoFit/>
          </a:bodyPr>
          <a:lstStyle/>
          <a:p>
            <a:r>
              <a:rPr lang="en-US" sz="3200" dirty="0"/>
              <a:t>multiplexing</a:t>
            </a:r>
          </a:p>
        </p:txBody>
      </p:sp>
    </p:spTree>
    <p:extLst>
      <p:ext uri="{BB962C8B-B14F-4D97-AF65-F5344CB8AC3E}">
        <p14:creationId xmlns:p14="http://schemas.microsoft.com/office/powerpoint/2010/main" val="3917007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10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par>
                                <p:cTn id="11" presetID="9" presetClass="entr" presetSubtype="0" fill="hold" nodeType="withEffect">
                                  <p:stCondLst>
                                    <p:cond delay="0"/>
                                  </p:stCondLst>
                                  <p:childTnLst>
                                    <p:set>
                                      <p:cBhvr>
                                        <p:cTn id="12" dur="1" fill="hold">
                                          <p:stCondLst>
                                            <p:cond delay="0"/>
                                          </p:stCondLst>
                                        </p:cTn>
                                        <p:tgtEl>
                                          <p:spTgt spid="93"/>
                                        </p:tgtEl>
                                        <p:attrNameLst>
                                          <p:attrName>style.visibility</p:attrName>
                                        </p:attrNameLst>
                                      </p:cBhvr>
                                      <p:to>
                                        <p:strVal val="visible"/>
                                      </p:to>
                                    </p:set>
                                    <p:animEffect transition="in" filter="dissolve">
                                      <p:cBhvr>
                                        <p:cTn id="13" dur="500"/>
                                        <p:tgtEl>
                                          <p:spTgt spid="93"/>
                                        </p:tgtEl>
                                      </p:cBhvr>
                                    </p:animEffect>
                                  </p:childTnLst>
                                </p:cTn>
                              </p:par>
                              <p:par>
                                <p:cTn id="14" presetID="9" presetClass="entr" presetSubtype="0" fill="hold"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dissolve">
                                      <p:cBhvr>
                                        <p:cTn id="16" dur="500"/>
                                        <p:tgtEl>
                                          <p:spTgt spid="95"/>
                                        </p:tgtEl>
                                      </p:cBhvr>
                                    </p:animEffect>
                                  </p:childTnLst>
                                </p:cTn>
                              </p:par>
                              <p:par>
                                <p:cTn id="17" presetID="9" presetClass="entr" presetSubtype="0" fill="hold"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dissolve">
                                      <p:cBhvr>
                                        <p:cTn id="19" dur="500"/>
                                        <p:tgtEl>
                                          <p:spTgt spid="96"/>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503571" y="4598126"/>
            <a:ext cx="2245527" cy="584776"/>
          </a:xfrm>
          <a:prstGeom prst="rect">
            <a:avLst/>
          </a:prstGeom>
          <a:noFill/>
        </p:spPr>
        <p:txBody>
          <a:bodyPr wrap="none" rtlCol="0">
            <a:spAutoFit/>
          </a:bodyPr>
          <a:lstStyle/>
          <a:p>
            <a:r>
              <a:rPr lang="en-US" sz="3200" dirty="0"/>
              <a:t>multiplexing</a:t>
            </a:r>
          </a:p>
        </p:txBody>
      </p:sp>
      <p:grpSp>
        <p:nvGrpSpPr>
          <p:cNvPr id="3" name="Group 2"/>
          <p:cNvGrpSpPr/>
          <p:nvPr/>
        </p:nvGrpSpPr>
        <p:grpSpPr>
          <a:xfrm>
            <a:off x="3726482" y="1134776"/>
            <a:ext cx="4710462" cy="2780838"/>
            <a:chOff x="3726482" y="1134776"/>
            <a:chExt cx="4710462"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a14="http://schemas.microsoft.com/office/drawing/2010/main" xmlns="">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a14="http://schemas.microsoft.com/office/drawing/2010/main" xmlns="">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358966" cy="461665"/>
            </a:xfrm>
            <a:prstGeom prst="rect">
              <a:avLst/>
            </a:prstGeom>
            <a:noFill/>
          </p:spPr>
          <p:txBody>
            <a:bodyPr wrap="none" rtlCol="0">
              <a:spAutoFit/>
            </a:bodyPr>
            <a:lstStyle/>
            <a:p>
              <a:r>
                <a:rPr lang="en-US" sz="2400" dirty="0"/>
                <a:t>transport</a:t>
              </a:r>
              <a:endParaRPr lang="en-US" sz="3200" dirty="0"/>
            </a:p>
          </p:txBody>
        </p:sp>
        <p:sp>
          <p:nvSpPr>
            <p:cNvPr id="105" name="TextBox 104"/>
            <p:cNvSpPr txBox="1"/>
            <p:nvPr/>
          </p:nvSpPr>
          <p:spPr>
            <a:xfrm>
              <a:off x="6867133" y="2025176"/>
              <a:ext cx="1569811" cy="461665"/>
            </a:xfrm>
            <a:prstGeom prst="rect">
              <a:avLst/>
            </a:prstGeom>
            <a:noFill/>
          </p:spPr>
          <p:txBody>
            <a:bodyPr wrap="none" rtlCol="0">
              <a:spAutoFit/>
            </a:bodyPr>
            <a:lstStyle/>
            <a:p>
              <a:r>
                <a:rPr lang="en-US" sz="2400" dirty="0"/>
                <a:t>application</a:t>
              </a:r>
              <a:endParaRPr lang="en-US" sz="3200" dirty="0"/>
            </a:p>
          </p:txBody>
        </p:sp>
      </p:grpSp>
    </p:spTree>
    <p:extLst>
      <p:ext uri="{BB962C8B-B14F-4D97-AF65-F5344CB8AC3E}">
        <p14:creationId xmlns:p14="http://schemas.microsoft.com/office/powerpoint/2010/main" val="226273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FB9CCC5-D908-9C4E-A49D-1E21751E78A3}"/>
              </a:ext>
            </a:extLst>
          </p:cNvPr>
          <p:cNvSpPr/>
          <p:nvPr/>
        </p:nvSpPr>
        <p:spPr>
          <a:xfrm>
            <a:off x="-125260" y="0"/>
            <a:ext cx="12463397" cy="7014575"/>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Cars merge">
            <a:extLst>
              <a:ext uri="{FF2B5EF4-FFF2-40B4-BE49-F238E27FC236}">
                <a16:creationId xmlns:a16="http://schemas.microsoft.com/office/drawing/2014/main" id="{93314E34-1FD8-0649-B734-DBACB89E296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96092" y="376036"/>
            <a:ext cx="9399815" cy="6266543"/>
          </a:xfrm>
          <a:prstGeom prst="rect">
            <a:avLst/>
          </a:prstGeom>
          <a:noFill/>
          <a:extLst>
            <a:ext uri="{909E8E84-426E-40dd-AFC4-6F175D3DCCD1}">
              <a14:hiddenFill xmlns:a14="http://schemas.microsoft.com/office/drawing/2010/main" xmlns="">
                <a:solidFill>
                  <a:srgbClr val="FFFFFF"/>
                </a:solidFill>
              </a14:hiddenFill>
            </a:ext>
          </a:extLst>
        </p:spPr>
      </p:pic>
      <p:sp>
        <p:nvSpPr>
          <p:cNvPr id="3" name="TextBox 2">
            <a:extLst>
              <a:ext uri="{FF2B5EF4-FFF2-40B4-BE49-F238E27FC236}">
                <a16:creationId xmlns:a16="http://schemas.microsoft.com/office/drawing/2014/main" id="{2DCC19CE-833B-5F4C-B0C9-7CBB36ED852F}"/>
              </a:ext>
            </a:extLst>
          </p:cNvPr>
          <p:cNvSpPr txBox="1"/>
          <p:nvPr/>
        </p:nvSpPr>
        <p:spPr>
          <a:xfrm>
            <a:off x="3404140" y="4843419"/>
            <a:ext cx="5383718" cy="1323439"/>
          </a:xfrm>
          <a:prstGeom prst="rect">
            <a:avLst/>
          </a:prstGeom>
          <a:noFill/>
          <a:effectLst>
            <a:glow>
              <a:schemeClr val="accent1"/>
            </a:glow>
          </a:effectLst>
        </p:spPr>
        <p:txBody>
          <a:bodyPr wrap="none" rtlCol="0">
            <a:spAutoFit/>
          </a:bodyPr>
          <a:lstStyle/>
          <a:p>
            <a:r>
              <a:rPr lang="en-US" sz="8000" dirty="0">
                <a:effectLst>
                  <a:glow rad="863600">
                    <a:schemeClr val="accent1">
                      <a:alpha val="40000"/>
                    </a:schemeClr>
                  </a:glow>
                  <a:outerShdw blurRad="50800" dist="38100" dir="2700000" algn="tl" rotWithShape="0">
                    <a:prstClr val="black">
                      <a:alpha val="40000"/>
                    </a:prstClr>
                  </a:outerShdw>
                </a:effectLst>
              </a:rPr>
              <a:t>Multiplexing</a:t>
            </a:r>
          </a:p>
        </p:txBody>
      </p:sp>
    </p:spTree>
    <p:extLst>
      <p:ext uri="{BB962C8B-B14F-4D97-AF65-F5344CB8AC3E}">
        <p14:creationId xmlns:p14="http://schemas.microsoft.com/office/powerpoint/2010/main" val="401437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overview</a:t>
            </a:r>
            <a:endParaRPr lang="en-US" sz="4400" dirty="0"/>
          </a:p>
        </p:txBody>
      </p:sp>
      <p:sp>
        <p:nvSpPr>
          <p:cNvPr id="4" name="Content Placeholder 3">
            <a:extLst>
              <a:ext uri="{FF2B5EF4-FFF2-40B4-BE49-F238E27FC236}">
                <a16:creationId xmlns:a16="http://schemas.microsoft.com/office/drawing/2014/main" id="{F6E2ACD2-5E28-0840-A1E8-F9AB901FE8BC}"/>
              </a:ext>
            </a:extLst>
          </p:cNvPr>
          <p:cNvSpPr>
            <a:spLocks noGrp="1"/>
          </p:cNvSpPr>
          <p:nvPr>
            <p:ph sz="half" idx="1"/>
          </p:nvPr>
        </p:nvSpPr>
        <p:spPr>
          <a:xfrm>
            <a:off x="781763" y="1253331"/>
            <a:ext cx="4842088" cy="4351338"/>
          </a:xfrm>
        </p:spPr>
        <p:txBody>
          <a:bodyPr>
            <a:noAutofit/>
          </a:bodyPr>
          <a:lstStyle/>
          <a:p>
            <a:pPr marL="11113" indent="0">
              <a:buNone/>
            </a:pPr>
            <a:r>
              <a:rPr lang="en-US" altLang="en-US" sz="3200" i="1" dirty="0">
                <a:solidFill>
                  <a:srgbClr val="CC0000"/>
                </a:solidFill>
                <a:latin typeface="Calibri" panose="020F0502020204030204" pitchFamily="34" charset="0"/>
                <a:cs typeface="Calibri" panose="020F0502020204030204" pitchFamily="34" charset="0"/>
              </a:rPr>
              <a:t>Our goal:</a:t>
            </a:r>
            <a:r>
              <a:rPr lang="en-US" altLang="en-US" sz="3200" i="1" dirty="0">
                <a:latin typeface="Calibri" panose="020F0502020204030204" pitchFamily="34" charset="0"/>
                <a:cs typeface="Calibri" panose="020F0502020204030204" pitchFamily="34" charset="0"/>
              </a:rPr>
              <a:t> </a:t>
            </a:r>
          </a:p>
          <a:p>
            <a:pPr marL="400050" indent="-285750">
              <a:buFont typeface="Wingdings" charset="2"/>
              <a:buChar char="§"/>
              <a:defRPr/>
            </a:pPr>
            <a:r>
              <a:rPr lang="en-US" sz="3200" dirty="0"/>
              <a:t>understand 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endParaRPr lang="en-US" sz="3200" dirty="0"/>
          </a:p>
          <a:p>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968416" y="1815962"/>
            <a:ext cx="5994400" cy="4799013"/>
          </a:xfrm>
        </p:spPr>
        <p:txBody>
          <a:bodyPr>
            <a:normAutofit/>
          </a:bodyPr>
          <a:lstStyle/>
          <a:p>
            <a:pPr marL="457200" indent="-285750">
              <a:buFont typeface="Wingdings" charset="2"/>
              <a:buChar char="§"/>
              <a:defRPr/>
            </a:pPr>
            <a:r>
              <a:rPr lang="en-US" sz="3200" dirty="0"/>
              <a:t>learn about Internet transport layer protocols:</a:t>
            </a:r>
          </a:p>
          <a:p>
            <a:pPr lvl="1">
              <a:buFont typeface="Arial"/>
              <a:buChar char="•"/>
              <a:defRPr/>
            </a:pPr>
            <a:r>
              <a:rPr lang="en-US" sz="2800" dirty="0"/>
              <a:t>UDP: connectionless transport</a:t>
            </a:r>
          </a:p>
          <a:p>
            <a:pPr lvl="1">
              <a:buFont typeface="Arial"/>
              <a:buChar char="•"/>
              <a:defRPr/>
            </a:pPr>
            <a:r>
              <a:rPr lang="en-US" sz="2800" dirty="0"/>
              <a:t>TCP: connection-oriented reliable transport</a:t>
            </a:r>
          </a:p>
          <a:p>
            <a:pPr lvl="1">
              <a:buFont typeface="Arial"/>
              <a:buChar char="•"/>
              <a:defRPr/>
            </a:pPr>
            <a:r>
              <a:rPr lang="en-US" sz="2800" dirty="0"/>
              <a:t>TCP congestion control</a:t>
            </a:r>
            <a:endParaRPr lang="en-US"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11084F46-D79C-3048-9B21-CEBC66650819}"/>
              </a:ext>
            </a:extLst>
          </p:cNvPr>
          <p:cNvSpPr>
            <a:spLocks noGrp="1"/>
          </p:cNvSpPr>
          <p:nvPr>
            <p:ph type="sldNum" sz="quarter" idx="4"/>
          </p:nvPr>
        </p:nvSpPr>
        <p:spPr>
          <a:xfrm>
            <a:off x="9219616" y="6454664"/>
            <a:ext cx="2743200" cy="365125"/>
          </a:xfrm>
        </p:spPr>
        <p:txBody>
          <a:bodyPr/>
          <a:lstStyle/>
          <a:p>
            <a:r>
              <a:rPr lang="en-US" dirty="0"/>
              <a:t>Transport Layer: 3-</a:t>
            </a:r>
            <a:fld id="{C4204591-24BD-A542-B9D5-F8D8A88D2FEE}" type="slidenum">
              <a:rPr lang="en-US" smtClean="0"/>
              <a:pPr/>
              <a:t>2</a:t>
            </a:fld>
            <a:endParaRPr lang="en-US" dirty="0"/>
          </a:p>
        </p:txBody>
      </p:sp>
    </p:spTree>
    <p:extLst>
      <p:ext uri="{BB962C8B-B14F-4D97-AF65-F5344CB8AC3E}">
        <p14:creationId xmlns:p14="http://schemas.microsoft.com/office/powerpoint/2010/main" val="42151904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How demultiplexing </a:t>
            </a:r>
            <a:r>
              <a:rPr lang="en-US" dirty="0"/>
              <a:t>w</a:t>
            </a:r>
            <a:r>
              <a:rPr lang="en-US" sz="4400" dirty="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to direct segment to appropriate socket</a:t>
            </a: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20</a:t>
            </a:fld>
            <a:endParaRPr lang="en-US"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dirty="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dirty="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DatagramSocket mySocket1        = new DatagramSocket(</a:t>
            </a:r>
            <a:r>
              <a:rPr kumimoji="0" lang="en-US" sz="2400" b="0" i="0" u="none" strike="noStrike" kern="1200" cap="none" spc="0" normalizeH="0" baseline="0" noProof="0" dirty="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dest. port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21</a:t>
            </a:fld>
            <a:endParaRPr lang="en-US"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77944" y="2807714"/>
            <a:ext cx="397763" cy="2143904"/>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 name="connsiteX0" fmla="*/ 517 w 10000"/>
              <a:gd name="connsiteY0" fmla="*/ 10000 h 10000"/>
              <a:gd name="connsiteX1" fmla="*/ 0 w 10000"/>
              <a:gd name="connsiteY1" fmla="*/ 9841 h 10000"/>
              <a:gd name="connsiteX2" fmla="*/ 10000 w 10000"/>
              <a:gd name="connsiteY2" fmla="*/ 0 h 10000"/>
              <a:gd name="connsiteX3" fmla="*/ 9793 w 10000"/>
              <a:gd name="connsiteY3" fmla="*/ 9103 h 10000"/>
              <a:gd name="connsiteX4" fmla="*/ 517 w 10000"/>
              <a:gd name="connsiteY4" fmla="*/ 10000 h 10000"/>
              <a:gd name="connsiteX0" fmla="*/ 0 w 9483"/>
              <a:gd name="connsiteY0" fmla="*/ 10000 h 10000"/>
              <a:gd name="connsiteX1" fmla="*/ 843 w 9483"/>
              <a:gd name="connsiteY1" fmla="*/ 8128 h 10000"/>
              <a:gd name="connsiteX2" fmla="*/ 9483 w 9483"/>
              <a:gd name="connsiteY2" fmla="*/ 0 h 10000"/>
              <a:gd name="connsiteX3" fmla="*/ 9276 w 9483"/>
              <a:gd name="connsiteY3" fmla="*/ 9103 h 10000"/>
              <a:gd name="connsiteX4" fmla="*/ 0 w 9483"/>
              <a:gd name="connsiteY4" fmla="*/ 10000 h 10000"/>
              <a:gd name="connsiteX0" fmla="*/ 2554 w 9111"/>
              <a:gd name="connsiteY0" fmla="*/ 9772 h 9772"/>
              <a:gd name="connsiteX1" fmla="*/ 0 w 9111"/>
              <a:gd name="connsiteY1" fmla="*/ 8128 h 9772"/>
              <a:gd name="connsiteX2" fmla="*/ 9111 w 9111"/>
              <a:gd name="connsiteY2" fmla="*/ 0 h 9772"/>
              <a:gd name="connsiteX3" fmla="*/ 8893 w 9111"/>
              <a:gd name="connsiteY3" fmla="*/ 9103 h 9772"/>
              <a:gd name="connsiteX4" fmla="*/ 2554 w 9111"/>
              <a:gd name="connsiteY4" fmla="*/ 9772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1" h="9772">
                <a:moveTo>
                  <a:pt x="2554" y="9772"/>
                </a:moveTo>
                <a:lnTo>
                  <a:pt x="0" y="8128"/>
                </a:lnTo>
                <a:lnTo>
                  <a:pt x="9111" y="0"/>
                </a:lnTo>
                <a:cubicBezTo>
                  <a:pt x="9038" y="3034"/>
                  <a:pt x="8966" y="6069"/>
                  <a:pt x="8893" y="9103"/>
                </a:cubicBezTo>
                <a:lnTo>
                  <a:pt x="2554" y="9772"/>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587706" y="2812476"/>
            <a:ext cx="430060" cy="2171151"/>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 name="connsiteX0" fmla="*/ 10000 w 10000"/>
              <a:gd name="connsiteY0" fmla="*/ 10000 h 10176"/>
              <a:gd name="connsiteX1" fmla="*/ 377 w 10000"/>
              <a:gd name="connsiteY1" fmla="*/ 0 h 10176"/>
              <a:gd name="connsiteX2" fmla="*/ 0 w 10000"/>
              <a:gd name="connsiteY2" fmla="*/ 9107 h 10176"/>
              <a:gd name="connsiteX3" fmla="*/ 8519 w 10000"/>
              <a:gd name="connsiteY3" fmla="*/ 10176 h 10176"/>
              <a:gd name="connsiteX4" fmla="*/ 10000 w 10000"/>
              <a:gd name="connsiteY4" fmla="*/ 10000 h 10176"/>
              <a:gd name="connsiteX0" fmla="*/ 7767 w 8519"/>
              <a:gd name="connsiteY0" fmla="*/ 8356 h 10176"/>
              <a:gd name="connsiteX1" fmla="*/ 377 w 8519"/>
              <a:gd name="connsiteY1" fmla="*/ 0 h 10176"/>
              <a:gd name="connsiteX2" fmla="*/ 0 w 8519"/>
              <a:gd name="connsiteY2" fmla="*/ 9107 h 10176"/>
              <a:gd name="connsiteX3" fmla="*/ 8519 w 8519"/>
              <a:gd name="connsiteY3" fmla="*/ 10176 h 10176"/>
              <a:gd name="connsiteX4" fmla="*/ 7767 w 8519"/>
              <a:gd name="connsiteY4" fmla="*/ 8356 h 10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9" h="10176">
                <a:moveTo>
                  <a:pt x="7767" y="8356"/>
                </a:moveTo>
                <a:lnTo>
                  <a:pt x="377" y="0"/>
                </a:lnTo>
                <a:cubicBezTo>
                  <a:pt x="251" y="3036"/>
                  <a:pt x="126" y="6071"/>
                  <a:pt x="0" y="9107"/>
                </a:cubicBezTo>
                <a:lnTo>
                  <a:pt x="8519" y="10176"/>
                </a:lnTo>
                <a:lnTo>
                  <a:pt x="7767" y="8356"/>
                </a:lnTo>
                <a:close/>
              </a:path>
            </a:pathLst>
          </a:custGeom>
          <a:gradFill rotWithShape="1">
            <a:gsLst>
              <a:gs pos="0">
                <a:srgbClr val="B2B2B2"/>
              </a:gs>
              <a:gs pos="100000">
                <a:schemeClr val="bg1">
                  <a:lumMod val="95000"/>
                </a:schemeClr>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a:effectLst>
            <a:outerShdw blurRad="50800" dist="38100" dir="13500000" algn="br"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1254875" y="193307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9157</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26531" y="5790630"/>
            <a:ext cx="1658938" cy="657226"/>
            <a:chOff x="1309" y="3697"/>
            <a:chExt cx="1045" cy="414"/>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09" y="3822"/>
              <a:ext cx="1003"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4" y="4914330"/>
            <a:ext cx="1706563" cy="657226"/>
            <a:chOff x="2741" y="3750"/>
            <a:chExt cx="1075" cy="414"/>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1003"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7063581" y="4914326"/>
            <a:ext cx="1341437" cy="652463"/>
            <a:chOff x="1509" y="3697"/>
            <a:chExt cx="845" cy="411"/>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509" y="3822"/>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6" y="5768401"/>
            <a:ext cx="1389062" cy="652463"/>
            <a:chOff x="2741" y="3750"/>
            <a:chExt cx="875" cy="411"/>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 name="TextBox 4">
            <a:extLst>
              <a:ext uri="{FF2B5EF4-FFF2-40B4-BE49-F238E27FC236}">
                <a16:creationId xmlns:a16="http://schemas.microsoft.com/office/drawing/2014/main" id="{8F71DBCB-192B-CC42-80BF-FB60B27D1133}"/>
              </a:ext>
            </a:extLst>
          </p:cNvPr>
          <p:cNvSpPr txBox="1"/>
          <p:nvPr/>
        </p:nvSpPr>
        <p:spPr>
          <a:xfrm>
            <a:off x="3494761" y="5722142"/>
            <a:ext cx="317716" cy="369332"/>
          </a:xfrm>
          <a:prstGeom prst="rect">
            <a:avLst/>
          </a:prstGeom>
          <a:noFill/>
        </p:spPr>
        <p:txBody>
          <a:bodyPr wrap="none" rtlCol="0">
            <a:spAutoFit/>
          </a:bodyPr>
          <a:lstStyle/>
          <a:p>
            <a:r>
              <a:rPr lang="en-US" dirty="0">
                <a:solidFill>
                  <a:schemeClr val="bg1"/>
                </a:solidFill>
              </a:rPr>
              <a:t>A</a:t>
            </a:r>
          </a:p>
        </p:txBody>
      </p:sp>
      <p:sp>
        <p:nvSpPr>
          <p:cNvPr id="131" name="TextBox 130">
            <a:extLst>
              <a:ext uri="{FF2B5EF4-FFF2-40B4-BE49-F238E27FC236}">
                <a16:creationId xmlns:a16="http://schemas.microsoft.com/office/drawing/2014/main" id="{B7AFE08E-CB17-6F42-9518-20370F3483F4}"/>
              </a:ext>
            </a:extLst>
          </p:cNvPr>
          <p:cNvSpPr txBox="1"/>
          <p:nvPr/>
        </p:nvSpPr>
        <p:spPr>
          <a:xfrm>
            <a:off x="4623206" y="4847126"/>
            <a:ext cx="317716" cy="369332"/>
          </a:xfrm>
          <a:prstGeom prst="rect">
            <a:avLst/>
          </a:prstGeom>
          <a:noFill/>
        </p:spPr>
        <p:txBody>
          <a:bodyPr wrap="none" rtlCol="0">
            <a:spAutoFit/>
          </a:bodyPr>
          <a:lstStyle/>
          <a:p>
            <a:r>
              <a:rPr lang="en-US" dirty="0">
                <a:solidFill>
                  <a:schemeClr val="bg1"/>
                </a:solidFill>
              </a:rPr>
              <a:t>B</a:t>
            </a:r>
          </a:p>
        </p:txBody>
      </p:sp>
      <p:sp>
        <p:nvSpPr>
          <p:cNvPr id="132" name="TextBox 131">
            <a:extLst>
              <a:ext uri="{FF2B5EF4-FFF2-40B4-BE49-F238E27FC236}">
                <a16:creationId xmlns:a16="http://schemas.microsoft.com/office/drawing/2014/main" id="{4D37FF6A-48D3-AE49-82AD-DF5CE9A2542A}"/>
              </a:ext>
            </a:extLst>
          </p:cNvPr>
          <p:cNvSpPr txBox="1"/>
          <p:nvPr/>
        </p:nvSpPr>
        <p:spPr>
          <a:xfrm>
            <a:off x="6902357" y="5698169"/>
            <a:ext cx="317716" cy="369332"/>
          </a:xfrm>
          <a:prstGeom prst="rect">
            <a:avLst/>
          </a:prstGeom>
          <a:noFill/>
        </p:spPr>
        <p:txBody>
          <a:bodyPr wrap="none" rtlCol="0">
            <a:spAutoFit/>
          </a:bodyPr>
          <a:lstStyle/>
          <a:p>
            <a:r>
              <a:rPr lang="en-US" dirty="0">
                <a:solidFill>
                  <a:schemeClr val="bg1"/>
                </a:solidFill>
              </a:rPr>
              <a:t>C</a:t>
            </a:r>
          </a:p>
        </p:txBody>
      </p:sp>
      <p:sp>
        <p:nvSpPr>
          <p:cNvPr id="133" name="TextBox 132">
            <a:extLst>
              <a:ext uri="{FF2B5EF4-FFF2-40B4-BE49-F238E27FC236}">
                <a16:creationId xmlns:a16="http://schemas.microsoft.com/office/drawing/2014/main" id="{5C3F8F57-1EC3-A444-90B5-A9967EAA485D}"/>
              </a:ext>
            </a:extLst>
          </p:cNvPr>
          <p:cNvSpPr txBox="1"/>
          <p:nvPr/>
        </p:nvSpPr>
        <p:spPr>
          <a:xfrm>
            <a:off x="7496546" y="4843702"/>
            <a:ext cx="327334" cy="369332"/>
          </a:xfrm>
          <a:prstGeom prst="rect">
            <a:avLst/>
          </a:prstGeom>
          <a:noFill/>
        </p:spPr>
        <p:txBody>
          <a:bodyPr wrap="none" rtlCol="0">
            <a:spAutoFit/>
          </a:bodyPr>
          <a:lstStyle/>
          <a:p>
            <a:r>
              <a:rPr lang="en-US" dirty="0">
                <a:solidFill>
                  <a:schemeClr val="bg1"/>
                </a:solidFill>
              </a:rPr>
              <a:t>D</a:t>
            </a:r>
          </a:p>
        </p:txBody>
      </p:sp>
      <p:sp>
        <p:nvSpPr>
          <p:cNvPr id="127" name="Rectangle 174">
            <a:extLst>
              <a:ext uri="{FF2B5EF4-FFF2-40B4-BE49-F238E27FC236}">
                <a16:creationId xmlns:a16="http://schemas.microsoft.com/office/drawing/2014/main" id="{F1B64B39-C299-EC44-8493-F36F1F2A8CD8}"/>
              </a:ext>
            </a:extLst>
          </p:cNvPr>
          <p:cNvSpPr>
            <a:spLocks noChangeArrowheads="1"/>
          </p:cNvSpPr>
          <p:nvPr/>
        </p:nvSpPr>
        <p:spPr bwMode="auto">
          <a:xfrm>
            <a:off x="7575600" y="199248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5775</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28" name="Rectangle 174">
            <a:extLst>
              <a:ext uri="{FF2B5EF4-FFF2-40B4-BE49-F238E27FC236}">
                <a16:creationId xmlns:a16="http://schemas.microsoft.com/office/drawing/2014/main" id="{821B066F-1D54-9842-8B91-6EFC02EED78C}"/>
              </a:ext>
            </a:extLst>
          </p:cNvPr>
          <p:cNvSpPr>
            <a:spLocks noChangeArrowheads="1"/>
          </p:cNvSpPr>
          <p:nvPr/>
        </p:nvSpPr>
        <p:spPr bwMode="auto">
          <a:xfrm>
            <a:off x="4163389" y="113749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6428</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29" name="Title 1">
            <a:extLst>
              <a:ext uri="{FF2B5EF4-FFF2-40B4-BE49-F238E27FC236}">
                <a16:creationId xmlns:a16="http://schemas.microsoft.com/office/drawing/2014/main" id="{8F00F9B4-0BB2-B845-92FC-6EB603238F78}"/>
              </a:ext>
            </a:extLst>
          </p:cNvPr>
          <p:cNvSpPr>
            <a:spLocks noGrp="1"/>
          </p:cNvSpPr>
          <p:nvPr>
            <p:ph type="title"/>
          </p:nvPr>
        </p:nvSpPr>
        <p:spPr>
          <a:xfrm>
            <a:off x="798690" y="289325"/>
            <a:ext cx="11100625" cy="894622"/>
          </a:xfrm>
        </p:spPr>
        <p:txBody>
          <a:bodyPr>
            <a:normAutofit/>
          </a:bodyPr>
          <a:lstStyle/>
          <a:p>
            <a:r>
              <a:rPr lang="en-US" sz="4400" dirty="0"/>
              <a:t>Connectionless demultiplexing: an example</a:t>
            </a:r>
          </a:p>
        </p:txBody>
      </p:sp>
    </p:spTree>
    <p:extLst>
      <p:ext uri="{BB962C8B-B14F-4D97-AF65-F5344CB8AC3E}">
        <p14:creationId xmlns:p14="http://schemas.microsoft.com/office/powerpoint/2010/main" val="63676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27"/>
                                        </p:tgtEl>
                                        <p:attrNameLst>
                                          <p:attrName>style.visibility</p:attrName>
                                        </p:attrNameLst>
                                      </p:cBhvr>
                                      <p:to>
                                        <p:strVal val="visible"/>
                                      </p:to>
                                    </p:set>
                                    <p:animEffect transition="in" filter="dissolve">
                                      <p:cBhvr>
                                        <p:cTn id="18" dur="500"/>
                                        <p:tgtEl>
                                          <p:spTgt spid="12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28"/>
                                        </p:tgtEl>
                                        <p:attrNameLst>
                                          <p:attrName>style.visibility</p:attrName>
                                        </p:attrNameLst>
                                      </p:cBhvr>
                                      <p:to>
                                        <p:strVal val="visible"/>
                                      </p:to>
                                    </p:set>
                                    <p:animEffect transition="in" filter="dissolve">
                                      <p:cBhvr>
                                        <p:cTn id="26" dur="500"/>
                                        <p:tgtEl>
                                          <p:spTgt spid="12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95"/>
                                        </p:tgtEl>
                                        <p:attrNameLst>
                                          <p:attrName>style.visibility</p:attrName>
                                        </p:attrNameLst>
                                      </p:cBhvr>
                                      <p:to>
                                        <p:strVal val="visible"/>
                                      </p:to>
                                    </p:set>
                                    <p:animEffect transition="in" filter="wipe(up)">
                                      <p:cBhvr>
                                        <p:cTn id="31" dur="500"/>
                                        <p:tgtEl>
                                          <p:spTgt spid="195"/>
                                        </p:tgtEl>
                                      </p:cBhvr>
                                    </p:animEffect>
                                  </p:childTnLst>
                                </p:cTn>
                              </p:par>
                            </p:childTnLst>
                          </p:cTn>
                        </p:par>
                        <p:par>
                          <p:cTn id="32" fill="hold">
                            <p:stCondLst>
                              <p:cond delay="500"/>
                            </p:stCondLst>
                            <p:childTnLst>
                              <p:par>
                                <p:cTn id="33" presetID="22" presetClass="entr" presetSubtype="8" fill="hold" nodeType="afterEffect">
                                  <p:stCondLst>
                                    <p:cond delay="0"/>
                                  </p:stCondLst>
                                  <p:childTnLst>
                                    <p:set>
                                      <p:cBhvr>
                                        <p:cTn id="34" dur="1" fill="hold">
                                          <p:stCondLst>
                                            <p:cond delay="0"/>
                                          </p:stCondLst>
                                        </p:cTn>
                                        <p:tgtEl>
                                          <p:spTgt spid="197"/>
                                        </p:tgtEl>
                                        <p:attrNameLst>
                                          <p:attrName>style.visibility</p:attrName>
                                        </p:attrNameLst>
                                      </p:cBhvr>
                                      <p:to>
                                        <p:strVal val="visible"/>
                                      </p:to>
                                    </p:set>
                                    <p:animEffect transition="in" filter="wipe(left)">
                                      <p:cBhvr>
                                        <p:cTn id="35" dur="500"/>
                                        <p:tgtEl>
                                          <p:spTgt spid="197"/>
                                        </p:tgtEl>
                                      </p:cBhvr>
                                    </p:animEffect>
                                  </p:childTnLst>
                                </p:cTn>
                              </p:par>
                              <p:par>
                                <p:cTn id="36" presetID="22" presetClass="entr" presetSubtype="8" fill="hold" nodeType="withEffect">
                                  <p:stCondLst>
                                    <p:cond delay="0"/>
                                  </p:stCondLst>
                                  <p:childTnLst>
                                    <p:set>
                                      <p:cBhvr>
                                        <p:cTn id="37" dur="1" fill="hold">
                                          <p:stCondLst>
                                            <p:cond delay="0"/>
                                          </p:stCondLst>
                                        </p:cTn>
                                        <p:tgtEl>
                                          <p:spTgt spid="207"/>
                                        </p:tgtEl>
                                        <p:attrNameLst>
                                          <p:attrName>style.visibility</p:attrName>
                                        </p:attrNameLst>
                                      </p:cBhvr>
                                      <p:to>
                                        <p:strVal val="visible"/>
                                      </p:to>
                                    </p:set>
                                    <p:animEffect transition="in" filter="wipe(left)">
                                      <p:cBhvr>
                                        <p:cTn id="38" dur="500"/>
                                        <p:tgtEl>
                                          <p:spTgt spid="207"/>
                                        </p:tgtEl>
                                      </p:cBhvr>
                                    </p:animEffect>
                                  </p:childTnLst>
                                </p:cTn>
                              </p:par>
                            </p:childTnLst>
                          </p:cTn>
                        </p:par>
                        <p:par>
                          <p:cTn id="39" fill="hold">
                            <p:stCondLst>
                              <p:cond delay="1000"/>
                            </p:stCondLst>
                            <p:childTnLst>
                              <p:par>
                                <p:cTn id="40" presetID="22" presetClass="entr" presetSubtype="4" fill="hold" nodeType="afterEffect">
                                  <p:stCondLst>
                                    <p:cond delay="0"/>
                                  </p:stCondLst>
                                  <p:childTnLst>
                                    <p:set>
                                      <p:cBhvr>
                                        <p:cTn id="41" dur="1" fill="hold">
                                          <p:stCondLst>
                                            <p:cond delay="0"/>
                                          </p:stCondLst>
                                        </p:cTn>
                                        <p:tgtEl>
                                          <p:spTgt spid="196"/>
                                        </p:tgtEl>
                                        <p:attrNameLst>
                                          <p:attrName>style.visibility</p:attrName>
                                        </p:attrNameLst>
                                      </p:cBhvr>
                                      <p:to>
                                        <p:strVal val="visible"/>
                                      </p:to>
                                    </p:set>
                                    <p:animEffect transition="in" filter="wipe(down)">
                                      <p:cBhvr>
                                        <p:cTn id="42" dur="500"/>
                                        <p:tgtEl>
                                          <p:spTgt spid="19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198"/>
                                        </p:tgtEl>
                                        <p:attrNameLst>
                                          <p:attrName>style.visibility</p:attrName>
                                        </p:attrNameLst>
                                      </p:cBhvr>
                                      <p:to>
                                        <p:strVal val="visible"/>
                                      </p:to>
                                    </p:set>
                                    <p:animEffect transition="in" filter="wipe(up)">
                                      <p:cBhvr>
                                        <p:cTn id="47" dur="500"/>
                                        <p:tgtEl>
                                          <p:spTgt spid="198"/>
                                        </p:tgtEl>
                                      </p:cBhvr>
                                    </p:animEffect>
                                  </p:childTnLst>
                                </p:cTn>
                              </p:par>
                            </p:childTnLst>
                          </p:cTn>
                        </p:par>
                        <p:par>
                          <p:cTn id="48" fill="hold">
                            <p:stCondLst>
                              <p:cond delay="500"/>
                            </p:stCondLst>
                            <p:childTnLst>
                              <p:par>
                                <p:cTn id="49" presetID="22" presetClass="entr" presetSubtype="2" fill="hold" nodeType="afterEffect">
                                  <p:stCondLst>
                                    <p:cond delay="0"/>
                                  </p:stCondLst>
                                  <p:childTnLst>
                                    <p:set>
                                      <p:cBhvr>
                                        <p:cTn id="50" dur="1" fill="hold">
                                          <p:stCondLst>
                                            <p:cond delay="0"/>
                                          </p:stCondLst>
                                        </p:cTn>
                                        <p:tgtEl>
                                          <p:spTgt spid="199"/>
                                        </p:tgtEl>
                                        <p:attrNameLst>
                                          <p:attrName>style.visibility</p:attrName>
                                        </p:attrNameLst>
                                      </p:cBhvr>
                                      <p:to>
                                        <p:strVal val="visible"/>
                                      </p:to>
                                    </p:set>
                                    <p:animEffect transition="in" filter="wipe(right)">
                                      <p:cBhvr>
                                        <p:cTn id="51" dur="500"/>
                                        <p:tgtEl>
                                          <p:spTgt spid="199"/>
                                        </p:tgtEl>
                                      </p:cBhvr>
                                    </p:animEffect>
                                  </p:childTnLst>
                                </p:cTn>
                              </p:par>
                              <p:par>
                                <p:cTn id="52" presetID="22" presetClass="entr" presetSubtype="2" fill="hold" nodeType="withEffect">
                                  <p:stCondLst>
                                    <p:cond delay="0"/>
                                  </p:stCondLst>
                                  <p:childTnLst>
                                    <p:set>
                                      <p:cBhvr>
                                        <p:cTn id="53" dur="1" fill="hold">
                                          <p:stCondLst>
                                            <p:cond delay="0"/>
                                          </p:stCondLst>
                                        </p:cTn>
                                        <p:tgtEl>
                                          <p:spTgt spid="211"/>
                                        </p:tgtEl>
                                        <p:attrNameLst>
                                          <p:attrName>style.visibility</p:attrName>
                                        </p:attrNameLst>
                                      </p:cBhvr>
                                      <p:to>
                                        <p:strVal val="visible"/>
                                      </p:to>
                                    </p:set>
                                    <p:animEffect transition="in" filter="wipe(right)">
                                      <p:cBhvr>
                                        <p:cTn id="54" dur="500"/>
                                        <p:tgtEl>
                                          <p:spTgt spid="211"/>
                                        </p:tgtEl>
                                      </p:cBhvr>
                                    </p:animEffect>
                                  </p:childTnLst>
                                </p:cTn>
                              </p:par>
                            </p:childTnLst>
                          </p:cTn>
                        </p:par>
                        <p:par>
                          <p:cTn id="55" fill="hold">
                            <p:stCondLst>
                              <p:cond delay="1000"/>
                            </p:stCondLst>
                            <p:childTnLst>
                              <p:par>
                                <p:cTn id="56" presetID="22" presetClass="entr" presetSubtype="4" fill="hold" nodeType="afterEffect">
                                  <p:stCondLst>
                                    <p:cond delay="0"/>
                                  </p:stCondLst>
                                  <p:childTnLst>
                                    <p:set>
                                      <p:cBhvr>
                                        <p:cTn id="57" dur="1" fill="hold">
                                          <p:stCondLst>
                                            <p:cond delay="0"/>
                                          </p:stCondLst>
                                        </p:cTn>
                                        <p:tgtEl>
                                          <p:spTgt spid="200"/>
                                        </p:tgtEl>
                                        <p:attrNameLst>
                                          <p:attrName>style.visibility</p:attrName>
                                        </p:attrNameLst>
                                      </p:cBhvr>
                                      <p:to>
                                        <p:strVal val="visible"/>
                                      </p:to>
                                    </p:set>
                                    <p:animEffect transition="in" filter="wipe(down)">
                                      <p:cBhvr>
                                        <p:cTn id="58" dur="500"/>
                                        <p:tgtEl>
                                          <p:spTgt spid="20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04"/>
                                        </p:tgtEl>
                                        <p:attrNameLst>
                                          <p:attrName>style.visibility</p:attrName>
                                        </p:attrNameLst>
                                      </p:cBhvr>
                                      <p:to>
                                        <p:strVal val="visible"/>
                                      </p:to>
                                    </p:set>
                                    <p:animEffect transition="in" filter="wipe(up)">
                                      <p:cBhvr>
                                        <p:cTn id="63" dur="500"/>
                                        <p:tgtEl>
                                          <p:spTgt spid="204"/>
                                        </p:tgtEl>
                                      </p:cBhvr>
                                    </p:animEffect>
                                  </p:childTnLst>
                                </p:cTn>
                              </p:par>
                            </p:childTnLst>
                          </p:cTn>
                        </p:par>
                        <p:par>
                          <p:cTn id="64" fill="hold">
                            <p:stCondLst>
                              <p:cond delay="500"/>
                            </p:stCondLst>
                            <p:childTnLst>
                              <p:par>
                                <p:cTn id="65" presetID="22" presetClass="entr" presetSubtype="8" fill="hold" nodeType="afterEffect">
                                  <p:stCondLst>
                                    <p:cond delay="0"/>
                                  </p:stCondLst>
                                  <p:childTnLst>
                                    <p:set>
                                      <p:cBhvr>
                                        <p:cTn id="66" dur="1" fill="hold">
                                          <p:stCondLst>
                                            <p:cond delay="0"/>
                                          </p:stCondLst>
                                        </p:cTn>
                                        <p:tgtEl>
                                          <p:spTgt spid="206"/>
                                        </p:tgtEl>
                                        <p:attrNameLst>
                                          <p:attrName>style.visibility</p:attrName>
                                        </p:attrNameLst>
                                      </p:cBhvr>
                                      <p:to>
                                        <p:strVal val="visible"/>
                                      </p:to>
                                    </p:set>
                                    <p:animEffect transition="in" filter="wipe(left)">
                                      <p:cBhvr>
                                        <p:cTn id="67" dur="500"/>
                                        <p:tgtEl>
                                          <p:spTgt spid="206"/>
                                        </p:tgtEl>
                                      </p:cBhvr>
                                    </p:animEffect>
                                  </p:childTnLst>
                                </p:cTn>
                              </p:par>
                              <p:par>
                                <p:cTn id="68" presetID="22" presetClass="entr" presetSubtype="8" fill="hold" nodeType="withEffect">
                                  <p:stCondLst>
                                    <p:cond delay="0"/>
                                  </p:stCondLst>
                                  <p:childTnLst>
                                    <p:set>
                                      <p:cBhvr>
                                        <p:cTn id="69" dur="1" fill="hold">
                                          <p:stCondLst>
                                            <p:cond delay="0"/>
                                          </p:stCondLst>
                                        </p:cTn>
                                        <p:tgtEl>
                                          <p:spTgt spid="215"/>
                                        </p:tgtEl>
                                        <p:attrNameLst>
                                          <p:attrName>style.visibility</p:attrName>
                                        </p:attrNameLst>
                                      </p:cBhvr>
                                      <p:to>
                                        <p:strVal val="visible"/>
                                      </p:to>
                                    </p:set>
                                    <p:animEffect transition="in" filter="wipe(left)">
                                      <p:cBhvr>
                                        <p:cTn id="70" dur="500"/>
                                        <p:tgtEl>
                                          <p:spTgt spid="215"/>
                                        </p:tgtEl>
                                      </p:cBhvr>
                                    </p:animEffect>
                                  </p:childTnLst>
                                </p:cTn>
                              </p:par>
                            </p:childTnLst>
                          </p:cTn>
                        </p:par>
                        <p:par>
                          <p:cTn id="71" fill="hold">
                            <p:stCondLst>
                              <p:cond delay="1000"/>
                            </p:stCondLst>
                            <p:childTnLst>
                              <p:par>
                                <p:cTn id="72" presetID="22" presetClass="entr" presetSubtype="4" fill="hold" nodeType="afterEffect">
                                  <p:stCondLst>
                                    <p:cond delay="0"/>
                                  </p:stCondLst>
                                  <p:childTnLst>
                                    <p:set>
                                      <p:cBhvr>
                                        <p:cTn id="73" dur="1" fill="hold">
                                          <p:stCondLst>
                                            <p:cond delay="0"/>
                                          </p:stCondLst>
                                        </p:cTn>
                                        <p:tgtEl>
                                          <p:spTgt spid="202"/>
                                        </p:tgtEl>
                                        <p:attrNameLst>
                                          <p:attrName>style.visibility</p:attrName>
                                        </p:attrNameLst>
                                      </p:cBhvr>
                                      <p:to>
                                        <p:strVal val="visible"/>
                                      </p:to>
                                    </p:set>
                                    <p:animEffect transition="in" filter="wipe(down)">
                                      <p:cBhvr>
                                        <p:cTn id="74" dur="500"/>
                                        <p:tgtEl>
                                          <p:spTgt spid="202"/>
                                        </p:tgtEl>
                                      </p:cBhvr>
                                    </p:animEffect>
                                  </p:childTnLst>
                                </p:cTn>
                              </p:par>
                            </p:childTnLst>
                          </p:cTn>
                        </p:par>
                        <p:par>
                          <p:cTn id="75" fill="hold">
                            <p:stCondLst>
                              <p:cond delay="1500"/>
                            </p:stCondLst>
                            <p:childTnLst>
                              <p:par>
                                <p:cTn id="76" presetID="22" presetClass="entr" presetSubtype="1" fill="hold" nodeType="afterEffect">
                                  <p:stCondLst>
                                    <p:cond delay="0"/>
                                  </p:stCondLst>
                                  <p:childTnLst>
                                    <p:set>
                                      <p:cBhvr>
                                        <p:cTn id="77" dur="1" fill="hold">
                                          <p:stCondLst>
                                            <p:cond delay="0"/>
                                          </p:stCondLst>
                                        </p:cTn>
                                        <p:tgtEl>
                                          <p:spTgt spid="201"/>
                                        </p:tgtEl>
                                        <p:attrNameLst>
                                          <p:attrName>style.visibility</p:attrName>
                                        </p:attrNameLst>
                                      </p:cBhvr>
                                      <p:to>
                                        <p:strVal val="visible"/>
                                      </p:to>
                                    </p:set>
                                    <p:animEffect transition="in" filter="wipe(up)">
                                      <p:cBhvr>
                                        <p:cTn id="78" dur="500"/>
                                        <p:tgtEl>
                                          <p:spTgt spid="201"/>
                                        </p:tgtEl>
                                      </p:cBhvr>
                                    </p:animEffect>
                                  </p:childTnLst>
                                </p:cTn>
                              </p:par>
                            </p:childTnLst>
                          </p:cTn>
                        </p:par>
                        <p:par>
                          <p:cTn id="79" fill="hold">
                            <p:stCondLst>
                              <p:cond delay="2000"/>
                            </p:stCondLst>
                            <p:childTnLst>
                              <p:par>
                                <p:cTn id="80" presetID="22" presetClass="entr" presetSubtype="2" fill="hold" nodeType="afterEffect">
                                  <p:stCondLst>
                                    <p:cond delay="0"/>
                                  </p:stCondLst>
                                  <p:childTnLst>
                                    <p:set>
                                      <p:cBhvr>
                                        <p:cTn id="81" dur="1" fill="hold">
                                          <p:stCondLst>
                                            <p:cond delay="0"/>
                                          </p:stCondLst>
                                        </p:cTn>
                                        <p:tgtEl>
                                          <p:spTgt spid="205"/>
                                        </p:tgtEl>
                                        <p:attrNameLst>
                                          <p:attrName>style.visibility</p:attrName>
                                        </p:attrNameLst>
                                      </p:cBhvr>
                                      <p:to>
                                        <p:strVal val="visible"/>
                                      </p:to>
                                    </p:set>
                                    <p:animEffect transition="in" filter="wipe(right)">
                                      <p:cBhvr>
                                        <p:cTn id="82" dur="500"/>
                                        <p:tgtEl>
                                          <p:spTgt spid="205"/>
                                        </p:tgtEl>
                                      </p:cBhvr>
                                    </p:animEffect>
                                  </p:childTnLst>
                                </p:cTn>
                              </p:par>
                              <p:par>
                                <p:cTn id="83" presetID="22" presetClass="entr" presetSubtype="2" fill="hold" nodeType="withEffect">
                                  <p:stCondLst>
                                    <p:cond delay="0"/>
                                  </p:stCondLst>
                                  <p:childTnLst>
                                    <p:set>
                                      <p:cBhvr>
                                        <p:cTn id="84" dur="1" fill="hold">
                                          <p:stCondLst>
                                            <p:cond delay="0"/>
                                          </p:stCondLst>
                                        </p:cTn>
                                        <p:tgtEl>
                                          <p:spTgt spid="219"/>
                                        </p:tgtEl>
                                        <p:attrNameLst>
                                          <p:attrName>style.visibility</p:attrName>
                                        </p:attrNameLst>
                                      </p:cBhvr>
                                      <p:to>
                                        <p:strVal val="visible"/>
                                      </p:to>
                                    </p:set>
                                    <p:animEffect transition="in" filter="wipe(right)">
                                      <p:cBhvr>
                                        <p:cTn id="85" dur="500"/>
                                        <p:tgtEl>
                                          <p:spTgt spid="219"/>
                                        </p:tgtEl>
                                      </p:cBhvr>
                                    </p:animEffect>
                                  </p:childTnLst>
                                </p:cTn>
                              </p:par>
                            </p:childTnLst>
                          </p:cTn>
                        </p:par>
                        <p:par>
                          <p:cTn id="86" fill="hold">
                            <p:stCondLst>
                              <p:cond delay="2500"/>
                            </p:stCondLst>
                            <p:childTnLst>
                              <p:par>
                                <p:cTn id="87" presetID="22" presetClass="entr" presetSubtype="4" fill="hold" nodeType="afterEffect">
                                  <p:stCondLst>
                                    <p:cond delay="0"/>
                                  </p:stCondLst>
                                  <p:childTnLst>
                                    <p:set>
                                      <p:cBhvr>
                                        <p:cTn id="88" dur="1" fill="hold">
                                          <p:stCondLst>
                                            <p:cond delay="0"/>
                                          </p:stCondLst>
                                        </p:cTn>
                                        <p:tgtEl>
                                          <p:spTgt spid="203"/>
                                        </p:tgtEl>
                                        <p:attrNameLst>
                                          <p:attrName>style.visibility</p:attrName>
                                        </p:attrNameLst>
                                      </p:cBhvr>
                                      <p:to>
                                        <p:strVal val="visible"/>
                                      </p:to>
                                    </p:set>
                                    <p:animEffect transition="in" filter="wipe(down)">
                                      <p:cBhvr>
                                        <p:cTn id="89"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27" grpId="0"/>
      <p:bldP spid="12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23</a:t>
            </a:fld>
            <a:endParaRPr lang="en-US"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dest port: 80 are demultiplexed 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 xmlns:a14="http://schemas.microsoft.com/office/drawing/2010/main">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24</a:t>
            </a:fld>
            <a:endParaRPr lang="en-US"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dirty="0"/>
              <a:t>Summary</a:t>
            </a:r>
            <a:endParaRPr lang="en-US"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 demultiplexing: 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dirty="0">
                <a:ln>
                  <a:noFill/>
                </a:ln>
                <a:solidFill>
                  <a:srgbClr val="C00000"/>
                </a:solidFill>
                <a:effectLst/>
                <a:uLnTx/>
                <a:uFillTx/>
                <a:latin typeface="Calibri"/>
                <a:ea typeface="+mn-ea"/>
                <a:cs typeface="+mn-cs"/>
              </a:rPr>
              <a:t>UDP: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dirty="0">
                <a:ln>
                  <a:noFill/>
                </a:ln>
                <a:solidFill>
                  <a:srgbClr val="C00000"/>
                </a:solidFill>
                <a:effectLst/>
                <a:uLnTx/>
                <a:uFillTx/>
                <a:latin typeface="Calibri"/>
                <a:ea typeface="+mn-ea"/>
                <a:cs typeface="+mn-cs"/>
              </a:rPr>
              <a:t>TCP: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4-tuple: source and destination IP addresses, and port numbers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Multiplexing/demultiplexing happen at </a:t>
            </a:r>
            <a:r>
              <a:rPr kumimoji="0" lang="en-US" sz="3200" b="0" i="1" u="none" strike="noStrike" kern="1200" cap="none" spc="0" normalizeH="0" baseline="0" noProof="0" dirty="0">
                <a:ln>
                  <a:noFill/>
                </a:ln>
                <a:solidFill>
                  <a:prstClr val="black"/>
                </a:solidFill>
                <a:effectLst/>
                <a:uLnTx/>
                <a:uFillTx/>
                <a:latin typeface="Calibri"/>
                <a:ea typeface="+mn-ea"/>
                <a:cs typeface="+mn-cs"/>
              </a:rPr>
              <a:t>all</a:t>
            </a:r>
            <a:r>
              <a:rPr kumimoji="0" lang="en-US" sz="3200" b="0" i="0" u="none" strike="noStrike" kern="1200" cap="none" spc="0" normalizeH="0" baseline="0" noProof="0" dirty="0">
                <a:ln>
                  <a:noFill/>
                </a:ln>
                <a:solidFill>
                  <a:prstClr val="black"/>
                </a:solidFill>
                <a:effectLst/>
                <a:uLnTx/>
                <a:uFillTx/>
                <a:latin typeface="Calibri"/>
                <a:ea typeface="+mn-ea"/>
                <a:cs typeface="+mn-cs"/>
              </a:rPr>
              <a:t> layers</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25</a:t>
            </a:fld>
            <a:endParaRPr lang="en-US"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3" end="3"/>
                                            </p:txEl>
                                          </p:spTgt>
                                        </p:tgtEl>
                                        <p:attrNameLst>
                                          <p:attrName>style.visibility</p:attrName>
                                        </p:attrNameLst>
                                      </p:cBhvr>
                                      <p:to>
                                        <p:strVal val="visible"/>
                                      </p:to>
                                    </p:set>
                                    <p:animEffect transition="in" filter="dissolve">
                                      <p:cBhvr>
                                        <p:cTn id="17" dur="500"/>
                                        <p:tgtEl>
                                          <p:spTgt spid="12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dirty="0"/>
              <a:t>Transport Layer: 3-</a:t>
            </a:r>
            <a:fld id="{C4204591-24BD-A542-B9D5-F8D8A88D2FEE}" type="slidenum">
              <a:rPr lang="en-US" smtClean="0"/>
              <a:pPr/>
              <a:t>26</a:t>
            </a:fld>
            <a:endParaRPr lang="en-US" dirty="0"/>
          </a:p>
        </p:txBody>
      </p:sp>
      <p:pic>
        <p:nvPicPr>
          <p:cNvPr id="11" name="Picture 10">
            <a:extLst>
              <a:ext uri="{FF2B5EF4-FFF2-40B4-BE49-F238E27FC236}">
                <a16:creationId xmlns:a16="http://schemas.microsoft.com/office/drawing/2014/main" id="{A8781611-3074-A58E-B52E-37A36826D6FB}"/>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 effort” 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Why is there a UDP?</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27</a:t>
            </a:fld>
            <a:endParaRPr lang="en-US"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UDP use: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HTTP/3</a:t>
            </a: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congestion control at application layer</a:t>
            </a: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28</a:t>
            </a:fld>
            <a:endParaRPr lang="en-US"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29</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pPr>
            <a:r>
              <a:rPr lang="en-US" altLang="en-US" sz="3200" dirty="0">
                <a:cs typeface="Calibri" panose="020F0502020204030204" pitchFamily="34" charset="0"/>
              </a:rPr>
              <a:t>Transport-layer services</a:t>
            </a:r>
          </a:p>
          <a:p>
            <a:pPr marL="403225" indent="-285750">
              <a:spcBef>
                <a:spcPts val="800"/>
              </a:spcBef>
            </a:pPr>
            <a:r>
              <a:rPr lang="en-US" altLang="en-US" sz="3200" dirty="0">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pPr>
            <a:r>
              <a:rPr lang="en-US" altLang="en-US" sz="3200" dirty="0">
                <a:cs typeface="Calibri" panose="020F0502020204030204" pitchFamily="34" charset="0"/>
              </a:rPr>
              <a:t>Principles of reliable data transfer </a:t>
            </a:r>
          </a:p>
          <a:p>
            <a:pPr marL="403225" indent="-285750">
              <a:spcBef>
                <a:spcPts val="800"/>
              </a:spcBef>
            </a:pPr>
            <a:r>
              <a:rPr lang="en-US" sz="3200" dirty="0"/>
              <a:t>Connection-oriented transport: TCP</a:t>
            </a:r>
          </a:p>
          <a:p>
            <a:pPr marL="403225" indent="-285750">
              <a:spcBef>
                <a:spcPts val="800"/>
              </a:spcBef>
            </a:pPr>
            <a:r>
              <a:rPr lang="en-US" sz="3200" dirty="0"/>
              <a:t>Principles of congestion control</a:t>
            </a:r>
          </a:p>
          <a:p>
            <a:pPr marL="403225" indent="-285750">
              <a:spcBef>
                <a:spcPts val="800"/>
              </a:spcBef>
            </a:pPr>
            <a:r>
              <a:rPr lang="en-US" sz="3200" dirty="0"/>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3</a:t>
            </a:fld>
            <a:endParaRPr lang="en-US" dirty="0"/>
          </a:p>
        </p:txBody>
      </p:sp>
      <p:grpSp>
        <p:nvGrpSpPr>
          <p:cNvPr id="4" name="Group 3">
            <a:extLst>
              <a:ext uri="{FF2B5EF4-FFF2-40B4-BE49-F238E27FC236}">
                <a16:creationId xmlns:a16="http://schemas.microsoft.com/office/drawing/2014/main" id="{9E72860C-A16C-7962-88CB-51B7917AAFCE}"/>
              </a:ext>
            </a:extLst>
          </p:cNvPr>
          <p:cNvGrpSpPr/>
          <p:nvPr/>
        </p:nvGrpSpPr>
        <p:grpSpPr>
          <a:xfrm>
            <a:off x="8001152" y="2081975"/>
            <a:ext cx="3313139" cy="2488926"/>
            <a:chOff x="1055076" y="3732975"/>
            <a:chExt cx="3313139" cy="2488926"/>
          </a:xfrm>
        </p:grpSpPr>
        <p:pic>
          <p:nvPicPr>
            <p:cNvPr id="5" name="Picture 4">
              <a:extLst>
                <a:ext uri="{FF2B5EF4-FFF2-40B4-BE49-F238E27FC236}">
                  <a16:creationId xmlns:a16="http://schemas.microsoft.com/office/drawing/2014/main" id="{713C348F-6702-D378-C4C0-B986BF19EFD1}"/>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7" name="Rectangle 6">
              <a:extLst>
                <a:ext uri="{FF2B5EF4-FFF2-40B4-BE49-F238E27FC236}">
                  <a16:creationId xmlns:a16="http://schemas.microsoft.com/office/drawing/2014/main" id="{81DA51B9-FFA2-2FEF-1E9B-0CEDC87E8180}"/>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9334421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259345464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31</a:t>
            </a:fld>
            <a:endParaRPr lang="en-US" dirty="0"/>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32</a:t>
            </a:fld>
            <a:endParaRPr lang="en-US" dirty="0"/>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segment </a:t>
            </a:r>
            <a:r>
              <a:rPr lang="en-US" dirty="0"/>
              <a:t>h</a:t>
            </a:r>
            <a:r>
              <a:rPr lang="en-US" sz="4400" dirty="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33</a:t>
            </a:fld>
            <a:endParaRPr lang="en-US" dirty="0"/>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1</a:t>
              </a:r>
              <a:r>
                <a:rPr kumimoji="0" lang="en-US" sz="1800" b="0" i="0" u="none" strike="noStrike" kern="1200" cap="none" spc="0" normalizeH="0" baseline="30000" noProof="0" dirty="0">
                  <a:ln>
                    <a:noFill/>
                  </a:ln>
                  <a:solidFill>
                    <a:prstClr val="black"/>
                  </a:solidFill>
                  <a:effectLst/>
                  <a:uLnTx/>
                  <a:uFillTx/>
                  <a:latin typeface="Calibri"/>
                  <a:ea typeface="+mn-ea"/>
                  <a:cs typeface="+mn-cs"/>
                </a:rPr>
                <a:t>st</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2</a:t>
              </a:r>
              <a:r>
                <a:rPr kumimoji="0" lang="en-US" sz="1800" b="0" i="0" u="none" strike="noStrike" kern="1200" cap="none" spc="0" normalizeH="0" baseline="30000" noProof="0" dirty="0">
                  <a:ln>
                    <a:noFill/>
                  </a:ln>
                  <a:solidFill>
                    <a:prstClr val="black"/>
                  </a:solidFill>
                  <a:effectLst/>
                  <a:uLnTx/>
                  <a:uFillTx/>
                  <a:latin typeface="Calibri"/>
                  <a:ea typeface="+mn-ea"/>
                  <a:cs typeface="+mn-cs"/>
                </a:rPr>
                <a:t>nd</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34</a:t>
            </a:fld>
            <a:endParaRPr lang="en-US"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35</a:t>
            </a:fld>
            <a:endParaRPr lang="en-US"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079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when adding numbers, a carryout from the most significant bit needs to be added to the result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 name="TextBox 1">
            <a:extLst>
              <a:ext uri="{FF2B5EF4-FFF2-40B4-BE49-F238E27FC236}">
                <a16:creationId xmlns:a16="http://schemas.microsoft.com/office/drawing/2014/main" id="{898A9607-38BF-9544-B70F-067CC64A39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36</a:t>
            </a:fld>
            <a:endParaRPr lang="en-US" dirty="0"/>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dirty="0">
                  <a:ln>
                    <a:noFill/>
                  </a:ln>
                  <a:solidFill>
                    <a:srgbClr val="C00000"/>
                  </a:solidFill>
                  <a:effectLst/>
                  <a:uLnTx/>
                  <a:uFillTx/>
                  <a:latin typeface="Calibri"/>
                  <a:ea typeface="+mn-ea"/>
                  <a:cs typeface="+mn-cs"/>
                </a:rPr>
                <a:t>no</a:t>
              </a:r>
              <a:r>
                <a:rPr kumimoji="0" lang="en-US" sz="2400" b="0" i="0" u="none" strike="noStrike" kern="1200" cap="none" spc="0" normalizeH="0" baseline="0" noProof="0" dirty="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37</a:t>
            </a:fld>
            <a:endParaRPr lang="en-US"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sz="5400" b="0" dirty="0"/>
              <a:t>Summary</a:t>
            </a:r>
            <a:r>
              <a:rPr lang="en-US" sz="4800" b="0" dirty="0"/>
              <a:t>: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dirty="0">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dirty="0"/>
              <a:t>Transport Layer: 3-</a:t>
            </a:r>
            <a:fld id="{C4204591-24BD-A542-B9D5-F8D8A88D2FEE}" type="slidenum">
              <a:rPr lang="en-US" smtClean="0"/>
              <a:pPr/>
              <a:t>39</a:t>
            </a:fld>
            <a:endParaRPr lang="en-US" dirty="0"/>
          </a:p>
        </p:txBody>
      </p:sp>
      <p:pic>
        <p:nvPicPr>
          <p:cNvPr id="4" name="Picture 3">
            <a:extLst>
              <a:ext uri="{FF2B5EF4-FFF2-40B4-BE49-F238E27FC236}">
                <a16:creationId xmlns:a16="http://schemas.microsoft.com/office/drawing/2014/main" id="{E73CD95B-1C48-C77C-50AB-D1234C13F468}"/>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a:t>
            </a:fld>
            <a:endParaRPr lang="en-US"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40</a:t>
            </a:fld>
            <a:endParaRPr lang="en-US" dirty="0"/>
          </a:p>
        </p:txBody>
      </p:sp>
    </p:spTree>
    <p:extLst>
      <p:ext uri="{BB962C8B-B14F-4D97-AF65-F5344CB8AC3E}">
        <p14:creationId xmlns:p14="http://schemas.microsoft.com/office/powerpoint/2010/main" val="317723800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41</a:t>
            </a:fld>
            <a:endParaRPr lang="en-US" dirty="0"/>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protocol (rdt):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rdt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rdt_send()</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udt_send()</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rdt_rcv()</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deliver_data()</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rdt_send():</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udt_send():</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rdt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rdt_rcv():</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deliver_data():</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rdt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a14="http://schemas.microsoft.com/office/drawing/2010/main" xmlns=""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dirty="0">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a14="http://schemas.microsoft.com/office/drawing/2010/main" xmlns=""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 finite state machines (FSM)  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sz="4800" dirty="0"/>
              <a:t>rdt1.0: </a:t>
            </a:r>
            <a:r>
              <a:rPr lang="en-US" sz="4400" dirty="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loss of packets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 make_pkt(data)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udt_send(packet)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 (packet,data)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rdt_rcv(packet)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47</a:t>
            </a:fld>
            <a:endParaRPr lang="en-US" dirty="0"/>
          </a:p>
        </p:txBody>
      </p:sp>
    </p:spTree>
    <p:extLst>
      <p:ext uri="{BB962C8B-B14F-4D97-AF65-F5344CB8AC3E}">
        <p14:creationId xmlns:p14="http://schemas.microsoft.com/office/powerpoint/2010/main" val="19483103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27439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95275"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695325" marR="0" lvl="1" indent="-231775" algn="l" defTabSz="914400" rtl="0" eaLnBrk="1" fontAlgn="auto" latinLnBrk="0" hangingPunct="1">
              <a:lnSpc>
                <a:spcPct val="80000"/>
              </a:lnSpc>
              <a:spcBef>
                <a:spcPts val="8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to detect bit errors</a:t>
            </a:r>
          </a:p>
          <a:p>
            <a:pPr marL="409575" marR="0" lvl="0" indent="-2794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Rectangle 2">
            <a:extLst>
              <a:ext uri="{FF2B5EF4-FFF2-40B4-BE49-F238E27FC236}">
                <a16:creationId xmlns:a16="http://schemas.microsoft.com/office/drawing/2014/main" id="{6EBA4373-2F4E-9C40-8D34-CD4CD038CE07}"/>
              </a:ext>
            </a:extLst>
          </p:cNvPr>
          <p:cNvSpPr txBox="1">
            <a:spLocks noChangeArrowheads="1"/>
          </p:cNvSpPr>
          <p:nvPr/>
        </p:nvSpPr>
        <p:spPr>
          <a:xfrm>
            <a:off x="662419" y="2680738"/>
            <a:ext cx="11004862" cy="215700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ct val="450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acknowledgements (ACKs):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received OK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negative acknowledgements (NAKs):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had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retransmits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pkt on receipt of NAK</a:t>
            </a:r>
          </a:p>
        </p:txBody>
      </p:sp>
      <p:grpSp>
        <p:nvGrpSpPr>
          <p:cNvPr id="7" name="Group 13">
            <a:extLst>
              <a:ext uri="{FF2B5EF4-FFF2-40B4-BE49-F238E27FC236}">
                <a16:creationId xmlns:a16="http://schemas.microsoft.com/office/drawing/2014/main" id="{0DED2191-7C7B-EA46-AFB1-5A7A4509EEC8}"/>
              </a:ext>
            </a:extLst>
          </p:cNvPr>
          <p:cNvGrpSpPr>
            <a:grpSpLocks/>
          </p:cNvGrpSpPr>
          <p:nvPr/>
        </p:nvGrpSpPr>
        <p:grpSpPr bwMode="auto">
          <a:xfrm>
            <a:off x="937549" y="5087784"/>
            <a:ext cx="10729731" cy="1466850"/>
            <a:chOff x="1552" y="2800"/>
            <a:chExt cx="2578" cy="924"/>
          </a:xfrm>
        </p:grpSpPr>
        <p:sp>
          <p:nvSpPr>
            <p:cNvPr id="8" name="Rectangle 7">
              <a:extLst>
                <a:ext uri="{FF2B5EF4-FFF2-40B4-BE49-F238E27FC236}">
                  <a16:creationId xmlns:a16="http://schemas.microsoft.com/office/drawing/2014/main" id="{CA5C33DB-F1DF-074B-AA2F-B41978703359}"/>
                </a:ext>
              </a:extLst>
            </p:cNvPr>
            <p:cNvSpPr>
              <a:spLocks noChangeArrowheads="1"/>
            </p:cNvSpPr>
            <p:nvPr/>
          </p:nvSpPr>
          <p:spPr bwMode="auto">
            <a:xfrm>
              <a:off x="1552" y="2974"/>
              <a:ext cx="2578" cy="59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 name="Rectangle 9">
              <a:extLst>
                <a:ext uri="{FF2B5EF4-FFF2-40B4-BE49-F238E27FC236}">
                  <a16:creationId xmlns:a16="http://schemas.microsoft.com/office/drawing/2014/main" id="{CB4139DF-921F-E940-9AD8-677EFA8E24B3}"/>
                </a:ext>
              </a:extLst>
            </p:cNvPr>
            <p:cNvSpPr>
              <a:spLocks noChangeArrowheads="1"/>
            </p:cNvSpPr>
            <p:nvPr/>
          </p:nvSpPr>
          <p:spPr bwMode="auto">
            <a:xfrm>
              <a:off x="2226" y="2864"/>
              <a:ext cx="88" cy="223"/>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10">
              <a:extLst>
                <a:ext uri="{FF2B5EF4-FFF2-40B4-BE49-F238E27FC236}">
                  <a16:creationId xmlns:a16="http://schemas.microsoft.com/office/drawing/2014/main" id="{B44BC4A2-14C8-8A47-B1A1-506171B4D389}"/>
                </a:ext>
              </a:extLst>
            </p:cNvPr>
            <p:cNvSpPr txBox="1">
              <a:spLocks noChangeArrowheads="1"/>
            </p:cNvSpPr>
            <p:nvPr/>
          </p:nvSpPr>
          <p:spPr bwMode="auto">
            <a:xfrm>
              <a:off x="1724" y="2800"/>
              <a:ext cx="687"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11" name="Text Box 6">
              <a:extLst>
                <a:ext uri="{FF2B5EF4-FFF2-40B4-BE49-F238E27FC236}">
                  <a16:creationId xmlns:a16="http://schemas.microsoft.com/office/drawing/2014/main" id="{EEE47A92-87A4-AD48-8A94-DC9DCFA6DD50}"/>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CC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2" name="Slide Number Placeholder 2">
            <a:extLst>
              <a:ext uri="{FF2B5EF4-FFF2-40B4-BE49-F238E27FC236}">
                <a16:creationId xmlns:a16="http://schemas.microsoft.com/office/drawing/2014/main" id="{8EDA3199-9071-AC4D-8C68-A368602E92B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1572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
                                            <p:txEl>
                                              <p:pRg st="0" end="0"/>
                                            </p:txEl>
                                          </p:spTgt>
                                        </p:tgtEl>
                                        <p:attrNameLst>
                                          <p:attrName>style.visibility</p:attrName>
                                        </p:attrNameLst>
                                      </p:cBhvr>
                                      <p:to>
                                        <p:strVal val="visible"/>
                                      </p:to>
                                    </p:set>
                                    <p:animEffect transition="in" filter="dissolve">
                                      <p:cBhvr>
                                        <p:cTn id="12" dur="500"/>
                                        <p:tgtEl>
                                          <p:spTgt spid="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
                                            <p:txEl>
                                              <p:pRg st="1" end="1"/>
                                            </p:txEl>
                                          </p:spTgt>
                                        </p:tgtEl>
                                        <p:attrNameLst>
                                          <p:attrName>style.visibility</p:attrName>
                                        </p:attrNameLst>
                                      </p:cBhvr>
                                      <p:to>
                                        <p:strVal val="visible"/>
                                      </p:to>
                                    </p:set>
                                    <p:animEffect transition="in" filter="dissolve">
                                      <p:cBhvr>
                                        <p:cTn id="17" dur="500"/>
                                        <p:tgtEl>
                                          <p:spTgt spid="2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
                                            <p:txEl>
                                              <p:pRg st="2" end="2"/>
                                            </p:txEl>
                                          </p:spTgt>
                                        </p:tgtEl>
                                        <p:attrNameLst>
                                          <p:attrName>style.visibility</p:attrName>
                                        </p:attrNameLst>
                                      </p:cBhvr>
                                      <p:to>
                                        <p:strVal val="visible"/>
                                      </p:to>
                                    </p:set>
                                    <p:animEffect transition="in" filter="dissolve">
                                      <p:cBhvr>
                                        <p:cTn id="22" dur="500"/>
                                        <p:tgtEl>
                                          <p:spTgt spid="2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build="p" bldLvl="2"/>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specifications</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a14="http://schemas.microsoft.com/office/drawing/2010/main" xmlns=""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demux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a:t>
            </a:fld>
            <a:endParaRPr lang="en-US"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isNAK(rcvpkt)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isACK(rcvpkt)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operation with no errors</a:t>
            </a:r>
            <a:endParaRPr lang="en-US" sz="4400" dirty="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corrupted packet scenario</a:t>
            </a:r>
            <a:endParaRPr lang="en-US" sz="4400" dirty="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has a fatal flaw!</a:t>
            </a:r>
            <a:endParaRPr lang="en-US"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CC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sender, handling garbled ACK/NAKs</a:t>
            </a:r>
            <a:endParaRPr lang="en-US"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&amp;&amp; isACK(rcvpkt)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54</a:t>
            </a:fld>
            <a:endParaRPr lang="en-US" dirty="0"/>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sz="4800" dirty="0"/>
              <a:t>rdt2.1: receiver, handling garbled ACK/NAKs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55</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discussion</a:t>
            </a:r>
            <a:endParaRPr lang="en-US" sz="4400" dirty="0"/>
          </a:p>
        </p:txBody>
      </p:sp>
      <p:sp>
        <p:nvSpPr>
          <p:cNvPr id="44" name="Rectangle 3">
            <a:extLst>
              <a:ext uri="{FF2B5EF4-FFF2-40B4-BE49-F238E27FC236}">
                <a16:creationId xmlns:a16="http://schemas.microsoft.com/office/drawing/2014/main" id="{4DBF4802-B282-F141-BA7A-BF4F98FB2E8F}"/>
              </a:ext>
            </a:extLst>
          </p:cNvPr>
          <p:cNvSpPr txBox="1">
            <a:spLocks noChangeArrowheads="1"/>
          </p:cNvSpPr>
          <p:nvPr/>
        </p:nvSpPr>
        <p:spPr>
          <a:xfrm>
            <a:off x="798690" y="1355502"/>
            <a:ext cx="529731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added to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(0,1) will suffice.  Why?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must check if received ACK/NAK corrupted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twice as many states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state must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remember” whether “expected” pkt should have seq # of 0 or 1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Rectangle 4">
            <a:extLst>
              <a:ext uri="{FF2B5EF4-FFF2-40B4-BE49-F238E27FC236}">
                <a16:creationId xmlns:a16="http://schemas.microsoft.com/office/drawing/2014/main" id="{BEBB060B-A254-E240-9526-00C3EB96E136}"/>
              </a:ext>
            </a:extLst>
          </p:cNvPr>
          <p:cNvSpPr txBox="1">
            <a:spLocks noChangeArrowheads="1"/>
          </p:cNvSpPr>
          <p:nvPr/>
        </p:nvSpPr>
        <p:spPr>
          <a:xfrm>
            <a:off x="6543540" y="1355502"/>
            <a:ext cx="4849769"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receiver:</a:t>
            </a:r>
            <a:endPar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must check if received packet is duplicate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indicates whether 0 or 1 is expected pkt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note: receiver can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if its last ACK/NAK received OK at sender</a:t>
            </a:r>
          </a:p>
        </p:txBody>
      </p:sp>
      <p:sp>
        <p:nvSpPr>
          <p:cNvPr id="5" name="Slide Number Placeholder 2">
            <a:extLst>
              <a:ext uri="{FF2B5EF4-FFF2-40B4-BE49-F238E27FC236}">
                <a16:creationId xmlns:a16="http://schemas.microsoft.com/office/drawing/2014/main" id="{ADBE880F-C2E4-0642-AE62-E70C2E89903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396400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a NAK-free protocol</a:t>
            </a:r>
            <a:endParaRPr lang="en-US"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include seq # of pkt being ACKed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57</a:t>
            </a:fld>
            <a:endParaRPr lang="en-US" dirty="0"/>
          </a:p>
        </p:txBody>
      </p:sp>
    </p:spTree>
    <p:extLst>
      <p:ext uri="{BB962C8B-B14F-4D97-AF65-F5344CB8AC3E}">
        <p14:creationId xmlns:p14="http://schemas.microsoft.com/office/powerpoint/2010/main" val="104663641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sender, receiver fragments</a:t>
            </a:r>
            <a:endParaRPr lang="en-US"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FF0000"/>
                    </a:solidFill>
                    <a:prstDash val="dash"/>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dirty="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59</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72701" y="4182651"/>
            <a:ext cx="5230917" cy="1413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network layer: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hosts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a14="http://schemas.microsoft.com/office/drawing/2010/main" xmlns=""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transport protocol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Ann and Bill who demux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19264" y="4430905"/>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6" name="Rectangle 3">
            <a:extLst>
              <a:ext uri="{FF2B5EF4-FFF2-40B4-BE49-F238E27FC236}">
                <a16:creationId xmlns:a16="http://schemas.microsoft.com/office/drawing/2014/main" id="{C2231299-1804-1A4A-874F-40CEED40DFB5}"/>
              </a:ext>
            </a:extLst>
          </p:cNvPr>
          <p:cNvSpPr txBox="1">
            <a:spLocks noChangeArrowheads="1"/>
          </p:cNvSpPr>
          <p:nvPr/>
        </p:nvSpPr>
        <p:spPr>
          <a:xfrm>
            <a:off x="857400" y="1639329"/>
            <a:ext cx="5230917" cy="22556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relies on, enhances, network layer services</a:t>
            </a:r>
          </a:p>
        </p:txBody>
      </p:sp>
      <p:sp>
        <p:nvSpPr>
          <p:cNvPr id="17" name="Rectangle 16">
            <a:extLst>
              <a:ext uri="{FF2B5EF4-FFF2-40B4-BE49-F238E27FC236}">
                <a16:creationId xmlns:a16="http://schemas.microsoft.com/office/drawing/2014/main" id="{71AB5C96-23A1-384D-A9A5-2F6AB9A8C4BD}"/>
              </a:ext>
            </a:extLst>
          </p:cNvPr>
          <p:cNvSpPr/>
          <p:nvPr/>
        </p:nvSpPr>
        <p:spPr>
          <a:xfrm>
            <a:off x="6384620" y="5121981"/>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687966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dissolve">
                                      <p:cBhvr>
                                        <p:cTn id="11" dur="5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17"/>
                                        </p:tgtEl>
                                        <p:attrNameLst>
                                          <p:attrName>style.visibility</p:attrName>
                                        </p:attrNameLst>
                                      </p:cBhvr>
                                      <p:to>
                                        <p:strVal val="visible"/>
                                      </p:to>
                                    </p:set>
                                    <p:animEffect transition="in" filter="dissolve">
                                      <p:cBhvr>
                                        <p:cTn id="16" dur="500"/>
                                        <p:tgtEl>
                                          <p:spTgt spid="517"/>
                                        </p:tgtEl>
                                      </p:cBhvr>
                                    </p:animEffect>
                                  </p:childTnLst>
                                </p:cTn>
                              </p:par>
                              <p:par>
                                <p:cTn id="17" presetID="9" presetClass="exit" presetSubtype="0" fill="hold" grpId="0" nodeType="withEffect">
                                  <p:stCondLst>
                                    <p:cond delay="0"/>
                                  </p:stCondLst>
                                  <p:childTnLst>
                                    <p:animEffect transition="out" filter="dissolve">
                                      <p:cBhvr>
                                        <p:cTn id="18" dur="500"/>
                                        <p:tgtEl>
                                          <p:spTgt spid="17"/>
                                        </p:tgtEl>
                                      </p:cBhvr>
                                    </p:animEffect>
                                    <p:set>
                                      <p:cBhvr>
                                        <p:cTn id="19"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P spid="16" grpId="0"/>
      <p:bldP spid="1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ACKed</a:t>
            </a: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2">
                                            <p:txEl>
                                              <p:pRg st="4" end="4"/>
                                            </p:txEl>
                                          </p:spTgt>
                                        </p:tgtEl>
                                        <p:attrNameLst>
                                          <p:attrName>style.visibility</p:attrName>
                                        </p:attrNameLst>
                                      </p:cBhvr>
                                      <p:to>
                                        <p:strVal val="visible"/>
                                      </p:to>
                                    </p:set>
                                    <p:animEffect transition="in" filter="dissolve">
                                      <p:cBhvr>
                                        <p:cTn id="20" dur="500"/>
                                        <p:tgtEl>
                                          <p:spTgt spid="42">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9" presetClass="entr" presetSubtype="0"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dissolv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61</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isACK(rcvpkt,1)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isACK(rcvpkt,0)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63</a:t>
            </a:fld>
            <a:endParaRPr lang="en-US" dirty="0"/>
          </a:p>
        </p:txBody>
      </p:sp>
    </p:spTree>
    <p:extLst>
      <p:ext uri="{BB962C8B-B14F-4D97-AF65-F5344CB8AC3E}">
        <p14:creationId xmlns:p14="http://schemas.microsoft.com/office/powerpoint/2010/main" val="260942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64</a:t>
            </a:fld>
            <a:endParaRPr lang="en-US"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Performance of rdt3.0 </a:t>
            </a:r>
            <a:r>
              <a:rPr lang="en-US" sz="3200" dirty="0"/>
              <a:t>(stop-and-wait)</a:t>
            </a:r>
            <a:endParaRPr lang="en-US"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1 Gbps link, 15 ms prop. delay, 8000 bit packet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time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65</a:t>
            </a:fld>
            <a:endParaRPr lang="en-US"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sender</a:t>
              </a: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508105"/>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rdt 3.0 protocol performance stinks!</a:t>
            </a:r>
          </a:p>
          <a:p>
            <a:pPr marL="285750" indent="-285750">
              <a:buFont typeface="Arial" panose="020B0604020202020204" pitchFamily="34" charset="0"/>
              <a:buChar char="•"/>
            </a:pPr>
            <a:r>
              <a:rPr lang="en-US" i="1" dirty="0">
                <a:solidFill>
                  <a:srgbClr val="FF0000"/>
                </a:solidFill>
              </a:rPr>
              <a:t>Effective throughput of only 267 kbps—even though a 1 Gbps link</a:t>
            </a:r>
            <a:r>
              <a:rPr lang="en-US" dirty="0">
                <a:solidFill>
                  <a:srgbClr val="FF0000"/>
                </a:solidFill>
              </a:rPr>
              <a:t> </a:t>
            </a:r>
            <a:r>
              <a:rPr lang="en-US" i="1" dirty="0">
                <a:solidFill>
                  <a:srgbClr val="FF0000"/>
                </a:solidFill>
              </a:rPr>
              <a:t>was available!</a:t>
            </a:r>
            <a:endParaRPr kumimoji="0" lang="en-US" sz="2800" b="0" i="0" u="none" strike="noStrike" kern="1200" cap="none" spc="0" normalizeH="0" baseline="0" noProof="0" dirty="0">
              <a:ln>
                <a:noFill/>
              </a:ln>
              <a:solidFill>
                <a:srgbClr val="FF0000"/>
              </a:solidFill>
              <a:effectLst/>
              <a:uLnTx/>
              <a:uFillTx/>
              <a:latin typeface="Calibri" panose="020F0502020204030204"/>
            </a:endParaRP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67</a:t>
            </a:fld>
            <a:endParaRPr lang="en-US"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pipelined protocols operation</a:t>
            </a:r>
            <a:endParaRPr lang="en-US" sz="4400"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Pipelining: increased utilization</a:t>
            </a:r>
            <a:endParaRPr lang="en-US"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name="Picture" r:id="rId3" imgW="2578100" imgH="355600" progId="Word.Picture.8">
                  <p:embed/>
                </p:oleObj>
              </mc:Choice>
              <mc:Fallback>
                <p:oleObj name="Picture" r:id="rId3"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a:t>
            </a:fld>
            <a:endParaRPr lang="en-US" dirty="0"/>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a:t>
            </a:r>
            <a:endParaRPr lang="en-US"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unACKed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move window forward to begin at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retransmit packet n and all higher seq # packets in window</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a:t>
            </a:r>
            <a:endParaRPr lang="en-US"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received and ACKed</a:t>
                </a: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Out-of-order: received but not  ACKed</a:t>
                </a: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568575"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75200" y="4713287"/>
            <a:ext cx="1246187" cy="1082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413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413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2965450" cy="1082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pkt2, deliver, send ack2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pkt3, deliver, send ack3</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pkt4, deliver, send ack4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pkt5, deliver, send ack5</a:t>
            </a: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217987" y="4000500"/>
            <a:ext cx="181133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dirty="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7A9388EE-F846-2A2D-7146-5D8C5080E438}"/>
              </a:ext>
            </a:extLst>
          </p:cNvPr>
          <p:cNvSpPr/>
          <p:nvPr/>
        </p:nvSpPr>
        <p:spPr>
          <a:xfrm>
            <a:off x="10125020" y="3083700"/>
            <a:ext cx="423863" cy="383454"/>
          </a:xfrm>
          <a:prstGeom prst="ellipse">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2C8B801B-9870-DCD2-163E-A68462014A66}"/>
              </a:ext>
            </a:extLst>
          </p:cNvPr>
          <p:cNvSpPr/>
          <p:nvPr/>
        </p:nvSpPr>
        <p:spPr>
          <a:xfrm>
            <a:off x="10119477" y="3769290"/>
            <a:ext cx="423863" cy="383454"/>
          </a:xfrm>
          <a:prstGeom prst="ellipse">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44473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dissolve">
                                      <p:cBhvr>
                                        <p:cTn id="24" dur="5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2" fill="hold" grpId="0" nodeType="clickEffect">
                                  <p:stCondLst>
                                    <p:cond delay="0"/>
                                  </p:stCondLst>
                                  <p:childTnLst>
                                    <p:set>
                                      <p:cBhvr>
                                        <p:cTn id="28" dur="1" fill="hold">
                                          <p:stCondLst>
                                            <p:cond delay="0"/>
                                          </p:stCondLst>
                                        </p:cTn>
                                        <p:tgtEl>
                                          <p:spTgt spid="121"/>
                                        </p:tgtEl>
                                        <p:attrNameLst>
                                          <p:attrName>style.visibility</p:attrName>
                                        </p:attrNameLst>
                                      </p:cBhvr>
                                      <p:to>
                                        <p:strVal val="visible"/>
                                      </p:to>
                                    </p:set>
                                    <p:animEffect transition="in" filter="wipe(right)">
                                      <p:cBhvr>
                                        <p:cTn id="29" dur="500"/>
                                        <p:tgtEl>
                                          <p:spTgt spid="121"/>
                                        </p:tgtEl>
                                      </p:cBhvr>
                                    </p:animEffect>
                                  </p:childTnLst>
                                </p:cTn>
                              </p:par>
                              <p:par>
                                <p:cTn id="30" presetID="22" presetClass="entr" presetSubtype="2" fill="hold" grpId="0" nodeType="withEffect">
                                  <p:stCondLst>
                                    <p:cond delay="0"/>
                                  </p:stCondLst>
                                  <p:childTnLst>
                                    <p:set>
                                      <p:cBhvr>
                                        <p:cTn id="31" dur="1" fill="hold">
                                          <p:stCondLst>
                                            <p:cond delay="0"/>
                                          </p:stCondLst>
                                        </p:cTn>
                                        <p:tgtEl>
                                          <p:spTgt spid="124"/>
                                        </p:tgtEl>
                                        <p:attrNameLst>
                                          <p:attrName>style.visibility</p:attrName>
                                        </p:attrNameLst>
                                      </p:cBhvr>
                                      <p:to>
                                        <p:strVal val="visible"/>
                                      </p:to>
                                    </p:set>
                                    <p:animEffect transition="in" filter="wipe(right)">
                                      <p:cBhvr>
                                        <p:cTn id="32" dur="500"/>
                                        <p:tgtEl>
                                          <p:spTgt spid="124"/>
                                        </p:tgtEl>
                                      </p:cBhvr>
                                    </p:animEffect>
                                  </p:childTnLst>
                                </p:cTn>
                              </p:par>
                              <p:par>
                                <p:cTn id="33" presetID="22" presetClass="entr" presetSubtype="2" fill="hold" grpId="0" nodeType="withEffect">
                                  <p:stCondLst>
                                    <p:cond delay="0"/>
                                  </p:stCondLst>
                                  <p:childTnLst>
                                    <p:set>
                                      <p:cBhvr>
                                        <p:cTn id="34" dur="1" fill="hold">
                                          <p:stCondLst>
                                            <p:cond delay="0"/>
                                          </p:stCondLst>
                                        </p:cTn>
                                        <p:tgtEl>
                                          <p:spTgt spid="127"/>
                                        </p:tgtEl>
                                        <p:attrNameLst>
                                          <p:attrName>style.visibility</p:attrName>
                                        </p:attrNameLst>
                                      </p:cBhvr>
                                      <p:to>
                                        <p:strVal val="visible"/>
                                      </p:to>
                                    </p:set>
                                    <p:animEffect transition="in" filter="wipe(right)">
                                      <p:cBhvr>
                                        <p:cTn id="35" dur="500"/>
                                        <p:tgtEl>
                                          <p:spTgt spid="127"/>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left)">
                                      <p:cBhvr>
                                        <p:cTn id="40" dur="500"/>
                                        <p:tgtEl>
                                          <p:spTgt spid="8"/>
                                        </p:tgtEl>
                                      </p:cBhvr>
                                    </p:animEffect>
                                  </p:childTnLst>
                                </p:cTn>
                              </p:par>
                            </p:childTnLst>
                          </p:cTn>
                        </p:par>
                        <p:par>
                          <p:cTn id="41" fill="hold">
                            <p:stCondLst>
                              <p:cond delay="500"/>
                            </p:stCondLst>
                            <p:childTnLst>
                              <p:par>
                                <p:cTn id="42" presetID="22" presetClass="entr" presetSubtype="8" fill="hold" grpId="0" nodeType="afterEffect">
                                  <p:stCondLst>
                                    <p:cond delay="0"/>
                                  </p:stCondLst>
                                  <p:childTnLst>
                                    <p:set>
                                      <p:cBhvr>
                                        <p:cTn id="43" dur="1" fill="hold">
                                          <p:stCondLst>
                                            <p:cond delay="0"/>
                                          </p:stCondLst>
                                        </p:cTn>
                                        <p:tgtEl>
                                          <p:spTgt spid="125"/>
                                        </p:tgtEl>
                                        <p:attrNameLst>
                                          <p:attrName>style.visibility</p:attrName>
                                        </p:attrNameLst>
                                      </p:cBhvr>
                                      <p:to>
                                        <p:strVal val="visible"/>
                                      </p:to>
                                    </p:set>
                                    <p:animEffect transition="in" filter="wipe(left)">
                                      <p:cBhvr>
                                        <p:cTn id="44" dur="500"/>
                                        <p:tgtEl>
                                          <p:spTgt spid="125"/>
                                        </p:tgtEl>
                                      </p:cBhvr>
                                    </p:animEffect>
                                  </p:childTnLst>
                                </p:cTn>
                              </p:par>
                            </p:childTnLst>
                          </p:cTn>
                        </p:par>
                        <p:par>
                          <p:cTn id="45" fill="hold">
                            <p:stCondLst>
                              <p:cond delay="1000"/>
                            </p:stCondLst>
                            <p:childTnLst>
                              <p:par>
                                <p:cTn id="46" presetID="9" presetClass="entr" presetSubtype="0" fill="hold" grpId="0" nodeType="after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dissolve">
                                      <p:cBhvr>
                                        <p:cTn id="48" dur="500"/>
                                        <p:tgtEl>
                                          <p:spTgt spid="136"/>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dissolve">
                                      <p:cBhvr>
                                        <p:cTn id="53" dur="500"/>
                                        <p:tgtEl>
                                          <p:spTgt spid="1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wipe(left)">
                                      <p:cBhvr>
                                        <p:cTn id="58" dur="500"/>
                                        <p:tgtEl>
                                          <p:spTgt spid="7"/>
                                        </p:tgtEl>
                                      </p:cBhvr>
                                    </p:animEffect>
                                  </p:childTnLst>
                                </p:cTn>
                              </p:par>
                            </p:childTnLst>
                          </p:cTn>
                        </p:par>
                        <p:par>
                          <p:cTn id="59" fill="hold">
                            <p:stCondLst>
                              <p:cond delay="500"/>
                            </p:stCondLst>
                            <p:childTnLst>
                              <p:par>
                                <p:cTn id="60" presetID="22" presetClass="entr" presetSubtype="8" fill="hold" grpId="0" nodeType="afterEffect">
                                  <p:stCondLst>
                                    <p:cond delay="0"/>
                                  </p:stCondLst>
                                  <p:childTnLst>
                                    <p:set>
                                      <p:cBhvr>
                                        <p:cTn id="61" dur="1" fill="hold">
                                          <p:stCondLst>
                                            <p:cond delay="0"/>
                                          </p:stCondLst>
                                        </p:cTn>
                                        <p:tgtEl>
                                          <p:spTgt spid="126"/>
                                        </p:tgtEl>
                                        <p:attrNameLst>
                                          <p:attrName>style.visibility</p:attrName>
                                        </p:attrNameLst>
                                      </p:cBhvr>
                                      <p:to>
                                        <p:strVal val="visible"/>
                                      </p:to>
                                    </p:set>
                                    <p:animEffect transition="in" filter="wipe(left)">
                                      <p:cBhvr>
                                        <p:cTn id="62" dur="500"/>
                                        <p:tgtEl>
                                          <p:spTgt spid="126"/>
                                        </p:tgtEl>
                                      </p:cBhvr>
                                    </p:animEffect>
                                  </p:childTnLst>
                                </p:cTn>
                              </p:par>
                            </p:childTnLst>
                          </p:cTn>
                        </p:par>
                        <p:par>
                          <p:cTn id="63" fill="hold">
                            <p:stCondLst>
                              <p:cond delay="1000"/>
                            </p:stCondLst>
                            <p:childTnLst>
                              <p:par>
                                <p:cTn id="64" presetID="9" presetClass="entr" presetSubtype="0" fill="hold" grpId="0" nodeType="afterEffect">
                                  <p:stCondLst>
                                    <p:cond delay="0"/>
                                  </p:stCondLst>
                                  <p:childTnLst>
                                    <p:set>
                                      <p:cBhvr>
                                        <p:cTn id="65" dur="1" fill="hold">
                                          <p:stCondLst>
                                            <p:cond delay="0"/>
                                          </p:stCondLst>
                                        </p:cTn>
                                        <p:tgtEl>
                                          <p:spTgt spid="137"/>
                                        </p:tgtEl>
                                        <p:attrNameLst>
                                          <p:attrName>style.visibility</p:attrName>
                                        </p:attrNameLst>
                                      </p:cBhvr>
                                      <p:to>
                                        <p:strVal val="visible"/>
                                      </p:to>
                                    </p:set>
                                    <p:animEffect transition="in" filter="dissolve">
                                      <p:cBhvr>
                                        <p:cTn id="66" dur="500"/>
                                        <p:tgtEl>
                                          <p:spTgt spid="137"/>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39"/>
                                        </p:tgtEl>
                                        <p:attrNameLst>
                                          <p:attrName>style.visibility</p:attrName>
                                        </p:attrNameLst>
                                      </p:cBhvr>
                                      <p:to>
                                        <p:strVal val="visible"/>
                                      </p:to>
                                    </p:set>
                                    <p:animEffect transition="in" filter="dissolve">
                                      <p:cBhvr>
                                        <p:cTn id="71" dur="500"/>
                                        <p:tgtEl>
                                          <p:spTgt spid="13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2" fill="hold" nodeType="click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right)">
                                      <p:cBhvr>
                                        <p:cTn id="76" dur="500"/>
                                        <p:tgtEl>
                                          <p:spTgt spid="13"/>
                                        </p:tgtEl>
                                      </p:cBhvr>
                                    </p:animEffect>
                                  </p:childTnLst>
                                </p:cTn>
                              </p:par>
                            </p:childTnLst>
                          </p:cTn>
                        </p:par>
                      </p:childTnLst>
                    </p:cTn>
                  </p:par>
                  <p:par>
                    <p:cTn id="77" fill="hold">
                      <p:stCondLst>
                        <p:cond delay="indefinite"/>
                      </p:stCondLst>
                      <p:childTnLst>
                        <p:par>
                          <p:cTn id="78" fill="hold">
                            <p:stCondLst>
                              <p:cond delay="0"/>
                            </p:stCondLst>
                            <p:childTnLst>
                              <p:par>
                                <p:cTn id="79" presetID="9" presetClass="entr" presetSubtype="0" fill="hold" nodeType="clickEffect">
                                  <p:stCondLst>
                                    <p:cond delay="0"/>
                                  </p:stCondLst>
                                  <p:childTnLst>
                                    <p:set>
                                      <p:cBhvr>
                                        <p:cTn id="80" dur="1" fill="hold">
                                          <p:stCondLst>
                                            <p:cond delay="0"/>
                                          </p:stCondLst>
                                        </p:cTn>
                                        <p:tgtEl>
                                          <p:spTgt spid="9"/>
                                        </p:tgtEl>
                                        <p:attrNameLst>
                                          <p:attrName>style.visibility</p:attrName>
                                        </p:attrNameLst>
                                      </p:cBhvr>
                                      <p:to>
                                        <p:strVal val="visible"/>
                                      </p:to>
                                    </p:set>
                                    <p:animEffect transition="in" filter="dissolve">
                                      <p:cBhvr>
                                        <p:cTn id="81" dur="500"/>
                                        <p:tgtEl>
                                          <p:spTgt spid="9"/>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8" fill="hold" nodeType="clickEffect">
                                  <p:stCondLst>
                                    <p:cond delay="0"/>
                                  </p:stCondLst>
                                  <p:childTnLst>
                                    <p:set>
                                      <p:cBhvr>
                                        <p:cTn id="85" dur="1" fill="hold">
                                          <p:stCondLst>
                                            <p:cond delay="0"/>
                                          </p:stCondLst>
                                        </p:cTn>
                                        <p:tgtEl>
                                          <p:spTgt spid="10"/>
                                        </p:tgtEl>
                                        <p:attrNameLst>
                                          <p:attrName>style.visibility</p:attrName>
                                        </p:attrNameLst>
                                      </p:cBhvr>
                                      <p:to>
                                        <p:strVal val="visible"/>
                                      </p:to>
                                    </p:set>
                                    <p:animEffect transition="in" filter="wipe(left)">
                                      <p:cBhvr>
                                        <p:cTn id="86" dur="500"/>
                                        <p:tgtEl>
                                          <p:spTgt spid="10"/>
                                        </p:tgtEl>
                                      </p:cBhvr>
                                    </p:animEffect>
                                  </p:childTnLst>
                                </p:cTn>
                              </p:par>
                            </p:childTnLst>
                          </p:cTn>
                        </p:par>
                        <p:par>
                          <p:cTn id="87" fill="hold">
                            <p:stCondLst>
                              <p:cond delay="500"/>
                            </p:stCondLst>
                            <p:childTnLst>
                              <p:par>
                                <p:cTn id="88" presetID="22" presetClass="entr" presetSubtype="8"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left)">
                                      <p:cBhvr>
                                        <p:cTn id="90" dur="500"/>
                                        <p:tgtEl>
                                          <p:spTgt spid="116"/>
                                        </p:tgtEl>
                                      </p:cBhvr>
                                    </p:animEffect>
                                  </p:childTnLst>
                                </p:cTn>
                              </p:par>
                            </p:childTnLst>
                          </p:cTn>
                        </p:par>
                        <p:par>
                          <p:cTn id="91" fill="hold">
                            <p:stCondLst>
                              <p:cond delay="1000"/>
                            </p:stCondLst>
                            <p:childTnLst>
                              <p:par>
                                <p:cTn id="92" presetID="22" presetClass="entr" presetSubtype="8" fill="hold" nodeType="afterEffect">
                                  <p:stCondLst>
                                    <p:cond delay="0"/>
                                  </p:stCondLst>
                                  <p:childTnLst>
                                    <p:set>
                                      <p:cBhvr>
                                        <p:cTn id="93" dur="1" fill="hold">
                                          <p:stCondLst>
                                            <p:cond delay="0"/>
                                          </p:stCondLst>
                                        </p:cTn>
                                        <p:tgtEl>
                                          <p:spTgt spid="11"/>
                                        </p:tgtEl>
                                        <p:attrNameLst>
                                          <p:attrName>style.visibility</p:attrName>
                                        </p:attrNameLst>
                                      </p:cBhvr>
                                      <p:to>
                                        <p:strVal val="visible"/>
                                      </p:to>
                                    </p:set>
                                    <p:animEffect transition="in" filter="wipe(left)">
                                      <p:cBhvr>
                                        <p:cTn id="94" dur="500"/>
                                        <p:tgtEl>
                                          <p:spTgt spid="11"/>
                                        </p:tgtEl>
                                      </p:cBhvr>
                                    </p:animEffect>
                                  </p:childTnLst>
                                </p:cTn>
                              </p:par>
                            </p:childTnLst>
                          </p:cTn>
                        </p:par>
                        <p:par>
                          <p:cTn id="95" fill="hold">
                            <p:stCondLst>
                              <p:cond delay="1500"/>
                            </p:stCondLst>
                            <p:childTnLst>
                              <p:par>
                                <p:cTn id="96" presetID="9" presetClass="entr" presetSubtype="0" fill="hold" grpId="0" nodeType="afterEffect">
                                  <p:stCondLst>
                                    <p:cond delay="0"/>
                                  </p:stCondLst>
                                  <p:childTnLst>
                                    <p:set>
                                      <p:cBhvr>
                                        <p:cTn id="97" dur="1" fill="hold">
                                          <p:stCondLst>
                                            <p:cond delay="0"/>
                                          </p:stCondLst>
                                        </p:cTn>
                                        <p:tgtEl>
                                          <p:spTgt spid="138"/>
                                        </p:tgtEl>
                                        <p:attrNameLst>
                                          <p:attrName>style.visibility</p:attrName>
                                        </p:attrNameLst>
                                      </p:cBhvr>
                                      <p:to>
                                        <p:strVal val="visible"/>
                                      </p:to>
                                    </p:set>
                                    <p:animEffect transition="in" filter="dissolve">
                                      <p:cBhvr>
                                        <p:cTn id="98" dur="500"/>
                                        <p:tgtEl>
                                          <p:spTgt spid="138"/>
                                        </p:tgtEl>
                                      </p:cBhvr>
                                    </p:animEffect>
                                  </p:childTnLst>
                                </p:cTn>
                              </p:par>
                            </p:childTnLst>
                          </p:cTn>
                        </p:par>
                        <p:par>
                          <p:cTn id="99" fill="hold">
                            <p:stCondLst>
                              <p:cond delay="2000"/>
                            </p:stCondLst>
                            <p:childTnLst>
                              <p:par>
                                <p:cTn id="100" presetID="22" presetClass="entr" presetSubtype="2" fill="hold" nodeType="afterEffect">
                                  <p:stCondLst>
                                    <p:cond delay="0"/>
                                  </p:stCondLst>
                                  <p:childTnLst>
                                    <p:set>
                                      <p:cBhvr>
                                        <p:cTn id="101" dur="1" fill="hold">
                                          <p:stCondLst>
                                            <p:cond delay="0"/>
                                          </p:stCondLst>
                                        </p:cTn>
                                        <p:tgtEl>
                                          <p:spTgt spid="12"/>
                                        </p:tgtEl>
                                        <p:attrNameLst>
                                          <p:attrName>style.visibility</p:attrName>
                                        </p:attrNameLst>
                                      </p:cBhvr>
                                      <p:to>
                                        <p:strVal val="visible"/>
                                      </p:to>
                                    </p:set>
                                    <p:animEffect transition="in" filter="wipe(right)">
                                      <p:cBhvr>
                                        <p:cTn id="10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P spid="14" grpId="0" animBg="1"/>
      <p:bldP spid="1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the approach</a:t>
            </a:r>
            <a:endParaRPr lang="en-US"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545687" y="1489418"/>
            <a:ext cx="1135362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multiple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r>
              <a:rPr kumimoji="0" lang="en-US" altLang="en-US"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in flight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 individually ACKs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buffers packets, as needed, for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a:t>
            </a:r>
          </a:p>
          <a:p>
            <a:pPr marL="747713" lvl="1" indent="-227013">
              <a:spcBef>
                <a:spcPts val="1000"/>
              </a:spcBef>
              <a:buClr>
                <a:srgbClr val="0000A3"/>
              </a:buClr>
              <a:defRPr/>
            </a:pPr>
            <a:r>
              <a:rPr lang="en-US" altLang="en-US" sz="2800" dirty="0">
                <a:solidFill>
                  <a:prstClr val="black"/>
                </a:solidFill>
                <a:ea typeface="ＭＳ Ｐゴシック" panose="020B0600070205080204" pitchFamily="34" charset="-128"/>
              </a:rPr>
              <a:t>maintains (conceptually) a timer for each unACKed pkt</a:t>
            </a:r>
          </a:p>
          <a:p>
            <a:pPr marL="1195388" lvl="2" indent="-227013">
              <a:spcBef>
                <a:spcPts val="1000"/>
              </a:spcBef>
              <a:buClr>
                <a:srgbClr val="0000A3"/>
              </a:buClr>
              <a:defRPr/>
            </a:pPr>
            <a:r>
              <a:rPr lang="en-US" altLang="en-US" sz="2800" dirty="0">
                <a:solidFill>
                  <a:prstClr val="black"/>
                </a:solidFill>
                <a:ea typeface="ＭＳ Ｐゴシック" panose="020B0600070205080204" pitchFamily="34" charset="-128"/>
              </a:rPr>
              <a:t>timeout: retransmits single unACKed packet  associated with timeout</a:t>
            </a:r>
          </a:p>
          <a:p>
            <a:pPr marL="746125" lvl="1" indent="-223838">
              <a:spcBef>
                <a:spcPts val="1000"/>
              </a:spcBef>
              <a:buClr>
                <a:srgbClr val="0000A3"/>
              </a:buCl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maintains (conceptually) “window” over </a:t>
            </a:r>
            <a:r>
              <a:rPr kumimoji="0" lang="en-US"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t>
            </a:r>
          </a:p>
          <a:p>
            <a:pPr lvl="2" indent="-231775">
              <a:buClr>
                <a:srgbClr val="0000A8"/>
              </a:buCl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limits pipelined, “in flight” packets to be within this window</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5200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2">
                                            <p:txEl>
                                              <p:pRg st="1" end="1"/>
                                            </p:txEl>
                                          </p:spTgt>
                                        </p:tgtEl>
                                        <p:attrNameLst>
                                          <p:attrName>style.visibility</p:attrName>
                                        </p:attrNameLst>
                                      </p:cBhvr>
                                      <p:to>
                                        <p:strVal val="visible"/>
                                      </p:to>
                                    </p:set>
                                    <p:animEffect transition="in" filter="dissolve">
                                      <p:cBhvr>
                                        <p:cTn id="12" dur="500"/>
                                        <p:tgtEl>
                                          <p:spTgt spid="72">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2">
                                            <p:txEl>
                                              <p:pRg st="3" end="3"/>
                                            </p:txEl>
                                          </p:spTgt>
                                        </p:tgtEl>
                                        <p:attrNameLst>
                                          <p:attrName>style.visibility</p:attrName>
                                        </p:attrNameLst>
                                      </p:cBhvr>
                                      <p:to>
                                        <p:strVal val="visible"/>
                                      </p:to>
                                    </p:set>
                                    <p:animEffect transition="in" filter="dissolve">
                                      <p:cBhvr>
                                        <p:cTn id="20" dur="500"/>
                                        <p:tgtEl>
                                          <p:spTgt spid="72">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72">
                                            <p:txEl>
                                              <p:pRg st="7" end="7"/>
                                            </p:txEl>
                                          </p:spTgt>
                                        </p:tgtEl>
                                        <p:attrNameLst>
                                          <p:attrName>style.visibility</p:attrName>
                                        </p:attrNameLst>
                                      </p:cBhvr>
                                      <p:to>
                                        <p:strVal val="visible"/>
                                      </p:to>
                                    </p:set>
                                    <p:animEffect transition="in" filter="dissolve">
                                      <p:cBhvr>
                                        <p:cTn id="32" dur="500"/>
                                        <p:tgtEl>
                                          <p:spTgt spid="7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receiver windows</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74</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and receiver</a:t>
            </a:r>
            <a:endParaRPr lang="en-US"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sendbase,sendbase+N-1</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 smallest unACKed packet, advance window base to next unACKed seq #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64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 rcvbase+N-1]</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[rcvbase-N,rcvbase-1]</a:t>
              </a:r>
              <a:endParaRPr kumimoji="0" lang="en-US" sz="3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75</a:t>
            </a:fld>
            <a:endParaRPr lang="en-US"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dirty="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pkt2;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472668" y="5919787"/>
            <a:ext cx="3498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76</a:t>
            </a:fld>
            <a:endParaRPr lang="en-US" dirty="0"/>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77</a:t>
            </a:fld>
            <a:endParaRPr lang="en-US" dirty="0"/>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78</a:t>
            </a:fld>
            <a:endParaRPr lang="en-US" dirty="0"/>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Font typeface="Arial"/>
              <a:buChar char="•"/>
              <a:defRPr/>
            </a:pPr>
            <a:r>
              <a:rPr lang="en-US" dirty="0"/>
              <a:t>segment structure</a:t>
            </a:r>
          </a:p>
          <a:p>
            <a:pPr marL="746125" lvl="1" indent="-288925">
              <a:buFont typeface="Arial"/>
              <a:buChar char="•"/>
              <a:defRPr/>
            </a:pPr>
            <a:r>
              <a:rPr lang="en-US" dirty="0"/>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79</a:t>
            </a:fld>
            <a:endParaRPr lang="en-US" dirty="0"/>
          </a:p>
        </p:txBody>
      </p:sp>
      <p:pic>
        <p:nvPicPr>
          <p:cNvPr id="4" name="Picture 3">
            <a:extLst>
              <a:ext uri="{FF2B5EF4-FFF2-40B4-BE49-F238E27FC236}">
                <a16:creationId xmlns:a16="http://schemas.microsoft.com/office/drawing/2014/main" id="{4548EDD0-6F77-DEC5-CBD0-2F2712004FE4}"/>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132716274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demultiplexes</a:t>
            </a:r>
            <a:r>
              <a:rPr kumimoji="0" lang="en-US" sz="2400" b="0" i="0" u="none" strike="noStrike" kern="1200" cap="none" spc="0" normalizeH="0" baseline="0" noProof="0" dirty="0">
                <a:ln>
                  <a:noFill/>
                </a:ln>
                <a:solidFill>
                  <a:prstClr val="black"/>
                </a:solidFill>
                <a:effectLst/>
                <a:uLnTx/>
                <a:uFillTx/>
                <a:latin typeface="Calibri"/>
                <a:ea typeface="+mn-ea"/>
                <a:cs typeface="+mn-cs"/>
              </a:rPr>
              <a:t>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a:t>
            </a:fld>
            <a:endParaRPr lang="en-US"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overview  </a:t>
            </a:r>
            <a:r>
              <a:rPr lang="en-US" sz="3200" b="0" dirty="0"/>
              <a:t>RFCs: 793,1122, 2018, 5681, 7323</a:t>
            </a:r>
            <a:endParaRPr lang="en-US"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80</a:t>
            </a:fld>
            <a:endParaRPr lang="en-US"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segment structure</a:t>
            </a:r>
            <a:endParaRPr lang="en-US"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dest port #</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into bytestream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113459"/>
            <a:chOff x="5398860" y="4614412"/>
            <a:chExt cx="5770816"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6727821" y="5150307"/>
              <a:ext cx="2149479"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5828956" cy="1090980"/>
            <a:chOff x="1895418" y="3659802"/>
            <a:chExt cx="5828956" cy="1090980"/>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326050"/>
              <a:ext cx="1688926"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options</a:t>
              </a: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855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318075" y="2819126"/>
            <a:ext cx="4456458" cy="424732"/>
            <a:chOff x="318075" y="2819126"/>
            <a:chExt cx="4456458"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318075" y="2819126"/>
              <a:ext cx="3287333"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length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(of TCP header)</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660551"/>
            <a:chOff x="172543" y="2863949"/>
            <a:chExt cx="6190466" cy="2660551"/>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822769"/>
              <a:ext cx="3419248"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connection management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lumMod val="75000"/>
                    </a:prstClr>
                  </a:solidFill>
                  <a:effectLst/>
                  <a:uLnTx/>
                  <a:uFillTx/>
                  <a:latin typeface="Arial" charset="0"/>
                  <a:ea typeface="ＭＳ Ｐゴシック" charset="0"/>
                  <a:cs typeface="+mn-cs"/>
                </a:rPr>
                <a:t>Urg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81</a:t>
            </a:fld>
            <a:endParaRPr lang="en-US" dirty="0"/>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number” of first byte in segment’s data</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ACKed</a:t>
            </a: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endPar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of next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cumulative ACK</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1" u="sng"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say, - up to implementor</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82</a:t>
            </a:fld>
            <a:endParaRPr lang="en-US"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011734"/>
            <a:ext cx="2519185" cy="7571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001865"/>
            <a:ext cx="3187212" cy="8309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5644479"/>
            <a:ext cx="3401893"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492971"/>
            <a:ext cx="99738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204390" y="1459336"/>
            <a:ext cx="1008610"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254102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352302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451838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2508613"/>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2561001"/>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168787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172756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281538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373781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83</a:t>
            </a:fld>
            <a:endParaRPr lang="en-US"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retransmissions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84</a:t>
            </a:fld>
            <a:endParaRPr lang="en-US"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EstimatedRTT = (1-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)*EstimatedRTT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*SampleRTT</a:t>
            </a: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7067550" cy="14244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0.125</a:t>
            </a: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3229" y="2443135"/>
            <a:ext cx="6448425" cy="4292600"/>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time (seconds)</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85</a:t>
            </a:fld>
            <a:endParaRPr lang="en-US" dirty="0"/>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TimeoutInterval = EstimatedRTT + 4*DevRTT</a:t>
              </a: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827690"/>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DevRTT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)*DevRTT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*|SampleRTT-EstimatedRTT|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0.25)</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192141"/>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SampleRTT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86</a:t>
            </a:fld>
            <a:endParaRPr lang="en-US"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sz="3600" dirty="0"/>
              <a:t>(simplified)</a:t>
            </a:r>
            <a:endParaRPr lang="en-US"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think of timer as for oldest unACKed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dirty="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ACK acknowledges previously unACKed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update what is known to be ACKed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start timer if there are  still unACKed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422074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a:t>
            </a:r>
            <a:endParaRPr lang="en-US" sz="4400" b="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ACKed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336956" cy="50575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ACKing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 (</a:t>
            </a:r>
            <a:r>
              <a:rPr kumimoji="0" lang="en-US" sz="2000" b="0" i="1"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acking</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last correctly received in order byte)</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lang="en-US" sz="2000" dirty="0">
                <a:solidFill>
                  <a:prstClr val="black"/>
                </a:solidFill>
                <a:latin typeface="Calibri" panose="020F0502020204030204"/>
              </a:rPr>
              <a:t>i</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mmediate</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41950" y="4268405"/>
            <a:ext cx="8306415"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006253" y="5368718"/>
            <a:ext cx="8400544"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421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89</a:t>
            </a:fld>
            <a:endParaRPr lang="en-US"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fontScale="90000"/>
          </a:bodyPr>
          <a:lstStyle/>
          <a:p>
            <a:r>
              <a:rPr lang="en-US" sz="4800" dirty="0">
                <a:cs typeface="Calibri" panose="020F0502020204030204" pitchFamily="34" charset="0"/>
              </a:rPr>
              <a:t>Two principal Internet transport protocols</a:t>
            </a:r>
            <a:endParaRPr lang="en-US"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a:t>
            </a:fld>
            <a:endParaRPr lang="en-US"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90</a:t>
            </a:fld>
            <a:endParaRPr lang="en-US"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fast retransmit</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triple duplicate ACKs”),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resend unACKed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likely that unACKed segment lost, so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91</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92</a:t>
            </a:fld>
            <a:endParaRPr lang="en-US" dirty="0"/>
          </a:p>
        </p:txBody>
      </p:sp>
      <p:pic>
        <p:nvPicPr>
          <p:cNvPr id="4" name="Picture 3">
            <a:extLst>
              <a:ext uri="{FF2B5EF4-FFF2-40B4-BE49-F238E27FC236}">
                <a16:creationId xmlns:a16="http://schemas.microsoft.com/office/drawing/2014/main" id="{E38C2079-94CD-4084-5DA7-4A43DA538B7E}"/>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319357942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93</a:t>
            </a:fld>
            <a:endParaRPr lang="en-US"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94</a:t>
            </a:fld>
            <a:endParaRPr lang="en-US" dirty="0"/>
          </a:p>
        </p:txBody>
      </p:sp>
    </p:spTree>
    <p:extLst>
      <p:ext uri="{BB962C8B-B14F-4D97-AF65-F5344CB8AC3E}">
        <p14:creationId xmlns:p14="http://schemas.microsoft.com/office/powerpoint/2010/main" val="473837047"/>
      </p:ext>
    </p:extLst>
  </p:cSld>
  <p:clrMapOvr>
    <a:masterClrMapping/>
  </p:clrMapOvr>
  <p:transition spd="med">
    <p:fade/>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95</a:t>
            </a:fld>
            <a:endParaRPr lang="en-US" dirty="0"/>
          </a:p>
        </p:txBody>
      </p:sp>
    </p:spTree>
    <p:extLst>
      <p:ext uri="{BB962C8B-B14F-4D97-AF65-F5344CB8AC3E}">
        <p14:creationId xmlns:p14="http://schemas.microsoft.com/office/powerpoint/2010/main" val="859008616"/>
      </p:ext>
    </p:extLst>
  </p:cSld>
  <p:clrMapOvr>
    <a:masterClrMapping/>
  </p:clrMapOvr>
  <p:transition spd="med">
    <p:fad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won’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overflow receiver’s buffer by transmitting too much, too fast</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96</a:t>
            </a:fld>
            <a:endParaRPr lang="en-US" dirty="0"/>
          </a:p>
        </p:txBody>
      </p:sp>
    </p:spTree>
    <p:extLst>
      <p:ext uri="{BB962C8B-B14F-4D97-AF65-F5344CB8AC3E}">
        <p14:creationId xmlns:p14="http://schemas.microsoft.com/office/powerpoint/2010/main" val="3329041873"/>
      </p:ext>
    </p:extLst>
  </p:cSld>
  <p:clrMapOvr>
    <a:masterClrMapping/>
  </p:clrMapOvr>
  <p:transition spd="med">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auto-adjust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unACKed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auto-adjust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unACKed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98</a:t>
            </a:fld>
            <a:endParaRPr lang="en-US"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connection management</a:t>
            </a:r>
            <a:endParaRPr lang="en-US"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clientSocket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newSocket("hostname","port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connectionSocket = welcomeSocket.accept();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99</a:t>
            </a:fld>
            <a:endParaRPr lang="en-US"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32463</TotalTime>
  <Words>16342</Words>
  <Application>Microsoft Macintosh PowerPoint</Application>
  <PresentationFormat>Widescreen</PresentationFormat>
  <Paragraphs>3322</Paragraphs>
  <Slides>154</Slides>
  <Notes>151</Notes>
  <HiddenSlides>0</HiddenSlides>
  <MMClips>0</MMClips>
  <ScaleCrop>false</ScaleCrop>
  <HeadingPairs>
    <vt:vector size="8" baseType="variant">
      <vt:variant>
        <vt:lpstr>Fonts Used</vt:lpstr>
      </vt:variant>
      <vt:variant>
        <vt:i4>16</vt:i4>
      </vt:variant>
      <vt:variant>
        <vt:lpstr>Theme</vt:lpstr>
      </vt:variant>
      <vt:variant>
        <vt:i4>1</vt:i4>
      </vt:variant>
      <vt:variant>
        <vt:lpstr>Embedded OLE Servers</vt:lpstr>
      </vt:variant>
      <vt:variant>
        <vt:i4>1</vt:i4>
      </vt:variant>
      <vt:variant>
        <vt:lpstr>Slide Titles</vt:lpstr>
      </vt:variant>
      <vt:variant>
        <vt:i4>154</vt:i4>
      </vt:variant>
    </vt:vector>
  </HeadingPairs>
  <TitlesOfParts>
    <vt:vector size="172" baseType="lpstr">
      <vt:lpstr>MS Mincho</vt:lpstr>
      <vt:lpstr>ＭＳ Ｐゴシック</vt:lpstr>
      <vt:lpstr>Aptos</vt:lpstr>
      <vt:lpstr>Arial</vt:lpstr>
      <vt:lpstr>Arial Narrow</vt:lpstr>
      <vt:lpstr>Calibri</vt:lpstr>
      <vt:lpstr>Comic Sans MS</vt:lpstr>
      <vt:lpstr>Courier</vt:lpstr>
      <vt:lpstr>Courier New</vt:lpstr>
      <vt:lpstr>Courier Std</vt:lpstr>
      <vt:lpstr>Gill Sans MT</vt:lpstr>
      <vt:lpstr>Symbol</vt:lpstr>
      <vt:lpstr>Tahoma</vt:lpstr>
      <vt:lpstr>Times New Roman</vt:lpstr>
      <vt:lpstr>Wingdings</vt:lpstr>
      <vt:lpstr>Wingdings 3</vt:lpstr>
      <vt:lpstr>Office Theme</vt:lpstr>
      <vt:lpstr>Picture</vt:lpstr>
      <vt:lpstr>PowerPoint Presentation</vt:lpstr>
      <vt:lpstr>Transport layer: overview</vt:lpstr>
      <vt:lpstr>Transport layer: roadmap</vt:lpstr>
      <vt:lpstr>Transport services and protocols</vt:lpstr>
      <vt:lpstr>Transport vs. network layer services and protocols</vt:lpstr>
      <vt:lpstr>Transport vs. network layer services and protocols</vt:lpstr>
      <vt:lpstr>Transport Layer Actions</vt:lpstr>
      <vt:lpstr>Transport Layer Actions</vt:lpstr>
      <vt:lpstr>Two principal Internet transport protocols</vt:lpstr>
      <vt:lpstr>Chapter 3: roadmap</vt:lpstr>
      <vt:lpstr>Multiplexing/demultiplexing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How demultiplexing works</vt:lpstr>
      <vt:lpstr>Connectionless demultiplexing</vt:lpstr>
      <vt:lpstr>Connectionless demultiplexing: an example</vt:lpstr>
      <vt:lpstr>Connection-oriented demultiplexing</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Internet checksum</vt:lpstr>
      <vt:lpstr>Internet checksum: an example</vt:lpstr>
      <vt:lpstr>Internet checksum: weak protection!</vt:lpstr>
      <vt:lpstr>Summary: UDP</vt:lpstr>
      <vt:lpstr>Chapter 3: roadmap</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rdt2.0: channel with bit errors</vt:lpstr>
      <vt:lpstr>rdt2.0: channel with bit errors</vt:lpstr>
      <vt:lpstr>rdt2.0: FSM specifications</vt:lpstr>
      <vt:lpstr>rdt2.0: FSM specification</vt:lpstr>
      <vt:lpstr>rdt2.0: operation with no errors</vt:lpstr>
      <vt:lpstr>rdt2.0: corrupted packet scenario</vt:lpstr>
      <vt:lpstr>rdt2.0 has a fatal flaw!</vt:lpstr>
      <vt:lpstr>rdt2.1: sender, handling garbled ACK/NAKs</vt:lpstr>
      <vt:lpstr>rdt2.1: receiver, handling garbled ACK/NAKs</vt:lpstr>
      <vt:lpstr>rdt2.1: discussion</vt:lpstr>
      <vt:lpstr>rdt2.2: a NAK-free protocol</vt:lpstr>
      <vt:lpstr>rdt2.2: sender, receiver fragments</vt:lpstr>
      <vt:lpstr>rdt3.0: channels with errors and loss</vt:lpstr>
      <vt:lpstr>rdt3.0: channels with errors and loss</vt:lpstr>
      <vt:lpstr>rdt3.0 sender</vt:lpstr>
      <vt:lpstr>rdt3.0 sender</vt:lpstr>
      <vt:lpstr>rdt3.0 in action</vt:lpstr>
      <vt:lpstr>rdt3.0 in action</vt:lpstr>
      <vt:lpstr>Performance of rdt3.0 (stop-and-wait)</vt:lpstr>
      <vt:lpstr>rdt3.0: stop-and-wait operation</vt:lpstr>
      <vt:lpstr>rdt3.0: stop-and-wait operation</vt:lpstr>
      <vt:lpstr>rdt3.0: pipelined protocols operation</vt:lpstr>
      <vt:lpstr>Pipelining: increased utilization</vt:lpstr>
      <vt:lpstr>Go-Back-N: sender</vt:lpstr>
      <vt:lpstr>Go-Back-N: receiver</vt:lpstr>
      <vt:lpstr>Go-Back-N in action</vt:lpstr>
      <vt:lpstr>Selective repeat: the approach</vt:lpstr>
      <vt:lpstr>Selective repeat: sender, receiver windows</vt:lpstr>
      <vt:lpstr>Selective repeat: sender and receiver</vt:lpstr>
      <vt:lpstr>Selective Repeat in action</vt:lpstr>
      <vt:lpstr>Selective repeat:  a dilemma!</vt:lpstr>
      <vt:lpstr>Selective repeat:  a dilemma!</vt:lpstr>
      <vt:lpstr>Chapter 3: roadmap</vt:lpstr>
      <vt:lpstr>TCP: overview  RFCs: 793,1122, 2018, 5681, 7323</vt:lpstr>
      <vt:lpstr>TCP segment structure</vt:lpstr>
      <vt:lpstr>TCP sequence numbers, ACKs</vt:lpstr>
      <vt:lpstr>TCP sequence numbers, ACKs</vt:lpstr>
      <vt:lpstr>TCP round trip time, timeout</vt:lpstr>
      <vt:lpstr>TCP round trip time, timeout</vt:lpstr>
      <vt:lpstr>TCP round trip time, timeout</vt:lpstr>
      <vt:lpstr>TCP Sender (simplified)</vt:lpstr>
      <vt:lpstr>TCP Receiver: ACK generation [RFC 5681]</vt:lpstr>
      <vt:lpstr>TCP: retransmission scenarios</vt:lpstr>
      <vt:lpstr>TCP: retransmission scenarios</vt:lpstr>
      <vt:lpstr>TCP fast retransmit</vt:lpstr>
      <vt:lpstr>Chapter 3: roadmap</vt:lpstr>
      <vt:lpstr>TCP flow control</vt:lpstr>
      <vt:lpstr>TCP flow control</vt:lpstr>
      <vt:lpstr>TCP flow control</vt:lpstr>
      <vt:lpstr>TCP flow control</vt:lpstr>
      <vt:lpstr>TCP flow control</vt:lpstr>
      <vt:lpstr>TCP flow control</vt:lpstr>
      <vt:lpstr>TCP connection management</vt:lpstr>
      <vt:lpstr>Agreeing to establish a connection</vt:lpstr>
      <vt:lpstr>2-way handshake scenarios</vt:lpstr>
      <vt:lpstr>2-way handshake scenarios</vt:lpstr>
      <vt:lpstr>2-way handshake scenarios</vt:lpstr>
      <vt:lpstr>TCP 3-way handshake</vt:lpstr>
      <vt:lpstr>A human 3-way handshake protocol</vt:lpstr>
      <vt:lpstr>Closing a TCP connection</vt:lpstr>
      <vt:lpstr>Chapter 3: roadmap</vt:lpstr>
      <vt:lpstr>Principles of congestion control</vt:lpstr>
      <vt:lpstr>Causes/costs of congestion: scenario 1 </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3</vt:lpstr>
      <vt:lpstr>Causes/costs of congestion: scenario 3</vt:lpstr>
      <vt:lpstr>Causes/costs of congestion: insights</vt:lpstr>
      <vt:lpstr>Approaches towards congestion control</vt:lpstr>
      <vt:lpstr>Approaches towards congestion control</vt:lpstr>
      <vt:lpstr>Chapter 3: roadmap</vt:lpstr>
      <vt:lpstr>TCP congestion control: AIMD</vt:lpstr>
      <vt:lpstr>TCP AIMD: more</vt:lpstr>
      <vt:lpstr>TCP congestion control: details</vt:lpstr>
      <vt:lpstr>TCP slow start </vt:lpstr>
      <vt:lpstr>TCP: from slow start to congestion avoidance</vt:lpstr>
      <vt:lpstr>Summary: TCP congestion control</vt:lpstr>
      <vt:lpstr>TCP CUBIC</vt:lpstr>
      <vt:lpstr>TCP CUBIC</vt:lpstr>
      <vt:lpstr>TCP and the congested “bottleneck link”</vt:lpstr>
      <vt:lpstr>TCP and the congested “bottleneck link”</vt:lpstr>
      <vt:lpstr>TCP and the congested “bottleneck link”</vt:lpstr>
      <vt:lpstr>PowerPoint Presentation</vt:lpstr>
      <vt:lpstr>Keeping the pipe just full, but no fuller</vt:lpstr>
      <vt:lpstr>Keeping the pipe just full, but no fuller</vt:lpstr>
      <vt:lpstr>BBR (Bottleneck Bandwidth and RTT) </vt:lpstr>
      <vt:lpstr>Explicit congestion notification (ECN)</vt:lpstr>
      <vt:lpstr>TCP fairness</vt:lpstr>
      <vt:lpstr>Q: is TCP Fair?</vt:lpstr>
      <vt:lpstr>Fairness: must all network apps be “fair”?</vt:lpstr>
      <vt:lpstr>Transport layer: roadmap</vt:lpstr>
      <vt:lpstr>Evolving transport-layer functionality</vt:lpstr>
      <vt:lpstr>QUIC: Quick UDP Internet Connections</vt:lpstr>
      <vt:lpstr>QUIC: Quick UDP Internet Connections</vt:lpstr>
      <vt:lpstr>QUIC: streams: parallelism, no HOL blocking</vt:lpstr>
      <vt:lpstr>Chapter 3: summary</vt:lpstr>
      <vt:lpstr>Additional Chapter 3 slides</vt:lpstr>
      <vt:lpstr>Go-Back-N: sender extended FSM</vt:lpstr>
      <vt:lpstr>Go-Back-N: receiver extended FSM</vt:lpstr>
      <vt:lpstr>TCP sender (simplified)</vt:lpstr>
      <vt:lpstr>TCP 3-way handshake FSM</vt:lpstr>
      <vt:lpstr>Closing a TCP connection</vt:lpstr>
      <vt:lpstr>TCP throughput</vt:lpstr>
      <vt:lpstr>TCP over “long, fat pipes”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Talukder, Sajedul</cp:lastModifiedBy>
  <cp:revision>423</cp:revision>
  <dcterms:created xsi:type="dcterms:W3CDTF">2020-01-18T07:24:59Z</dcterms:created>
  <dcterms:modified xsi:type="dcterms:W3CDTF">2025-10-22T19:33:20Z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b73649dc-6fee-4eb8-a128-734c3c842ea8_Enabled">
    <vt:lpwstr>true</vt:lpwstr>
  </property>
  <property fmtid="{D5CDD505-2E9C-101B-9397-08002B2CF9AE}" pid="3" name="MSIP_Label_b73649dc-6fee-4eb8-a128-734c3c842ea8_SetDate">
    <vt:lpwstr>2025-10-08T17:48:14Z</vt:lpwstr>
  </property>
  <property fmtid="{D5CDD505-2E9C-101B-9397-08002B2CF9AE}" pid="4" name="MSIP_Label_b73649dc-6fee-4eb8-a128-734c3c842ea8_Method">
    <vt:lpwstr>Standard</vt:lpwstr>
  </property>
  <property fmtid="{D5CDD505-2E9C-101B-9397-08002B2CF9AE}" pid="5" name="MSIP_Label_b73649dc-6fee-4eb8-a128-734c3c842ea8_Name">
    <vt:lpwstr>defa4170-0d19-0005-0004-bc88714345d2</vt:lpwstr>
  </property>
  <property fmtid="{D5CDD505-2E9C-101B-9397-08002B2CF9AE}" pid="6" name="MSIP_Label_b73649dc-6fee-4eb8-a128-734c3c842ea8_SiteId">
    <vt:lpwstr>857c21d2-1a16-43a4-90cf-d57f3fab9d2f</vt:lpwstr>
  </property>
  <property fmtid="{D5CDD505-2E9C-101B-9397-08002B2CF9AE}" pid="7" name="MSIP_Label_b73649dc-6fee-4eb8-a128-734c3c842ea8_ActionId">
    <vt:lpwstr>98603d3d-7236-42d9-83cf-2fa098064f7c</vt:lpwstr>
  </property>
  <property fmtid="{D5CDD505-2E9C-101B-9397-08002B2CF9AE}" pid="8" name="MSIP_Label_b73649dc-6fee-4eb8-a128-734c3c842ea8_ContentBits">
    <vt:lpwstr>0</vt:lpwstr>
  </property>
  <property fmtid="{D5CDD505-2E9C-101B-9397-08002B2CF9AE}" pid="9" name="MSIP_Label_b73649dc-6fee-4eb8-a128-734c3c842ea8_Tag">
    <vt:lpwstr>50, 3, 0, 1</vt:lpwstr>
  </property>
</Properties>
</file>