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66" r:id="rId4"/>
    <p:sldId id="267" r:id="rId5"/>
    <p:sldId id="259" r:id="rId6"/>
    <p:sldId id="260" r:id="rId7"/>
    <p:sldId id="261" r:id="rId8"/>
    <p:sldId id="262" r:id="rId9"/>
    <p:sldId id="263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13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EA115C-8FB6-48C2-B4A7-EF0B8B292B42}" type="datetimeFigureOut">
              <a:rPr lang="en-US" smtClean="0"/>
              <a:t>11/22/2016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BF915-54D4-468C-B19C-59B57FEF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810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BF915-54D4-468C-B19C-59B57FEF069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51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BF915-54D4-468C-B19C-59B57FEF069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133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Feasible and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35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1"/>
            <a:ext cx="8229600" cy="533400"/>
          </a:xfrm>
        </p:spPr>
        <p:txBody>
          <a:bodyPr/>
          <a:lstStyle/>
          <a:p>
            <a:r>
              <a:rPr lang="en-US" sz="2400" dirty="0" smtClean="0"/>
              <a:t>Question: what do physicists do?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1066800"/>
            <a:ext cx="78121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Answer: What we have? We have observations x, we have results of experiments.</a:t>
            </a:r>
          </a:p>
          <a:p>
            <a:r>
              <a:rPr lang="en-US" dirty="0" smtClean="0"/>
              <a:t>What we want? We want to find a formula or an algorithm y that explains  these </a:t>
            </a:r>
          </a:p>
          <a:p>
            <a:r>
              <a:rPr lang="en-US" dirty="0" smtClean="0"/>
              <a:t>observations.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2133600"/>
            <a:ext cx="48574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Example: Ohm’s Law.</a:t>
            </a:r>
          </a:p>
          <a:p>
            <a:endParaRPr lang="en-US" dirty="0"/>
          </a:p>
          <a:p>
            <a:r>
              <a:rPr lang="en-US" dirty="0" smtClean="0"/>
              <a:t>Ohm made many experiments and collected data:</a:t>
            </a:r>
          </a:p>
          <a:p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310349"/>
              </p:ext>
            </p:extLst>
          </p:nvPr>
        </p:nvGraphicFramePr>
        <p:xfrm>
          <a:off x="685800" y="3477607"/>
          <a:ext cx="6926580" cy="17801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8860"/>
                <a:gridCol w="2308860"/>
                <a:gridCol w="2308860"/>
              </a:tblGrid>
              <a:tr h="4450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 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50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1.0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2.0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2.0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50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2.0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1.5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3.0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50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4.0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2.0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8.0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907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81001"/>
                <a:ext cx="8229600" cy="4191000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 smtClean="0"/>
                  <a:t>Then he found out that all these experiment are covered by a simple expression: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sz="2400" dirty="0"/>
              </a:p>
              <a:p>
                <a:r>
                  <a:rPr lang="en-US" sz="2400" dirty="0" smtClean="0"/>
                  <a:t>So what is a problem that physicists solve?</a:t>
                </a:r>
              </a:p>
              <a:p>
                <a:r>
                  <a:rPr lang="en-US" sz="2400" dirty="0" smtClean="0"/>
                  <a:t>Given: observations x</a:t>
                </a:r>
              </a:p>
              <a:p>
                <a:r>
                  <a:rPr lang="en-US" sz="2400" dirty="0" smtClean="0"/>
                  <a:t>Find: a physical law y that explains these observations. Finding the law is difficult (this is what Nobel prizes are given for).</a:t>
                </a:r>
              </a:p>
              <a:p>
                <a:r>
                  <a:rPr lang="en-US" sz="2400" dirty="0" smtClean="0"/>
                  <a:t>But once you have a law checking that data fits this law is straightforward. It is linear time, check observation by observation.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81001"/>
                <a:ext cx="8229600" cy="4191000"/>
              </a:xfrm>
              <a:blipFill rotWithShape="1">
                <a:blip r:embed="rId2"/>
                <a:stretch>
                  <a:fillRect l="-963" t="-1164" r="-1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685799" y="4572000"/>
            <a:ext cx="33418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Question: Can y be of any length?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799" y="5105400"/>
            <a:ext cx="76901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Answer: not really, if the formulation is too long, we can as well list all the cases </a:t>
            </a:r>
          </a:p>
          <a:p>
            <a:r>
              <a:rPr lang="en-US" dirty="0" smtClean="0"/>
              <a:t>and formulate a “law.”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179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1"/>
            <a:ext cx="8229600" cy="8382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If I = 1.0 and R=2.0, then V = 2.0</a:t>
            </a:r>
          </a:p>
          <a:p>
            <a:r>
              <a:rPr lang="en-US" sz="2400" dirty="0"/>
              <a:t>If I = </a:t>
            </a:r>
            <a:r>
              <a:rPr lang="en-US" sz="2400" dirty="0" smtClean="0"/>
              <a:t>2.0 </a:t>
            </a:r>
            <a:r>
              <a:rPr lang="en-US" sz="2400" dirty="0"/>
              <a:t>and </a:t>
            </a:r>
            <a:r>
              <a:rPr lang="en-US" sz="2400" dirty="0" smtClean="0"/>
              <a:t>R=1.5, </a:t>
            </a:r>
            <a:r>
              <a:rPr lang="en-US" sz="2400" dirty="0"/>
              <a:t>then V = </a:t>
            </a:r>
            <a:r>
              <a:rPr lang="en-US" sz="2400" dirty="0" smtClean="0"/>
              <a:t>3.0, etc.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1371600"/>
            <a:ext cx="86917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Question: Does it make any sense as a physical law? Will you get a Nobel prize for this law?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205740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Answer: no way. So </a:t>
            </a:r>
          </a:p>
          <a:p>
            <a:r>
              <a:rPr lang="en-US" dirty="0" smtClean="0"/>
              <a:t> -      </a:t>
            </a:r>
            <a:r>
              <a:rPr lang="en-US" dirty="0" err="1" smtClean="0"/>
              <a:t>len</a:t>
            </a:r>
            <a:r>
              <a:rPr lang="en-US" dirty="0" smtClean="0"/>
              <a:t>(y) &lt; </a:t>
            </a:r>
            <a:r>
              <a:rPr lang="en-US" dirty="0" err="1" smtClean="0"/>
              <a:t>len</a:t>
            </a:r>
            <a:r>
              <a:rPr lang="en-US" dirty="0" smtClean="0"/>
              <a:t>(x), where y is law, x is observations.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2895600"/>
            <a:ext cx="853688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Same thing in mathematics: if a proof is too long, no one can check it, so  it is </a:t>
            </a:r>
          </a:p>
          <a:p>
            <a:r>
              <a:rPr lang="en-US" dirty="0"/>
              <a:t>u</a:t>
            </a:r>
            <a:r>
              <a:rPr lang="en-US" dirty="0" smtClean="0"/>
              <a:t>seless. This by the way is what happened to first computer proofs.</a:t>
            </a:r>
          </a:p>
          <a:p>
            <a:r>
              <a:rPr lang="en-US" dirty="0" smtClean="0"/>
              <a:t>For example, there was a famous hypothesis that every map can be colored in 4 colors</a:t>
            </a:r>
          </a:p>
          <a:p>
            <a:r>
              <a:rPr lang="en-US" dirty="0" smtClean="0"/>
              <a:t>So that no two neighbors have the same color.</a:t>
            </a:r>
          </a:p>
          <a:p>
            <a:r>
              <a:rPr lang="en-US" dirty="0" smtClean="0"/>
              <a:t>It was at first proved by a computer, but the proof was so long that no one could check it.</a:t>
            </a:r>
          </a:p>
          <a:p>
            <a:r>
              <a:rPr lang="en-US" dirty="0" smtClean="0"/>
              <a:t>And when they eventually checked it, they found a bug in the program.</a:t>
            </a:r>
          </a:p>
          <a:p>
            <a:endParaRPr lang="en-US" dirty="0"/>
          </a:p>
          <a:p>
            <a:r>
              <a:rPr lang="en-US" dirty="0" smtClean="0"/>
              <a:t>Now there is another proof which is much shorter and thus checkable. In general, the</a:t>
            </a:r>
          </a:p>
          <a:p>
            <a:r>
              <a:rPr lang="en-US" dirty="0" smtClean="0"/>
              <a:t>Proof must be of feasible length; usually this means that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089564" y="5777468"/>
                <a:ext cx="21484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𝑙𝑒𝑛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𝑙𝑒𝑛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9564" y="5777468"/>
                <a:ext cx="2148409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152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1"/>
            <a:ext cx="8229600" cy="457200"/>
          </a:xfrm>
        </p:spPr>
        <p:txBody>
          <a:bodyPr>
            <a:normAutofit fontScale="70000" lnSpcReduction="20000"/>
          </a:bodyPr>
          <a:lstStyle/>
          <a:p>
            <a:r>
              <a:rPr lang="en-US" sz="2400" dirty="0" smtClean="0"/>
              <a:t>Final example: what do engineers do? For example, when they design a bridge?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1066800"/>
            <a:ext cx="6565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 they are given is a specification: how many trucks it can carry, </a:t>
            </a:r>
          </a:p>
          <a:p>
            <a:r>
              <a:rPr lang="en-US" dirty="0" smtClean="0"/>
              <a:t>how long it will serve, how much it will cost, etc.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1981200"/>
            <a:ext cx="74084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Once you have a design y, there are programs C(</a:t>
            </a:r>
            <a:r>
              <a:rPr lang="en-US" dirty="0" err="1" smtClean="0"/>
              <a:t>x,y</a:t>
            </a:r>
            <a:r>
              <a:rPr lang="en-US" dirty="0" smtClean="0"/>
              <a:t>) that check whether </a:t>
            </a:r>
          </a:p>
          <a:p>
            <a:r>
              <a:rPr lang="en-US" dirty="0" smtClean="0"/>
              <a:t>it fits the specifications. Coming up with a design may be tough, but checking</a:t>
            </a:r>
          </a:p>
          <a:p>
            <a:r>
              <a:rPr lang="en-US" dirty="0" smtClean="0"/>
              <a:t>Is feasible.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3124200"/>
            <a:ext cx="46447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Given: Specifications x</a:t>
            </a:r>
          </a:p>
          <a:p>
            <a:r>
              <a:rPr lang="en-US" dirty="0" smtClean="0"/>
              <a:t>Find: Design y for which C(</a:t>
            </a:r>
            <a:r>
              <a:rPr lang="en-US" dirty="0" err="1" smtClean="0"/>
              <a:t>x,y</a:t>
            </a:r>
            <a:r>
              <a:rPr lang="en-US" dirty="0" smtClean="0"/>
              <a:t>) returns true and 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2895600" y="4047530"/>
                <a:ext cx="21484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𝑙𝑒𝑛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𝑙𝑒𝑛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4047530"/>
                <a:ext cx="2148409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808557" y="4692134"/>
            <a:ext cx="4399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If design is too complicated it is not practical.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29339" y="5486400"/>
            <a:ext cx="4643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Now we have a general definition of a problem: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225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Definition: We have a feasible property C(</a:t>
            </a:r>
            <a:r>
              <a:rPr lang="en-US" sz="2400" dirty="0" err="1" smtClean="0"/>
              <a:t>x,y</a:t>
            </a:r>
            <a:r>
              <a:rPr lang="en-US" sz="2400" dirty="0" smtClean="0"/>
              <a:t>) and a polynomial P(n).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An instance of a problem has the following form: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Given: a string x</a:t>
            </a:r>
          </a:p>
          <a:p>
            <a:pPr marL="0" indent="0">
              <a:buNone/>
            </a:pPr>
            <a:r>
              <a:rPr lang="en-US" sz="2400" dirty="0" smtClean="0"/>
              <a:t>Find: a string y such that C(</a:t>
            </a:r>
            <a:r>
              <a:rPr lang="en-US" sz="2400" dirty="0" err="1" smtClean="0"/>
              <a:t>x,y</a:t>
            </a:r>
            <a:r>
              <a:rPr lang="en-US" sz="2400" dirty="0" smtClean="0"/>
              <a:t>) is true and 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895600" y="2667000"/>
                <a:ext cx="21484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𝑙𝑒𝑛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𝑙𝑒𝑛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2667000"/>
                <a:ext cx="2148409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98565" y="3428999"/>
            <a:ext cx="69424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 such problems, once we guess a solution y, we can feasibly check that</a:t>
            </a:r>
          </a:p>
          <a:p>
            <a:r>
              <a:rPr lang="en-US" dirty="0" smtClean="0"/>
              <a:t>It is indeed a solution.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34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1"/>
            <a:ext cx="8229600" cy="762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Question: how do we call computations that involve guesses?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1219200"/>
            <a:ext cx="79171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 you remember non-deterministic finite automata? Such an automaton accepts </a:t>
            </a:r>
          </a:p>
          <a:p>
            <a:r>
              <a:rPr lang="en-US" dirty="0" smtClean="0"/>
              <a:t>a string if there is a path that leads to a final state. So, if we guess this path, </a:t>
            </a:r>
          </a:p>
          <a:p>
            <a:r>
              <a:rPr lang="en-US" dirty="0" smtClean="0"/>
              <a:t>we can easily check that the string is accepted; similarly, non-deterministic </a:t>
            </a:r>
          </a:p>
          <a:p>
            <a:r>
              <a:rPr lang="en-US" dirty="0" smtClean="0"/>
              <a:t>pushdown automata.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2667000"/>
            <a:ext cx="76663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 general, computations involving guesses are called non-deterministic.</a:t>
            </a:r>
          </a:p>
          <a:p>
            <a:r>
              <a:rPr lang="en-US" dirty="0" smtClean="0"/>
              <a:t>So problems are called Non-deterministic Polynomial, because with guesses we </a:t>
            </a:r>
          </a:p>
          <a:p>
            <a:r>
              <a:rPr lang="en-US" dirty="0" smtClean="0"/>
              <a:t>can solve them feasibly, that is </a:t>
            </a:r>
            <a:r>
              <a:rPr lang="en-US" dirty="0" err="1" smtClean="0"/>
              <a:t>is</a:t>
            </a:r>
            <a:r>
              <a:rPr lang="en-US" dirty="0" smtClean="0"/>
              <a:t> polynomial time. </a:t>
            </a:r>
            <a:endParaRPr lang="en-US" dirty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47527" y="3867329"/>
            <a:ext cx="4514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short of </a:t>
            </a:r>
            <a:r>
              <a:rPr lang="en-US" dirty="0"/>
              <a:t>Non-deterministic </a:t>
            </a:r>
            <a:r>
              <a:rPr lang="en-US" dirty="0" smtClean="0"/>
              <a:t>Polynomial is NP.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72665" y="4513868"/>
            <a:ext cx="74266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Some problems from the class NP can be solved in polynomial time. The class</a:t>
            </a:r>
          </a:p>
          <a:p>
            <a:r>
              <a:rPr lang="en-US" dirty="0" smtClean="0"/>
              <a:t>Of such problems is called 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346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1"/>
            <a:ext cx="8229600" cy="1143000"/>
          </a:xfrm>
        </p:spPr>
        <p:txBody>
          <a:bodyPr/>
          <a:lstStyle/>
          <a:p>
            <a:r>
              <a:rPr lang="en-US" sz="2400" dirty="0" smtClean="0"/>
              <a:t>Question: what do you think, are there problems that cannot be solved in polynomial time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1600200"/>
            <a:ext cx="6823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Answer: nobody knows. It is an open problem to check whether P = NP.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93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66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10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792162"/>
          </a:xfrm>
        </p:spPr>
        <p:txBody>
          <a:bodyPr/>
          <a:lstStyle/>
          <a:p>
            <a:r>
              <a:rPr lang="en-US" dirty="0" smtClean="0"/>
              <a:t>What is feasible algorithm?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Until now we considered whether there is algorithm or no algorithm for solving a problem;</a:t>
            </a:r>
          </a:p>
          <a:p>
            <a:r>
              <a:rPr lang="en-US" sz="2400" dirty="0" smtClean="0"/>
              <a:t> Ex., for halting problem we proved that there is no algorithm;</a:t>
            </a:r>
          </a:p>
          <a:p>
            <a:r>
              <a:rPr lang="en-US" sz="2400" dirty="0" smtClean="0"/>
              <a:t>In some cases, there is an algorithm, but it takes too long t</a:t>
            </a:r>
          </a:p>
          <a:p>
            <a:r>
              <a:rPr lang="en-US" sz="2400" dirty="0" smtClean="0"/>
              <a:t>For ex., some algorithms require exponential time 2^n, where </a:t>
            </a:r>
            <a:r>
              <a:rPr lang="en-US" sz="2400" dirty="0"/>
              <a:t>n is the length of </a:t>
            </a:r>
            <a:r>
              <a:rPr lang="en-US" sz="2400" dirty="0" smtClean="0"/>
              <a:t>input.</a:t>
            </a:r>
          </a:p>
          <a:p>
            <a:pPr marL="0" indent="0">
              <a:buNone/>
            </a:pPr>
            <a:r>
              <a:rPr lang="en-US" sz="2400" dirty="0" smtClean="0"/>
              <a:t>What happens when n is 1,000? How big is that?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3603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91439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Everybody knows how much is</a:t>
            </a:r>
          </a:p>
          <a:p>
            <a:pPr marL="0" indent="0">
              <a:buNone/>
            </a:pPr>
            <a:r>
              <a:rPr lang="en-US" dirty="0" smtClean="0"/>
              <a:t>2^10</a:t>
            </a:r>
          </a:p>
          <a:p>
            <a:pPr marL="0" indent="0">
              <a:buNone/>
            </a:pPr>
            <a:r>
              <a:rPr lang="en-US" dirty="0" smtClean="0"/>
              <a:t>1024 = </a:t>
            </a:r>
            <a:r>
              <a:rPr lang="en-US" dirty="0" err="1" smtClean="0"/>
              <a:t>kbyte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1752600"/>
            <a:ext cx="465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So,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447800" y="1725927"/>
                <a:ext cx="1272977" cy="3948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10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1725927"/>
                <a:ext cx="1272977" cy="39485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990600" y="2362200"/>
                <a:ext cx="1853200" cy="4637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1000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(2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100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1853200" cy="46378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838200" y="3200400"/>
            <a:ext cx="2483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It is approximately equal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2576190" y="3569732"/>
                <a:ext cx="1975028" cy="4637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(10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100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300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6190" y="3569732"/>
                <a:ext cx="1975028" cy="46378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838200" y="4572000"/>
            <a:ext cx="6531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With the superfast computer we get   10^15 operations per second.</a:t>
            </a:r>
          </a:p>
          <a:p>
            <a:r>
              <a:rPr lang="en-US" dirty="0" smtClean="0"/>
              <a:t>So we need (seconds)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2576190" y="5562600"/>
                <a:ext cx="1680139" cy="7125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300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sup>
                          </m:sSup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285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6190" y="5562600"/>
                <a:ext cx="1680139" cy="71250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962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1"/>
            <a:ext cx="8229600" cy="1905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How much is that? 1 year = 365 days</a:t>
            </a:r>
          </a:p>
          <a:p>
            <a:r>
              <a:rPr lang="en-US" sz="2400" dirty="0" smtClean="0"/>
              <a:t>Day is 24 hours</a:t>
            </a:r>
          </a:p>
          <a:p>
            <a:r>
              <a:rPr lang="en-US" sz="2400" dirty="0" smtClean="0"/>
              <a:t>1 year = 365 x 24 x 60 x 60 seconds</a:t>
            </a:r>
          </a:p>
          <a:p>
            <a:r>
              <a:rPr lang="en-US" sz="2400" dirty="0" smtClean="0"/>
              <a:t>Please, calculate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09700" y="2286000"/>
            <a:ext cx="4248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year is approximately 3 x (10 ^ 7) seconds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8177" y="2683103"/>
            <a:ext cx="4131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many years do we need to compute?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2817707" y="3073390"/>
                <a:ext cx="1859675" cy="711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285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3 10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sup>
                          </m:sSup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3 10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278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7707" y="3073390"/>
                <a:ext cx="1859675" cy="711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914400" y="4191000"/>
            <a:ext cx="7506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many years do we have in the universe (until the sun stops shining, etc.)?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90600" y="4724400"/>
            <a:ext cx="1594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 billion years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990600" y="5410200"/>
                <a:ext cx="920380" cy="3948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2 10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10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5410200"/>
                <a:ext cx="920380" cy="39485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9629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458200" cy="551656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How many years do we have in the universe?</a:t>
            </a:r>
          </a:p>
          <a:p>
            <a:r>
              <a:rPr lang="en-US" sz="2400" dirty="0" smtClean="0"/>
              <a:t>Clearly, there is no way that we can perform these computations. So we have an algorithm, but it is not practically feasible.</a:t>
            </a:r>
          </a:p>
          <a:p>
            <a:r>
              <a:rPr lang="en-US" sz="2400" dirty="0" smtClean="0"/>
              <a:t>How can we formally describe which algorithms are feasible and which are not? The correct answer is: no one knows.</a:t>
            </a:r>
          </a:p>
          <a:p>
            <a:r>
              <a:rPr lang="en-US" sz="2400" dirty="0" smtClean="0"/>
              <a:t>This is an important open problem (it has been open for 50 years). Joke: if one of you solve this problem, we will switch places – you will be a professor, and  I will be a student.</a:t>
            </a:r>
          </a:p>
          <a:p>
            <a:r>
              <a:rPr lang="en-US" sz="2400" dirty="0" smtClean="0"/>
              <a:t>We do not have an exact solution to this problem, but we have a good approximate solution.</a:t>
            </a:r>
          </a:p>
          <a:p>
            <a:r>
              <a:rPr lang="en-US" sz="2400" dirty="0" smtClean="0"/>
              <a:t>You may remember it </a:t>
            </a:r>
            <a:r>
              <a:rPr lang="en-US" sz="2400" smtClean="0"/>
              <a:t>from CS </a:t>
            </a:r>
            <a:r>
              <a:rPr lang="en-US" sz="2400" dirty="0" smtClean="0"/>
              <a:t>1, CS 2, CS 3, namely, if an algorithm requires linear time, quadratic time, cubic time (in relation to the size of the input), it is usually feasible.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3234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For example, selection sort or bubble sort. They may be slow, but their computation time is O(n^2) &lt; C x n^2.</a:t>
            </a:r>
          </a:p>
          <a:p>
            <a:r>
              <a:rPr lang="en-US" sz="2400" dirty="0"/>
              <a:t>So it is feasible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On the other hand, if an algorithm requires exponential time, it is usually not feasible.</a:t>
            </a:r>
          </a:p>
          <a:p>
            <a:r>
              <a:rPr lang="en-US" sz="2400" dirty="0" smtClean="0"/>
              <a:t>Definition: We call an algorithm A feasible, if it is polynomial time. In other words, if there exists a polynomial p(n) such that for every input x the running time t(x) of algorithm  on this input cannot exceed P(</a:t>
            </a:r>
            <a:r>
              <a:rPr lang="en-US" sz="2400" dirty="0" err="1" smtClean="0"/>
              <a:t>len</a:t>
            </a:r>
            <a:r>
              <a:rPr lang="en-US" sz="2400" dirty="0" smtClean="0"/>
              <a:t>(x)) such that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t(x) &lt;= P(</a:t>
            </a:r>
            <a:r>
              <a:rPr lang="en-US" sz="2400" dirty="0" err="1" smtClean="0"/>
              <a:t>len</a:t>
            </a:r>
            <a:r>
              <a:rPr lang="en-US" sz="2400" dirty="0" smtClean="0"/>
              <a:t>(x))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This definition is not perfect. Let me give you two examples.</a:t>
            </a:r>
          </a:p>
        </p:txBody>
      </p:sp>
    </p:spTree>
    <p:extLst>
      <p:ext uri="{BB962C8B-B14F-4D97-AF65-F5344CB8AC3E}">
        <p14:creationId xmlns:p14="http://schemas.microsoft.com/office/powerpoint/2010/main" val="6140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04801"/>
                <a:ext cx="7848600" cy="8382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000" dirty="0" smtClean="0"/>
                  <a:t>Example 1: suppose we have an algorithm whose running time on input n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300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20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04801"/>
                <a:ext cx="7848600" cy="838200"/>
              </a:xfrm>
              <a:blipFill rotWithShape="1">
                <a:blip r:embed="rId2"/>
                <a:stretch>
                  <a:fillRect l="-776" t="-3623" r="-1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685800" y="106680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Question: is this polynomial time?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31981" y="1671108"/>
            <a:ext cx="4269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Answer: Of course, it is linear function of n.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52763" y="2101334"/>
            <a:ext cx="1398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 it feasible?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57381" y="2666999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Answer: from the practical viewpoint, it is not feasible, it takes longer time than the life of the universe. But according to our definition it is perfectly feasible.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85800" y="3569855"/>
                <a:ext cx="5029200" cy="9529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Example 2: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𝑡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−15</m:t>
                              </m:r>
                            </m:sup>
                          </m:sSup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569855"/>
                <a:ext cx="5029200" cy="952953"/>
              </a:xfrm>
              <a:prstGeom prst="rect">
                <a:avLst/>
              </a:prstGeom>
              <a:blipFill rotWithShape="1">
                <a:blip r:embed="rId3"/>
                <a:stretch>
                  <a:fillRect l="-1091" t="-32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757381" y="4510561"/>
            <a:ext cx="1398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 it feasible?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38200" y="5105400"/>
            <a:ext cx="69962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the formal viewpoint, according to the definition, it is exponential; </a:t>
            </a:r>
          </a:p>
          <a:p>
            <a:r>
              <a:rPr lang="en-US" dirty="0" smtClean="0"/>
              <a:t>it grows faster than any polynomial. So, formally, it is not feasible.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40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81000"/>
                <a:ext cx="8229600" cy="5745163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 smtClean="0"/>
                  <a:t>But, from the practical viewpoint even if we have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 smtClean="0"/>
                  <a:t> a terabyte of data, the time will be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0.001</m:t>
                              </m:r>
                            </m:sup>
                          </m:sSup>
                        </m:e>
                      </m:func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 smtClean="0"/>
                  <a:t> approximately 1.</a:t>
                </a:r>
              </a:p>
              <a:p>
                <a:pPr marL="0" indent="0">
                  <a:buNone/>
                </a:pPr>
                <a:r>
                  <a:rPr lang="en-US" sz="2400" dirty="0" smtClean="0"/>
                  <a:t>So, of course, it is feasible. So, it is imperfect definition.</a:t>
                </a:r>
              </a:p>
              <a:p>
                <a:r>
                  <a:rPr lang="en-US" sz="2400" dirty="0" smtClean="0"/>
                  <a:t>As I mentioned earlier, nobody knows how to make it either.</a:t>
                </a:r>
              </a:p>
              <a:p>
                <a:r>
                  <a:rPr lang="en-US" sz="2400" dirty="0" smtClean="0"/>
                  <a:t>What can be on the final? We can ask for a definition of a feasible algorithm, and we can ask for examples showing that that this definition is not perfect.</a:t>
                </a:r>
              </a:p>
              <a:p>
                <a:r>
                  <a:rPr lang="en-US" sz="2400" dirty="0" smtClean="0"/>
                  <a:t>This was about algorithms. We divide them into feasible and not feasible. If for some problem, there is a feasible algorithm, good. It would be nice to characterize problems that can be solved by feasible algorithms. To do that, we need to first define what is a problem.</a:t>
                </a:r>
                <a:endParaRPr lang="en-US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81000"/>
                <a:ext cx="8229600" cy="5745163"/>
              </a:xfrm>
              <a:blipFill rotWithShape="0">
                <a:blip r:embed="rId2"/>
                <a:stretch>
                  <a:fillRect l="-1111" t="-849" r="-1778" b="-7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018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Question: let’s start with mathematics. What do mathematicians do?</a:t>
            </a:r>
          </a:p>
          <a:p>
            <a:r>
              <a:rPr lang="en-US" sz="2400" dirty="0" smtClean="0"/>
              <a:t>Mathematicians prove theorems.</a:t>
            </a:r>
          </a:p>
          <a:p>
            <a:r>
              <a:rPr lang="en-US" sz="2400" dirty="0" smtClean="0"/>
              <a:t>Given: a statement x</a:t>
            </a:r>
          </a:p>
          <a:p>
            <a:r>
              <a:rPr lang="en-US" sz="2400" dirty="0" smtClean="0"/>
              <a:t>Find: a proof y of x or a proof of its negation (not x)</a:t>
            </a:r>
          </a:p>
          <a:p>
            <a:r>
              <a:rPr lang="en-US" sz="2400" dirty="0" smtClean="0"/>
              <a:t>This is a mathematical problem.</a:t>
            </a:r>
          </a:p>
          <a:p>
            <a:r>
              <a:rPr lang="en-US" sz="2400" dirty="0" smtClean="0"/>
              <a:t>Question: Once we have a detailed proof, can we check that every step in y is correct.</a:t>
            </a:r>
          </a:p>
          <a:p>
            <a:r>
              <a:rPr lang="en-US" sz="2400" dirty="0" smtClean="0"/>
              <a:t>In other words, we have a feasible algorithm C(x, y) that, given a statement x and proof y that checks whether y is a correct proof of x.</a:t>
            </a:r>
          </a:p>
          <a:p>
            <a:r>
              <a:rPr lang="en-US" sz="2400" dirty="0" smtClean="0"/>
              <a:t>Finding of a proof is often difficult but checking is straightforward. Computers were doing this already in 80’s.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140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1418</Words>
  <Application>Microsoft Office PowerPoint</Application>
  <PresentationFormat>On-screen Show (4:3)</PresentationFormat>
  <Paragraphs>148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Cambria Math</vt:lpstr>
      <vt:lpstr>Times New Roman</vt:lpstr>
      <vt:lpstr>Office Theme</vt:lpstr>
      <vt:lpstr>Feasible and NP</vt:lpstr>
      <vt:lpstr>What is feasible algorithm?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Kosheleva, Olga</dc:creator>
  <cp:lastModifiedBy>Vladik Krenovich</cp:lastModifiedBy>
  <cp:revision>66</cp:revision>
  <dcterms:created xsi:type="dcterms:W3CDTF">2006-08-16T00:00:00Z</dcterms:created>
  <dcterms:modified xsi:type="dcterms:W3CDTF">2016-11-23T01:59:49Z</dcterms:modified>
</cp:coreProperties>
</file>