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57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62ECC-4B42-43E3-A9D0-6990A37D2E9B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B3C32-0C8A-4B3F-9A74-0ED9FEDBED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6511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521B3-E958-4F0E-A0D6-3DCE11B206F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0424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0212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052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671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678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6696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991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287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2745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3025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2380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6570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ACE3C-7BDD-4C67-98F5-CA342E1D0E91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95B3C-119E-4D03-BBFB-4448307203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http://t3.gstatic.com/images?q=tbn:ANd9GcQOBReq-iztS7StvJq2EUTLGPenvs-Nhyo3pG-2rjUNe5y4_SRe8A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53400" y="6095702"/>
            <a:ext cx="990600" cy="76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0972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impact-stem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Rod and Spring Approximation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Steve </a:t>
            </a:r>
            <a:r>
              <a:rPr lang="en-US" dirty="0" err="1" smtClean="0"/>
              <a:t>Gutstein</a:t>
            </a:r>
            <a:endParaRPr lang="en-US" dirty="0" smtClean="0"/>
          </a:p>
          <a:p>
            <a:r>
              <a:rPr lang="en-US" dirty="0" smtClean="0"/>
              <a:t>Eric Freudenthal</a:t>
            </a:r>
          </a:p>
          <a:p>
            <a:r>
              <a:rPr lang="en-US" dirty="0" smtClean="0"/>
              <a:t>Ali Jalal-Kamali</a:t>
            </a:r>
          </a:p>
          <a:p>
            <a:r>
              <a:rPr lang="en-US" dirty="0" smtClean="0"/>
              <a:t>Vladik Kreinovich</a:t>
            </a:r>
          </a:p>
          <a:p>
            <a:r>
              <a:rPr lang="en-US" dirty="0" smtClean="0"/>
              <a:t>David </a:t>
            </a:r>
            <a:r>
              <a:rPr lang="en-US" dirty="0" err="1" smtClean="0"/>
              <a:t>Morgenthaler</a:t>
            </a:r>
            <a:r>
              <a:rPr lang="en-US" dirty="0" smtClean="0"/>
              <a:t>*</a:t>
            </a:r>
          </a:p>
          <a:p>
            <a:endParaRPr lang="en-US" dirty="0"/>
          </a:p>
          <a:p>
            <a:r>
              <a:rPr lang="en-US" dirty="0" smtClean="0"/>
              <a:t>University of Texas at El Paso and *Lockheed-Martin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5782270"/>
            <a:ext cx="8077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This work is supported by the NSF, DHS, Texas Instruments, Microsoft, </a:t>
            </a:r>
            <a:r>
              <a:rPr lang="en-US" dirty="0" err="1"/>
              <a:t>Calculex</a:t>
            </a:r>
            <a:r>
              <a:rPr lang="en-US" dirty="0"/>
              <a:t>, and </a:t>
            </a:r>
            <a:r>
              <a:rPr lang="en-US" dirty="0" smtClean="0"/>
              <a:t>the Computing Alliance </a:t>
            </a:r>
            <a:r>
              <a:rPr lang="en-US" smtClean="0"/>
              <a:t>of </a:t>
            </a:r>
            <a:r>
              <a:rPr lang="en-US" smtClean="0"/>
              <a:t>Hispanic </a:t>
            </a:r>
            <a:r>
              <a:rPr lang="en-US" dirty="0" smtClean="0"/>
              <a:t>Serving Institutions.</a:t>
            </a:r>
            <a:endParaRPr lang="en-US" dirty="0"/>
          </a:p>
          <a:p>
            <a:pPr algn="ctr"/>
            <a:r>
              <a:rPr lang="en-US" dirty="0" smtClean="0"/>
              <a:t>Our opinions are not </a:t>
            </a:r>
            <a:r>
              <a:rPr lang="en-US" dirty="0"/>
              <a:t>necessarily shared by our funders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3458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STEM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 smtClean="0"/>
              <a:t>Procedural </a:t>
            </a:r>
            <a:r>
              <a:rPr lang="en-US" b="1" dirty="0"/>
              <a:t>Fluency </a:t>
            </a:r>
            <a:r>
              <a:rPr lang="en-US" dirty="0"/>
              <a:t>– The ability to execute </a:t>
            </a:r>
            <a:r>
              <a:rPr lang="en-US" dirty="0" smtClean="0"/>
              <a:t>(mathematical) </a:t>
            </a:r>
            <a:r>
              <a:rPr lang="en-US" dirty="0"/>
              <a:t>procedures with competence</a:t>
            </a:r>
          </a:p>
          <a:p>
            <a:pPr lvl="0"/>
            <a:r>
              <a:rPr lang="en-US" b="1" dirty="0"/>
              <a:t>Conceptual </a:t>
            </a:r>
            <a:r>
              <a:rPr lang="en-US" b="1" dirty="0" smtClean="0"/>
              <a:t>Understanding </a:t>
            </a:r>
            <a:r>
              <a:rPr lang="en-US" dirty="0"/>
              <a:t>– A sufficiently reflective understanding of which </a:t>
            </a:r>
            <a:r>
              <a:rPr lang="en-US" dirty="0" smtClean="0"/>
              <a:t>(mathematical) </a:t>
            </a:r>
            <a:r>
              <a:rPr lang="en-US" dirty="0"/>
              <a:t>procedure is suitable for a given problem and why to facilitate discovery and understanding of additional problems.</a:t>
            </a:r>
          </a:p>
          <a:p>
            <a:pPr lvl="0"/>
            <a:r>
              <a:rPr lang="en-US" b="1" dirty="0"/>
              <a:t>Productive Disposition </a:t>
            </a:r>
            <a:r>
              <a:rPr lang="en-US" dirty="0"/>
              <a:t>– The confidence to apply and develop mathematical solutions for novel problems, when suitable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472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Linear Best Fit w/ Least Square Error</a:t>
            </a:r>
            <a:br>
              <a:rPr lang="en-US" dirty="0" smtClean="0"/>
            </a:br>
            <a:r>
              <a:rPr lang="en-US" dirty="0" smtClean="0"/>
              <a:t>(linear regression)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High school curriculum requires student use</a:t>
            </a:r>
          </a:p>
          <a:p>
            <a:r>
              <a:rPr lang="en-US" dirty="0" smtClean="0"/>
              <a:t>But algebraic proof is painful and doesn’t enlighten</a:t>
            </a:r>
          </a:p>
          <a:p>
            <a:r>
              <a:rPr lang="en-US" dirty="0" smtClean="0"/>
              <a:t>Exposes dilemma.  Either</a:t>
            </a:r>
          </a:p>
          <a:p>
            <a:pPr lvl="1"/>
            <a:r>
              <a:rPr lang="en-US" dirty="0" smtClean="0"/>
              <a:t>Expose students to proof.  Lessons:</a:t>
            </a:r>
          </a:p>
          <a:p>
            <a:pPr lvl="2"/>
            <a:r>
              <a:rPr lang="en-US" dirty="0" smtClean="0"/>
              <a:t>Math is hard, proofs don’t explain.  </a:t>
            </a:r>
          </a:p>
          <a:p>
            <a:pPr lvl="2"/>
            <a:r>
              <a:rPr lang="en-US" dirty="0" smtClean="0"/>
              <a:t>Only geniuses understand them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No advantage to following proof, just memorize.</a:t>
            </a:r>
          </a:p>
          <a:p>
            <a:pPr lvl="1"/>
            <a:r>
              <a:rPr lang="en-US" dirty="0" smtClean="0"/>
              <a:t>Tell students to consult magician within the calculator </a:t>
            </a:r>
          </a:p>
          <a:p>
            <a:pPr lvl="2"/>
            <a:r>
              <a:rPr lang="en-US" dirty="0"/>
              <a:t>W</a:t>
            </a:r>
            <a:r>
              <a:rPr lang="en-US" dirty="0" smtClean="0"/>
              <a:t>orse: memorize an opaque &amp; intricate algorithm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Lesson: math is magic spells.  Only wizards understand magic.</a:t>
            </a:r>
          </a:p>
          <a:p>
            <a:pPr lvl="1"/>
            <a:r>
              <a:rPr lang="en-US" dirty="0" smtClean="0"/>
              <a:t>Both messages disempower</a:t>
            </a:r>
          </a:p>
        </p:txBody>
      </p:sp>
    </p:spTree>
    <p:extLst>
      <p:ext uri="{BB962C8B-B14F-4D97-AF65-F5344CB8AC3E}">
        <p14:creationId xmlns:p14="http://schemas.microsoft.com/office/powerpoint/2010/main" xmlns="" val="272745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59776" y="3275823"/>
            <a:ext cx="2965659" cy="304800"/>
            <a:chOff x="389348" y="3200400"/>
            <a:chExt cx="2965659" cy="304800"/>
          </a:xfrm>
        </p:grpSpPr>
        <p:sp>
          <p:nvSpPr>
            <p:cNvPr id="95" name="TextBox 94"/>
            <p:cNvSpPr txBox="1"/>
            <p:nvPr/>
          </p:nvSpPr>
          <p:spPr>
            <a:xfrm>
              <a:off x="389348" y="3200400"/>
              <a:ext cx="987450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>
              <a:spAutoFit/>
            </a:bodyPr>
            <a:lstStyle/>
            <a:p>
              <a:pPr algn="r"/>
              <a:r>
                <a:rPr lang="en-US" dirty="0" err="1" smtClean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m</a:t>
              </a:r>
              <a:r>
                <a:rPr lang="en-US" dirty="0" err="1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x</a:t>
              </a:r>
              <a:r>
                <a:rPr lang="en-US" baseline="-25000" dirty="0" err="1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err="1" smtClean="0">
                  <a:latin typeface="Cambria Math" pitchFamily="18" charset="0"/>
                  <a:ea typeface="Cambria Math" pitchFamily="18" charset="0"/>
                </a:rPr>
                <a:t>+</a:t>
              </a:r>
              <a:r>
                <a:rPr lang="en-US" dirty="0" err="1" smtClean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b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 - </a:t>
              </a:r>
              <a:r>
                <a:rPr lang="en-US" dirty="0" err="1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y</a:t>
              </a:r>
              <a:r>
                <a:rPr lang="en-US" baseline="-25000" dirty="0" err="1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i</a:t>
              </a:r>
              <a:endParaRPr lang="en-US" baseline="-250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479918" y="3213237"/>
              <a:ext cx="389850" cy="276999"/>
            </a:xfrm>
            <a:prstGeom prst="rect">
              <a:avLst/>
            </a:prstGeom>
            <a:noFill/>
          </p:spPr>
          <p:txBody>
            <a:bodyPr wrap="none" tIns="0" bIns="0" rtlCol="0" anchor="ctr">
              <a:spAutoFit/>
            </a:bodyPr>
            <a:lstStyle/>
            <a:p>
              <a:pPr algn="ctr"/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-1</a:t>
              </a:r>
              <a:endParaRPr lang="en-US" dirty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965157" y="3228201"/>
              <a:ext cx="389850" cy="276999"/>
            </a:xfrm>
            <a:prstGeom prst="rect">
              <a:avLst/>
            </a:prstGeom>
            <a:noFill/>
          </p:spPr>
          <p:txBody>
            <a:bodyPr wrap="none" tIns="0" bIns="0" rtlCol="0" anchor="ctr">
              <a:spAutoFit/>
            </a:bodyPr>
            <a:lstStyle/>
            <a:p>
              <a:pPr algn="ctr"/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-1</a:t>
              </a:r>
              <a:endParaRPr lang="en-US" dirty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159508" y="3228201"/>
              <a:ext cx="486030" cy="276999"/>
            </a:xfrm>
            <a:prstGeom prst="rect">
              <a:avLst/>
            </a:prstGeom>
            <a:noFill/>
          </p:spPr>
          <p:txBody>
            <a:bodyPr wrap="none" tIns="0" bIns="0" rtlCol="0" anchor="ctr">
              <a:spAutoFit/>
            </a:bodyPr>
            <a:lstStyle/>
            <a:p>
              <a:pPr algn="ctr"/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+2</a:t>
              </a:r>
              <a:endParaRPr lang="en-US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08406" y="533400"/>
            <a:ext cx="3556887" cy="2577963"/>
            <a:chOff x="637978" y="457200"/>
            <a:chExt cx="3556887" cy="2577963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685800" y="2693474"/>
              <a:ext cx="291548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894458" y="641866"/>
              <a:ext cx="19604" cy="231364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54" idx="2"/>
              <a:endCxn id="39" idx="0"/>
            </p:cNvCxnSpPr>
            <p:nvPr/>
          </p:nvCxnSpPr>
          <p:spPr>
            <a:xfrm>
              <a:off x="1658384" y="826532"/>
              <a:ext cx="13576" cy="1916668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55" idx="1"/>
              <a:endCxn id="64" idx="3"/>
            </p:cNvCxnSpPr>
            <p:nvPr/>
          </p:nvCxnSpPr>
          <p:spPr>
            <a:xfrm flipH="1">
              <a:off x="890321" y="2057238"/>
              <a:ext cx="2449655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1631876" y="1990804"/>
              <a:ext cx="91438" cy="91438"/>
            </a:xfrm>
            <a:prstGeom prst="ellipse">
              <a:avLst/>
            </a:prstGeom>
            <a:ln w="317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 Math" pitchFamily="18" charset="0"/>
                <a:ea typeface="Cambria Math" pitchFamily="18" charset="0"/>
              </a:endParaRPr>
            </a:p>
          </p:txBody>
        </p:sp>
        <p:cxnSp>
          <p:nvCxnSpPr>
            <p:cNvPr id="20" name="Straight Connector 19"/>
            <p:cNvCxnSpPr>
              <a:stCxn id="62" idx="1"/>
              <a:endCxn id="65" idx="3"/>
            </p:cNvCxnSpPr>
            <p:nvPr/>
          </p:nvCxnSpPr>
          <p:spPr>
            <a:xfrm flipH="1" flipV="1">
              <a:off x="894458" y="1166182"/>
              <a:ext cx="2407214" cy="81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53" idx="2"/>
            </p:cNvCxnSpPr>
            <p:nvPr/>
          </p:nvCxnSpPr>
          <p:spPr>
            <a:xfrm>
              <a:off x="3163519" y="826532"/>
              <a:ext cx="7661" cy="1851978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3125460" y="1106042"/>
              <a:ext cx="91438" cy="91438"/>
            </a:xfrm>
            <a:prstGeom prst="ellipse">
              <a:avLst/>
            </a:prstGeom>
            <a:ln w="317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515506" y="2743200"/>
              <a:ext cx="312907" cy="276999"/>
            </a:xfrm>
            <a:prstGeom prst="rect">
              <a:avLst/>
            </a:prstGeom>
            <a:noFill/>
          </p:spPr>
          <p:txBody>
            <a:bodyPr wrap="none" tIns="0" bIns="0" rtlCol="0" anchor="ctr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5</a:t>
              </a:r>
              <a:endPara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936625" y="2758164"/>
              <a:ext cx="441146" cy="276999"/>
            </a:xfrm>
            <a:prstGeom prst="rect">
              <a:avLst/>
            </a:prstGeom>
            <a:noFill/>
          </p:spPr>
          <p:txBody>
            <a:bodyPr wrap="none" tIns="0" bIns="0" rtlCol="0" anchor="ctr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15</a:t>
              </a:r>
              <a:endPara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cxnSp>
          <p:nvCxnSpPr>
            <p:cNvPr id="45" name="Straight Connector 44"/>
            <p:cNvCxnSpPr>
              <a:stCxn id="52" idx="2"/>
            </p:cNvCxnSpPr>
            <p:nvPr/>
          </p:nvCxnSpPr>
          <p:spPr>
            <a:xfrm flipH="1">
              <a:off x="2415359" y="826532"/>
              <a:ext cx="1536" cy="1851978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/>
            <p:nvPr/>
          </p:nvSpPr>
          <p:spPr>
            <a:xfrm>
              <a:off x="2369638" y="1116614"/>
              <a:ext cx="91425" cy="91438"/>
            </a:xfrm>
            <a:prstGeom prst="ellipse">
              <a:avLst/>
            </a:prstGeom>
            <a:ln w="317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179067" y="2758164"/>
              <a:ext cx="441146" cy="276999"/>
            </a:xfrm>
            <a:prstGeom prst="rect">
              <a:avLst/>
            </a:prstGeom>
            <a:noFill/>
          </p:spPr>
          <p:txBody>
            <a:bodyPr wrap="none" tIns="0" bIns="0" rtlCol="0" anchor="ctr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10</a:t>
              </a:r>
              <a:endPara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216359" y="457200"/>
              <a:ext cx="401072" cy="369332"/>
            </a:xfrm>
            <a:prstGeom prst="rect">
              <a:avLst/>
            </a:prstGeom>
            <a:noFill/>
          </p:spPr>
          <p:txBody>
            <a:bodyPr wrap="none" rtlCol="0" anchor="b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X</a:t>
              </a:r>
              <a:r>
                <a:rPr lang="en-US" baseline="-25000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2</a:t>
              </a:r>
              <a:endPara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962983" y="457200"/>
              <a:ext cx="401072" cy="369332"/>
            </a:xfrm>
            <a:prstGeom prst="rect">
              <a:avLst/>
            </a:prstGeom>
            <a:noFill/>
          </p:spPr>
          <p:txBody>
            <a:bodyPr wrap="none" rtlCol="0" anchor="b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X</a:t>
              </a:r>
              <a:r>
                <a:rPr lang="en-US" baseline="-25000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3</a:t>
              </a:r>
              <a:endParaRPr lang="en-US" baseline="-250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457848" y="457200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X</a:t>
              </a:r>
              <a:r>
                <a:rPr lang="en-US" baseline="-25000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endParaRPr lang="en-US" baseline="-250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339976" y="1872572"/>
              <a:ext cx="401072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Y</a:t>
              </a:r>
              <a:r>
                <a:rPr lang="en-US" baseline="-25000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endParaRPr lang="en-US" baseline="-250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301672" y="982332"/>
              <a:ext cx="893193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Y</a:t>
              </a:r>
              <a:r>
                <a:rPr lang="en-US" baseline="-25000" dirty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2</a:t>
              </a:r>
              <a:r>
                <a:rPr lang="en-US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 = Y</a:t>
              </a:r>
              <a:r>
                <a:rPr lang="en-US" baseline="-25000" dirty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3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62080" y="1872572"/>
              <a:ext cx="128241" cy="369332"/>
            </a:xfrm>
            <a:prstGeom prst="rect">
              <a:avLst/>
            </a:prstGeom>
            <a:noFill/>
          </p:spPr>
          <p:txBody>
            <a:bodyPr wrap="none" lIns="0" rIns="0" rtlCol="0" anchor="ctr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4</a:t>
              </a:r>
              <a:endPara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37978" y="981516"/>
              <a:ext cx="256480" cy="369332"/>
            </a:xfrm>
            <a:prstGeom prst="rect">
              <a:avLst/>
            </a:prstGeom>
            <a:noFill/>
          </p:spPr>
          <p:txBody>
            <a:bodyPr wrap="none" lIns="0" rIns="0" rtlCol="0" anchor="ctr">
              <a:spAutoFit/>
            </a:bodyPr>
            <a:lstStyle/>
            <a:p>
              <a:pPr algn="r"/>
              <a:r>
                <a:rPr lang="en-US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10</a:t>
              </a:r>
              <a:endPara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 rot="19907342">
            <a:off x="-37213" y="2767925"/>
            <a:ext cx="776175" cy="369332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m=0.6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0" y="2245912"/>
            <a:ext cx="893944" cy="369332"/>
            <a:chOff x="76200" y="2169712"/>
            <a:chExt cx="893944" cy="369332"/>
          </a:xfrm>
        </p:grpSpPr>
        <p:sp>
          <p:nvSpPr>
            <p:cNvPr id="67" name="TextBox 66"/>
            <p:cNvSpPr txBox="1"/>
            <p:nvPr/>
          </p:nvSpPr>
          <p:spPr>
            <a:xfrm>
              <a:off x="76200" y="2169712"/>
              <a:ext cx="60960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b</a:t>
              </a:r>
              <a:r>
                <a:rPr lang="en-US" dirty="0" smtClean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 = 2</a:t>
              </a:r>
              <a:endParaRPr lang="en-US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cxnSp>
          <p:nvCxnSpPr>
            <p:cNvPr id="70" name="Straight Arrow Connector 69"/>
            <p:cNvCxnSpPr>
              <a:stCxn id="67" idx="3"/>
            </p:cNvCxnSpPr>
            <p:nvPr/>
          </p:nvCxnSpPr>
          <p:spPr>
            <a:xfrm>
              <a:off x="685800" y="2354378"/>
              <a:ext cx="284344" cy="3612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1770628" y="978388"/>
            <a:ext cx="1623220" cy="1241012"/>
            <a:chOff x="1600200" y="902188"/>
            <a:chExt cx="1623220" cy="1241012"/>
          </a:xfrm>
        </p:grpSpPr>
        <p:sp>
          <p:nvSpPr>
            <p:cNvPr id="85" name="Oval 84"/>
            <p:cNvSpPr/>
            <p:nvPr/>
          </p:nvSpPr>
          <p:spPr>
            <a:xfrm>
              <a:off x="1619292" y="1859258"/>
              <a:ext cx="91438" cy="91438"/>
            </a:xfrm>
            <a:prstGeom prst="ellipse">
              <a:avLst/>
            </a:prstGeom>
            <a:solidFill>
              <a:srgbClr val="FF0000"/>
            </a:solidFill>
            <a:ln w="317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86" name="Oval 85"/>
            <p:cNvSpPr/>
            <p:nvPr/>
          </p:nvSpPr>
          <p:spPr>
            <a:xfrm>
              <a:off x="2362528" y="1417022"/>
              <a:ext cx="91438" cy="91438"/>
            </a:xfrm>
            <a:prstGeom prst="ellipse">
              <a:avLst/>
            </a:prstGeom>
            <a:solidFill>
              <a:srgbClr val="FF0000"/>
            </a:solidFill>
            <a:ln w="317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3129768" y="944858"/>
              <a:ext cx="91438" cy="91438"/>
            </a:xfrm>
            <a:prstGeom prst="ellipse">
              <a:avLst/>
            </a:prstGeom>
            <a:solidFill>
              <a:srgbClr val="FF0000"/>
            </a:solidFill>
            <a:ln w="317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88" name="Oval 87"/>
            <p:cNvSpPr/>
            <p:nvPr/>
          </p:nvSpPr>
          <p:spPr>
            <a:xfrm>
              <a:off x="1600200" y="1803870"/>
              <a:ext cx="124082" cy="339330"/>
            </a:xfrm>
            <a:prstGeom prst="ellipse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2325656" y="1077470"/>
              <a:ext cx="161724" cy="458048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91" name="Oval 90"/>
            <p:cNvSpPr/>
            <p:nvPr/>
          </p:nvSpPr>
          <p:spPr>
            <a:xfrm>
              <a:off x="3099338" y="902188"/>
              <a:ext cx="124082" cy="339330"/>
            </a:xfrm>
            <a:prstGeom prst="ellipse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 Math" pitchFamily="18" charset="0"/>
                <a:ea typeface="Cambria Math" pitchFamily="18" charset="0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8477" y="3581400"/>
            <a:ext cx="3555331" cy="295275"/>
            <a:chOff x="-141951" y="3505200"/>
            <a:chExt cx="3555331" cy="295275"/>
          </a:xfrm>
        </p:grpSpPr>
        <p:sp>
          <p:nvSpPr>
            <p:cNvPr id="73" name="TextBox 72"/>
            <p:cNvSpPr txBox="1"/>
            <p:nvPr/>
          </p:nvSpPr>
          <p:spPr>
            <a:xfrm>
              <a:off x="1474171" y="3508512"/>
              <a:ext cx="389850" cy="276999"/>
            </a:xfrm>
            <a:prstGeom prst="rect">
              <a:avLst/>
            </a:prstGeom>
            <a:noFill/>
          </p:spPr>
          <p:txBody>
            <a:bodyPr wrap="none" tIns="0" bIns="0" rtlCol="0" anchor="ctr">
              <a:spAutoFit/>
            </a:bodyPr>
            <a:lstStyle/>
            <a:p>
              <a:pPr algn="ctr"/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-5</a:t>
              </a:r>
              <a:endParaRPr lang="en-US" dirty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895289" y="3523476"/>
              <a:ext cx="518091" cy="276999"/>
            </a:xfrm>
            <a:prstGeom prst="rect">
              <a:avLst/>
            </a:prstGeom>
            <a:noFill/>
          </p:spPr>
          <p:txBody>
            <a:bodyPr wrap="none" tIns="0" bIns="0" rtlCol="0" anchor="ctr">
              <a:spAutoFit/>
            </a:bodyPr>
            <a:lstStyle/>
            <a:p>
              <a:pPr algn="ctr"/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-15</a:t>
              </a:r>
              <a:endParaRPr lang="en-US" dirty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089639" y="3523476"/>
              <a:ext cx="614272" cy="276999"/>
            </a:xfrm>
            <a:prstGeom prst="rect">
              <a:avLst/>
            </a:prstGeom>
            <a:noFill/>
          </p:spPr>
          <p:txBody>
            <a:bodyPr wrap="none" tIns="0" bIns="0" rtlCol="0" anchor="ctr">
              <a:spAutoFit/>
            </a:bodyPr>
            <a:lstStyle/>
            <a:p>
              <a:pPr algn="ctr"/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+20</a:t>
              </a:r>
              <a:endParaRPr lang="en-US" dirty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-141951" y="3505200"/>
              <a:ext cx="962123" cy="276999"/>
            </a:xfrm>
            <a:prstGeom prst="rect">
              <a:avLst/>
            </a:prstGeom>
            <a:noFill/>
          </p:spPr>
          <p:txBody>
            <a:bodyPr wrap="none" tIns="0" bIns="0" rtlCol="0" anchor="ctr">
              <a:spAutoFit/>
            </a:bodyPr>
            <a:lstStyle/>
            <a:p>
              <a:pPr algn="r"/>
              <a:r>
                <a:rPr lang="en-US" dirty="0" smtClean="0">
                  <a:solidFill>
                    <a:srgbClr val="7030A0"/>
                  </a:solidFill>
                  <a:latin typeface="Cambria Math" pitchFamily="18" charset="0"/>
                  <a:ea typeface="Cambria Math" pitchFamily="18" charset="0"/>
                </a:rPr>
                <a:t>T</a:t>
              </a:r>
              <a:r>
                <a:rPr lang="en-US" baseline="-25000" dirty="0" smtClean="0">
                  <a:solidFill>
                    <a:srgbClr val="7030A0"/>
                  </a:solidFill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 = </a:t>
              </a:r>
              <a:r>
                <a:rPr lang="en-US" dirty="0" err="1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x</a:t>
              </a:r>
              <a:r>
                <a:rPr lang="en-US" baseline="-25000" dirty="0" err="1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err="1" smtClean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F</a:t>
              </a:r>
              <a:r>
                <a:rPr lang="en-US" baseline="-25000" dirty="0" err="1" smtClean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i</a:t>
              </a:r>
              <a:endParaRPr lang="en-US" baseline="-25000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 rot="1890576">
            <a:off x="932428" y="2259727"/>
            <a:ext cx="350828" cy="331073"/>
            <a:chOff x="4800600" y="1659727"/>
            <a:chExt cx="350828" cy="331073"/>
          </a:xfrm>
        </p:grpSpPr>
        <p:grpSp>
          <p:nvGrpSpPr>
            <p:cNvPr id="63" name="Group 62"/>
            <p:cNvGrpSpPr/>
            <p:nvPr/>
          </p:nvGrpSpPr>
          <p:grpSpPr>
            <a:xfrm>
              <a:off x="4800600" y="1659727"/>
              <a:ext cx="304800" cy="331073"/>
              <a:chOff x="4800600" y="1664281"/>
              <a:chExt cx="228600" cy="240696"/>
            </a:xfrm>
          </p:grpSpPr>
          <p:sp>
            <p:nvSpPr>
              <p:cNvPr id="59" name="Donut 58"/>
              <p:cNvSpPr/>
              <p:nvPr/>
            </p:nvSpPr>
            <p:spPr>
              <a:xfrm>
                <a:off x="4800600" y="1676400"/>
                <a:ext cx="228600" cy="228577"/>
              </a:xfrm>
              <a:prstGeom prst="donut">
                <a:avLst>
                  <a:gd name="adj" fmla="val 10415"/>
                </a:avLst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914895" y="1664281"/>
                <a:ext cx="114300" cy="11752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 Math" pitchFamily="18" charset="0"/>
                  <a:ea typeface="Cambria Math" pitchFamily="18" charset="0"/>
                </a:endParaRPr>
              </a:p>
            </p:txBody>
          </p:sp>
        </p:grpSp>
        <p:sp>
          <p:nvSpPr>
            <p:cNvPr id="60" name="Down Arrow 59"/>
            <p:cNvSpPr/>
            <p:nvPr/>
          </p:nvSpPr>
          <p:spPr>
            <a:xfrm rot="10800000">
              <a:off x="5029300" y="1760321"/>
              <a:ext cx="122128" cy="73276"/>
            </a:xfrm>
            <a:prstGeom prst="downArrow">
              <a:avLst>
                <a:gd name="adj1" fmla="val 20146"/>
                <a:gd name="adj2" fmla="val 100000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 Math" pitchFamily="18" charset="0"/>
                <a:ea typeface="Cambria Math" pitchFamily="18" charset="0"/>
              </a:endParaRPr>
            </a:p>
          </p:txBody>
        </p:sp>
      </p:grpSp>
      <p:cxnSp>
        <p:nvCxnSpPr>
          <p:cNvPr id="35" name="Straight Connector 34"/>
          <p:cNvCxnSpPr/>
          <p:nvPr/>
        </p:nvCxnSpPr>
        <p:spPr>
          <a:xfrm flipH="1">
            <a:off x="142267" y="838200"/>
            <a:ext cx="3497305" cy="211969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42267" y="3275823"/>
            <a:ext cx="391133" cy="276999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baseline="-250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0501" y="4038600"/>
            <a:ext cx="2042547" cy="190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 smtClean="0"/>
              <a:t>Balancing forces</a:t>
            </a:r>
          </a:p>
          <a:p>
            <a:pPr marL="9525"/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i="1" baseline="-250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</a:p>
          <a:p>
            <a:pPr marL="9525"/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i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baseline="-250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+ </a:t>
            </a:r>
            <a:r>
              <a:rPr lang="en-US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– 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y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)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</a:p>
          <a:p>
            <a:pPr marL="9525"/>
            <a:r>
              <a:rPr lang="en-US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baseline="-250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+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- </a:t>
            </a:r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y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</a:p>
          <a:p>
            <a:pPr marL="119063" indent="-109538"/>
            <a:endParaRPr lang="en-US" sz="400" i="1" dirty="0" smtClean="0">
              <a:latin typeface="Cambria Math" pitchFamily="18" charset="0"/>
              <a:ea typeface="Cambria Math" pitchFamily="18" charset="0"/>
            </a:endParaRPr>
          </a:p>
          <a:p>
            <a:pPr marL="119063" indent="-109538"/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Let 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baseline="-250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 </a:t>
            </a:r>
            <a:r>
              <a:rPr lang="en-US" b="1" i="1" dirty="0" smtClean="0">
                <a:latin typeface="Cambria Math" pitchFamily="18" charset="0"/>
                <a:ea typeface="Cambria Math" pitchFamily="18" charset="0"/>
              </a:rPr>
              <a:t>;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y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</a:t>
            </a:r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y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endParaRPr lang="en-US" i="1" baseline="-25000" dirty="0" smtClean="0">
              <a:solidFill>
                <a:srgbClr val="00B050"/>
              </a:solidFill>
              <a:latin typeface="Cambria Math" pitchFamily="18" charset="0"/>
              <a:ea typeface="Cambria Math" pitchFamily="18" charset="0"/>
            </a:endParaRPr>
          </a:p>
          <a:p>
            <a:pPr marL="9525"/>
            <a:endParaRPr lang="en-US" sz="400" i="1" dirty="0" smtClean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  <a:p>
            <a:pPr marL="9525"/>
            <a:r>
              <a:rPr lang="en-US" i="1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+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– 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y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/>
              <a:t>   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2143540" y="4038600"/>
            <a:ext cx="2428460" cy="190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i="1" dirty="0" smtClean="0"/>
              <a:t>Balancing torques</a:t>
            </a:r>
          </a:p>
          <a:p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T</a:t>
            </a:r>
            <a:r>
              <a:rPr lang="en-US" i="1" baseline="-250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</a:p>
          <a:p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baseline="-250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i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baseline="-250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+ </a:t>
            </a:r>
            <a:r>
              <a:rPr lang="en-US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– 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y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)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</a:p>
          <a:p>
            <a:r>
              <a:rPr lang="en-US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baseline="-250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baseline="300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+ </a:t>
            </a:r>
            <a:r>
              <a:rPr lang="en-US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b</a:t>
            </a:r>
            <a:r>
              <a:rPr lang="el-GR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baseline="-250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- </a:t>
            </a:r>
            <a:r>
              <a:rPr lang="el-GR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y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  <a:endParaRPr lang="en-US" sz="800" dirty="0">
              <a:latin typeface="Cambria Math" pitchFamily="18" charset="0"/>
              <a:ea typeface="Cambria Math" pitchFamily="18" charset="0"/>
            </a:endParaRPr>
          </a:p>
          <a:p>
            <a:endParaRPr lang="en-US" sz="400" i="1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Let 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baseline="-250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baseline="300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b="1" i="1" dirty="0" smtClean="0">
                <a:latin typeface="Cambria Math" pitchFamily="18" charset="0"/>
                <a:ea typeface="Cambria Math" pitchFamily="18" charset="0"/>
              </a:rPr>
              <a:t>;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xy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l-GR" sz="2000" i="1" dirty="0" smtClean="0">
                <a:latin typeface="Cambria Math" pitchFamily="18" charset="0"/>
                <a:ea typeface="Cambria Math" pitchFamily="18" charset="0"/>
              </a:rPr>
              <a:t>Σ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y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</a:p>
          <a:p>
            <a:endParaRPr lang="en-US" sz="400" i="1" dirty="0" smtClean="0">
              <a:solidFill>
                <a:srgbClr val="00B050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en-US" i="1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+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– </a:t>
            </a:r>
            <a:r>
              <a:rPr lang="en-US" i="1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i="1" baseline="-25000" dirty="0" err="1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xy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0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1" name="TextBox 80"/>
              <p:cNvSpPr txBox="1"/>
              <p:nvPr/>
            </p:nvSpPr>
            <p:spPr>
              <a:xfrm>
                <a:off x="152400" y="6096000"/>
                <a:ext cx="1939634" cy="6671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𝑛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𝑥𝑦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𝑛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𝑥𝑥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b="0" i="1" baseline="30000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baseline="30000" dirty="0"/>
              </a:p>
            </p:txBody>
          </p:sp>
        </mc:Choice>
        <mc:Fallback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6096000"/>
                <a:ext cx="1939634" cy="667106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538478" y="981516"/>
            <a:ext cx="475162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p = Raster((20,15))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samples = [( 5.0, 4.0), (10.0,10.0),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(15.0,10.0)]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Sx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Sxy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Sxx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0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x,y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in samples: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x *= 2; y *= 2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Sx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+= x;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+= y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Sxy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+= x*y;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Sxx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+= x*x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n += 1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p.set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x,y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), blue)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m = (n*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Sxy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–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Sx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/ (n*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Sxx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–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Sx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**2)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b =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– m*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Sx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/ n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for x in range(0, 40):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p.set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((x, m*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x+b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), red)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Box 12"/>
              <p:cNvSpPr txBox="1"/>
              <p:nvPr/>
            </p:nvSpPr>
            <p:spPr>
              <a:xfrm>
                <a:off x="2362200" y="6096000"/>
                <a:ext cx="1662315" cy="6185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𝑚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6096000"/>
                <a:ext cx="1662315" cy="618503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 descr="E:\eline2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2729"/>
          <a:stretch/>
        </p:blipFill>
        <p:spPr bwMode="auto">
          <a:xfrm>
            <a:off x="5714999" y="4992707"/>
            <a:ext cx="1878445" cy="145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47935"/>
            <a:ext cx="8743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Rod-Spring Approximation – an Accessible Precursor to Least Squares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62458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 animBg="1"/>
      <p:bldP spid="79" grpId="0" animBg="1"/>
      <p:bldP spid="96" grpId="0" animBg="1"/>
      <p:bldP spid="81" grpId="0" animBg="1"/>
      <p:bldP spid="12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this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9067800" cy="32003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Data from our intervention </a:t>
            </a:r>
          </a:p>
          <a:p>
            <a:pPr lvl="1"/>
            <a:r>
              <a:rPr lang="en-US" dirty="0" smtClean="0"/>
              <a:t>Media-Propelled Computational-Thinking</a:t>
            </a:r>
          </a:p>
          <a:p>
            <a:pPr marL="914400" lvl="2" indent="0">
              <a:buNone/>
            </a:pPr>
            <a:r>
              <a:rPr lang="en-US" dirty="0" smtClean="0">
                <a:hlinkClick r:id="rId2"/>
              </a:rPr>
              <a:t>http://iMPaCT-STEM.org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Engages students in quantitative problem solving</a:t>
            </a:r>
          </a:p>
          <a:p>
            <a:pPr lvl="1"/>
            <a:r>
              <a:rPr lang="en-US" dirty="0" smtClean="0"/>
              <a:t>No sexy graphics.  Just simulation &amp; plotting of kinematics</a:t>
            </a:r>
          </a:p>
          <a:p>
            <a:pPr lvl="1"/>
            <a:r>
              <a:rPr lang="en-US" dirty="0" smtClean="0"/>
              <a:t>All math &amp; physics transparent &amp; accessible  </a:t>
            </a:r>
          </a:p>
          <a:p>
            <a:r>
              <a:rPr lang="en-US" dirty="0" smtClean="0"/>
              <a:t>From surveys of college freshmen: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36268223"/>
              </p:ext>
            </p:extLst>
          </p:nvPr>
        </p:nvGraphicFramePr>
        <p:xfrm>
          <a:off x="1447800" y="4693920"/>
          <a:ext cx="60960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990600"/>
                <a:gridCol w="1219200"/>
                <a:gridCol w="1219200"/>
                <a:gridCol w="12192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Major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Can apply quantitative analysis to solve problems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Would</a:t>
                      </a:r>
                      <a:r>
                        <a:rPr lang="en-US" baseline="0" dirty="0" smtClean="0"/>
                        <a:t> like to attend courses that include quantitative analysis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Before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rgbClr val="00B050"/>
                          </a:solidFill>
                        </a:rPr>
                        <a:t>After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Before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After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Liberal arts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None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¾ 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None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¾ 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Engineering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¾</a:t>
                      </a:r>
                      <a:r>
                        <a:rPr lang="en-US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¾ 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4840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529</Words>
  <Application>Microsoft Office PowerPoint</Application>
  <PresentationFormat>On-screen Show (4:3)</PresentationFormat>
  <Paragraphs>107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Rod and Spring Approximation</vt:lpstr>
      <vt:lpstr>Goals of STEM courses</vt:lpstr>
      <vt:lpstr>Linear Best Fit w/ Least Square Error (linear regression)</vt:lpstr>
      <vt:lpstr>Slide 4</vt:lpstr>
      <vt:lpstr>Why does this matter?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Freudenthal</dc:creator>
  <cp:lastModifiedBy>Vladik Kreinovich</cp:lastModifiedBy>
  <cp:revision>19</cp:revision>
  <dcterms:created xsi:type="dcterms:W3CDTF">2011-03-11T20:01:12Z</dcterms:created>
  <dcterms:modified xsi:type="dcterms:W3CDTF">2013-08-27T20:56:56Z</dcterms:modified>
</cp:coreProperties>
</file>