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5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44E2-5187-485A-9A9C-108BDB1B470D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0362-1980-44A5-8AFA-4D25D0598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E0362-1980-44A5-8AFA-4D25D05984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A755EF-C670-48FC-8BFB-6B80DDC3AD10}" type="datetimeFigureOut">
              <a:rPr lang="en-US" smtClean="0"/>
              <a:pPr/>
              <a:t>7/5/2010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AB6283-A6D5-468A-B039-B77EEBB7A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.utep.edu/vladik" TargetMode="External"/><Relationship Id="rId2" Type="http://schemas.openxmlformats.org/officeDocument/2006/relationships/hyperlink" Target="mailto:vladik@utep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martineceberio.fr/" TargetMode="External"/><Relationship Id="rId4" Type="http://schemas.openxmlformats.org/officeDocument/2006/relationships/hyperlink" Target="mailto:mceberio@utep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NAFIPS’2011 – March 18-20</a:t>
            </a:r>
            <a:br>
              <a:rPr lang="en-US" dirty="0" smtClean="0"/>
            </a:br>
            <a:r>
              <a:rPr lang="en-US" dirty="0" smtClean="0"/>
              <a:t>El Paso, 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Organizers: </a:t>
            </a:r>
            <a:r>
              <a:rPr lang="en-US" dirty="0" err="1" smtClean="0"/>
              <a:t>Vladik</a:t>
            </a:r>
            <a:r>
              <a:rPr lang="en-US" dirty="0" smtClean="0"/>
              <a:t> </a:t>
            </a:r>
            <a:r>
              <a:rPr lang="en-US" dirty="0" err="1" smtClean="0"/>
              <a:t>Kreinovich</a:t>
            </a:r>
            <a:r>
              <a:rPr lang="en-US" dirty="0" smtClean="0"/>
              <a:t> and Martine </a:t>
            </a:r>
            <a:r>
              <a:rPr lang="en-US" dirty="0" err="1" smtClean="0"/>
              <a:t>Ceberio</a:t>
            </a:r>
            <a:endParaRPr lang="en-US" dirty="0"/>
          </a:p>
        </p:txBody>
      </p:sp>
      <p:pic>
        <p:nvPicPr>
          <p:cNvPr id="4" name="Picture 3" descr="el-paso-sk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5852160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63040"/>
            <a:ext cx="8686800" cy="4937760"/>
          </a:xfrm>
        </p:spPr>
        <p:txBody>
          <a:bodyPr/>
          <a:lstStyle/>
          <a:p>
            <a:pPr lvl="1"/>
            <a:r>
              <a:rPr lang="en-US" dirty="0" smtClean="0"/>
              <a:t>Special session proposals			</a:t>
            </a:r>
            <a:r>
              <a:rPr lang="en-US" b="1" dirty="0" smtClean="0">
                <a:solidFill>
                  <a:srgbClr val="FF0000"/>
                </a:solidFill>
              </a:rPr>
              <a:t>September 11, 2010</a:t>
            </a:r>
          </a:p>
          <a:p>
            <a:pPr lvl="1"/>
            <a:r>
              <a:rPr lang="en-US" dirty="0" smtClean="0"/>
              <a:t>Papers due				</a:t>
            </a:r>
            <a:r>
              <a:rPr lang="en-US" b="1" dirty="0" smtClean="0">
                <a:solidFill>
                  <a:srgbClr val="FF0000"/>
                </a:solidFill>
              </a:rPr>
              <a:t>October 11, 2010</a:t>
            </a:r>
          </a:p>
          <a:p>
            <a:pPr lvl="1"/>
            <a:r>
              <a:rPr lang="en-US" dirty="0" smtClean="0"/>
              <a:t>Notification of acceptance of papers	December 17, 2010</a:t>
            </a:r>
          </a:p>
          <a:p>
            <a:pPr lvl="1"/>
            <a:r>
              <a:rPr lang="en-US" dirty="0" smtClean="0"/>
              <a:t>Final papers submission and early </a:t>
            </a:r>
          </a:p>
          <a:p>
            <a:pPr lvl="1">
              <a:buNone/>
            </a:pPr>
            <a:r>
              <a:rPr lang="en-US" dirty="0" smtClean="0"/>
              <a:t>	registration                   			February 15, 2011</a:t>
            </a:r>
          </a:p>
          <a:p>
            <a:pPr lvl="1"/>
            <a:r>
              <a:rPr lang="en-US" dirty="0" smtClean="0"/>
              <a:t>Conference				March 18-20, 2011</a:t>
            </a:r>
          </a:p>
          <a:p>
            <a:endParaRPr lang="en-US" dirty="0"/>
          </a:p>
        </p:txBody>
      </p:sp>
      <p:pic>
        <p:nvPicPr>
          <p:cNvPr id="4" name="Picture 3" descr="el-paso-sky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0" y="4114800"/>
            <a:ext cx="5059680" cy="2166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444240"/>
            <a:ext cx="8229600" cy="4937760"/>
          </a:xfrm>
        </p:spPr>
        <p:txBody>
          <a:bodyPr/>
          <a:lstStyle/>
          <a:p>
            <a:r>
              <a:rPr lang="en-US" dirty="0" err="1" smtClean="0"/>
              <a:t>Vladik</a:t>
            </a:r>
            <a:r>
              <a:rPr lang="en-US" dirty="0" smtClean="0"/>
              <a:t> </a:t>
            </a:r>
            <a:r>
              <a:rPr lang="en-US" dirty="0" err="1" smtClean="0"/>
              <a:t>Kreinovich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vladik@utep.edu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http://cs.utep.edu/vladik</a:t>
            </a:r>
            <a:endParaRPr lang="en-US" dirty="0" smtClean="0"/>
          </a:p>
          <a:p>
            <a:r>
              <a:rPr lang="en-US" dirty="0" smtClean="0"/>
              <a:t>Martine </a:t>
            </a:r>
            <a:r>
              <a:rPr lang="en-US" dirty="0" err="1" smtClean="0"/>
              <a:t>Ceberio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mceberio@utep.edu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http://www.martineceberio.fr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elpas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11250" y="3424238"/>
            <a:ext cx="4404150" cy="2824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5400" b="1" dirty="0" smtClean="0">
              <a:latin typeface="Freestyle Script" pitchFamily="66" charset="0"/>
            </a:endParaRPr>
          </a:p>
          <a:p>
            <a:pPr algn="ctr">
              <a:buNone/>
            </a:pPr>
            <a:endParaRPr lang="en-US" sz="5400" b="1" dirty="0" smtClean="0">
              <a:latin typeface="Freestyle Script" pitchFamily="66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Freestyle Script" pitchFamily="66" charset="0"/>
              </a:rPr>
              <a:t>Looking forward to seeing you </a:t>
            </a:r>
          </a:p>
          <a:p>
            <a:pPr algn="ctr">
              <a:buNone/>
            </a:pPr>
            <a:r>
              <a:rPr lang="en-US" sz="5400" b="1" dirty="0" smtClean="0">
                <a:latin typeface="Freestyle Script" pitchFamily="66" charset="0"/>
              </a:rPr>
              <a:t>in El Paso in March 2011!!!</a:t>
            </a:r>
          </a:p>
          <a:p>
            <a:pPr>
              <a:buNone/>
            </a:pPr>
            <a:endParaRPr lang="en-US" sz="4400" b="1" dirty="0" smtClean="0">
              <a:latin typeface="Freestyle Script" pitchFamily="66" charset="0"/>
            </a:endParaRPr>
          </a:p>
          <a:p>
            <a:pPr algn="r">
              <a:buNone/>
            </a:pPr>
            <a:r>
              <a:rPr lang="en-US" sz="3600" b="1" dirty="0" smtClean="0">
                <a:latin typeface="Freestyle Script" pitchFamily="66" charset="0"/>
              </a:rPr>
              <a:t>                        --- </a:t>
            </a:r>
            <a:r>
              <a:rPr lang="en-US" sz="3600" b="1" dirty="0" err="1" smtClean="0">
                <a:latin typeface="Freestyle Script" pitchFamily="66" charset="0"/>
              </a:rPr>
              <a:t>Vladik</a:t>
            </a:r>
            <a:r>
              <a:rPr lang="en-US" sz="3600" b="1" dirty="0" smtClean="0">
                <a:latin typeface="Freestyle Script" pitchFamily="66" charset="0"/>
              </a:rPr>
              <a:t> and Martine		       </a:t>
            </a:r>
            <a:endParaRPr lang="en-US" sz="3600" b="1" dirty="0">
              <a:latin typeface="Freestyle Script" pitchFamily="66" charset="0"/>
            </a:endParaRPr>
          </a:p>
        </p:txBody>
      </p:sp>
      <p:pic>
        <p:nvPicPr>
          <p:cNvPr id="7" name="Picture 6" descr="vlad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600" y="838200"/>
            <a:ext cx="3073400" cy="2305050"/>
          </a:xfrm>
          <a:prstGeom prst="rect">
            <a:avLst/>
          </a:prstGeom>
        </p:spPr>
      </p:pic>
      <p:pic>
        <p:nvPicPr>
          <p:cNvPr id="8" name="Picture 7" descr="mart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399" y="838200"/>
            <a:ext cx="156898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venue: El Paso,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5440"/>
            <a:ext cx="8229600" cy="4937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A city that stretches the imagination…</a:t>
            </a:r>
          </a:p>
          <a:p>
            <a:r>
              <a:rPr lang="en-US" dirty="0" smtClean="0"/>
              <a:t>Texas‘ westernmost city</a:t>
            </a:r>
          </a:p>
          <a:p>
            <a:r>
              <a:rPr lang="en-US" dirty="0" smtClean="0"/>
              <a:t>Surprisingly closer to San </a:t>
            </a:r>
            <a:r>
              <a:rPr lang="en-US" smtClean="0"/>
              <a:t>Diego </a:t>
            </a:r>
            <a:r>
              <a:rPr lang="en-US" smtClean="0"/>
              <a:t>than</a:t>
            </a:r>
            <a:r>
              <a:rPr lang="en-US" smtClean="0"/>
              <a:t> </a:t>
            </a:r>
            <a:r>
              <a:rPr lang="en-US" dirty="0" smtClean="0"/>
              <a:t>to Houston</a:t>
            </a:r>
          </a:p>
          <a:p>
            <a:r>
              <a:rPr lang="en-US" dirty="0" smtClean="0"/>
              <a:t>Tucked between New Mexico and Mexico: from the campus you can see both states and both countries.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 city of nearly three-quarters of a million people…</a:t>
            </a:r>
          </a:p>
          <a:p>
            <a:r>
              <a:rPr lang="en-US" dirty="0" smtClean="0"/>
              <a:t>It spreads across hundreds of square miles of desert and rambling foothills </a:t>
            </a:r>
          </a:p>
          <a:p>
            <a:r>
              <a:rPr lang="en-US" dirty="0" smtClean="0"/>
              <a:t>The Franklin Mountains, southern tip of the Rockies, slice it nearly in two.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 city whose climate earned it the nickname "Sun City“…</a:t>
            </a:r>
          </a:p>
          <a:p>
            <a:r>
              <a:rPr lang="en-US" dirty="0" smtClean="0"/>
              <a:t>It is easy to enjoy the outdoor activities that abound in the area, including hiking in</a:t>
            </a:r>
          </a:p>
          <a:p>
            <a:pPr>
              <a:buNone/>
            </a:pPr>
            <a:r>
              <a:rPr lang="en-US" dirty="0" smtClean="0"/>
              <a:t>the Franklin Mountains, which rise to over 7,000 feet inside the city limits. 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b="1" dirty="0" smtClean="0"/>
              <a:t>… An intriguing place to visit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paso-frank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343400" cy="3257550"/>
          </a:xfrm>
          <a:prstGeom prst="rect">
            <a:avLst/>
          </a:prstGeom>
        </p:spPr>
      </p:pic>
      <p:pic>
        <p:nvPicPr>
          <p:cNvPr id="3" name="Picture 2" descr="elpaso-popp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0"/>
            <a:ext cx="3633216" cy="2465397"/>
          </a:xfrm>
          <a:prstGeom prst="rect">
            <a:avLst/>
          </a:prstGeom>
        </p:spPr>
      </p:pic>
      <p:pic>
        <p:nvPicPr>
          <p:cNvPr id="4" name="Picture 3" descr="elpaso-mariach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352800"/>
            <a:ext cx="3816626" cy="2862470"/>
          </a:xfrm>
          <a:prstGeom prst="rect">
            <a:avLst/>
          </a:prstGeom>
        </p:spPr>
      </p:pic>
      <p:pic>
        <p:nvPicPr>
          <p:cNvPr id="5" name="Picture 4" descr="elpaso-mis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733799"/>
            <a:ext cx="3810000" cy="2552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324600"/>
            <a:ext cx="778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highlights of El Paso: the Franklin Mountains, the Ysleta mission, mariachis…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209" y="6324600"/>
            <a:ext cx="731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Places of interest around El Paso: Carlsbad caverns, la Mesilla, White Sands…</a:t>
            </a:r>
            <a:endParaRPr lang="en-US" dirty="0"/>
          </a:p>
        </p:txBody>
      </p:sp>
      <p:pic>
        <p:nvPicPr>
          <p:cNvPr id="3" name="Picture 2" descr="carlsb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2667000" cy="1772074"/>
          </a:xfrm>
          <a:prstGeom prst="rect">
            <a:avLst/>
          </a:prstGeom>
        </p:spPr>
      </p:pic>
      <p:pic>
        <p:nvPicPr>
          <p:cNvPr id="4" name="Picture 3" descr="carlsb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64500"/>
            <a:ext cx="2667000" cy="3983900"/>
          </a:xfrm>
          <a:prstGeom prst="rect">
            <a:avLst/>
          </a:prstGeom>
        </p:spPr>
      </p:pic>
      <p:pic>
        <p:nvPicPr>
          <p:cNvPr id="5" name="Picture 4" descr="whitesand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0" y="381000"/>
            <a:ext cx="4064000" cy="3048000"/>
          </a:xfrm>
          <a:prstGeom prst="rect">
            <a:avLst/>
          </a:prstGeom>
        </p:spPr>
      </p:pic>
      <p:pic>
        <p:nvPicPr>
          <p:cNvPr id="6" name="Picture 5" descr="whitesand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524250"/>
            <a:ext cx="4038600" cy="2724150"/>
          </a:xfrm>
          <a:prstGeom prst="rect">
            <a:avLst/>
          </a:prstGeom>
        </p:spPr>
      </p:pic>
      <p:pic>
        <p:nvPicPr>
          <p:cNvPr id="7" name="Picture 6" descr="lamesi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1981200"/>
            <a:ext cx="365988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NAFIPS will take place at UTEP, </a:t>
            </a:r>
            <a:br>
              <a:rPr lang="en-US" dirty="0" smtClean="0"/>
            </a:br>
            <a:r>
              <a:rPr lang="en-US" dirty="0" smtClean="0"/>
              <a:t>the University of Texas at El Paso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15440"/>
            <a:ext cx="8229600" cy="49377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UTEP </a:t>
            </a:r>
          </a:p>
          <a:p>
            <a:r>
              <a:rPr lang="en-US" dirty="0" smtClean="0"/>
              <a:t>Approaching its centennial celebration, </a:t>
            </a:r>
          </a:p>
          <a:p>
            <a:r>
              <a:rPr lang="en-US" dirty="0" smtClean="0"/>
              <a:t>The second oldest academic component of the University of Texas system</a:t>
            </a:r>
          </a:p>
          <a:p>
            <a:r>
              <a:rPr lang="en-US" dirty="0" smtClean="0"/>
              <a:t>A major urban research university in the heart of a thriving international metropolis</a:t>
            </a:r>
          </a:p>
          <a:p>
            <a:endParaRPr lang="en-US" dirty="0" smtClean="0"/>
          </a:p>
          <a:p>
            <a:r>
              <a:rPr lang="en-US" dirty="0" smtClean="0"/>
              <a:t>Experiencing an unprecedented growth with:</a:t>
            </a:r>
          </a:p>
          <a:p>
            <a:pPr lvl="1"/>
            <a:r>
              <a:rPr lang="en-US" dirty="0" smtClean="0"/>
              <a:t>A record enrollment of more than 21,000 students in 2009</a:t>
            </a:r>
          </a:p>
          <a:p>
            <a:pPr lvl="1"/>
            <a:r>
              <a:rPr lang="en-US" dirty="0" smtClean="0"/>
              <a:t>A $180-million building boom</a:t>
            </a:r>
          </a:p>
          <a:p>
            <a:pPr lvl="1"/>
            <a:r>
              <a:rPr lang="en-US" dirty="0" smtClean="0"/>
              <a:t>New labs and classrooms to support its rapidly expanding academic and research programs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Striving to become one of the next top-tier research universities in Texas</a:t>
            </a:r>
          </a:p>
          <a:p>
            <a:r>
              <a:rPr lang="en-US" dirty="0" smtClean="0"/>
              <a:t>Changing the face of higher education </a:t>
            </a:r>
          </a:p>
          <a:p>
            <a:pPr lvl="1"/>
            <a:r>
              <a:rPr lang="en-US" dirty="0" smtClean="0"/>
              <a:t>Ranked second in the nation in awarding undergraduate degrees to Hispanics</a:t>
            </a:r>
          </a:p>
          <a:p>
            <a:r>
              <a:rPr lang="en-US" dirty="0" smtClean="0"/>
              <a:t>Committed to providing access and excellence in higher education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Moreover:</a:t>
            </a:r>
            <a:r>
              <a:rPr lang="en-US" dirty="0" smtClean="0"/>
              <a:t>  </a:t>
            </a:r>
            <a:r>
              <a:rPr lang="en-US" b="1" dirty="0" smtClean="0"/>
              <a:t>UTEP's beautiful campus </a:t>
            </a:r>
            <a:r>
              <a:rPr lang="en-US" dirty="0" smtClean="0"/>
              <a:t>features a distinctive architectural style derived from the buildings in the Himalayan kingdom of Bhutan.</a:t>
            </a:r>
          </a:p>
          <a:p>
            <a:pPr lvl="1"/>
            <a:r>
              <a:rPr lang="en-US" dirty="0" smtClean="0"/>
              <a:t>You can take a virtual tour of the campus at http://www.utep.edu/tour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p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24500" cy="635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914400"/>
            <a:ext cx="3019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UTEP is tucked between the </a:t>
            </a:r>
          </a:p>
          <a:p>
            <a:r>
              <a:rPr lang="en-US" dirty="0"/>
              <a:t>m</a:t>
            </a:r>
            <a:r>
              <a:rPr lang="en-US" dirty="0" smtClean="0"/>
              <a:t>ountains, downtown El Paso,</a:t>
            </a:r>
          </a:p>
          <a:p>
            <a:r>
              <a:rPr lang="en-US" dirty="0"/>
              <a:t>a</a:t>
            </a:r>
            <a:r>
              <a:rPr lang="en-US" dirty="0" smtClean="0"/>
              <a:t>nd Mexico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400800"/>
            <a:ext cx="352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of UTEP’s campus and Mexico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e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029712"/>
          </a:xfrm>
          <a:prstGeom prst="rect">
            <a:avLst/>
          </a:prstGeom>
        </p:spPr>
      </p:pic>
      <p:pic>
        <p:nvPicPr>
          <p:cNvPr id="3" name="Picture 2" descr="ute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4148394" cy="3276600"/>
          </a:xfrm>
          <a:prstGeom prst="rect">
            <a:avLst/>
          </a:prstGeom>
        </p:spPr>
      </p:pic>
      <p:pic>
        <p:nvPicPr>
          <p:cNvPr id="4" name="Picture 3" descr="elpaso-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048000"/>
            <a:ext cx="4930307" cy="3276600"/>
          </a:xfrm>
          <a:prstGeom prst="rect">
            <a:avLst/>
          </a:prstGeom>
        </p:spPr>
      </p:pic>
      <p:pic>
        <p:nvPicPr>
          <p:cNvPr id="5" name="Picture 4" descr="UTEP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7850" y="177800"/>
            <a:ext cx="2038350" cy="271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6400800"/>
            <a:ext cx="417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UTEP’s campus and football field, Sun Bowl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 honoring </a:t>
            </a:r>
            <a:r>
              <a:rPr lang="en-US" dirty="0" err="1" smtClean="0"/>
              <a:t>Lotfi</a:t>
            </a:r>
            <a:r>
              <a:rPr lang="en-US" dirty="0" smtClean="0"/>
              <a:t> A. </a:t>
            </a:r>
            <a:r>
              <a:rPr lang="en-US" dirty="0" err="1" smtClean="0"/>
              <a:t>Zadeh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3924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1">
              <a:buNone/>
            </a:pPr>
            <a:r>
              <a:rPr lang="en-US" dirty="0" smtClean="0"/>
              <a:t>			At the conference, a </a:t>
            </a:r>
            <a:r>
              <a:rPr lang="en-US" b="1" dirty="0" smtClean="0"/>
              <a:t>special invited session </a:t>
            </a:r>
            <a:r>
              <a:rPr lang="en-US" dirty="0" smtClean="0"/>
              <a:t>will 		be devoted to the 45-th anniversary of the 			publication of the 1965 paper by </a:t>
            </a:r>
            <a:r>
              <a:rPr lang="en-US" dirty="0" err="1" smtClean="0"/>
              <a:t>Lotfi</a:t>
            </a:r>
            <a:r>
              <a:rPr lang="en-US" dirty="0" smtClean="0"/>
              <a:t> A. </a:t>
            </a:r>
            <a:r>
              <a:rPr lang="en-US" dirty="0" err="1" smtClean="0"/>
              <a:t>Zadeh</a:t>
            </a:r>
            <a:r>
              <a:rPr lang="en-US" dirty="0" smtClean="0"/>
              <a:t> that s		started the field of fuzzy logic.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zade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74800"/>
            <a:ext cx="15621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International Workshop on Analysis of Structures with</a:t>
            </a:r>
          </a:p>
          <a:p>
            <a:pPr>
              <a:buNone/>
            </a:pPr>
            <a:r>
              <a:rPr lang="en-US" dirty="0" smtClean="0"/>
              <a:t>Uncertainties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CoProD’11: the 4th International Workshop on Constraint Programming and Decision Making </a:t>
            </a:r>
          </a:p>
          <a:p>
            <a:pPr lvl="1"/>
            <a:r>
              <a:rPr lang="en-US" dirty="0" smtClean="0"/>
              <a:t>To be held on March 17, 2011</a:t>
            </a:r>
          </a:p>
          <a:p>
            <a:pPr lvl="1"/>
            <a:r>
              <a:rPr lang="en-US" dirty="0" smtClean="0"/>
              <a:t>Deadline for abstract submission: January 15, 2011</a:t>
            </a:r>
          </a:p>
          <a:p>
            <a:pPr lvl="1"/>
            <a:r>
              <a:rPr lang="en-US" dirty="0" smtClean="0"/>
              <a:t>More information at: http://coprod.constraintsolving.com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</TotalTime>
  <Words>274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NAFIPS’2011 – March 18-20 El Paso, Texas</vt:lpstr>
      <vt:lpstr>Conference venue: El Paso, Texas</vt:lpstr>
      <vt:lpstr>Slide 3</vt:lpstr>
      <vt:lpstr>Slide 4</vt:lpstr>
      <vt:lpstr>NAFIPS will take place at UTEP,  the University of Texas at El Paso</vt:lpstr>
      <vt:lpstr>Slide 6</vt:lpstr>
      <vt:lpstr>Slide 7</vt:lpstr>
      <vt:lpstr>Special event honoring Lotfi A. Zadeh</vt:lpstr>
      <vt:lpstr>Satellite events</vt:lpstr>
      <vt:lpstr>Important dates</vt:lpstr>
      <vt:lpstr>Contact information</vt:lpstr>
      <vt:lpstr>Slide 12</vt:lpstr>
    </vt:vector>
  </TitlesOfParts>
  <Company>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NAFIPS’2011 – March 17-19 El Paso, Texas</dc:title>
  <dc:creator>mceberio</dc:creator>
  <cp:lastModifiedBy>Vladik Kreinovich</cp:lastModifiedBy>
  <cp:revision>25</cp:revision>
  <dcterms:created xsi:type="dcterms:W3CDTF">2010-07-05T20:09:14Z</dcterms:created>
  <dcterms:modified xsi:type="dcterms:W3CDTF">2010-07-06T01:44:14Z</dcterms:modified>
</cp:coreProperties>
</file>