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1" r:id="rId2"/>
    <p:sldId id="340" r:id="rId3"/>
    <p:sldId id="404" r:id="rId4"/>
    <p:sldId id="420" r:id="rId5"/>
    <p:sldId id="408" r:id="rId6"/>
    <p:sldId id="393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385" r:id="rId18"/>
    <p:sldId id="403" r:id="rId19"/>
    <p:sldId id="346" r:id="rId20"/>
    <p:sldId id="369" r:id="rId21"/>
    <p:sldId id="3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Viaña Pérez" initials="JVP" lastIdx="2" clrIdx="0">
    <p:extLst>
      <p:ext uri="{19B8F6BF-5375-455C-9EA6-DF929625EA0E}">
        <p15:presenceInfo xmlns:p15="http://schemas.microsoft.com/office/powerpoint/2012/main" userId="58459856b8b367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4B4"/>
    <a:srgbClr val="FF38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03C27-F408-4379-9B17-A1C659EC5B4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733D-E8AD-4AD2-BC7B-257A66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B03A8-B1CE-42AE-A39D-F67E4F1EC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3056A0-0567-4B37-AE95-3E3086FFC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D789C-7182-456F-A76F-19434963D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023D5E-1A24-4308-940E-01F835E0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9E55F-BC88-4DC0-A6AB-BFD62C64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0F569-E086-43A5-812E-8EFDBC2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E34EC1-DF4E-45E3-94C3-78A4CF66F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97B49-FD14-4D27-8999-54B8BC02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B75B2-C3CB-4D7D-A77B-8CA338CD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E12B0-353A-474F-9E1F-6880D610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103113-AA1D-42B9-9D51-B4D358100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F4A7DA-58C0-42BD-A9BF-F59BE409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FDB70-48E0-4484-8272-ACEB7692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329D-FFA2-4AB0-86AE-33D45FE3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8C3B58-CDC4-44FA-A6F2-3812030D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699CD-6326-4AE1-9A7B-93C6DA4C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77E3F-82E8-42F0-8C36-DB18535F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6CB9F-4BEE-4477-82C1-9F80311B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216FF8-69BD-4516-A7D8-952204CE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1521A0-91A5-4026-9792-A5AF956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09314-8D48-46D5-A1E3-EB6ED203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7F960-DDAA-4623-9398-FBD3594C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501DB6-FCF6-48F9-B4D4-9CE815D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E25B8-EDB3-42D2-8E8E-DA8194A4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2EDEC-92E6-4065-9560-A4ACC73B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91FC1-B900-43A6-BD7B-3179A541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72096-957C-4124-9CD3-3777CD33D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0067FE-7286-4E92-97AF-52BD7BA3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47D8CA-A470-40DF-8E17-0E6E6B00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2EB1AA-02B7-4F6F-84E7-4FA935C4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6C2766-7F30-4E3E-8F21-94B7BA04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04641-D867-4E7C-8A76-7994DC3E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7FDD95-1032-41FB-B2BD-F98CD5344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DABD6B-67B3-470E-8836-DD1806DD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1F2BD1-7B0E-45F0-8B99-83F3715B6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B3DD03-2CE1-41FF-B9CD-599B90F71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DC1956-7020-4FFB-A65E-BAA7C85C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7040D3-094C-473D-A244-3EA491D2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40DD1F-2F61-49E9-9067-B412AD08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AE7D6-84C5-44F4-8121-599EB54C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A4EF91-3708-41D2-9120-5134F73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DD8A43-93C0-4E3B-80F8-291F2B28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3F3E5-44DB-420C-B663-882B55CB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4D6EF6-9809-49B8-958A-DC08DB3B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F5F0DD-026E-434C-B30C-16016B20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E70F58-E8BD-43B3-965B-81734DCA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76B08-6617-4ECF-888B-3E16B264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41A1C-26C4-47AF-BCF9-DC98CF38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D7D667-A3CB-47D8-8788-249086732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42AFB6-B51E-49C5-89ED-EC5C1D6E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F9A2A-8D56-4248-B08C-3E2BAB48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E09281-BD2A-4FA5-BA98-E1EF08B0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FE611-E6F2-4AA1-9CFA-F2E48766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849E53-11BB-4931-BAC1-6AE074F6F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932FFF-CD1B-46E9-A3B8-E02DFD8D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257E23-DE00-40CD-BEC2-39FB3425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71956E-9BDF-43BC-9B29-F35E20D0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1F85-9EC3-437D-BE95-678E7510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86CBDF-2ED3-40E7-ABD7-22F8C16E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C9AC80-9FD8-48D7-B9DB-D5F259B1D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4F8B6B-FC81-4EEF-B419-4AAED918A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4710-A745-43CA-BF7A-A99AB26319FC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9011A-04C5-4B31-AA38-9CD8BACC3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A0C78C-34A2-4C2B-B8FB-267FDCEF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EF9F-DC04-47CB-A471-746847D3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svg"/><Relationship Id="rId7" Type="http://schemas.openxmlformats.org/officeDocument/2006/relationships/image" Target="../media/image5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emf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51DE58B-FE14-44F0-B1B9-31624B080B1A}"/>
              </a:ext>
            </a:extLst>
          </p:cNvPr>
          <p:cNvSpPr/>
          <p:nvPr/>
        </p:nvSpPr>
        <p:spPr>
          <a:xfrm>
            <a:off x="3487016" y="2712289"/>
            <a:ext cx="503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Javier Viaña, Stephan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Ralescu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Vladik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Kreinovich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Anca </a:t>
            </a:r>
            <a:r>
              <a:rPr lang="en-US" dirty="0" err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Ralescu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Kelly Cohen</a:t>
            </a:r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79628C-7465-429D-B346-1D786BE17CBB}"/>
              </a:ext>
            </a:extLst>
          </p:cNvPr>
          <p:cNvSpPr/>
          <p:nvPr/>
        </p:nvSpPr>
        <p:spPr>
          <a:xfrm>
            <a:off x="2526722" y="3517077"/>
            <a:ext cx="6875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Department of Aerospace Engineering and Engineering Mechanics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F68303-8F80-46E1-BE23-55A8A659ED9A}"/>
              </a:ext>
            </a:extLst>
          </p:cNvPr>
          <p:cNvSpPr/>
          <p:nvPr/>
        </p:nvSpPr>
        <p:spPr>
          <a:xfrm>
            <a:off x="4346152" y="3931794"/>
            <a:ext cx="3236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University of Cincinnati, Ohio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7B44D5-10E5-402E-B8E0-D3939CF08C2D}"/>
              </a:ext>
            </a:extLst>
          </p:cNvPr>
          <p:cNvSpPr txBox="1"/>
          <p:nvPr/>
        </p:nvSpPr>
        <p:spPr>
          <a:xfrm>
            <a:off x="2634749" y="4630647"/>
            <a:ext cx="6637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Annual Conference of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NAFIPS – North American Fuzzy Information Processing Society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May 31</a:t>
            </a:r>
            <a:r>
              <a:rPr lang="en-US" b="1" baseline="30000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– June 3</a:t>
            </a:r>
            <a:r>
              <a:rPr lang="en-US" b="1" baseline="30000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rd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Saint Mary's University, Halifax, Nova Scotia, Canada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CF1DBE-F382-4617-8BC6-791AE5BD93ED}"/>
              </a:ext>
            </a:extLst>
          </p:cNvPr>
          <p:cNvSpPr/>
          <p:nvPr/>
        </p:nvSpPr>
        <p:spPr>
          <a:xfrm>
            <a:off x="1096178" y="1753613"/>
            <a:ext cx="95162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" pitchFamily="2" charset="0"/>
              </a:rPr>
              <a:t>Multiple Hidden Layer CEFYDRA: Cluster-first Explainable</a:t>
            </a:r>
          </a:p>
          <a:p>
            <a:pPr algn="ctr"/>
            <a:r>
              <a:rPr lang="en-US" b="1" dirty="0" err="1">
                <a:latin typeface="Times" pitchFamily="2" charset="0"/>
              </a:rPr>
              <a:t>FuzzY</a:t>
            </a:r>
            <a:r>
              <a:rPr lang="en-US" b="1" dirty="0">
                <a:latin typeface="Times" pitchFamily="2" charset="0"/>
              </a:rPr>
              <a:t>-based Deep self-Reorganizing Algorithm</a:t>
            </a:r>
          </a:p>
        </p:txBody>
      </p:sp>
      <p:sp>
        <p:nvSpPr>
          <p:cNvPr id="9" name="Rectángulo 57">
            <a:extLst>
              <a:ext uri="{FF2B5EF4-FFF2-40B4-BE49-F238E27FC236}">
                <a16:creationId xmlns:a16="http://schemas.microsoft.com/office/drawing/2014/main" id="{494ABB21-71C5-4F7C-9889-27C1055FA5C6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Resultado de imagen de university of cincinnati logo png">
            <a:extLst>
              <a:ext uri="{FF2B5EF4-FFF2-40B4-BE49-F238E27FC236}">
                <a16:creationId xmlns:a16="http://schemas.microsoft.com/office/drawing/2014/main" id="{79A44F2F-3C80-4B1B-9140-7984F734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68" y="166994"/>
            <a:ext cx="2172424" cy="10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lcome to NAFIPS">
            <a:extLst>
              <a:ext uri="{FF2B5EF4-FFF2-40B4-BE49-F238E27FC236}">
                <a16:creationId xmlns:a16="http://schemas.microsoft.com/office/drawing/2014/main" id="{4D10C61C-182D-4AFF-B7AF-22D0EC0A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8" y="367168"/>
            <a:ext cx="2502514" cy="6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28F96-DCF5-2ADB-B9F4-3201B6D4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6" y="1420140"/>
            <a:ext cx="60468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Times" pitchFamily="2" charset="0"/>
                <a:ea typeface="Times New Roman" panose="02020603050405020304" pitchFamily="18" charset="0"/>
              </a:rPr>
              <a:t>As seen in the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Composition Law </a:t>
            </a:r>
            <a:r>
              <a:rPr lang="en-US" altLang="en-US" sz="1400" dirty="0">
                <a:latin typeface="Times" pitchFamily="2" charset="0"/>
                <a:ea typeface="Times New Roman" panose="02020603050405020304" pitchFamily="18" charset="0"/>
              </a:rPr>
              <a:t>the equation that relates any two outputs depends on the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the path and the connections chosen. </a:t>
            </a:r>
            <a:r>
              <a:rPr lang="en-US" altLang="en-US" sz="1400" dirty="0">
                <a:latin typeface="Times" pitchFamily="2" charset="0"/>
                <a:ea typeface="Times New Roman" panose="02020603050405020304" pitchFamily="18" charset="0"/>
              </a:rPr>
              <a:t>Thus, 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2" charset="0"/>
                <a:ea typeface="Times New Roman" panose="02020603050405020304" pitchFamily="18" charset="0"/>
              </a:rPr>
              <a:t>e use the average of all the possible paths.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A2F5ED-763F-886C-124C-02FCCF2A44A0}"/>
                  </a:ext>
                </a:extLst>
              </p:cNvPr>
              <p:cNvSpPr/>
              <p:nvPr/>
            </p:nvSpPr>
            <p:spPr>
              <a:xfrm>
                <a:off x="255307" y="2680073"/>
                <a:ext cx="6684572" cy="681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2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sz="1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200" b="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200" b="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200" b="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200" b="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1200" b="1" i="0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200" b="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200" b="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200" b="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200" b="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1200" b="1" i="0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200" b="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200" b="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200" b="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200" b="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sz="12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d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1200" b="1" i="0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Pre>
                                        <m:sPre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1200" b="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0" i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2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sPre>
                                      <m:d>
                                        <m:dPr>
                                          <m:ctrlPr>
                                            <a:rPr lang="en-US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1" i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Pre>
                                        <m:sPre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2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b="0" i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A2F5ED-763F-886C-124C-02FCCF2A4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7" y="2680073"/>
                <a:ext cx="6684572" cy="681918"/>
              </a:xfrm>
              <a:prstGeom prst="rect">
                <a:avLst/>
              </a:prstGeom>
              <a:blipFill>
                <a:blip r:embed="rId2"/>
                <a:stretch>
                  <a:fillRect t="-77778" b="-1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A6ADBA-EE9A-6159-611A-5F4E1AAD8E31}"/>
                  </a:ext>
                </a:extLst>
              </p:cNvPr>
              <p:cNvSpPr/>
              <p:nvPr/>
            </p:nvSpPr>
            <p:spPr>
              <a:xfrm>
                <a:off x="161568" y="3811376"/>
                <a:ext cx="6872050" cy="681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2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sz="1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sz="12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2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f>
                        <m:fPr>
                          <m:ctrlPr>
                            <a:rPr lang="en-US" sz="12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200" b="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2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200" b="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2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2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2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200" b="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12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b="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plcHide m:val="on"/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plcHide m:val="on"/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1200" b="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200" b="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plcHide m:val="on"/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1200" b="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200" b="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1" i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200" b="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plcHide m:val="on"/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plcHide m:val="on"/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1200" b="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200" b="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plcHide m:val="on"/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1200" b="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12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12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0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r>
                                        <a:rPr lang="en-US" sz="1200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12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1" i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A6ADBA-EE9A-6159-611A-5F4E1AAD8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68" y="3811376"/>
                <a:ext cx="6872050" cy="681918"/>
              </a:xfrm>
              <a:prstGeom prst="rect">
                <a:avLst/>
              </a:prstGeom>
              <a:blipFill>
                <a:blip r:embed="rId3"/>
                <a:stretch>
                  <a:fillRect t="-77778" b="-1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B6DEB5-0216-7839-40EC-75ECE8BDC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18" y="893210"/>
            <a:ext cx="4620804" cy="5540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7">
            <a:extLst>
              <a:ext uri="{FF2B5EF4-FFF2-40B4-BE49-F238E27FC236}">
                <a16:creationId xmlns:a16="http://schemas.microsoft.com/office/drawing/2014/main" id="{AA0D3982-C6DD-7319-4D7A-B1CB7F263EDE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sultado de imagen de university of cincinnati logo png">
            <a:extLst>
              <a:ext uri="{FF2B5EF4-FFF2-40B4-BE49-F238E27FC236}">
                <a16:creationId xmlns:a16="http://schemas.microsoft.com/office/drawing/2014/main" id="{9DF2FBDE-75A5-1ACF-9F1B-DDDE641C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32" y="166995"/>
            <a:ext cx="878060" cy="4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25">
            <a:extLst>
              <a:ext uri="{FF2B5EF4-FFF2-40B4-BE49-F238E27FC236}">
                <a16:creationId xmlns:a16="http://schemas.microsoft.com/office/drawing/2014/main" id="{FAAA5979-8048-2983-234D-30218C6556DC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Learning Formulas for Deep Parameters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9" name="Conector recto de flecha 26">
            <a:extLst>
              <a:ext uri="{FF2B5EF4-FFF2-40B4-BE49-F238E27FC236}">
                <a16:creationId xmlns:a16="http://schemas.microsoft.com/office/drawing/2014/main" id="{861AAFF6-018A-001E-2128-06B7822035EE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27">
            <a:extLst>
              <a:ext uri="{FF2B5EF4-FFF2-40B4-BE49-F238E27FC236}">
                <a16:creationId xmlns:a16="http://schemas.microsoft.com/office/drawing/2014/main" id="{3C592EB2-0EF4-A3D6-AF56-C18184354953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4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CE0983-272B-7261-857C-5F2D5DBE3ECA}"/>
                  </a:ext>
                </a:extLst>
              </p:cNvPr>
              <p:cNvSpPr/>
              <p:nvPr/>
            </p:nvSpPr>
            <p:spPr>
              <a:xfrm>
                <a:off x="1936298" y="1411108"/>
                <a:ext cx="8032955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𝑖𝑙</m:t>
                                      </m:r>
                                    </m:sub>
                                  </m:sSub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0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f>
                                <m:f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0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Pre>
                                    <m:sPre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</m:sSub>
                                    </m:e>
                                  </m:sPre>
                                </m:den>
                              </m:f>
                            </m:e>
                          </m:d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𝑖𝑙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Pre>
                                        <m:sPre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𝑘𝑗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den>
                                  </m:f>
                                </m:e>
                              </m:d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CE0983-272B-7261-857C-5F2D5DBE3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98" y="1411108"/>
                <a:ext cx="8032955" cy="698140"/>
              </a:xfrm>
              <a:prstGeom prst="rect">
                <a:avLst/>
              </a:prstGeom>
              <a:blipFill>
                <a:blip r:embed="rId2"/>
                <a:stretch>
                  <a:fillRect t="-89474" b="-14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F6E86F-970B-2888-414A-9F5FB92BA876}"/>
                  </a:ext>
                </a:extLst>
              </p:cNvPr>
              <p:cNvSpPr/>
              <p:nvPr/>
            </p:nvSpPr>
            <p:spPr>
              <a:xfrm>
                <a:off x="639097" y="2145854"/>
                <a:ext cx="11130116" cy="78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f>
                        <m:fPr>
                          <m:ctrlPr>
                            <a:rPr lang="en-US" sz="14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∏"/>
                              <m:limLoc m:val="undOvr"/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plcHide m:val="on"/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plcHide m:val="on"/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1400" b="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1400" b="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14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𝜋</m:t>
                                                          </m:r>
                                                          <m:r>
                                                            <a:rPr lang="en-US" sz="1400" b="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+1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𝛿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plcHide m:val="on"/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1400" b="0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1400" b="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14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𝜋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𝛾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0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400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m>
                                                <m:mPr>
                                                  <m:plcHide m:val="on"/>
                                                  <m:mcs>
                                                    <m:mc>
                                                      <m:mcPr>
                                                        <m:count m:val="2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US" sz="14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m>
                                                      <m:mPr>
                                                        <m:plcHide m:val="on"/>
                                                        <m:mcs>
                                                          <m:mc>
                                                            <m:mcPr>
                                                              <m:count m:val="1"/>
                                                              <m:mcJc m:val="center"/>
                                                            </m:mcPr>
                                                          </m:mc>
                                                        </m:mcs>
                                                        <m:ctrlPr>
                                                          <a:rPr lang="en-US" sz="1400" b="0" i="1">
                                                            <a:solidFill>
                                                              <a:srgbClr val="836967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mPr>
                                                      <m:mr>
                                                        <m:e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en-US" sz="1400" b="0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sz="14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d>
                                                        </m:e>
                                                      </m:mr>
                                                      <m:m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400" b="0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h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14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mr>
                                                    </m:m>
                                                  </m:e>
                                                  <m:e>
                                                    <m:m>
                                                      <m:mPr>
                                                        <m:plcHide m:val="on"/>
                                                        <m:mcs>
                                                          <m:mc>
                                                            <m:mcPr>
                                                              <m:count m:val="1"/>
                                                              <m:mcJc m:val="center"/>
                                                            </m:mcPr>
                                                          </m:mc>
                                                        </m:mcs>
                                                        <m:ctrlPr>
                                                          <a:rPr lang="en-US" sz="1400" b="0" i="1">
                                                            <a:solidFill>
                                                              <a:srgbClr val="836967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mPr>
                                                      <m:mr>
                                                        <m:e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en-US" sz="1400" b="0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sz="14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d>
                                                        </m:e>
                                                      </m:mr>
                                                      <m:mr>
                                                        <m:e>
                                                          <m:r>
                                                            <a:rPr lang="en-US" sz="14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</m:e>
                                                      </m:mr>
                                                    </m:m>
                                                  </m:e>
                                                </m:mr>
                                              </m:m>
                                            </m:e>
                                          </m:d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𝐢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400" b="0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𝑖𝑙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F6E86F-970B-2888-414A-9F5FB92BA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7" y="2145854"/>
                <a:ext cx="11130116" cy="780150"/>
              </a:xfrm>
              <a:prstGeom prst="rect">
                <a:avLst/>
              </a:prstGeom>
              <a:blipFill>
                <a:blip r:embed="rId3"/>
                <a:stretch>
                  <a:fillRect t="-76190" b="-1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227F07-8B3B-7F40-FA19-EDEAADEF1C8B}"/>
                  </a:ext>
                </a:extLst>
              </p:cNvPr>
              <p:cNvSpPr/>
              <p:nvPr/>
            </p:nvSpPr>
            <p:spPr>
              <a:xfrm>
                <a:off x="2727650" y="3572291"/>
                <a:ext cx="6002797" cy="812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mr>
                        <m:m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6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6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mr>
                              </m:m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60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227F07-8B3B-7F40-FA19-EDEAADEF1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50" y="3572291"/>
                <a:ext cx="6002797" cy="812338"/>
              </a:xfrm>
              <a:prstGeom prst="rect">
                <a:avLst/>
              </a:prstGeom>
              <a:blipFill>
                <a:blip r:embed="rId4"/>
                <a:stretch>
                  <a:fillRect t="-93846" b="-14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AB7647-AC50-4E82-9D89-DEF54091BB99}"/>
                  </a:ext>
                </a:extLst>
              </p:cNvPr>
              <p:cNvSpPr/>
              <p:nvPr/>
            </p:nvSpPr>
            <p:spPr>
              <a:xfrm>
                <a:off x="2727650" y="4529268"/>
                <a:ext cx="2601481" cy="758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mr>
                        <m:m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AB7647-AC50-4E82-9D89-DEF54091B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50" y="4529268"/>
                <a:ext cx="2601481" cy="758797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F2EA076F-1DDD-74FC-7E9D-83F96B4D09AA}"/>
              </a:ext>
            </a:extLst>
          </p:cNvPr>
          <p:cNvSpPr/>
          <p:nvPr/>
        </p:nvSpPr>
        <p:spPr>
          <a:xfrm>
            <a:off x="2506899" y="3565925"/>
            <a:ext cx="220751" cy="18009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6655DF-8883-14AF-2649-97751E207885}"/>
                  </a:ext>
                </a:extLst>
              </p:cNvPr>
              <p:cNvSpPr/>
              <p:nvPr/>
            </p:nvSpPr>
            <p:spPr>
              <a:xfrm>
                <a:off x="1108777" y="5647890"/>
                <a:ext cx="6862327" cy="712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400" b="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400" b="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sz="1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mr>
                              </m:m>
                              <m:d>
                                <m:d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400" b="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b="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1400" b="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400" b="1" i="0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6655DF-8883-14AF-2649-97751E207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77" y="5647890"/>
                <a:ext cx="6862327" cy="712952"/>
              </a:xfrm>
              <a:prstGeom prst="rect">
                <a:avLst/>
              </a:prstGeom>
              <a:blipFill>
                <a:blip r:embed="rId6"/>
                <a:stretch>
                  <a:fillRect t="-89474" b="-14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689124E-AF47-DE55-6E7F-7CBE1EF6241E}"/>
              </a:ext>
            </a:extLst>
          </p:cNvPr>
          <p:cNvSpPr/>
          <p:nvPr/>
        </p:nvSpPr>
        <p:spPr>
          <a:xfrm>
            <a:off x="541671" y="3071345"/>
            <a:ext cx="5232202" cy="255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4145" algn="just" hangingPunct="0">
              <a:lnSpc>
                <a:spcPts val="120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this point, we can define a recursive function as follows,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CF9EE-216C-45B8-D737-6296B89C9338}"/>
              </a:ext>
            </a:extLst>
          </p:cNvPr>
          <p:cNvSpPr/>
          <p:nvPr/>
        </p:nvSpPr>
        <p:spPr>
          <a:xfrm>
            <a:off x="541671" y="1086412"/>
            <a:ext cx="6411627" cy="255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4145" hangingPunct="0">
              <a:lnSpc>
                <a:spcPts val="120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utilize the Composition Law to solve the gradient of the loss function,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D543EA-49F9-6E4B-E851-5991EFA73ACA}"/>
              </a:ext>
            </a:extLst>
          </p:cNvPr>
          <p:cNvSpPr/>
          <p:nvPr/>
        </p:nvSpPr>
        <p:spPr>
          <a:xfrm>
            <a:off x="639097" y="5293555"/>
            <a:ext cx="939360" cy="261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4145" algn="just" hangingPunct="0">
              <a:lnSpc>
                <a:spcPts val="12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 that</a:t>
            </a:r>
          </a:p>
        </p:txBody>
      </p:sp>
      <p:sp>
        <p:nvSpPr>
          <p:cNvPr id="11" name="Rectángulo 57">
            <a:extLst>
              <a:ext uri="{FF2B5EF4-FFF2-40B4-BE49-F238E27FC236}">
                <a16:creationId xmlns:a16="http://schemas.microsoft.com/office/drawing/2014/main" id="{6438E1B2-0FDE-E7C4-1746-E4A389064631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Resultado de imagen de university of cincinnati logo png">
            <a:extLst>
              <a:ext uri="{FF2B5EF4-FFF2-40B4-BE49-F238E27FC236}">
                <a16:creationId xmlns:a16="http://schemas.microsoft.com/office/drawing/2014/main" id="{4AFA727A-5E44-4A60-1851-C687058B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25">
            <a:extLst>
              <a:ext uri="{FF2B5EF4-FFF2-40B4-BE49-F238E27FC236}">
                <a16:creationId xmlns:a16="http://schemas.microsoft.com/office/drawing/2014/main" id="{40524C75-DAF5-0248-C298-6387DB782842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Learning Formulas for Deep Parameters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7" name="Conector recto de flecha 26">
            <a:extLst>
              <a:ext uri="{FF2B5EF4-FFF2-40B4-BE49-F238E27FC236}">
                <a16:creationId xmlns:a16="http://schemas.microsoft.com/office/drawing/2014/main" id="{B0891A92-FF79-76E4-F89A-E1ACCC4FB038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27">
            <a:extLst>
              <a:ext uri="{FF2B5EF4-FFF2-40B4-BE49-F238E27FC236}">
                <a16:creationId xmlns:a16="http://schemas.microsoft.com/office/drawing/2014/main" id="{DFF3B1A7-92E1-CC4C-62FB-3A221CEA2DA8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7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920744-0A1F-4528-1E9E-D3C50503D7F1}"/>
                  </a:ext>
                </a:extLst>
              </p:cNvPr>
              <p:cNvSpPr/>
              <p:nvPr/>
            </p:nvSpPr>
            <p:spPr>
              <a:xfrm>
                <a:off x="2035277" y="1268113"/>
                <a:ext cx="6647397" cy="33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44145" algn="just" hangingPunct="0">
                  <a:lnSpc>
                    <a:spcPts val="1200"/>
                  </a:lnSpc>
                </a:pPr>
                <a:r>
                  <a:rPr lang="en-US" dirty="0">
                    <a:latin typeface="Times" pitchFamily="2" charset="0"/>
                    <a:ea typeface="Times New Roman" panose="02020603050405020304" pitchFamily="18" charset="0"/>
                  </a:rPr>
                  <a:t>Finally, </a:t>
                </a:r>
                <a:r>
                  <a:rPr lang="en-US" dirty="0">
                    <a:latin typeface="Times" pitchFamily="2" charset="0"/>
                  </a:rPr>
                  <a:t>using the recursive function </a:t>
                </a:r>
                <a:r>
                  <a:rPr lang="en-US" dirty="0">
                    <a:latin typeface="Times" pitchFamily="2" charset="0"/>
                    <a:ea typeface="Times New Roman" panose="02020603050405020304" pitchFamily="18" charset="0"/>
                  </a:rPr>
                  <a:t> the formula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sPre>
                          <m:sPre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sPre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becomes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920744-0A1F-4528-1E9E-D3C50503D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77" y="1268113"/>
                <a:ext cx="6647397" cy="332142"/>
              </a:xfrm>
              <a:prstGeom prst="rect">
                <a:avLst/>
              </a:prstGeom>
              <a:blipFill>
                <a:blip r:embed="rId2"/>
                <a:stretch>
                  <a:fillRect t="-60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653DCF-BAC0-9348-A7A0-9EA19B674C85}"/>
                  </a:ext>
                </a:extLst>
              </p:cNvPr>
              <p:cNvSpPr/>
              <p:nvPr/>
            </p:nvSpPr>
            <p:spPr>
              <a:xfrm>
                <a:off x="3806619" y="2240526"/>
                <a:ext cx="3162917" cy="843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=−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mr>
                        <m:m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653DCF-BAC0-9348-A7A0-9EA19B67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619" y="2240526"/>
                <a:ext cx="3162917" cy="843116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116E9-982B-82C5-2EDE-B4F746FFFA95}"/>
                  </a:ext>
                </a:extLst>
              </p:cNvPr>
              <p:cNvSpPr txBox="1"/>
              <p:nvPr/>
            </p:nvSpPr>
            <p:spPr>
              <a:xfrm>
                <a:off x="2035277" y="3880665"/>
                <a:ext cx="7266039" cy="120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latin typeface="Times" pitchFamily="2" charset="0"/>
                    <a:ea typeface="Times New Roman" panose="02020603050405020304" pitchFamily="18" charset="0"/>
                  </a:rPr>
                  <a:t>Note that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mr>
                    </m:m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" pitchFamily="2" charset="0"/>
                  </a:rPr>
                  <a:t> does not depend on the cluster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Times" pitchFamily="2" charset="0"/>
                  </a:rPr>
                  <a:t> nor on the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" pitchFamily="2" charset="0"/>
                  </a:rPr>
                  <a:t> despite the fact that the parameter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>
                    <a:latin typeface="Times" pitchFamily="2" charset="0"/>
                  </a:rPr>
                  <a:t> of the previous equation does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116E9-982B-82C5-2EDE-B4F746FFF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77" y="3880665"/>
                <a:ext cx="7266039" cy="1201996"/>
              </a:xfrm>
              <a:prstGeom prst="rect">
                <a:avLst/>
              </a:prstGeom>
              <a:blipFill>
                <a:blip r:embed="rId4"/>
                <a:stretch>
                  <a:fillRect l="-69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57">
            <a:extLst>
              <a:ext uri="{FF2B5EF4-FFF2-40B4-BE49-F238E27FC236}">
                <a16:creationId xmlns:a16="http://schemas.microsoft.com/office/drawing/2014/main" id="{5CD68664-2E14-87CB-8734-D0D1AAD02048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Resultado de imagen de university of cincinnati logo png">
            <a:extLst>
              <a:ext uri="{FF2B5EF4-FFF2-40B4-BE49-F238E27FC236}">
                <a16:creationId xmlns:a16="http://schemas.microsoft.com/office/drawing/2014/main" id="{38B96034-BDD3-59ED-800D-859441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1AE973-411F-6F70-407C-66A188AC5D7F}"/>
              </a:ext>
            </a:extLst>
          </p:cNvPr>
          <p:cNvSpPr/>
          <p:nvPr/>
        </p:nvSpPr>
        <p:spPr>
          <a:xfrm>
            <a:off x="3542153" y="2111317"/>
            <a:ext cx="3586234" cy="1201996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25">
            <a:extLst>
              <a:ext uri="{FF2B5EF4-FFF2-40B4-BE49-F238E27FC236}">
                <a16:creationId xmlns:a16="http://schemas.microsoft.com/office/drawing/2014/main" id="{C4995127-1082-29D7-E282-9E58D303FB6E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Learning Formulas for Deep Parameters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2" name="Conector recto de flecha 26">
            <a:extLst>
              <a:ext uri="{FF2B5EF4-FFF2-40B4-BE49-F238E27FC236}">
                <a16:creationId xmlns:a16="http://schemas.microsoft.com/office/drawing/2014/main" id="{79B73843-6AFF-8947-2323-03B873A8C068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27">
            <a:extLst>
              <a:ext uri="{FF2B5EF4-FFF2-40B4-BE49-F238E27FC236}">
                <a16:creationId xmlns:a16="http://schemas.microsoft.com/office/drawing/2014/main" id="{4522134D-CA3C-1212-1606-6D003FD66224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1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060D4A-7152-A520-90AE-EB8C4403B35C}"/>
                  </a:ext>
                </a:extLst>
              </p:cNvPr>
              <p:cNvSpPr/>
              <p:nvPr/>
            </p:nvSpPr>
            <p:spPr>
              <a:xfrm>
                <a:off x="835085" y="867892"/>
                <a:ext cx="8721213" cy="38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Developing, we obtain the partial derivatives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060D4A-7152-A520-90AE-EB8C4403B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85" y="867892"/>
                <a:ext cx="8721213" cy="382284"/>
              </a:xfrm>
              <a:prstGeom prst="rect">
                <a:avLst/>
              </a:prstGeom>
              <a:blipFill>
                <a:blip r:embed="rId2"/>
                <a:stretch>
                  <a:fillRect l="-581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B97AFA-CAFA-E9CB-6939-6C53F7F72B42}"/>
                  </a:ext>
                </a:extLst>
              </p:cNvPr>
              <p:cNvSpPr/>
              <p:nvPr/>
            </p:nvSpPr>
            <p:spPr>
              <a:xfrm>
                <a:off x="3062737" y="1440335"/>
                <a:ext cx="4656659" cy="804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B97AFA-CAFA-E9CB-6939-6C53F7F72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37" y="1440335"/>
                <a:ext cx="4656659" cy="804516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081C56-67B1-3E91-F74C-4CF3B36E39EC}"/>
                  </a:ext>
                </a:extLst>
              </p:cNvPr>
              <p:cNvSpPr/>
              <p:nvPr/>
            </p:nvSpPr>
            <p:spPr>
              <a:xfrm>
                <a:off x="3655624" y="2313397"/>
                <a:ext cx="3470886" cy="788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081C56-67B1-3E91-F74C-4CF3B36E3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24" y="2313397"/>
                <a:ext cx="3470886" cy="788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6FE6EE-9DE2-1F35-A030-DEFAB371602A}"/>
                  </a:ext>
                </a:extLst>
              </p:cNvPr>
              <p:cNvSpPr/>
              <p:nvPr/>
            </p:nvSpPr>
            <p:spPr>
              <a:xfrm>
                <a:off x="750242" y="3007454"/>
                <a:ext cx="10736826" cy="80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=−2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6FE6EE-9DE2-1F35-A030-DEFAB3716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42" y="3007454"/>
                <a:ext cx="10736826" cy="804516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7A3DE3-5D67-39AB-CC45-D90615E6F8F6}"/>
                  </a:ext>
                </a:extLst>
              </p:cNvPr>
              <p:cNvSpPr/>
              <p:nvPr/>
            </p:nvSpPr>
            <p:spPr>
              <a:xfrm>
                <a:off x="150473" y="3880657"/>
                <a:ext cx="11710219" cy="80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=−2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sPre>
                        <m:sPre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7A3DE3-5D67-39AB-CC45-D90615E6F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3" y="3880657"/>
                <a:ext cx="11710219" cy="804516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48D4592-735B-E1C2-A77D-6F1186451B80}"/>
              </a:ext>
            </a:extLst>
          </p:cNvPr>
          <p:cNvSpPr/>
          <p:nvPr/>
        </p:nvSpPr>
        <p:spPr>
          <a:xfrm>
            <a:off x="544084" y="496339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Using the learning rate we 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4AC120-E082-8237-DA20-375399E1EC21}"/>
                  </a:ext>
                </a:extLst>
              </p:cNvPr>
              <p:cNvSpPr/>
              <p:nvPr/>
            </p:nvSpPr>
            <p:spPr>
              <a:xfrm>
                <a:off x="3276784" y="5478242"/>
                <a:ext cx="4674870" cy="843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∙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mr>
                        <m:m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4AC120-E082-8237-DA20-375399E1E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784" y="5478242"/>
                <a:ext cx="4674870" cy="843116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57">
            <a:extLst>
              <a:ext uri="{FF2B5EF4-FFF2-40B4-BE49-F238E27FC236}">
                <a16:creationId xmlns:a16="http://schemas.microsoft.com/office/drawing/2014/main" id="{88E2F9AC-BAFE-D113-B5B3-D19B0D7FC469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Resultado de imagen de university of cincinnati logo png">
            <a:extLst>
              <a:ext uri="{FF2B5EF4-FFF2-40B4-BE49-F238E27FC236}">
                <a16:creationId xmlns:a16="http://schemas.microsoft.com/office/drawing/2014/main" id="{7400D5F4-8419-3860-FA15-530AD2C1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C2EC7E-CF90-BEDB-08C7-6030A87FE02E}"/>
              </a:ext>
            </a:extLst>
          </p:cNvPr>
          <p:cNvSpPr/>
          <p:nvPr/>
        </p:nvSpPr>
        <p:spPr>
          <a:xfrm>
            <a:off x="3276784" y="5397587"/>
            <a:ext cx="4874158" cy="1042542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25">
            <a:extLst>
              <a:ext uri="{FF2B5EF4-FFF2-40B4-BE49-F238E27FC236}">
                <a16:creationId xmlns:a16="http://schemas.microsoft.com/office/drawing/2014/main" id="{95741929-CCE5-650C-7151-625E15BBFED5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Learning Formulas for Deep Parameters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4" name="Conector recto de flecha 26">
            <a:extLst>
              <a:ext uri="{FF2B5EF4-FFF2-40B4-BE49-F238E27FC236}">
                <a16:creationId xmlns:a16="http://schemas.microsoft.com/office/drawing/2014/main" id="{AFD5FCE3-DADC-7534-B893-8DBEA59A52F2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27">
            <a:extLst>
              <a:ext uri="{FF2B5EF4-FFF2-40B4-BE49-F238E27FC236}">
                <a16:creationId xmlns:a16="http://schemas.microsoft.com/office/drawing/2014/main" id="{B1AF20E8-743E-AC79-E690-3F1E4966BB62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2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1">
            <a:extLst>
              <a:ext uri="{FF2B5EF4-FFF2-40B4-BE49-F238E27FC236}">
                <a16:creationId xmlns:a16="http://schemas.microsoft.com/office/drawing/2014/main" id="{5F15675B-3E2B-558C-430F-B7B743106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947" y="4122833"/>
            <a:ext cx="3228832" cy="2427100"/>
          </a:xfrm>
          <a:prstGeom prst="rect">
            <a:avLst/>
          </a:prstGeom>
        </p:spPr>
      </p:pic>
      <p:pic>
        <p:nvPicPr>
          <p:cNvPr id="4" name="Graphic 22">
            <a:extLst>
              <a:ext uri="{FF2B5EF4-FFF2-40B4-BE49-F238E27FC236}">
                <a16:creationId xmlns:a16="http://schemas.microsoft.com/office/drawing/2014/main" id="{567F5E29-19A7-E12D-5C88-5AC3EAE7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7604" y="267902"/>
            <a:ext cx="4514103" cy="63221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33CCE1-0957-5D6E-5D9A-414144B5A4A0}"/>
              </a:ext>
            </a:extLst>
          </p:cNvPr>
          <p:cNvSpPr/>
          <p:nvPr/>
        </p:nvSpPr>
        <p:spPr>
          <a:xfrm>
            <a:off x="741946" y="4475682"/>
            <a:ext cx="29556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Palladi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We choose a simple architecture of two hidden layers of 300 and 200 units respectively, where each unit had only 3 clusters. We used a learning rate of 0.001 and a short training of 1000 epochs to prove the learning behavior. 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8BD79-68D0-1642-64E5-FD961B4D49E2}"/>
              </a:ext>
            </a:extLst>
          </p:cNvPr>
          <p:cNvSpPr/>
          <p:nvPr/>
        </p:nvSpPr>
        <p:spPr>
          <a:xfrm>
            <a:off x="741946" y="3429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Palladi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We used a dataset of 200 instances, 6 input features chosen from uniform random distributions, 6 outputs, one of them unrelated to the outputs.</a:t>
            </a:r>
            <a:endParaRPr lang="en-US" sz="1400" dirty="0"/>
          </a:p>
        </p:txBody>
      </p:sp>
      <p:pic>
        <p:nvPicPr>
          <p:cNvPr id="124" name="Graphic 123">
            <a:extLst>
              <a:ext uri="{FF2B5EF4-FFF2-40B4-BE49-F238E27FC236}">
                <a16:creationId xmlns:a16="http://schemas.microsoft.com/office/drawing/2014/main" id="{E5D06B5A-3A87-2677-8447-4DC2F25E1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354" y="308067"/>
            <a:ext cx="5433185" cy="3019102"/>
          </a:xfrm>
          <a:prstGeom prst="rect">
            <a:avLst/>
          </a:prstGeom>
        </p:spPr>
      </p:pic>
      <p:sp>
        <p:nvSpPr>
          <p:cNvPr id="125" name="Rectángulo 57">
            <a:extLst>
              <a:ext uri="{FF2B5EF4-FFF2-40B4-BE49-F238E27FC236}">
                <a16:creationId xmlns:a16="http://schemas.microsoft.com/office/drawing/2014/main" id="{E077D745-0B85-C4E7-E93E-2FAC161413D2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2" descr="Resultado de imagen de university of cincinnati logo png">
            <a:extLst>
              <a:ext uri="{FF2B5EF4-FFF2-40B4-BE49-F238E27FC236}">
                <a16:creationId xmlns:a16="http://schemas.microsoft.com/office/drawing/2014/main" id="{59897424-0FAB-4BC5-F705-BDEE951F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20" y="136179"/>
            <a:ext cx="742046" cy="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25">
            <a:extLst>
              <a:ext uri="{FF2B5EF4-FFF2-40B4-BE49-F238E27FC236}">
                <a16:creationId xmlns:a16="http://schemas.microsoft.com/office/drawing/2014/main" id="{C2BDAA15-B4C5-8C9D-4454-542B7AA7D6F2}"/>
              </a:ext>
            </a:extLst>
          </p:cNvPr>
          <p:cNvSpPr txBox="1"/>
          <p:nvPr/>
        </p:nvSpPr>
        <p:spPr>
          <a:xfrm>
            <a:off x="337605" y="41810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Results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0" name="Conector recto de flecha 26">
            <a:extLst>
              <a:ext uri="{FF2B5EF4-FFF2-40B4-BE49-F238E27FC236}">
                <a16:creationId xmlns:a16="http://schemas.microsoft.com/office/drawing/2014/main" id="{FFB4CF7E-D327-1AC4-F085-36E72EEE592C}"/>
              </a:ext>
            </a:extLst>
          </p:cNvPr>
          <p:cNvCxnSpPr>
            <a:cxnSpLocks/>
          </p:cNvCxnSpPr>
          <p:nvPr/>
        </p:nvCxnSpPr>
        <p:spPr>
          <a:xfrm flipH="1">
            <a:off x="440001" y="529836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27">
            <a:extLst>
              <a:ext uri="{FF2B5EF4-FFF2-40B4-BE49-F238E27FC236}">
                <a16:creationId xmlns:a16="http://schemas.microsoft.com/office/drawing/2014/main" id="{91CE7EBA-2644-83FD-9A57-69E6CBC25EFB}"/>
              </a:ext>
            </a:extLst>
          </p:cNvPr>
          <p:cNvCxnSpPr>
            <a:cxnSpLocks/>
          </p:cNvCxnSpPr>
          <p:nvPr/>
        </p:nvCxnSpPr>
        <p:spPr>
          <a:xfrm flipH="1">
            <a:off x="1205856" y="529836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2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730312-0558-2F7B-B958-F4125369F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92443"/>
              </p:ext>
            </p:extLst>
          </p:nvPr>
        </p:nvGraphicFramePr>
        <p:xfrm>
          <a:off x="2931495" y="2285243"/>
          <a:ext cx="5788234" cy="2841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230">
                  <a:extLst>
                    <a:ext uri="{9D8B030D-6E8A-4147-A177-3AD203B41FA5}">
                      <a16:colId xmlns:a16="http://schemas.microsoft.com/office/drawing/2014/main" val="1274119019"/>
                    </a:ext>
                  </a:extLst>
                </a:gridCol>
                <a:gridCol w="1931059">
                  <a:extLst>
                    <a:ext uri="{9D8B030D-6E8A-4147-A177-3AD203B41FA5}">
                      <a16:colId xmlns:a16="http://schemas.microsoft.com/office/drawing/2014/main" val="3499626134"/>
                    </a:ext>
                  </a:extLst>
                </a:gridCol>
                <a:gridCol w="1940945">
                  <a:extLst>
                    <a:ext uri="{9D8B030D-6E8A-4147-A177-3AD203B41FA5}">
                      <a16:colId xmlns:a16="http://schemas.microsoft.com/office/drawing/2014/main" val="309671178"/>
                    </a:ext>
                  </a:extLst>
                </a:gridCol>
              </a:tblGrid>
              <a:tr h="2117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Problem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System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Results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87058"/>
                  </a:ext>
                </a:extLst>
              </a:tr>
              <a:tr h="876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Concrete Slump Test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Inputs: 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Outputs: 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Instances: 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CEFYDRA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Layers: 3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Units: 300, 500, 300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Clusters: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RMSE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Training: 0.043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Validation: 0.051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Testing: 0.048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934943"/>
                  </a:ext>
                </a:extLst>
              </a:tr>
              <a:tr h="876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Forest Fires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Inputs: 12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Outputs: 1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Instances: 517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CEFYDRA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Layers: 3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Units: 400, 200, 100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Clusters: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RMSE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Training: 0.065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Validation: 0.067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Testing: 0.064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374864"/>
                  </a:ext>
                </a:extLst>
              </a:tr>
              <a:tr h="876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 Quality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Inputs: 11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Outputs: 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Instances: 705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CEFYDRA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Layers: 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Units: 500, 100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Clusters: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RMSE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Training: 0.076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Validation: 0.083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Testing: 0.084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47005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30BCE23-D492-33DC-9D57-35C9F72D47DD}"/>
              </a:ext>
            </a:extLst>
          </p:cNvPr>
          <p:cNvSpPr/>
          <p:nvPr/>
        </p:nvSpPr>
        <p:spPr>
          <a:xfrm>
            <a:off x="1437387" y="5540002"/>
            <a:ext cx="866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</a:rPr>
              <a:t>Datasets studied, system configuration and results in normalized axes. Publicly available at (</a:t>
            </a:r>
            <a:r>
              <a:rPr lang="en-US" dirty="0">
                <a:solidFill>
                  <a:srgbClr val="0070C1"/>
                </a:solidFill>
                <a:latin typeface="Times" pitchFamily="2" charset="0"/>
              </a:rPr>
              <a:t>I-Cheng 2007</a:t>
            </a: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), (</a:t>
            </a:r>
            <a:r>
              <a:rPr lang="en-US" dirty="0">
                <a:solidFill>
                  <a:srgbClr val="0070C1"/>
                </a:solidFill>
                <a:latin typeface="Times" pitchFamily="2" charset="0"/>
              </a:rPr>
              <a:t>Cortez and </a:t>
            </a:r>
            <a:r>
              <a:rPr lang="en-US" dirty="0" err="1">
                <a:solidFill>
                  <a:srgbClr val="0070C1"/>
                </a:solidFill>
                <a:latin typeface="Times" pitchFamily="2" charset="0"/>
              </a:rPr>
              <a:t>Morais</a:t>
            </a:r>
            <a:r>
              <a:rPr lang="en-US" dirty="0">
                <a:solidFill>
                  <a:srgbClr val="0070C1"/>
                </a:solidFill>
                <a:latin typeface="Times" pitchFamily="2" charset="0"/>
              </a:rPr>
              <a:t> 2007</a:t>
            </a: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), (</a:t>
            </a:r>
            <a:r>
              <a:rPr lang="en-US" dirty="0">
                <a:solidFill>
                  <a:srgbClr val="0070C1"/>
                </a:solidFill>
                <a:latin typeface="Times" pitchFamily="2" charset="0"/>
              </a:rPr>
              <a:t>Zhao et al 2019</a:t>
            </a: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).</a:t>
            </a:r>
            <a:endParaRPr lang="en-US" dirty="0">
              <a:solidFill>
                <a:srgbClr val="0070C1"/>
              </a:solidFill>
              <a:effectLst/>
              <a:latin typeface="Time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0712B-F475-CAD4-059A-11F3FC19752F}"/>
              </a:ext>
            </a:extLst>
          </p:cNvPr>
          <p:cNvSpPr/>
          <p:nvPr/>
        </p:nvSpPr>
        <p:spPr>
          <a:xfrm>
            <a:off x="1353251" y="1086414"/>
            <a:ext cx="9822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</a:rPr>
              <a:t>We also studied the performance of CEFYDRA in a collection of publicly available</a:t>
            </a:r>
          </a:p>
          <a:p>
            <a:r>
              <a:rPr lang="en-US" dirty="0">
                <a:latin typeface="Times" pitchFamily="2" charset="0"/>
              </a:rPr>
              <a:t>multidimensional datasets from the University of California Irvine Machine Learning</a:t>
            </a:r>
          </a:p>
          <a:p>
            <a:r>
              <a:rPr lang="en-US" dirty="0">
                <a:latin typeface="Times" pitchFamily="2" charset="0"/>
              </a:rPr>
              <a:t>Repository. The results obtained are shown</a:t>
            </a:r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8" name="Rectángulo 57">
            <a:extLst>
              <a:ext uri="{FF2B5EF4-FFF2-40B4-BE49-F238E27FC236}">
                <a16:creationId xmlns:a16="http://schemas.microsoft.com/office/drawing/2014/main" id="{64A0E7FA-EB24-5C1D-10E3-D4B669219CB5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Resultado de imagen de university of cincinnati logo png">
            <a:extLst>
              <a:ext uri="{FF2B5EF4-FFF2-40B4-BE49-F238E27FC236}">
                <a16:creationId xmlns:a16="http://schemas.microsoft.com/office/drawing/2014/main" id="{50CC4BCA-BC97-4BAF-1DD7-20012683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25">
            <a:extLst>
              <a:ext uri="{FF2B5EF4-FFF2-40B4-BE49-F238E27FC236}">
                <a16:creationId xmlns:a16="http://schemas.microsoft.com/office/drawing/2014/main" id="{CB08F6A6-49AF-B319-C073-2E587283ECE5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Results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1" name="Conector recto de flecha 26">
            <a:extLst>
              <a:ext uri="{FF2B5EF4-FFF2-40B4-BE49-F238E27FC236}">
                <a16:creationId xmlns:a16="http://schemas.microsoft.com/office/drawing/2014/main" id="{C1663217-62EF-00C6-956A-FDF941437044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27">
            <a:extLst>
              <a:ext uri="{FF2B5EF4-FFF2-40B4-BE49-F238E27FC236}">
                <a16:creationId xmlns:a16="http://schemas.microsoft.com/office/drawing/2014/main" id="{8148DB8D-37F8-AEA4-68E9-CA282E5825FA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1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858246-210A-62E6-5CD3-869DB31DACE7}"/>
                  </a:ext>
                </a:extLst>
              </p:cNvPr>
              <p:cNvSpPr/>
              <p:nvPr/>
            </p:nvSpPr>
            <p:spPr>
              <a:xfrm>
                <a:off x="5576130" y="1062871"/>
                <a:ext cx="6301577" cy="228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0">
                                                    <a:latin typeface="Cambria Math" panose="02040503050406030204" pitchFamily="18" charset="0"/>
                                                  </a:rPr>
                                                  <m:t>7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0">
                                                    <a:latin typeface="Cambria Math" panose="02040503050406030204" pitchFamily="18" charset="0"/>
                                                  </a:rPr>
                                                  <m:t>8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0">
                                                    <a:latin typeface="Cambria Math" panose="02040503050406030204" pitchFamily="18" charset="0"/>
                                                  </a:rPr>
                                                  <m:t>9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0"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0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0">
                                    <a:latin typeface="Cambria Math" panose="02040503050406030204" pitchFamily="18" charset="0"/>
                                  </a:rPr>
                                  <m:t>0.2958620 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0">
                                    <a:latin typeface="Cambria Math" panose="02040503050406030204" pitchFamily="18" charset="0"/>
                                  </a:rPr>
                                  <m:t>0.6666633 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0">
                                    <a:latin typeface="Cambria Math" panose="02040503050406030204" pitchFamily="18" charset="0"/>
                                  </a:rPr>
                                  <m:t>0.6249975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0.4206912 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0.2115442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0.7777722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1400" i="0">
                                                <a:latin typeface="Cambria Math" panose="02040503050406030204" pitchFamily="18" charset="0"/>
                                              </a:rPr>
                                              <m:t>0.2075530 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400" i="0">
                                                <a:latin typeface="Cambria Math" panose="02040503050406030204" pitchFamily="18" charset="0"/>
                                              </a:rPr>
                                              <m:t>0.2037096 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400" i="0">
                                                <a:latin typeface="Cambria Math" panose="02040503050406030204" pitchFamily="18" charset="0"/>
                                              </a:rPr>
                                              <m:t>0.8372025 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plcHide m:val="on"/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US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0.8333266 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0.8372025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=0.7777722;  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=0.7689;   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=0.74448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858246-210A-62E6-5CD3-869DB31DA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30" y="1062871"/>
                <a:ext cx="6301577" cy="22853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C7EBA0-95BF-4DD5-B6FA-8B64B2357FFF}"/>
                  </a:ext>
                </a:extLst>
              </p:cNvPr>
              <p:cNvSpPr/>
              <p:nvPr/>
            </p:nvSpPr>
            <p:spPr>
              <a:xfrm>
                <a:off x="5773849" y="3589536"/>
                <a:ext cx="5728511" cy="758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m:t>0.08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m:t>.43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m:t>0.69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m:t>0.30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m:t>0.52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−0.48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+0.44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0.56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+0.21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+0.13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+0.32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−0.22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C7EBA0-95BF-4DD5-B6FA-8B64B2357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849" y="3589536"/>
                <a:ext cx="5728511" cy="7585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F80E85-8923-CF68-289D-D1838217BCA6}"/>
                  </a:ext>
                </a:extLst>
              </p:cNvPr>
              <p:cNvSpPr/>
              <p:nvPr/>
            </p:nvSpPr>
            <p:spPr>
              <a:xfrm>
                <a:off x="5655862" y="4589437"/>
                <a:ext cx="6221845" cy="71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600" dirty="0">
                    <a:latin typeface="Palladio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value obtained with linear approximation (not the actual prediction)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Palladio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linear 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Palladio" pitchFamily="2" charset="77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around the instance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F80E85-8923-CF68-289D-D1838217B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62" y="4589437"/>
                <a:ext cx="6221845" cy="712311"/>
              </a:xfrm>
              <a:prstGeom prst="rect">
                <a:avLst/>
              </a:prstGeom>
              <a:blipFill>
                <a:blip r:embed="rId4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F33FF2B-1C74-4E98-3917-DF2C3461BF96}"/>
              </a:ext>
            </a:extLst>
          </p:cNvPr>
          <p:cNvSpPr/>
          <p:nvPr/>
        </p:nvSpPr>
        <p:spPr>
          <a:xfrm>
            <a:off x="502181" y="1880885"/>
            <a:ext cx="4355690" cy="126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ladi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 the case of the last dataset, where there are 11 inputs and 1 output, for each instance, we would be generating a single explanation of the type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3F9744-870F-1669-390B-F22428F570B3}"/>
                  </a:ext>
                </a:extLst>
              </p:cNvPr>
              <p:cNvSpPr/>
              <p:nvPr/>
            </p:nvSpPr>
            <p:spPr>
              <a:xfrm>
                <a:off x="1439652" y="3433773"/>
                <a:ext cx="2331664" cy="87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3F9744-870F-1669-390B-F22428F57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3433773"/>
                <a:ext cx="2331664" cy="870559"/>
              </a:xfrm>
              <a:prstGeom prst="rect">
                <a:avLst/>
              </a:prstGeom>
              <a:blipFill>
                <a:blip r:embed="rId5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405DC5-5D28-52A6-4486-9DE822E92F4C}"/>
              </a:ext>
            </a:extLst>
          </p:cNvPr>
          <p:cNvSpPr/>
          <p:nvPr/>
        </p:nvSpPr>
        <p:spPr>
          <a:xfrm>
            <a:off x="422448" y="4589437"/>
            <a:ext cx="4593977" cy="97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ladi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which represents a linear approximation for the prediction that would be valid within the vicinity of the instance.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57">
            <a:extLst>
              <a:ext uri="{FF2B5EF4-FFF2-40B4-BE49-F238E27FC236}">
                <a16:creationId xmlns:a16="http://schemas.microsoft.com/office/drawing/2014/main" id="{2C90CF5C-0F84-3D1D-FAC8-3A38A170DFDD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Resultado de imagen de university of cincinnati logo png">
            <a:extLst>
              <a:ext uri="{FF2B5EF4-FFF2-40B4-BE49-F238E27FC236}">
                <a16:creationId xmlns:a16="http://schemas.microsoft.com/office/drawing/2014/main" id="{D5A25CFA-32D7-0DDA-6293-7391866C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25">
            <a:extLst>
              <a:ext uri="{FF2B5EF4-FFF2-40B4-BE49-F238E27FC236}">
                <a16:creationId xmlns:a16="http://schemas.microsoft.com/office/drawing/2014/main" id="{932FCF6D-9E35-2B20-336A-19BF4FF33508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Explainability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3" name="Conector recto de flecha 26">
            <a:extLst>
              <a:ext uri="{FF2B5EF4-FFF2-40B4-BE49-F238E27FC236}">
                <a16:creationId xmlns:a16="http://schemas.microsoft.com/office/drawing/2014/main" id="{E4A32F1E-915C-F4B4-13CB-36358CD3CD3A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27">
            <a:extLst>
              <a:ext uri="{FF2B5EF4-FFF2-40B4-BE49-F238E27FC236}">
                <a16:creationId xmlns:a16="http://schemas.microsoft.com/office/drawing/2014/main" id="{F3BAC3A5-7431-3C4E-A3A1-14AAA8BD1E07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0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6CB8D7D6-64A0-49C8-9C73-96B9316DE648}"/>
              </a:ext>
            </a:extLst>
          </p:cNvPr>
          <p:cNvSpPr txBox="1"/>
          <p:nvPr/>
        </p:nvSpPr>
        <p:spPr>
          <a:xfrm>
            <a:off x="522157" y="131193"/>
            <a:ext cx="226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27DE0"/>
                </a:solidFill>
                <a:latin typeface="MyriadPro-Regular"/>
              </a:rPr>
              <a:t>Conclusions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D0A251B-5BFB-4B94-AECA-C0165E2D962D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4C2B2EE-7644-4C5E-86A5-9DF461AF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40" y="127314"/>
            <a:ext cx="168253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FEA920E-703D-4345-96F2-EED3B126176F}"/>
              </a:ext>
            </a:extLst>
          </p:cNvPr>
          <p:cNvCxnSpPr>
            <a:cxnSpLocks/>
          </p:cNvCxnSpPr>
          <p:nvPr/>
        </p:nvCxnSpPr>
        <p:spPr>
          <a:xfrm flipH="1">
            <a:off x="588831" y="631127"/>
            <a:ext cx="801819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75FCAD-1E81-49F0-9064-622284ECDA6A}"/>
              </a:ext>
            </a:extLst>
          </p:cNvPr>
          <p:cNvSpPr txBox="1"/>
          <p:nvPr/>
        </p:nvSpPr>
        <p:spPr>
          <a:xfrm>
            <a:off x="1690681" y="1650131"/>
            <a:ext cx="83326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E74B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proposed an alternative core mathematical mechanism for the units of a neural network. The CEFYDRA is an algorithm that leverages a fuzzy Takagi-Sugeno-Kang inference to map the inputs of each unit via Cauchy membership functions and multidimensional logistic functions. </a:t>
            </a:r>
          </a:p>
          <a:p>
            <a:pPr marL="285750" indent="-285750">
              <a:buClr>
                <a:srgbClr val="2E74B4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2E74B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this paper we focused our efforts on demonstrating the learning formulation for the deep hidden layers of the CEFYDRA. </a:t>
            </a:r>
          </a:p>
          <a:p>
            <a:pPr marL="285750" indent="-285750">
              <a:buClr>
                <a:srgbClr val="2E74B4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2E74B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covered the three laws that make this generalization possible, i.e., Displacement, Substitution and Composition. Finally, we also propose a method to minimize the calculations (induced from the fully connected system) and reduce the complexity in the training.</a:t>
            </a:r>
            <a:r>
              <a:rPr lang="en-US" dirty="0"/>
              <a:t> </a:t>
            </a:r>
          </a:p>
          <a:p>
            <a:pPr marL="285750" indent="-285750">
              <a:buClr>
                <a:srgbClr val="2E74B4"/>
              </a:buClr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A391F-1B48-8E2C-6308-07D30D9D2198}"/>
              </a:ext>
            </a:extLst>
          </p:cNvPr>
          <p:cNvSpPr/>
          <p:nvPr/>
        </p:nvSpPr>
        <p:spPr>
          <a:xfrm>
            <a:off x="522157" y="5684703"/>
            <a:ext cx="11210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en-US" sz="1200" dirty="0">
                <a:latin typeface="Times" pitchFamily="2" charset="0"/>
              </a:rPr>
              <a:t>Viaña, J., Cohen, K.: Fuzzy-Based, Noise-Resilient, Explainable Algorithm for Regression. In: Explainable AI and Other Applications of Fuzzy Techniques. 1st </a:t>
            </a:r>
            <a:r>
              <a:rPr lang="en-US" sz="1200" dirty="0" err="1">
                <a:latin typeface="Times" pitchFamily="2" charset="0"/>
              </a:rPr>
              <a:t>edn</a:t>
            </a:r>
            <a:r>
              <a:rPr lang="en-US" sz="1200" dirty="0">
                <a:latin typeface="Times" pitchFamily="2" charset="0"/>
              </a:rPr>
              <a:t>. Springer, Cham (2022).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200" dirty="0">
                <a:latin typeface="Times" pitchFamily="2" charset="0"/>
              </a:rPr>
              <a:t>Viaña, J., </a:t>
            </a:r>
            <a:r>
              <a:rPr lang="en-US" sz="1200" dirty="0" err="1">
                <a:latin typeface="Times" pitchFamily="2" charset="0"/>
              </a:rPr>
              <a:t>Ralescu</a:t>
            </a:r>
            <a:r>
              <a:rPr lang="en-US" sz="1200" dirty="0">
                <a:latin typeface="Times" pitchFamily="2" charset="0"/>
              </a:rPr>
              <a:t>, S., Cohen, K., </a:t>
            </a:r>
            <a:r>
              <a:rPr lang="en-US" sz="1200" dirty="0" err="1">
                <a:latin typeface="Times" pitchFamily="2" charset="0"/>
              </a:rPr>
              <a:t>Ralescu</a:t>
            </a:r>
            <a:r>
              <a:rPr lang="en-US" sz="1200" dirty="0">
                <a:latin typeface="Times" pitchFamily="2" charset="0"/>
              </a:rPr>
              <a:t>, A., </a:t>
            </a:r>
            <a:r>
              <a:rPr lang="en-US" sz="1200" dirty="0" err="1">
                <a:latin typeface="Times" pitchFamily="2" charset="0"/>
              </a:rPr>
              <a:t>Kreinovich</a:t>
            </a:r>
            <a:r>
              <a:rPr lang="en-US" sz="1200" dirty="0">
                <a:latin typeface="Times" pitchFamily="2" charset="0"/>
              </a:rPr>
              <a:t>, V.: Extension to multi-dimensional problems of a fuzzy-based explainable and noise-resilient algorithm”. In: Proceedings of the 14th International Workshop on Constraint Programming and Decision Making CoProd’2021, Szeged, Hungary (2021).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24003F-818D-010C-2979-F8002B9DB294}"/>
              </a:ext>
            </a:extLst>
          </p:cNvPr>
          <p:cNvCxnSpPr>
            <a:cxnSpLocks/>
          </p:cNvCxnSpPr>
          <p:nvPr/>
        </p:nvCxnSpPr>
        <p:spPr>
          <a:xfrm>
            <a:off x="1434935" y="1520328"/>
            <a:ext cx="0" cy="354697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3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25">
            <a:extLst>
              <a:ext uri="{FF2B5EF4-FFF2-40B4-BE49-F238E27FC236}">
                <a16:creationId xmlns:a16="http://schemas.microsoft.com/office/drawing/2014/main" id="{C2AAEBC4-B14B-46B1-91D9-EDBAB2BFFFD2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Covered in other NAFIPS papers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9" name="Conector recto de flecha 26">
            <a:extLst>
              <a:ext uri="{FF2B5EF4-FFF2-40B4-BE49-F238E27FC236}">
                <a16:creationId xmlns:a16="http://schemas.microsoft.com/office/drawing/2014/main" id="{955DD179-C3ED-474B-9CA1-B71DC3FF41EF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27">
            <a:extLst>
              <a:ext uri="{FF2B5EF4-FFF2-40B4-BE49-F238E27FC236}">
                <a16:creationId xmlns:a16="http://schemas.microsoft.com/office/drawing/2014/main" id="{9A5AA6B1-0700-446F-AEB5-647840DF9784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57">
            <a:extLst>
              <a:ext uri="{FF2B5EF4-FFF2-40B4-BE49-F238E27FC236}">
                <a16:creationId xmlns:a16="http://schemas.microsoft.com/office/drawing/2014/main" id="{3B98E163-23C3-49E4-A28C-A791AC26F809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Resultado de imagen de university of cincinnati logo png">
            <a:extLst>
              <a:ext uri="{FF2B5EF4-FFF2-40B4-BE49-F238E27FC236}">
                <a16:creationId xmlns:a16="http://schemas.microsoft.com/office/drawing/2014/main" id="{E4AE10D1-00CE-4AB3-9975-C453225A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B1DC66-5547-84C6-DF81-4AB1FC76BF0A}"/>
              </a:ext>
            </a:extLst>
          </p:cNvPr>
          <p:cNvSpPr/>
          <p:nvPr/>
        </p:nvSpPr>
        <p:spPr>
          <a:xfrm>
            <a:off x="2010263" y="1800871"/>
            <a:ext cx="8444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  <a:tabLst>
                <a:tab pos="216535" algn="l"/>
                <a:tab pos="355600" algn="l"/>
              </a:tabLst>
            </a:pPr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Self-reorganization of CEFYDRA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tabLst>
                <a:tab pos="216535" algn="l"/>
                <a:tab pos="3556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  <a:tabLst>
                <a:tab pos="216535" algn="l"/>
                <a:tab pos="355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Initialization criteria of the parameters</a:t>
            </a:r>
          </a:p>
          <a:p>
            <a:pPr algn="just" hangingPunct="0">
              <a:tabLst>
                <a:tab pos="216535" algn="l"/>
                <a:tab pos="3556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5A7F3A-FB72-DFA6-A1D0-CD8F2F6F3A76}"/>
              </a:ext>
            </a:extLst>
          </p:cNvPr>
          <p:cNvCxnSpPr>
            <a:cxnSpLocks/>
          </p:cNvCxnSpPr>
          <p:nvPr/>
        </p:nvCxnSpPr>
        <p:spPr>
          <a:xfrm>
            <a:off x="1434935" y="1663547"/>
            <a:ext cx="0" cy="114847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university of cincinnati logo png">
            <a:extLst>
              <a:ext uri="{FF2B5EF4-FFF2-40B4-BE49-F238E27FC236}">
                <a16:creationId xmlns:a16="http://schemas.microsoft.com/office/drawing/2014/main" id="{52D400F9-236A-46B8-B43B-0AFFE73B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14" y="166995"/>
            <a:ext cx="1787778" cy="8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17B35-E612-42F8-8480-390ED87E7D50}"/>
              </a:ext>
            </a:extLst>
          </p:cNvPr>
          <p:cNvSpPr txBox="1"/>
          <p:nvPr/>
        </p:nvSpPr>
        <p:spPr>
          <a:xfrm>
            <a:off x="415762" y="1167882"/>
            <a:ext cx="1144493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Yang, Z., Zhang, A., </a:t>
            </a:r>
            <a:r>
              <a:rPr lang="en-US" sz="1400" dirty="0" err="1">
                <a:latin typeface="Times" pitchFamily="2" charset="0"/>
              </a:rPr>
              <a:t>Sudjianto</a:t>
            </a:r>
            <a:r>
              <a:rPr lang="en-US" sz="1400" dirty="0">
                <a:latin typeface="Times" pitchFamily="2" charset="0"/>
              </a:rPr>
              <a:t>, A.: GAMI-Net: An explainable neural network based on generalized additive models with structured interactions. Pattern Recognition, 120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Lee, Y. Extraction of Competitive Factors in a Competitor Analysis Using an Explainable Neural Network. Neural Processing Letters 53, 1979–1994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 err="1">
                <a:latin typeface="Times" pitchFamily="2" charset="0"/>
              </a:rPr>
              <a:t>Fauvel</a:t>
            </a:r>
            <a:r>
              <a:rPr lang="en-US" sz="1400" dirty="0">
                <a:latin typeface="Times" pitchFamily="2" charset="0"/>
              </a:rPr>
              <a:t>, K., Lin, T., Masson, V., </a:t>
            </a:r>
            <a:r>
              <a:rPr lang="en-US" sz="1400" dirty="0" err="1">
                <a:latin typeface="Times" pitchFamily="2" charset="0"/>
              </a:rPr>
              <a:t>Fromont</a:t>
            </a:r>
            <a:r>
              <a:rPr lang="en-US" sz="1400" dirty="0">
                <a:latin typeface="Times" pitchFamily="2" charset="0"/>
              </a:rPr>
              <a:t>, </a:t>
            </a:r>
            <a:r>
              <a:rPr lang="en-US" sz="1400" dirty="0" err="1">
                <a:latin typeface="Times" pitchFamily="2" charset="0"/>
              </a:rPr>
              <a:t>É</a:t>
            </a:r>
            <a:r>
              <a:rPr lang="en-US" sz="1400" dirty="0">
                <a:latin typeface="Times" pitchFamily="2" charset="0"/>
              </a:rPr>
              <a:t>., </a:t>
            </a:r>
            <a:r>
              <a:rPr lang="en-US" sz="1400" dirty="0" err="1">
                <a:latin typeface="Times" pitchFamily="2" charset="0"/>
              </a:rPr>
              <a:t>Termier</a:t>
            </a:r>
            <a:r>
              <a:rPr lang="en-US" sz="1400" dirty="0">
                <a:latin typeface="Times" pitchFamily="2" charset="0"/>
              </a:rPr>
              <a:t>, A.: XCM: An Explainable Convolutional Neural Network for Multivariate Time Series Classification. Mathematics 9 (23),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Sasaki, H., Hidaka, Y., Igarashi, H.: Explainable Deep Neural Network for Design of Electric Motors. IEEE Transactions on Magnetics 57(6), 1-4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Valizadegan, H. et al.: </a:t>
            </a:r>
            <a:r>
              <a:rPr lang="en-US" sz="1400" dirty="0" err="1">
                <a:latin typeface="Times" pitchFamily="2" charset="0"/>
              </a:rPr>
              <a:t>ExoMiner</a:t>
            </a:r>
            <a:r>
              <a:rPr lang="en-US" sz="1400" dirty="0">
                <a:latin typeface="Times" pitchFamily="2" charset="0"/>
              </a:rPr>
              <a:t>: A Highly Accurate and Explainable Deep Learning Classifier that Validates 301 New Exoplanets. arXiv:2111.10009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Kim, M. S., Yun, J. P., Park, P.: An Explainable Convolutional Neural Network for Fault Diagnosis in Linear Motion Guide. In IEEE Transactions on Industrial Informatics, 17 (6), 4036-4045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Gallego, V., Ríos </a:t>
            </a:r>
            <a:r>
              <a:rPr lang="en-US" sz="1400" dirty="0" err="1">
                <a:latin typeface="Times" pitchFamily="2" charset="0"/>
              </a:rPr>
              <a:t>Insua</a:t>
            </a:r>
            <a:r>
              <a:rPr lang="en-US" sz="1400" dirty="0">
                <a:latin typeface="Times" pitchFamily="2" charset="0"/>
              </a:rPr>
              <a:t>, D.: Current Advances in Neural Networks. Annual Review of Statistics and Its Application 9(1), (2022).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 err="1">
                <a:latin typeface="Times" pitchFamily="2" charset="0"/>
              </a:rPr>
              <a:t>Samek</a:t>
            </a:r>
            <a:r>
              <a:rPr lang="en-US" sz="1400" dirty="0">
                <a:latin typeface="Times" pitchFamily="2" charset="0"/>
              </a:rPr>
              <a:t>, W., </a:t>
            </a:r>
            <a:r>
              <a:rPr lang="en-US" sz="1400" dirty="0" err="1">
                <a:latin typeface="Times" pitchFamily="2" charset="0"/>
              </a:rPr>
              <a:t>Montavon</a:t>
            </a:r>
            <a:r>
              <a:rPr lang="en-US" sz="1400" dirty="0">
                <a:latin typeface="Times" pitchFamily="2" charset="0"/>
              </a:rPr>
              <a:t>, G., </a:t>
            </a:r>
            <a:r>
              <a:rPr lang="en-US" sz="1400" dirty="0" err="1">
                <a:latin typeface="Times" pitchFamily="2" charset="0"/>
              </a:rPr>
              <a:t>Lapuschkin</a:t>
            </a:r>
            <a:r>
              <a:rPr lang="en-US" sz="1400" dirty="0">
                <a:latin typeface="Times" pitchFamily="2" charset="0"/>
              </a:rPr>
              <a:t>, S., Anders, C. J., Müller, K. -R.: Explaining Deep Neural Networks and Beyond: A Review of Methods and Applications. Proceedings of the IEEE 109(3), 247-278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Viaña, J.,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S., Cohen, K.,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A., </a:t>
            </a:r>
            <a:r>
              <a:rPr lang="en-US" sz="1400" dirty="0" err="1">
                <a:latin typeface="Times" pitchFamily="2" charset="0"/>
              </a:rPr>
              <a:t>Kreinovich</a:t>
            </a:r>
            <a:r>
              <a:rPr lang="en-US" sz="1400" dirty="0">
                <a:latin typeface="Times" pitchFamily="2" charset="0"/>
              </a:rPr>
              <a:t>, V: Localized Learning A Possible Alternative to Current Deep Learning Techniques. In: </a:t>
            </a:r>
            <a:r>
              <a:rPr lang="en-US" sz="1400" dirty="0" err="1">
                <a:latin typeface="Times" pitchFamily="2" charset="0"/>
              </a:rPr>
              <a:t>Melin</a:t>
            </a:r>
            <a:r>
              <a:rPr lang="en-US" sz="1400" dirty="0">
                <a:latin typeface="Times" pitchFamily="2" charset="0"/>
              </a:rPr>
              <a:t>, P., Castillo, O. (eds.) Studies in Computational Intelligence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Viaña, J., Cohen, K.: Fuzzy-Based, Noise-Resilient, Explainable Algorithm for Regression. In: Explainable AI and Other Applications of Fuzzy Techniques. 1st </a:t>
            </a:r>
            <a:r>
              <a:rPr lang="en-US" sz="1400" dirty="0" err="1">
                <a:latin typeface="Times" pitchFamily="2" charset="0"/>
              </a:rPr>
              <a:t>edn</a:t>
            </a:r>
            <a:r>
              <a:rPr lang="en-US" sz="1400" dirty="0">
                <a:latin typeface="Times" pitchFamily="2" charset="0"/>
              </a:rPr>
              <a:t>. Springer, Cham (2022).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Viaña, J.,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S., Cohen, K.,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A., </a:t>
            </a:r>
            <a:r>
              <a:rPr lang="en-US" sz="1400" dirty="0" err="1">
                <a:latin typeface="Times" pitchFamily="2" charset="0"/>
              </a:rPr>
              <a:t>Kreinovich</a:t>
            </a:r>
            <a:r>
              <a:rPr lang="en-US" sz="1400" dirty="0">
                <a:latin typeface="Times" pitchFamily="2" charset="0"/>
              </a:rPr>
              <a:t>, V.: Extension to multi-dimensional problems of a fuzzy-based explainable and noise-resilient algorithm”. In: Proceedings of the 14th International Workshop on Constraint Programming and Decision Making CoProd’2021, Szeged, Hungary (2021).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Viaña, J.,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S., Cohen, K.,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A., </a:t>
            </a:r>
            <a:r>
              <a:rPr lang="en-US" sz="1400" dirty="0" err="1">
                <a:latin typeface="Times" pitchFamily="2" charset="0"/>
              </a:rPr>
              <a:t>Kreinovich</a:t>
            </a:r>
            <a:r>
              <a:rPr lang="en-US" sz="1400" dirty="0">
                <a:latin typeface="Times" pitchFamily="2" charset="0"/>
              </a:rPr>
              <a:t>, V.: Why Cauchy Membership Functions: Reliability. Advances in Artificial Intelligence and Machine Learning, (To Appear).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400" dirty="0">
                <a:latin typeface="Times" pitchFamily="2" charset="0"/>
              </a:rPr>
              <a:t>Viaña, J.,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S., Cohen, K., </a:t>
            </a:r>
            <a:r>
              <a:rPr lang="en-US" sz="1400" dirty="0" err="1">
                <a:latin typeface="Times" pitchFamily="2" charset="0"/>
              </a:rPr>
              <a:t>Ralescu</a:t>
            </a:r>
            <a:r>
              <a:rPr lang="en-US" sz="1400" dirty="0">
                <a:latin typeface="Times" pitchFamily="2" charset="0"/>
              </a:rPr>
              <a:t>, A., </a:t>
            </a:r>
            <a:r>
              <a:rPr lang="en-US" sz="1400" dirty="0" err="1">
                <a:latin typeface="Times" pitchFamily="2" charset="0"/>
              </a:rPr>
              <a:t>Kreinovich</a:t>
            </a:r>
            <a:r>
              <a:rPr lang="en-US" sz="1400" dirty="0">
                <a:latin typeface="Times" pitchFamily="2" charset="0"/>
              </a:rPr>
              <a:t>, V.: Why Cauchy Membership Functions: Efficiency. Advances in Artificial Intelligence and Machine Learning, 1(1), 81-88 (2021).</a:t>
            </a:r>
          </a:p>
          <a:p>
            <a:pPr marL="228600" lvl="0" indent="-228600" algn="just">
              <a:buFont typeface="+mj-lt"/>
              <a:buAutoNum type="arabicPeriod"/>
            </a:pPr>
            <a:endParaRPr lang="en-US" sz="1400" dirty="0">
              <a:latin typeface="Times" pitchFamily="2" charset="0"/>
            </a:endParaRPr>
          </a:p>
        </p:txBody>
      </p:sp>
      <p:sp>
        <p:nvSpPr>
          <p:cNvPr id="9" name="Rectángulo 24">
            <a:extLst>
              <a:ext uri="{FF2B5EF4-FFF2-40B4-BE49-F238E27FC236}">
                <a16:creationId xmlns:a16="http://schemas.microsoft.com/office/drawing/2014/main" id="{03BB4B0C-DD1E-43CA-86F7-FF766C3736FB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C363BC4D-60AB-4C85-90A4-4D9ED402576F}"/>
              </a:ext>
            </a:extLst>
          </p:cNvPr>
          <p:cNvSpPr txBox="1"/>
          <p:nvPr/>
        </p:nvSpPr>
        <p:spPr>
          <a:xfrm>
            <a:off x="560257" y="150243"/>
            <a:ext cx="226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27DE0"/>
                </a:solidFill>
                <a:latin typeface="MyriadPro-Regular"/>
              </a:rPr>
              <a:t>References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Conector recto de flecha 46">
            <a:extLst>
              <a:ext uri="{FF2B5EF4-FFF2-40B4-BE49-F238E27FC236}">
                <a16:creationId xmlns:a16="http://schemas.microsoft.com/office/drawing/2014/main" id="{9F9C5E36-68CD-4B23-A8C6-C758C74F865B}"/>
              </a:ext>
            </a:extLst>
          </p:cNvPr>
          <p:cNvCxnSpPr>
            <a:cxnSpLocks/>
          </p:cNvCxnSpPr>
          <p:nvPr/>
        </p:nvCxnSpPr>
        <p:spPr>
          <a:xfrm flipH="1">
            <a:off x="588831" y="631127"/>
            <a:ext cx="801819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4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94996AF-0BB0-490D-921E-AF49AEFDDA6A}"/>
              </a:ext>
            </a:extLst>
          </p:cNvPr>
          <p:cNvSpPr txBox="1"/>
          <p:nvPr/>
        </p:nvSpPr>
        <p:spPr>
          <a:xfrm>
            <a:off x="876378" y="207170"/>
            <a:ext cx="718267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E74B4"/>
                </a:solidFill>
              </a:rPr>
              <a:t>Index</a:t>
            </a:r>
          </a:p>
        </p:txBody>
      </p:sp>
      <p:pic>
        <p:nvPicPr>
          <p:cNvPr id="5" name="Picture 2" descr="Resultado de imagen de university of cincinnati logo png">
            <a:extLst>
              <a:ext uri="{FF2B5EF4-FFF2-40B4-BE49-F238E27FC236}">
                <a16:creationId xmlns:a16="http://schemas.microsoft.com/office/drawing/2014/main" id="{4A50B1DF-EB6E-4D6C-B1DA-E375AB9F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68" y="166994"/>
            <a:ext cx="2172424" cy="10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4906C0E-12F7-4FB3-AC84-BFE0E0C0758E}"/>
              </a:ext>
            </a:extLst>
          </p:cNvPr>
          <p:cNvSpPr/>
          <p:nvPr/>
        </p:nvSpPr>
        <p:spPr>
          <a:xfrm>
            <a:off x="2141960" y="727626"/>
            <a:ext cx="10050040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Introduction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Preliminary Consideration</a:t>
            </a:r>
            <a:endParaRPr lang="en-US" sz="2000" b="1" dirty="0">
              <a:solidFill>
                <a:srgbClr val="427DE0"/>
              </a:solidFill>
              <a:latin typeface="MyriadPro-Regular"/>
            </a:endParaRP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Update Rules for the First Hidden Layer Parameters</a:t>
            </a:r>
            <a:endParaRPr lang="en-US" sz="2000" b="1" dirty="0">
              <a:solidFill>
                <a:srgbClr val="427DE0"/>
              </a:solidFill>
              <a:latin typeface="MyriadPro-Regular"/>
            </a:endParaRP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Overview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The 3 Laws for the Generalization</a:t>
            </a:r>
            <a:endParaRPr lang="en-US" sz="2000" b="1" dirty="0">
              <a:solidFill>
                <a:srgbClr val="427DE0"/>
              </a:solidFill>
              <a:latin typeface="MyriadPro-Regular"/>
            </a:endParaRP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Learning Formulas for Deep Parameters</a:t>
            </a:r>
            <a:endParaRPr lang="en-US" sz="2000" b="1" dirty="0">
              <a:solidFill>
                <a:srgbClr val="427DE0"/>
              </a:solidFill>
              <a:latin typeface="MyriadPro-Regular"/>
            </a:endParaRP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Results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Explainability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Conclusions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Covered in other NAFIPS papers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References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Acknowledgements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C3AAB83-DA47-4D9B-BE6D-2B54071CB0BA}"/>
              </a:ext>
            </a:extLst>
          </p:cNvPr>
          <p:cNvCxnSpPr>
            <a:cxnSpLocks/>
          </p:cNvCxnSpPr>
          <p:nvPr/>
        </p:nvCxnSpPr>
        <p:spPr>
          <a:xfrm>
            <a:off x="2399589" y="1016000"/>
            <a:ext cx="0" cy="514096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57">
            <a:extLst>
              <a:ext uri="{FF2B5EF4-FFF2-40B4-BE49-F238E27FC236}">
                <a16:creationId xmlns:a16="http://schemas.microsoft.com/office/drawing/2014/main" id="{54BDF28B-032A-4C84-A2FB-995980614A84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7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9BAC3B-F57D-47F1-8455-C97DC7D961BB}"/>
              </a:ext>
            </a:extLst>
          </p:cNvPr>
          <p:cNvSpPr/>
          <p:nvPr/>
        </p:nvSpPr>
        <p:spPr>
          <a:xfrm>
            <a:off x="1706922" y="2991190"/>
            <a:ext cx="8974800" cy="11359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893364-7209-4020-8B7F-11FB20CC0E4C}"/>
              </a:ext>
            </a:extLst>
          </p:cNvPr>
          <p:cNvSpPr txBox="1"/>
          <p:nvPr/>
        </p:nvSpPr>
        <p:spPr>
          <a:xfrm>
            <a:off x="2081555" y="3277575"/>
            <a:ext cx="849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rgbClr val="2E74B4"/>
                </a:solidFill>
                <a:cs typeface="Times" panose="02020603050405020304" pitchFamily="18" charset="0"/>
              </a:rPr>
              <a:t>the</a:t>
            </a:r>
            <a:r>
              <a:rPr lang="es-ES" sz="2800" dirty="0">
                <a:solidFill>
                  <a:srgbClr val="2E74B4"/>
                </a:solidFill>
                <a:cs typeface="Times" panose="02020603050405020304" pitchFamily="18" charset="0"/>
              </a:rPr>
              <a:t> </a:t>
            </a:r>
            <a:r>
              <a:rPr lang="en-US" sz="2800" b="1" dirty="0">
                <a:solidFill>
                  <a:srgbClr val="2E74B4"/>
                </a:solidFill>
              </a:rPr>
              <a:t>La Caixa Fellowship Award </a:t>
            </a:r>
            <a:r>
              <a:rPr lang="en-US" sz="2800" dirty="0">
                <a:solidFill>
                  <a:srgbClr val="2E74B4"/>
                </a:solidFill>
              </a:rPr>
              <a:t>for financial support</a:t>
            </a:r>
          </a:p>
        </p:txBody>
      </p:sp>
      <p:pic>
        <p:nvPicPr>
          <p:cNvPr id="10" name="Picture 2" descr="Resultado de imagen de university of cincinnati logo png">
            <a:extLst>
              <a:ext uri="{FF2B5EF4-FFF2-40B4-BE49-F238E27FC236}">
                <a16:creationId xmlns:a16="http://schemas.microsoft.com/office/drawing/2014/main" id="{E659001F-FF30-4818-8224-C15FF901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68" y="166994"/>
            <a:ext cx="2172424" cy="10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FA0B20F-9739-489A-9775-2C06B2796C8F}"/>
              </a:ext>
            </a:extLst>
          </p:cNvPr>
          <p:cNvSpPr/>
          <p:nvPr/>
        </p:nvSpPr>
        <p:spPr>
          <a:xfrm>
            <a:off x="-331010" y="312628"/>
            <a:ext cx="529093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dirty="0">
                <a:solidFill>
                  <a:srgbClr val="2E74B4"/>
                </a:solidFill>
              </a:rPr>
              <a:t>Acknowledgements</a:t>
            </a:r>
          </a:p>
        </p:txBody>
      </p:sp>
      <p:sp>
        <p:nvSpPr>
          <p:cNvPr id="6" name="Rectángulo 24">
            <a:extLst>
              <a:ext uri="{FF2B5EF4-FFF2-40B4-BE49-F238E27FC236}">
                <a16:creationId xmlns:a16="http://schemas.microsoft.com/office/drawing/2014/main" id="{6BBA5402-A805-4B55-B85C-4182A2748728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1C53E5C1-E184-4699-A4E4-04531F4EDD71}"/>
              </a:ext>
            </a:extLst>
          </p:cNvPr>
          <p:cNvSpPr txBox="1"/>
          <p:nvPr/>
        </p:nvSpPr>
        <p:spPr>
          <a:xfrm>
            <a:off x="1591679" y="1478982"/>
            <a:ext cx="849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2E74B4"/>
                </a:solidFill>
                <a:cs typeface="Times" panose="02020603050405020304" pitchFamily="18" charset="0"/>
              </a:rPr>
              <a:t>I </a:t>
            </a:r>
            <a:r>
              <a:rPr lang="es-ES" sz="2800" dirty="0" err="1">
                <a:solidFill>
                  <a:srgbClr val="2E74B4"/>
                </a:solidFill>
                <a:cs typeface="Times" panose="02020603050405020304" pitchFamily="18" charset="0"/>
              </a:rPr>
              <a:t>thank</a:t>
            </a:r>
            <a:endParaRPr lang="en-US" sz="2800" dirty="0">
              <a:solidFill>
                <a:srgbClr val="2E74B4"/>
              </a:solidFill>
              <a:cs typeface="Times" panose="02020603050405020304" pitchFamily="18" charset="0"/>
            </a:endParaRPr>
          </a:p>
        </p:txBody>
      </p:sp>
      <p:cxnSp>
        <p:nvCxnSpPr>
          <p:cNvPr id="9" name="Conector recto de flecha 46">
            <a:extLst>
              <a:ext uri="{FF2B5EF4-FFF2-40B4-BE49-F238E27FC236}">
                <a16:creationId xmlns:a16="http://schemas.microsoft.com/office/drawing/2014/main" id="{59802667-48DB-4BE4-ACBC-4D7374439D33}"/>
              </a:ext>
            </a:extLst>
          </p:cNvPr>
          <p:cNvCxnSpPr>
            <a:cxnSpLocks/>
          </p:cNvCxnSpPr>
          <p:nvPr/>
        </p:nvCxnSpPr>
        <p:spPr>
          <a:xfrm flipH="1">
            <a:off x="617860" y="979470"/>
            <a:ext cx="801819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4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D106A28-0B14-4CA4-8E70-1E940FF48015}"/>
              </a:ext>
            </a:extLst>
          </p:cNvPr>
          <p:cNvSpPr/>
          <p:nvPr/>
        </p:nvSpPr>
        <p:spPr>
          <a:xfrm>
            <a:off x="1991801" y="1971458"/>
            <a:ext cx="8208398" cy="29150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28003D-839E-4ECE-8E79-7CF6D8B3BC4C}"/>
              </a:ext>
            </a:extLst>
          </p:cNvPr>
          <p:cNvSpPr txBox="1"/>
          <p:nvPr/>
        </p:nvSpPr>
        <p:spPr>
          <a:xfrm>
            <a:off x="3752167" y="3105435"/>
            <a:ext cx="479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E74B4"/>
                </a:solidFill>
              </a:rPr>
              <a:t>Thank you for your attention!</a:t>
            </a:r>
          </a:p>
        </p:txBody>
      </p:sp>
      <p:pic>
        <p:nvPicPr>
          <p:cNvPr id="3" name="Picture 2" descr="Resultado de imagen de university of cincinnati logo png">
            <a:extLst>
              <a:ext uri="{FF2B5EF4-FFF2-40B4-BE49-F238E27FC236}">
                <a16:creationId xmlns:a16="http://schemas.microsoft.com/office/drawing/2014/main" id="{9A92CBB7-C177-4909-AD5A-60DFAA5C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68" y="166994"/>
            <a:ext cx="2172424" cy="10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24">
            <a:extLst>
              <a:ext uri="{FF2B5EF4-FFF2-40B4-BE49-F238E27FC236}">
                <a16:creationId xmlns:a16="http://schemas.microsoft.com/office/drawing/2014/main" id="{A96B9316-CEFF-4FEA-A4A6-C7B51675CECC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5">
            <a:extLst>
              <a:ext uri="{FF2B5EF4-FFF2-40B4-BE49-F238E27FC236}">
                <a16:creationId xmlns:a16="http://schemas.microsoft.com/office/drawing/2014/main" id="{98B27CC4-23EF-1399-2AEF-E848F789892B}"/>
              </a:ext>
            </a:extLst>
          </p:cNvPr>
          <p:cNvSpPr txBox="1"/>
          <p:nvPr/>
        </p:nvSpPr>
        <p:spPr>
          <a:xfrm>
            <a:off x="516714" y="295387"/>
            <a:ext cx="277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Introduction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5" name="Conector recto de flecha 26">
            <a:extLst>
              <a:ext uri="{FF2B5EF4-FFF2-40B4-BE49-F238E27FC236}">
                <a16:creationId xmlns:a16="http://schemas.microsoft.com/office/drawing/2014/main" id="{6F239D6B-2801-90BE-E0E3-00F3B8C1C1DB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27">
            <a:extLst>
              <a:ext uri="{FF2B5EF4-FFF2-40B4-BE49-F238E27FC236}">
                <a16:creationId xmlns:a16="http://schemas.microsoft.com/office/drawing/2014/main" id="{EB5A2BFC-B5B5-7192-B769-ACE55C75913F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57">
            <a:extLst>
              <a:ext uri="{FF2B5EF4-FFF2-40B4-BE49-F238E27FC236}">
                <a16:creationId xmlns:a16="http://schemas.microsoft.com/office/drawing/2014/main" id="{2DB546F9-EF44-8DFE-C53C-911691211415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esultado de imagen de university of cincinnati logo png">
            <a:extLst>
              <a:ext uri="{FF2B5EF4-FFF2-40B4-BE49-F238E27FC236}">
                <a16:creationId xmlns:a16="http://schemas.microsoft.com/office/drawing/2014/main" id="{10F93DE1-77E2-C63F-5BD6-5CE13C50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6CAF4B-98F4-6908-50B4-D5701F34AD4D}"/>
              </a:ext>
            </a:extLst>
          </p:cNvPr>
          <p:cNvSpPr txBox="1"/>
          <p:nvPr/>
        </p:nvSpPr>
        <p:spPr>
          <a:xfrm>
            <a:off x="384229" y="1387950"/>
            <a:ext cx="3315512" cy="281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2E74B4"/>
              </a:buClr>
            </a:pPr>
            <a:r>
              <a:rPr lang="en-US" b="1" dirty="0">
                <a:solidFill>
                  <a:srgbClr val="2E74B4"/>
                </a:solidFill>
              </a:rPr>
              <a:t>We are extending the algorithm </a:t>
            </a:r>
            <a:r>
              <a:rPr lang="en-US" dirty="0">
                <a:solidFill>
                  <a:srgbClr val="000000"/>
                </a:solidFill>
              </a:rPr>
              <a:t>presented in:</a:t>
            </a:r>
          </a:p>
          <a:p>
            <a:pPr marL="742950" lvl="1" indent="-285750">
              <a:lnSpc>
                <a:spcPct val="150000"/>
              </a:lnSpc>
              <a:buClr>
                <a:srgbClr val="2E74B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Viaña et al. 2021</a:t>
            </a:r>
            <a:r>
              <a:rPr lang="en-US" baseline="30000" dirty="0">
                <a:ea typeface="Times New Roman" panose="02020603050405020304" pitchFamily="18" charset="0"/>
              </a:rPr>
              <a:t>[1] </a:t>
            </a:r>
            <a:endParaRPr lang="en-US" baseline="30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2E74B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Viaña and Cohen 2022 </a:t>
            </a:r>
            <a:r>
              <a:rPr lang="en-US" baseline="30000" dirty="0">
                <a:ea typeface="Times New Roman" panose="02020603050405020304" pitchFamily="18" charset="0"/>
              </a:rPr>
              <a:t>[2] </a:t>
            </a:r>
          </a:p>
          <a:p>
            <a:pPr>
              <a:lnSpc>
                <a:spcPct val="150000"/>
              </a:lnSpc>
              <a:buClr>
                <a:srgbClr val="2E74B4"/>
              </a:buClr>
            </a:pPr>
            <a:endParaRPr lang="en-US" b="1" baseline="30000" dirty="0">
              <a:solidFill>
                <a:srgbClr val="2E74B4"/>
              </a:solidFill>
            </a:endParaRPr>
          </a:p>
          <a:p>
            <a:pPr>
              <a:lnSpc>
                <a:spcPct val="150000"/>
              </a:lnSpc>
              <a:buClr>
                <a:srgbClr val="2E74B4"/>
              </a:buClr>
            </a:pPr>
            <a:r>
              <a:rPr lang="en-US" dirty="0"/>
              <a:t>to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E74B4"/>
                </a:solidFill>
                <a:ea typeface="Times New Roman" panose="02020603050405020304" pitchFamily="18" charset="0"/>
              </a:rPr>
              <a:t>deep learning architectures </a:t>
            </a:r>
            <a:r>
              <a:rPr lang="en-US" dirty="0">
                <a:ea typeface="Times New Roman" panose="02020603050405020304" pitchFamily="18" charset="0"/>
              </a:rPr>
              <a:t>while preserving its </a:t>
            </a:r>
            <a:r>
              <a:rPr lang="en-US" b="1" dirty="0">
                <a:solidFill>
                  <a:srgbClr val="2E74B4"/>
                </a:solidFill>
                <a:ea typeface="Times New Roman" panose="02020603050405020304" pitchFamily="18" charset="0"/>
              </a:rPr>
              <a:t>explainability</a:t>
            </a:r>
            <a:endParaRPr lang="en-US" b="1" dirty="0">
              <a:solidFill>
                <a:srgbClr val="2E74B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35B58-EB61-7C8C-6B51-868E56DD274E}"/>
              </a:ext>
            </a:extLst>
          </p:cNvPr>
          <p:cNvSpPr/>
          <p:nvPr/>
        </p:nvSpPr>
        <p:spPr>
          <a:xfrm>
            <a:off x="522157" y="5684703"/>
            <a:ext cx="11210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en-US" sz="1200" dirty="0">
                <a:latin typeface="Times" pitchFamily="2" charset="0"/>
              </a:rPr>
              <a:t>Viaña, J., Cohen, K.: Fuzzy-Based, Noise-Resilient, Explainable Algorithm for Regression. In: Explainable AI and Other Applications of Fuzzy Techniques. 1st </a:t>
            </a:r>
            <a:r>
              <a:rPr lang="en-US" sz="1200" dirty="0" err="1">
                <a:latin typeface="Times" pitchFamily="2" charset="0"/>
              </a:rPr>
              <a:t>edn</a:t>
            </a:r>
            <a:r>
              <a:rPr lang="en-US" sz="1200" dirty="0">
                <a:latin typeface="Times" pitchFamily="2" charset="0"/>
              </a:rPr>
              <a:t>. Springer, Cham (2022).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en-US" sz="1200" dirty="0">
                <a:latin typeface="Times" pitchFamily="2" charset="0"/>
              </a:rPr>
              <a:t>Viaña, J., </a:t>
            </a:r>
            <a:r>
              <a:rPr lang="en-US" sz="1200" dirty="0" err="1">
                <a:latin typeface="Times" pitchFamily="2" charset="0"/>
              </a:rPr>
              <a:t>Ralescu</a:t>
            </a:r>
            <a:r>
              <a:rPr lang="en-US" sz="1200" dirty="0">
                <a:latin typeface="Times" pitchFamily="2" charset="0"/>
              </a:rPr>
              <a:t>, S., Cohen, K., </a:t>
            </a:r>
            <a:r>
              <a:rPr lang="en-US" sz="1200" dirty="0" err="1">
                <a:latin typeface="Times" pitchFamily="2" charset="0"/>
              </a:rPr>
              <a:t>Ralescu</a:t>
            </a:r>
            <a:r>
              <a:rPr lang="en-US" sz="1200" dirty="0">
                <a:latin typeface="Times" pitchFamily="2" charset="0"/>
              </a:rPr>
              <a:t>, A., </a:t>
            </a:r>
            <a:r>
              <a:rPr lang="en-US" sz="1200" dirty="0" err="1">
                <a:latin typeface="Times" pitchFamily="2" charset="0"/>
              </a:rPr>
              <a:t>Kreinovich</a:t>
            </a:r>
            <a:r>
              <a:rPr lang="en-US" sz="1200" dirty="0">
                <a:latin typeface="Times" pitchFamily="2" charset="0"/>
              </a:rPr>
              <a:t>, V.: Extension to multi-dimensional problems of a fuzzy-based explainable and noise-resilient algorithm”. In: Proceedings of the 14th International Workshop on Constraint Programming and Decision Making CoProd’2021, Szeged, Hungary (2021).</a:t>
            </a:r>
          </a:p>
        </p:txBody>
      </p:sp>
      <p:sp>
        <p:nvSpPr>
          <p:cNvPr id="13" name="Rectángulo 6">
            <a:extLst>
              <a:ext uri="{FF2B5EF4-FFF2-40B4-BE49-F238E27FC236}">
                <a16:creationId xmlns:a16="http://schemas.microsoft.com/office/drawing/2014/main" id="{36667947-EA3D-B24A-64C1-9F02729DF405}"/>
              </a:ext>
            </a:extLst>
          </p:cNvPr>
          <p:cNvSpPr/>
          <p:nvPr/>
        </p:nvSpPr>
        <p:spPr>
          <a:xfrm>
            <a:off x="3974318" y="1233888"/>
            <a:ext cx="3081417" cy="4153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3FDCE79F-90BA-5ACF-06C9-AFA7B6F84C0C}"/>
              </a:ext>
            </a:extLst>
          </p:cNvPr>
          <p:cNvSpPr/>
          <p:nvPr/>
        </p:nvSpPr>
        <p:spPr>
          <a:xfrm>
            <a:off x="4841364" y="1912619"/>
            <a:ext cx="1323417" cy="446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Hierarchical Clustering (</a:t>
            </a:r>
            <a:r>
              <a:rPr lang="en-US" sz="1200" b="1" dirty="0">
                <a:solidFill>
                  <a:schemeClr val="accent1"/>
                </a:solidFill>
              </a:rPr>
              <a:t>UL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ángulo 8">
            <a:extLst>
              <a:ext uri="{FF2B5EF4-FFF2-40B4-BE49-F238E27FC236}">
                <a16:creationId xmlns:a16="http://schemas.microsoft.com/office/drawing/2014/main" id="{A586DE8D-2FBB-7BD1-099D-5D41A25A2468}"/>
              </a:ext>
            </a:extLst>
          </p:cNvPr>
          <p:cNvSpPr/>
          <p:nvPr/>
        </p:nvSpPr>
        <p:spPr>
          <a:xfrm>
            <a:off x="4905060" y="2570138"/>
            <a:ext cx="1198909" cy="262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for each cluster c</a:t>
            </a:r>
          </a:p>
        </p:txBody>
      </p:sp>
      <p:sp>
        <p:nvSpPr>
          <p:cNvPr id="16" name="Rectángulo 9">
            <a:extLst>
              <a:ext uri="{FF2B5EF4-FFF2-40B4-BE49-F238E27FC236}">
                <a16:creationId xmlns:a16="http://schemas.microsoft.com/office/drawing/2014/main" id="{6A3117E9-207F-5E5C-BFFF-BF4938FEEB7B}"/>
              </a:ext>
            </a:extLst>
          </p:cNvPr>
          <p:cNvSpPr/>
          <p:nvPr/>
        </p:nvSpPr>
        <p:spPr>
          <a:xfrm>
            <a:off x="4049033" y="3077550"/>
            <a:ext cx="1198908" cy="396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N-dim Linear Function (</a:t>
            </a:r>
            <a:r>
              <a:rPr lang="en-US" sz="1100" b="1" dirty="0">
                <a:solidFill>
                  <a:schemeClr val="accent1"/>
                </a:solidFill>
              </a:rPr>
              <a:t>SL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3B8BA29A-AB97-3534-5FFE-FD64F401F71F}"/>
              </a:ext>
            </a:extLst>
          </p:cNvPr>
          <p:cNvSpPr/>
          <p:nvPr/>
        </p:nvSpPr>
        <p:spPr>
          <a:xfrm>
            <a:off x="5619901" y="3071997"/>
            <a:ext cx="1375036" cy="38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N-dim Membership Functions (</a:t>
            </a:r>
            <a:r>
              <a:rPr lang="en-US" sz="1100" b="1" dirty="0">
                <a:solidFill>
                  <a:schemeClr val="accent1"/>
                </a:solidFill>
              </a:rPr>
              <a:t>SL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ectángulo 37">
            <a:extLst>
              <a:ext uri="{FF2B5EF4-FFF2-40B4-BE49-F238E27FC236}">
                <a16:creationId xmlns:a16="http://schemas.microsoft.com/office/drawing/2014/main" id="{E4D8AEF1-F152-0B58-A1F7-A3174498A22A}"/>
              </a:ext>
            </a:extLst>
          </p:cNvPr>
          <p:cNvSpPr/>
          <p:nvPr/>
        </p:nvSpPr>
        <p:spPr>
          <a:xfrm>
            <a:off x="8136675" y="2081285"/>
            <a:ext cx="1258017" cy="38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Predict using Takagi-Sugeno-Kang</a:t>
            </a:r>
          </a:p>
        </p:txBody>
      </p:sp>
      <p:sp>
        <p:nvSpPr>
          <p:cNvPr id="19" name="Rectángulo 42">
            <a:extLst>
              <a:ext uri="{FF2B5EF4-FFF2-40B4-BE49-F238E27FC236}">
                <a16:creationId xmlns:a16="http://schemas.microsoft.com/office/drawing/2014/main" id="{BC3D0D16-8E1C-C59F-8B17-E21D4772F485}"/>
              </a:ext>
            </a:extLst>
          </p:cNvPr>
          <p:cNvSpPr/>
          <p:nvPr/>
        </p:nvSpPr>
        <p:spPr>
          <a:xfrm>
            <a:off x="4532242" y="1338209"/>
            <a:ext cx="1965567" cy="475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User defined Parameters: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Number of Clusters</a:t>
            </a:r>
          </a:p>
        </p:txBody>
      </p:sp>
      <p:sp>
        <p:nvSpPr>
          <p:cNvPr id="20" name="Rectángulo 66">
            <a:extLst>
              <a:ext uri="{FF2B5EF4-FFF2-40B4-BE49-F238E27FC236}">
                <a16:creationId xmlns:a16="http://schemas.microsoft.com/office/drawing/2014/main" id="{2CCCD5C2-469A-95F3-AC3E-73795DE37F58}"/>
              </a:ext>
            </a:extLst>
          </p:cNvPr>
          <p:cNvSpPr/>
          <p:nvPr/>
        </p:nvSpPr>
        <p:spPr>
          <a:xfrm>
            <a:off x="7669632" y="1317869"/>
            <a:ext cx="2380778" cy="642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User defined Training Parameters: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Epochs / Optimality Conditions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Learning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71">
                <a:extLst>
                  <a:ext uri="{FF2B5EF4-FFF2-40B4-BE49-F238E27FC236}">
                    <a16:creationId xmlns:a16="http://schemas.microsoft.com/office/drawing/2014/main" id="{79C465E6-C803-E47D-1D4D-E6A3E3D24553}"/>
                  </a:ext>
                </a:extLst>
              </p:cNvPr>
              <p:cNvSpPr/>
              <p:nvPr/>
            </p:nvSpPr>
            <p:spPr>
              <a:xfrm>
                <a:off x="4020542" y="3633062"/>
                <a:ext cx="1255890" cy="7216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prstClr val="black"/>
                    </a:solidFill>
                  </a:rPr>
                  <a:t>Get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 from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1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l-GR" sz="1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E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 </m:t>
                            </m:r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s-ES" sz="11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ángulo 71">
                <a:extLst>
                  <a:ext uri="{FF2B5EF4-FFF2-40B4-BE49-F238E27FC236}">
                    <a16:creationId xmlns:a16="http://schemas.microsoft.com/office/drawing/2014/main" id="{79C465E6-C803-E47D-1D4D-E6A3E3D24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542" y="3633062"/>
                <a:ext cx="1255890" cy="72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72">
                <a:extLst>
                  <a:ext uri="{FF2B5EF4-FFF2-40B4-BE49-F238E27FC236}">
                    <a16:creationId xmlns:a16="http://schemas.microsoft.com/office/drawing/2014/main" id="{A3169DED-B427-5E46-2276-DF17CEE55D90}"/>
                  </a:ext>
                </a:extLst>
              </p:cNvPr>
              <p:cNvSpPr/>
              <p:nvPr/>
            </p:nvSpPr>
            <p:spPr>
              <a:xfrm>
                <a:off x="5647537" y="3659079"/>
                <a:ext cx="1319960" cy="7183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Get</a:t>
                </a:r>
                <a:r>
                  <a:rPr lang="es-ES" sz="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s-ES" sz="8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sz="1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s-ES" sz="800" b="0" dirty="0">
                    <a:solidFill>
                      <a:schemeClr val="tx1"/>
                    </a:solidFill>
                  </a:rPr>
                  <a:t>  </a:t>
                </a:r>
                <a:r>
                  <a:rPr lang="es-ES" sz="1100" dirty="0">
                    <a:solidFill>
                      <a:prstClr val="black"/>
                    </a:solidFill>
                    <a:latin typeface="Calibri" panose="020F0502020204030204"/>
                  </a:rPr>
                  <a:t>from</a:t>
                </a:r>
              </a:p>
              <a:p>
                <a:pPr algn="ctr"/>
                <a:r>
                  <a:rPr lang="es-ES" sz="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  <m:r>
                      <a:rPr lang="es-E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Pre>
                          <m:sPrePr>
                            <m:ctrlPr>
                              <a:rPr lang="es-E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s-E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sPre>
                      </m:sub>
                    </m:sSub>
                  </m:oMath>
                </a14:m>
                <a:r>
                  <a:rPr lang="es-ES" sz="11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(Mean)</a:t>
                </a:r>
              </a:p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  <m:r>
                      <a:rPr lang="es-ES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Pre>
                          <m:sPrePr>
                            <m:ctrlPr>
                              <a:rPr lang="es-E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s-E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sPre>
                      </m:sub>
                    </m:sSub>
                  </m:oMath>
                </a14:m>
                <a:r>
                  <a:rPr lang="es-ES" sz="11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(Stdv) </a:t>
                </a:r>
              </a:p>
            </p:txBody>
          </p:sp>
        </mc:Choice>
        <mc:Fallback xmlns="">
          <p:sp>
            <p:nvSpPr>
              <p:cNvPr id="22" name="Rectángulo 72">
                <a:extLst>
                  <a:ext uri="{FF2B5EF4-FFF2-40B4-BE49-F238E27FC236}">
                    <a16:creationId xmlns:a16="http://schemas.microsoft.com/office/drawing/2014/main" id="{A3169DED-B427-5E46-2276-DF17CEE55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37" y="3659079"/>
                <a:ext cx="1319960" cy="718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: angular 76">
            <a:extLst>
              <a:ext uri="{FF2B5EF4-FFF2-40B4-BE49-F238E27FC236}">
                <a16:creationId xmlns:a16="http://schemas.microsoft.com/office/drawing/2014/main" id="{EF93F823-775A-5606-0FB7-B72C0A7124AE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 rot="16200000" flipH="1">
            <a:off x="4920726" y="4082447"/>
            <a:ext cx="311963" cy="8564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81">
            <a:extLst>
              <a:ext uri="{FF2B5EF4-FFF2-40B4-BE49-F238E27FC236}">
                <a16:creationId xmlns:a16="http://schemas.microsoft.com/office/drawing/2014/main" id="{429A2F7A-E82F-7F60-313B-B303C3DCE967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rot="5400000">
            <a:off x="5761629" y="4120760"/>
            <a:ext cx="289187" cy="802590"/>
          </a:xfrm>
          <a:prstGeom prst="bentConnector3">
            <a:avLst>
              <a:gd name="adj1" fmla="val 455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86">
            <a:extLst>
              <a:ext uri="{FF2B5EF4-FFF2-40B4-BE49-F238E27FC236}">
                <a16:creationId xmlns:a16="http://schemas.microsoft.com/office/drawing/2014/main" id="{E7EFE79A-2D5C-E6CD-62D7-B1374B4C40FF}"/>
              </a:ext>
            </a:extLst>
          </p:cNvPr>
          <p:cNvSpPr/>
          <p:nvPr/>
        </p:nvSpPr>
        <p:spPr>
          <a:xfrm>
            <a:off x="4722593" y="4666649"/>
            <a:ext cx="1564668" cy="38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Initialized Model</a:t>
            </a:r>
          </a:p>
        </p:txBody>
      </p:sp>
      <p:cxnSp>
        <p:nvCxnSpPr>
          <p:cNvPr id="26" name="Conector: angular 90">
            <a:extLst>
              <a:ext uri="{FF2B5EF4-FFF2-40B4-BE49-F238E27FC236}">
                <a16:creationId xmlns:a16="http://schemas.microsoft.com/office/drawing/2014/main" id="{04F9289B-10A7-0A19-C620-2189D7F8D24D}"/>
              </a:ext>
            </a:extLst>
          </p:cNvPr>
          <p:cNvCxnSpPr>
            <a:cxnSpLocks/>
            <a:stCxn id="25" idx="2"/>
            <a:endCxn id="18" idx="1"/>
          </p:cNvCxnSpPr>
          <p:nvPr/>
        </p:nvCxnSpPr>
        <p:spPr>
          <a:xfrm rot="5400000" flipH="1" flipV="1">
            <a:off x="5430637" y="2350540"/>
            <a:ext cx="2780328" cy="2631748"/>
          </a:xfrm>
          <a:prstGeom prst="bentConnector4">
            <a:avLst>
              <a:gd name="adj1" fmla="val -8222"/>
              <a:gd name="adj2" fmla="val 648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94">
                <a:extLst>
                  <a:ext uri="{FF2B5EF4-FFF2-40B4-BE49-F238E27FC236}">
                    <a16:creationId xmlns:a16="http://schemas.microsoft.com/office/drawing/2014/main" id="{BF3CC232-FC10-120E-3D31-A7A2829236D3}"/>
                  </a:ext>
                </a:extLst>
              </p:cNvPr>
              <p:cNvSpPr/>
              <p:nvPr/>
            </p:nvSpPr>
            <p:spPr>
              <a:xfrm>
                <a:off x="7861895" y="2686589"/>
                <a:ext cx="1844674" cy="3899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s-ES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s-E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E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 (</a:t>
                </a:r>
                <a:r>
                  <a:rPr lang="en-US" sz="1100" b="1" dirty="0">
                    <a:solidFill>
                      <a:schemeClr val="accent1"/>
                    </a:solidFill>
                  </a:rPr>
                  <a:t>SL</a:t>
                </a:r>
                <a:r>
                  <a:rPr lang="en-US" sz="11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Rectángulo 94">
                <a:extLst>
                  <a:ext uri="{FF2B5EF4-FFF2-40B4-BE49-F238E27FC236}">
                    <a16:creationId xmlns:a16="http://schemas.microsoft.com/office/drawing/2014/main" id="{BF3CC232-FC10-120E-3D31-A7A282923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95" y="2686589"/>
                <a:ext cx="1844674" cy="389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95">
            <a:extLst>
              <a:ext uri="{FF2B5EF4-FFF2-40B4-BE49-F238E27FC236}">
                <a16:creationId xmlns:a16="http://schemas.microsoft.com/office/drawing/2014/main" id="{3203E40C-904B-89B1-F2FC-6AEEAAA31777}"/>
              </a:ext>
            </a:extLst>
          </p:cNvPr>
          <p:cNvSpPr/>
          <p:nvPr/>
        </p:nvSpPr>
        <p:spPr>
          <a:xfrm>
            <a:off x="8349256" y="3240018"/>
            <a:ext cx="872835" cy="38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Refined Model</a:t>
            </a:r>
          </a:p>
        </p:txBody>
      </p:sp>
      <p:sp>
        <p:nvSpPr>
          <p:cNvPr id="29" name="Rectángulo 96">
            <a:extLst>
              <a:ext uri="{FF2B5EF4-FFF2-40B4-BE49-F238E27FC236}">
                <a16:creationId xmlns:a16="http://schemas.microsoft.com/office/drawing/2014/main" id="{0CE80DE6-621F-7304-93D1-199428AC9D39}"/>
              </a:ext>
            </a:extLst>
          </p:cNvPr>
          <p:cNvSpPr/>
          <p:nvPr/>
        </p:nvSpPr>
        <p:spPr>
          <a:xfrm>
            <a:off x="8009193" y="5027345"/>
            <a:ext cx="1564668" cy="2616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Optimized Model</a:t>
            </a:r>
          </a:p>
        </p:txBody>
      </p:sp>
      <p:cxnSp>
        <p:nvCxnSpPr>
          <p:cNvPr id="30" name="Conector: angular 97">
            <a:extLst>
              <a:ext uri="{FF2B5EF4-FFF2-40B4-BE49-F238E27FC236}">
                <a16:creationId xmlns:a16="http://schemas.microsoft.com/office/drawing/2014/main" id="{F19DD614-6BB4-8969-C070-8CC5CC62BF06}"/>
              </a:ext>
            </a:extLst>
          </p:cNvPr>
          <p:cNvCxnSpPr>
            <a:cxnSpLocks/>
            <a:stCxn id="34" idx="3"/>
            <a:endCxn id="18" idx="3"/>
          </p:cNvCxnSpPr>
          <p:nvPr/>
        </p:nvCxnSpPr>
        <p:spPr>
          <a:xfrm flipV="1">
            <a:off x="9394692" y="2276250"/>
            <a:ext cx="12700" cy="2342600"/>
          </a:xfrm>
          <a:prstGeom prst="bentConnector3">
            <a:avLst>
              <a:gd name="adj1" fmla="val 3101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101">
            <a:extLst>
              <a:ext uri="{FF2B5EF4-FFF2-40B4-BE49-F238E27FC236}">
                <a16:creationId xmlns:a16="http://schemas.microsoft.com/office/drawing/2014/main" id="{D69898A6-09CD-BD80-C107-CE8BF978978D}"/>
              </a:ext>
            </a:extLst>
          </p:cNvPr>
          <p:cNvSpPr/>
          <p:nvPr/>
        </p:nvSpPr>
        <p:spPr>
          <a:xfrm>
            <a:off x="7496389" y="1233889"/>
            <a:ext cx="2727264" cy="4153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adroTexto 103">
            <a:extLst>
              <a:ext uri="{FF2B5EF4-FFF2-40B4-BE49-F238E27FC236}">
                <a16:creationId xmlns:a16="http://schemas.microsoft.com/office/drawing/2014/main" id="{EC8E2AA8-F716-28D2-54C9-F3A1982077DA}"/>
              </a:ext>
            </a:extLst>
          </p:cNvPr>
          <p:cNvSpPr txBox="1"/>
          <p:nvPr/>
        </p:nvSpPr>
        <p:spPr>
          <a:xfrm>
            <a:off x="7617016" y="915999"/>
            <a:ext cx="25348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Gradient Descent Optimization</a:t>
            </a:r>
          </a:p>
        </p:txBody>
      </p:sp>
      <p:sp>
        <p:nvSpPr>
          <p:cNvPr id="33" name="Rectángulo 139">
            <a:extLst>
              <a:ext uri="{FF2B5EF4-FFF2-40B4-BE49-F238E27FC236}">
                <a16:creationId xmlns:a16="http://schemas.microsoft.com/office/drawing/2014/main" id="{24B6D7E0-B288-7963-895E-CADEA311843A}"/>
              </a:ext>
            </a:extLst>
          </p:cNvPr>
          <p:cNvSpPr/>
          <p:nvPr/>
        </p:nvSpPr>
        <p:spPr>
          <a:xfrm>
            <a:off x="8004853" y="3832003"/>
            <a:ext cx="1564668" cy="38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Figures of Merit</a:t>
            </a:r>
          </a:p>
        </p:txBody>
      </p:sp>
      <p:sp>
        <p:nvSpPr>
          <p:cNvPr id="34" name="Rombo 146">
            <a:extLst>
              <a:ext uri="{FF2B5EF4-FFF2-40B4-BE49-F238E27FC236}">
                <a16:creationId xmlns:a16="http://schemas.microsoft.com/office/drawing/2014/main" id="{5D9F8D0F-1927-2E28-88A9-2DC965D2156D}"/>
              </a:ext>
            </a:extLst>
          </p:cNvPr>
          <p:cNvSpPr/>
          <p:nvPr/>
        </p:nvSpPr>
        <p:spPr>
          <a:xfrm>
            <a:off x="8177453" y="4353629"/>
            <a:ext cx="1217239" cy="530442"/>
          </a:xfrm>
          <a:prstGeom prst="diamond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CuadroTexto 147">
            <a:extLst>
              <a:ext uri="{FF2B5EF4-FFF2-40B4-BE49-F238E27FC236}">
                <a16:creationId xmlns:a16="http://schemas.microsoft.com/office/drawing/2014/main" id="{24E9082A-7150-B578-9F05-CBE0BD224374}"/>
              </a:ext>
            </a:extLst>
          </p:cNvPr>
          <p:cNvSpPr txBox="1"/>
          <p:nvPr/>
        </p:nvSpPr>
        <p:spPr>
          <a:xfrm>
            <a:off x="8470350" y="4475810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Optimal?</a:t>
            </a:r>
          </a:p>
        </p:txBody>
      </p:sp>
      <p:cxnSp>
        <p:nvCxnSpPr>
          <p:cNvPr id="36" name="Conector: angular 149">
            <a:extLst>
              <a:ext uri="{FF2B5EF4-FFF2-40B4-BE49-F238E27FC236}">
                <a16:creationId xmlns:a16="http://schemas.microsoft.com/office/drawing/2014/main" id="{9ACBB8A4-11A2-F057-AE60-04F6A922D5B9}"/>
              </a:ext>
            </a:extLst>
          </p:cNvPr>
          <p:cNvCxnSpPr>
            <a:cxnSpLocks/>
            <a:stCxn id="34" idx="2"/>
            <a:endCxn id="29" idx="0"/>
          </p:cNvCxnSpPr>
          <p:nvPr/>
        </p:nvCxnSpPr>
        <p:spPr>
          <a:xfrm rot="16200000" flipH="1">
            <a:off x="8717163" y="4952981"/>
            <a:ext cx="143274" cy="54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r 167">
            <a:extLst>
              <a:ext uri="{FF2B5EF4-FFF2-40B4-BE49-F238E27FC236}">
                <a16:creationId xmlns:a16="http://schemas.microsoft.com/office/drawing/2014/main" id="{8BA29EAE-A93D-D375-9B46-D7F3BD43A13E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4953946" y="2526980"/>
            <a:ext cx="245111" cy="8560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r 170">
            <a:extLst>
              <a:ext uri="{FF2B5EF4-FFF2-40B4-BE49-F238E27FC236}">
                <a16:creationId xmlns:a16="http://schemas.microsoft.com/office/drawing/2014/main" id="{58F177FC-D0FB-A7C1-173E-B940C1B98CD9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rot="16200000" flipH="1">
            <a:off x="5786188" y="2550766"/>
            <a:ext cx="239558" cy="80290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r 176">
            <a:extLst>
              <a:ext uri="{FF2B5EF4-FFF2-40B4-BE49-F238E27FC236}">
                <a16:creationId xmlns:a16="http://schemas.microsoft.com/office/drawing/2014/main" id="{D75527FD-9E01-AD78-912B-21F673A7A618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 rot="5400000">
            <a:off x="4569066" y="3553641"/>
            <a:ext cx="158842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185">
            <a:extLst>
              <a:ext uri="{FF2B5EF4-FFF2-40B4-BE49-F238E27FC236}">
                <a16:creationId xmlns:a16="http://schemas.microsoft.com/office/drawing/2014/main" id="{C246CC1F-4B05-CC14-D43B-D56D778CB98C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 rot="16200000" flipH="1">
            <a:off x="6208892" y="3560453"/>
            <a:ext cx="197153" cy="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193">
            <a:extLst>
              <a:ext uri="{FF2B5EF4-FFF2-40B4-BE49-F238E27FC236}">
                <a16:creationId xmlns:a16="http://schemas.microsoft.com/office/drawing/2014/main" id="{E839F220-50CA-CABE-9C01-49BACC01A2C0}"/>
              </a:ext>
            </a:extLst>
          </p:cNvPr>
          <p:cNvCxnSpPr>
            <a:cxnSpLocks/>
            <a:stCxn id="18" idx="2"/>
            <a:endCxn id="27" idx="0"/>
          </p:cNvCxnSpPr>
          <p:nvPr/>
        </p:nvCxnSpPr>
        <p:spPr>
          <a:xfrm rot="16200000" flipH="1">
            <a:off x="8667271" y="2569627"/>
            <a:ext cx="215375" cy="185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196">
            <a:extLst>
              <a:ext uri="{FF2B5EF4-FFF2-40B4-BE49-F238E27FC236}">
                <a16:creationId xmlns:a16="http://schemas.microsoft.com/office/drawing/2014/main" id="{5704AD61-7B21-2B0A-651F-48B5104EA63F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rot="16200000" flipH="1">
            <a:off x="8703203" y="3157547"/>
            <a:ext cx="163500" cy="14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202">
            <a:extLst>
              <a:ext uri="{FF2B5EF4-FFF2-40B4-BE49-F238E27FC236}">
                <a16:creationId xmlns:a16="http://schemas.microsoft.com/office/drawing/2014/main" id="{DF275D43-7780-9CA5-7F6B-2AD5A5327C82}"/>
              </a:ext>
            </a:extLst>
          </p:cNvPr>
          <p:cNvCxnSpPr>
            <a:cxnSpLocks/>
            <a:stCxn id="28" idx="2"/>
            <a:endCxn id="33" idx="0"/>
          </p:cNvCxnSpPr>
          <p:nvPr/>
        </p:nvCxnSpPr>
        <p:spPr>
          <a:xfrm rot="16200000" flipH="1">
            <a:off x="8685402" y="3730218"/>
            <a:ext cx="202056" cy="15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r 207">
            <a:extLst>
              <a:ext uri="{FF2B5EF4-FFF2-40B4-BE49-F238E27FC236}">
                <a16:creationId xmlns:a16="http://schemas.microsoft.com/office/drawing/2014/main" id="{61BC04DE-7EE0-4FA2-1137-7FC04B53612B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rot="5400000">
            <a:off x="8720782" y="4287223"/>
            <a:ext cx="131697" cy="11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217">
            <a:extLst>
              <a:ext uri="{FF2B5EF4-FFF2-40B4-BE49-F238E27FC236}">
                <a16:creationId xmlns:a16="http://schemas.microsoft.com/office/drawing/2014/main" id="{1F800A84-BAA1-688F-B633-2077109964C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16200000" flipH="1">
            <a:off x="5398480" y="2464102"/>
            <a:ext cx="210629" cy="14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255">
            <a:extLst>
              <a:ext uri="{FF2B5EF4-FFF2-40B4-BE49-F238E27FC236}">
                <a16:creationId xmlns:a16="http://schemas.microsoft.com/office/drawing/2014/main" id="{3B45146F-0215-262C-93DF-FF7E86183879}"/>
              </a:ext>
            </a:extLst>
          </p:cNvPr>
          <p:cNvSpPr txBox="1"/>
          <p:nvPr/>
        </p:nvSpPr>
        <p:spPr>
          <a:xfrm>
            <a:off x="4235657" y="936258"/>
            <a:ext cx="25348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Initialization</a:t>
            </a:r>
          </a:p>
        </p:txBody>
      </p:sp>
      <p:sp>
        <p:nvSpPr>
          <p:cNvPr id="47" name="CuadroTexto 261">
            <a:extLst>
              <a:ext uri="{FF2B5EF4-FFF2-40B4-BE49-F238E27FC236}">
                <a16:creationId xmlns:a16="http://schemas.microsoft.com/office/drawing/2014/main" id="{14F60E01-FA36-ABD2-883C-8E4DB21FC8A4}"/>
              </a:ext>
            </a:extLst>
          </p:cNvPr>
          <p:cNvSpPr txBox="1"/>
          <p:nvPr/>
        </p:nvSpPr>
        <p:spPr>
          <a:xfrm>
            <a:off x="8261838" y="4775228"/>
            <a:ext cx="7899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Yes </a:t>
            </a:r>
            <a:endParaRPr lang="en-US" sz="1100" dirty="0"/>
          </a:p>
        </p:txBody>
      </p:sp>
      <p:sp>
        <p:nvSpPr>
          <p:cNvPr id="48" name="CuadroTexto 262">
            <a:extLst>
              <a:ext uri="{FF2B5EF4-FFF2-40B4-BE49-F238E27FC236}">
                <a16:creationId xmlns:a16="http://schemas.microsoft.com/office/drawing/2014/main" id="{8C907826-4AE2-CFDB-2302-D5A7E065C60D}"/>
              </a:ext>
            </a:extLst>
          </p:cNvPr>
          <p:cNvSpPr txBox="1"/>
          <p:nvPr/>
        </p:nvSpPr>
        <p:spPr>
          <a:xfrm>
            <a:off x="9427831" y="4372963"/>
            <a:ext cx="355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No</a:t>
            </a:r>
            <a:endParaRPr lang="en-US" sz="1100" dirty="0"/>
          </a:p>
        </p:txBody>
      </p:sp>
      <p:sp>
        <p:nvSpPr>
          <p:cNvPr id="49" name="CuadroTexto 15">
            <a:extLst>
              <a:ext uri="{FF2B5EF4-FFF2-40B4-BE49-F238E27FC236}">
                <a16:creationId xmlns:a16="http://schemas.microsoft.com/office/drawing/2014/main" id="{10999BAE-5BD5-E7AB-8A2D-87348594F541}"/>
              </a:ext>
            </a:extLst>
          </p:cNvPr>
          <p:cNvSpPr txBox="1"/>
          <p:nvPr/>
        </p:nvSpPr>
        <p:spPr>
          <a:xfrm>
            <a:off x="10347709" y="1617413"/>
            <a:ext cx="22686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UL</a:t>
            </a:r>
            <a:r>
              <a:rPr lang="en-US" sz="1100" dirty="0">
                <a:solidFill>
                  <a:schemeClr val="tx1"/>
                </a:solidFill>
              </a:rPr>
              <a:t>: Unsupervised Learning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SL</a:t>
            </a:r>
            <a:r>
              <a:rPr lang="en-US" sz="1100" dirty="0">
                <a:solidFill>
                  <a:schemeClr val="tx1"/>
                </a:solidFill>
              </a:rPr>
              <a:t>: 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64228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5">
            <a:extLst>
              <a:ext uri="{FF2B5EF4-FFF2-40B4-BE49-F238E27FC236}">
                <a16:creationId xmlns:a16="http://schemas.microsoft.com/office/drawing/2014/main" id="{98B27CC4-23EF-1399-2AEF-E848F789892B}"/>
              </a:ext>
            </a:extLst>
          </p:cNvPr>
          <p:cNvSpPr txBox="1"/>
          <p:nvPr/>
        </p:nvSpPr>
        <p:spPr>
          <a:xfrm>
            <a:off x="516714" y="295387"/>
            <a:ext cx="277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Introduction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5" name="Conector recto de flecha 26">
            <a:extLst>
              <a:ext uri="{FF2B5EF4-FFF2-40B4-BE49-F238E27FC236}">
                <a16:creationId xmlns:a16="http://schemas.microsoft.com/office/drawing/2014/main" id="{6F239D6B-2801-90BE-E0E3-00F3B8C1C1DB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27">
            <a:extLst>
              <a:ext uri="{FF2B5EF4-FFF2-40B4-BE49-F238E27FC236}">
                <a16:creationId xmlns:a16="http://schemas.microsoft.com/office/drawing/2014/main" id="{EB5A2BFC-B5B5-7192-B769-ACE55C75913F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57">
            <a:extLst>
              <a:ext uri="{FF2B5EF4-FFF2-40B4-BE49-F238E27FC236}">
                <a16:creationId xmlns:a16="http://schemas.microsoft.com/office/drawing/2014/main" id="{2DB546F9-EF44-8DFE-C53C-911691211415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esultado de imagen de university of cincinnati logo png">
            <a:extLst>
              <a:ext uri="{FF2B5EF4-FFF2-40B4-BE49-F238E27FC236}">
                <a16:creationId xmlns:a16="http://schemas.microsoft.com/office/drawing/2014/main" id="{10F93DE1-77E2-C63F-5BD6-5CE13C50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F411DA-1621-C5C6-FBCF-FEEC11C86CA3}"/>
              </a:ext>
            </a:extLst>
          </p:cNvPr>
          <p:cNvSpPr/>
          <p:nvPr/>
        </p:nvSpPr>
        <p:spPr>
          <a:xfrm>
            <a:off x="619110" y="880976"/>
            <a:ext cx="10001150" cy="170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 hangingPunct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Changes with respect to the previous algorithm: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Network of units where each unit has this algorithm inside.</a:t>
            </a:r>
          </a:p>
          <a:p>
            <a:pPr marL="742950" lvl="1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Instead of linear functions we use logistic functions to bound the outputs of the units.</a:t>
            </a:r>
          </a:p>
          <a:p>
            <a:pPr marL="742950" lvl="1" indent="-285750" algn="just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Different initialization criteria needed for the clusters of the hidden units.</a:t>
            </a:r>
          </a:p>
        </p:txBody>
      </p:sp>
      <p:cxnSp>
        <p:nvCxnSpPr>
          <p:cNvPr id="14" name="Conector recto 6">
            <a:extLst>
              <a:ext uri="{FF2B5EF4-FFF2-40B4-BE49-F238E27FC236}">
                <a16:creationId xmlns:a16="http://schemas.microsoft.com/office/drawing/2014/main" id="{98DF4E96-6247-68C2-CF30-8BDB6D4C5A86}"/>
              </a:ext>
            </a:extLst>
          </p:cNvPr>
          <p:cNvCxnSpPr>
            <a:cxnSpLocks/>
          </p:cNvCxnSpPr>
          <p:nvPr/>
        </p:nvCxnSpPr>
        <p:spPr>
          <a:xfrm>
            <a:off x="735861" y="1379427"/>
            <a:ext cx="0" cy="120605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10F02A-2014-C222-9B0D-2F2296B4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1718" y="2958723"/>
            <a:ext cx="7388563" cy="32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9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5">
            <a:extLst>
              <a:ext uri="{FF2B5EF4-FFF2-40B4-BE49-F238E27FC236}">
                <a16:creationId xmlns:a16="http://schemas.microsoft.com/office/drawing/2014/main" id="{98B27CC4-23EF-1399-2AEF-E848F789892B}"/>
              </a:ext>
            </a:extLst>
          </p:cNvPr>
          <p:cNvSpPr txBox="1"/>
          <p:nvPr/>
        </p:nvSpPr>
        <p:spPr>
          <a:xfrm>
            <a:off x="516714" y="295387"/>
            <a:ext cx="472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Preliminary Consideration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5" name="Conector recto de flecha 26">
            <a:extLst>
              <a:ext uri="{FF2B5EF4-FFF2-40B4-BE49-F238E27FC236}">
                <a16:creationId xmlns:a16="http://schemas.microsoft.com/office/drawing/2014/main" id="{6F239D6B-2801-90BE-E0E3-00F3B8C1C1DB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27">
            <a:extLst>
              <a:ext uri="{FF2B5EF4-FFF2-40B4-BE49-F238E27FC236}">
                <a16:creationId xmlns:a16="http://schemas.microsoft.com/office/drawing/2014/main" id="{EB5A2BFC-B5B5-7192-B769-ACE55C75913F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57">
            <a:extLst>
              <a:ext uri="{FF2B5EF4-FFF2-40B4-BE49-F238E27FC236}">
                <a16:creationId xmlns:a16="http://schemas.microsoft.com/office/drawing/2014/main" id="{2DB546F9-EF44-8DFE-C53C-911691211415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esultado de imagen de university of cincinnati logo png">
            <a:extLst>
              <a:ext uri="{FF2B5EF4-FFF2-40B4-BE49-F238E27FC236}">
                <a16:creationId xmlns:a16="http://schemas.microsoft.com/office/drawing/2014/main" id="{10F93DE1-77E2-C63F-5BD6-5CE13C50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8DE3D8-742C-0259-C05F-D7BB50EDAF9A}"/>
              </a:ext>
            </a:extLst>
          </p:cNvPr>
          <p:cNvSpPr/>
          <p:nvPr/>
        </p:nvSpPr>
        <p:spPr>
          <a:xfrm>
            <a:off x="516714" y="950908"/>
            <a:ext cx="1000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 hangingPunct="0"/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Developed in a different NAFIPS 2022 paper: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170253E-1174-811A-B76E-83E786675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2" y="2549048"/>
            <a:ext cx="2069756" cy="7520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628AC-F1AB-BB80-D1E5-69F85AB064C7}"/>
              </a:ext>
            </a:extLst>
          </p:cNvPr>
          <p:cNvSpPr/>
          <p:nvPr/>
        </p:nvSpPr>
        <p:spPr>
          <a:xfrm>
            <a:off x="686552" y="3721559"/>
            <a:ext cx="2851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where </a:t>
            </a:r>
            <a:r>
              <a:rPr lang="en-US" dirty="0">
                <a:latin typeface="Helvetica" pitchFamily="2" charset="0"/>
              </a:rPr>
              <a:t>𝛫 </a:t>
            </a:r>
            <a:r>
              <a:rPr lang="en-US" dirty="0">
                <a:latin typeface="Times New Roman" panose="02020603050405020304" pitchFamily="18" charset="0"/>
              </a:rPr>
              <a:t>is a parameter that depends on the connection between these two units. It can be demonstrated that </a:t>
            </a:r>
            <a:endParaRPr lang="en-US" dirty="0"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F38A3F-11DE-9371-B0D8-B49CF8303968}"/>
                  </a:ext>
                </a:extLst>
              </p:cNvPr>
              <p:cNvSpPr/>
              <p:nvPr/>
            </p:nvSpPr>
            <p:spPr>
              <a:xfrm>
                <a:off x="2241496" y="5596561"/>
                <a:ext cx="9526566" cy="7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Pre>
                                    <m:sPre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sPr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𝐭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sPr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𝐭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Pre>
                                    <m:sPre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sPr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𝐭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Pre>
                                        <m:sPre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𝑐h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Pre>
                                        <m:sPre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sPr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Pre>
                                        <m:sPre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𝑐h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Pre>
                                    <m:sPre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𝑐h</m:t>
                                          </m:r>
                                        </m:sub>
                                      </m:sSub>
                                    </m:e>
                                  </m:sPr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Pre>
                                        <m:sPre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Pre>
                                    <m:sPre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𝑐h</m:t>
                                          </m:r>
                                        </m:sub>
                                      </m:sSub>
                                    </m:e>
                                  </m:sPr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Pre>
                                    <m:sPre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𝜛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sPr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𝐭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F38A3F-11DE-9371-B0D8-B49CF8303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96" y="5596561"/>
                <a:ext cx="9526566" cy="751488"/>
              </a:xfrm>
              <a:prstGeom prst="rect">
                <a:avLst/>
              </a:prstGeom>
              <a:blipFill>
                <a:blip r:embed="rId4"/>
                <a:stretch>
                  <a:fillRect l="-2663" t="-78333" b="-1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376DA1F-E77A-FAA6-068E-9C8B3852C049}"/>
              </a:ext>
            </a:extLst>
          </p:cNvPr>
          <p:cNvSpPr/>
          <p:nvPr/>
        </p:nvSpPr>
        <p:spPr>
          <a:xfrm>
            <a:off x="1028248" y="5706620"/>
            <a:ext cx="1360626" cy="641429"/>
          </a:xfrm>
          <a:prstGeom prst="rect">
            <a:avLst/>
          </a:prstGeom>
          <a:solidFill>
            <a:schemeClr val="accent6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24506F-41A7-6C40-28D0-FC97F13CDA67}"/>
                  </a:ext>
                </a:extLst>
              </p:cNvPr>
              <p:cNvSpPr/>
              <p:nvPr/>
            </p:nvSpPr>
            <p:spPr>
              <a:xfrm>
                <a:off x="594870" y="5755528"/>
                <a:ext cx="1856214" cy="504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𝛫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24506F-41A7-6C40-28D0-FC97F13CD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0" y="5755528"/>
                <a:ext cx="1856214" cy="504177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E34D1B7-6012-7C28-5D41-7F9EED655395}"/>
              </a:ext>
            </a:extLst>
          </p:cNvPr>
          <p:cNvSpPr/>
          <p:nvPr/>
        </p:nvSpPr>
        <p:spPr>
          <a:xfrm>
            <a:off x="619110" y="1108559"/>
            <a:ext cx="8780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44145" algn="just" hangingPunct="0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any output of a unit from the output layer and any other output of a unit from the first hidden layer there exists a linear proportionality: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3DD3FD-7159-CEF8-E003-840BA49F5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91" y="2119673"/>
            <a:ext cx="8025371" cy="35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6EE86D-B565-9820-D305-99FF00D8B5AC}"/>
              </a:ext>
            </a:extLst>
          </p:cNvPr>
          <p:cNvSpPr/>
          <p:nvPr/>
        </p:nvSpPr>
        <p:spPr>
          <a:xfrm>
            <a:off x="794832" y="2317863"/>
            <a:ext cx="2675634" cy="1172797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25">
            <a:extLst>
              <a:ext uri="{FF2B5EF4-FFF2-40B4-BE49-F238E27FC236}">
                <a16:creationId xmlns:a16="http://schemas.microsoft.com/office/drawing/2014/main" id="{C2AAEBC4-B14B-46B1-91D9-EDBAB2BFFFD2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Update Rules for the First Hidden Layer Parameters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9" name="Conector recto de flecha 26">
            <a:extLst>
              <a:ext uri="{FF2B5EF4-FFF2-40B4-BE49-F238E27FC236}">
                <a16:creationId xmlns:a16="http://schemas.microsoft.com/office/drawing/2014/main" id="{955DD179-C3ED-474B-9CA1-B71DC3FF41EF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27">
            <a:extLst>
              <a:ext uri="{FF2B5EF4-FFF2-40B4-BE49-F238E27FC236}">
                <a16:creationId xmlns:a16="http://schemas.microsoft.com/office/drawing/2014/main" id="{9A5AA6B1-0700-446F-AEB5-647840DF9784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57">
            <a:extLst>
              <a:ext uri="{FF2B5EF4-FFF2-40B4-BE49-F238E27FC236}">
                <a16:creationId xmlns:a16="http://schemas.microsoft.com/office/drawing/2014/main" id="{3B98E163-23C3-49E4-A28C-A791AC26F809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Resultado de imagen de university of cincinnati logo png">
            <a:extLst>
              <a:ext uri="{FF2B5EF4-FFF2-40B4-BE49-F238E27FC236}">
                <a16:creationId xmlns:a16="http://schemas.microsoft.com/office/drawing/2014/main" id="{E4AE10D1-00CE-4AB3-9975-C453225A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789452-2F39-0652-F305-00DD0E725DC9}"/>
              </a:ext>
            </a:extLst>
          </p:cNvPr>
          <p:cNvSpPr/>
          <p:nvPr/>
        </p:nvSpPr>
        <p:spPr>
          <a:xfrm>
            <a:off x="555223" y="2665303"/>
            <a:ext cx="1648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Cauchy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Membership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A75226-EF03-1DDB-E20F-A79870623465}"/>
                  </a:ext>
                </a:extLst>
              </p:cNvPr>
              <p:cNvSpPr/>
              <p:nvPr/>
            </p:nvSpPr>
            <p:spPr>
              <a:xfrm>
                <a:off x="6053850" y="1969783"/>
                <a:ext cx="5484309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the squared normed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Pre>
                                      <m:sPre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d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𝑐h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</m:num>
                                  <m:den>
                                    <m:sPre>
                                      <m:sPre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</m:d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𝑐h</m:t>
                                            </m:r>
                                          </m:sub>
                                        </m:sSub>
                                      </m:e>
                                    </m:sPre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A75226-EF03-1DDB-E20F-A7987062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50" y="1969783"/>
                <a:ext cx="5484309" cy="834844"/>
              </a:xfrm>
              <a:prstGeom prst="rect">
                <a:avLst/>
              </a:prstGeom>
              <a:blipFill>
                <a:blip r:embed="rId3"/>
                <a:stretch>
                  <a:fillRect l="-924" t="-21212" b="-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80D4C2-CBD5-7412-DD14-BFC26FBC0BA2}"/>
                  </a:ext>
                </a:extLst>
              </p:cNvPr>
              <p:cNvSpPr/>
              <p:nvPr/>
            </p:nvSpPr>
            <p:spPr>
              <a:xfrm>
                <a:off x="2881019" y="2777532"/>
                <a:ext cx="8270658" cy="78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simplicity in the optimization we will denote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</m:e>
                    </m:sPre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𝑐h</m:t>
                                </m:r>
                              </m:sub>
                            </m:sSub>
                          </m:e>
                        </m:sPre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</m:e>
                    </m:sPre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𝑐h</m:t>
                                </m:r>
                              </m:sub>
                            </m:sSub>
                          </m:e>
                        </m:sPre>
                      </m:num>
                      <m:den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𝑐h</m:t>
                                </m:r>
                              </m:sub>
                            </m:sSub>
                          </m:e>
                        </m:sPre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80D4C2-CBD5-7412-DD14-BFC26FBC0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19" y="2777532"/>
                <a:ext cx="8270658" cy="780150"/>
              </a:xfrm>
              <a:prstGeom prst="rect">
                <a:avLst/>
              </a:prstGeom>
              <a:blipFill>
                <a:blip r:embed="rId4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92A9B4-31C5-2D44-F461-DC44148C535D}"/>
                  </a:ext>
                </a:extLst>
              </p:cNvPr>
              <p:cNvSpPr/>
              <p:nvPr/>
            </p:nvSpPr>
            <p:spPr>
              <a:xfrm>
                <a:off x="610309" y="1138086"/>
                <a:ext cx="5443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a generic 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a generic cluster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92A9B4-31C5-2D44-F461-DC44148C5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9" y="1138086"/>
                <a:ext cx="5443541" cy="369332"/>
              </a:xfrm>
              <a:prstGeom prst="rect">
                <a:avLst/>
              </a:prstGeom>
              <a:blipFill>
                <a:blip r:embed="rId5"/>
                <a:stretch>
                  <a:fillRect l="-93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9A3E58-2C82-1ED3-2D58-4350732F6D61}"/>
                  </a:ext>
                </a:extLst>
              </p:cNvPr>
              <p:cNvSpPr/>
              <p:nvPr/>
            </p:nvSpPr>
            <p:spPr>
              <a:xfrm>
                <a:off x="2817527" y="1965209"/>
                <a:ext cx="3544945" cy="897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𝐭</m:t>
                                        </m:r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𝐢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Pre>
                                          <m:sPre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𝝀</m:t>
                                                </m:r>
                                              </m:sub>
                                            </m:sSub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𝝀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0">
                                                    <a:latin typeface="Cambria Math" panose="02040503050406030204" pitchFamily="18" charset="0"/>
                                                  </a:rPr>
                                                  <m:t>𝐜</m:t>
                                                </m:r>
                                              </m:sub>
                                            </m:sSub>
                                          </m:e>
                                        </m:sPre>
                                      </m:num>
                                      <m:den>
                                        <m:sPre>
                                          <m:sPre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PrePr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𝝀</m:t>
                                                </m:r>
                                              </m:sub>
                                            </m:sSub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  <m:t>𝝀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0">
                                                    <a:latin typeface="Cambria Math" panose="02040503050406030204" pitchFamily="18" charset="0"/>
                                                  </a:rPr>
                                                  <m:t>𝐜</m:t>
                                                </m:r>
                                              </m:sub>
                                            </m:sSub>
                                          </m:e>
                                        </m:sPre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9A3E58-2C82-1ED3-2D58-4350732F6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527" y="1965209"/>
                <a:ext cx="3544945" cy="897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29EF09-3C40-6F8F-0202-4124F7A7FC1D}"/>
                  </a:ext>
                </a:extLst>
              </p:cNvPr>
              <p:cNvSpPr/>
              <p:nvPr/>
            </p:nvSpPr>
            <p:spPr>
              <a:xfrm>
                <a:off x="2603498" y="3429000"/>
                <a:ext cx="9421161" cy="1054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Pre>
                                    <m:sPre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𝐜</m:t>
                                          </m:r>
                                        </m:sub>
                                      </m:sSub>
                                    </m:e>
                                  </m:sPr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Pre>
                                    <m:sPre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sup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𝐭</m:t>
                                      </m:r>
                                    </m:e>
                                  </m:sPr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Pre>
                                    <m:sPre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e>
                                      </m:d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𝐜</m:t>
                                          </m:r>
                                        </m:sub>
                                      </m:sSub>
                                    </m:e>
                                  </m:sPre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Pre>
                                            <m:sPre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Pre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</m:d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𝑐h</m:t>
                                                  </m:r>
                                                </m:sub>
                                              </m:sSub>
                                            </m:e>
                                          </m:sPr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Pre>
                                                <m:sPre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PrePr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+1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sPre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𝐢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Pre>
                                            <m:sPre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Pre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</m:d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𝑐h</m:t>
                                                  </m:r>
                                                </m:sub>
                                              </m:sSub>
                                            </m:e>
                                          </m:sPre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29EF09-3C40-6F8F-0202-4124F7A7F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98" y="3429000"/>
                <a:ext cx="9421161" cy="1054199"/>
              </a:xfrm>
              <a:prstGeom prst="rect">
                <a:avLst/>
              </a:prstGeom>
              <a:blipFill>
                <a:blip r:embed="rId7"/>
                <a:stretch>
                  <a:fillRect t="-73494" b="-1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BE087AB-8267-84A3-B32E-A23B7EEBB64A}"/>
              </a:ext>
            </a:extLst>
          </p:cNvPr>
          <p:cNvSpPr/>
          <p:nvPr/>
        </p:nvSpPr>
        <p:spPr>
          <a:xfrm>
            <a:off x="844947" y="5129355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Logistic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C85D52-4977-BA25-5116-40A20075997B}"/>
                  </a:ext>
                </a:extLst>
              </p:cNvPr>
              <p:cNvSpPr/>
              <p:nvPr/>
            </p:nvSpPr>
            <p:spPr>
              <a:xfrm>
                <a:off x="2770839" y="5141452"/>
                <a:ext cx="4995983" cy="808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Pre>
                                <m:sPre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</m:d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sub>
                                  </m:sSub>
                                </m:e>
                              </m:sPr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Pre>
                                <m:sPre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sPr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d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C85D52-4977-BA25-5116-40A200759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39" y="5141452"/>
                <a:ext cx="4995983" cy="8081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03BA9047-3510-F0C6-94DF-E3E115599A70}"/>
              </a:ext>
            </a:extLst>
          </p:cNvPr>
          <p:cNvSpPr/>
          <p:nvPr/>
        </p:nvSpPr>
        <p:spPr>
          <a:xfrm>
            <a:off x="2329669" y="1942235"/>
            <a:ext cx="277521" cy="2313846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DAFA48FF-5857-D07D-E9C8-09DF60C09211}"/>
              </a:ext>
            </a:extLst>
          </p:cNvPr>
          <p:cNvSpPr/>
          <p:nvPr/>
        </p:nvSpPr>
        <p:spPr>
          <a:xfrm>
            <a:off x="2325977" y="5024762"/>
            <a:ext cx="277521" cy="879710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33683B-C0DD-0608-861D-5021C1C2FDBA}"/>
                  </a:ext>
                </a:extLst>
              </p:cNvPr>
              <p:cNvSpPr/>
              <p:nvPr/>
            </p:nvSpPr>
            <p:spPr>
              <a:xfrm>
                <a:off x="884902" y="985427"/>
                <a:ext cx="8898195" cy="13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1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 denote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input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output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and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predicted output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respectively. </a:t>
                </a:r>
              </a:p>
              <a:p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Symbols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represent the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output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a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generic parameter 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 a unit. </a:t>
                </a:r>
              </a:p>
              <a:p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Indexes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refer to the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cluster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1600" b="1" dirty="0">
                    <a:solidFill>
                      <a:srgbClr val="2E74B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input dimension 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within the unit. 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33683B-C0DD-0608-861D-5021C1C2F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2" y="985427"/>
                <a:ext cx="8898195" cy="1358642"/>
              </a:xfrm>
              <a:prstGeom prst="rect">
                <a:avLst/>
              </a:prstGeom>
              <a:blipFill>
                <a:blip r:embed="rId2"/>
                <a:stretch>
                  <a:fillRect l="-28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4781990-E96B-58D8-669B-4495B71C238F}"/>
              </a:ext>
            </a:extLst>
          </p:cNvPr>
          <p:cNvSpPr/>
          <p:nvPr/>
        </p:nvSpPr>
        <p:spPr>
          <a:xfrm>
            <a:off x="688257" y="2932887"/>
            <a:ext cx="906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 hangingPunct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Due to this decoupling in the consecutive outputs</a:t>
            </a:r>
          </a:p>
          <a:p>
            <a:pPr indent="144145" algn="just" hangingPunct="0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4145" algn="just" hangingPunct="0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4145" algn="just" hangingPunct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expect a generalized formula that relates any non-consecutive outputs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A3343E-8BF5-D617-AF48-134DA8D8502C}"/>
                  </a:ext>
                </a:extLst>
              </p:cNvPr>
              <p:cNvSpPr/>
              <p:nvPr/>
            </p:nvSpPr>
            <p:spPr>
              <a:xfrm>
                <a:off x="8557414" y="3477543"/>
                <a:ext cx="3303277" cy="855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A3343E-8BF5-D617-AF48-134DA8D85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414" y="3477543"/>
                <a:ext cx="3303277" cy="855683"/>
              </a:xfrm>
              <a:prstGeom prst="rect">
                <a:avLst/>
              </a:prstGeom>
              <a:blipFill>
                <a:blip r:embed="rId3"/>
                <a:stretch>
                  <a:fillRect t="-100000" b="-14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57">
            <a:extLst>
              <a:ext uri="{FF2B5EF4-FFF2-40B4-BE49-F238E27FC236}">
                <a16:creationId xmlns:a16="http://schemas.microsoft.com/office/drawing/2014/main" id="{0AE55E8D-A686-A4AD-2A99-C679FEA842FD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Resultado de imagen de university of cincinnati logo png">
            <a:extLst>
              <a:ext uri="{FF2B5EF4-FFF2-40B4-BE49-F238E27FC236}">
                <a16:creationId xmlns:a16="http://schemas.microsoft.com/office/drawing/2014/main" id="{F7DCDBCE-0892-AA92-D126-CB1AA36C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B52A644-8E88-4430-D709-86BE46DB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2663"/>
            <a:ext cx="2069756" cy="7520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3D866-91A1-9C5E-7F66-81A0E5EFFF80}"/>
              </a:ext>
            </a:extLst>
          </p:cNvPr>
          <p:cNvSpPr/>
          <p:nvPr/>
        </p:nvSpPr>
        <p:spPr>
          <a:xfrm>
            <a:off x="8320630" y="3357619"/>
            <a:ext cx="3540061" cy="1095533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4913C-34DE-774A-91D4-7D726C2C3B86}"/>
              </a:ext>
            </a:extLst>
          </p:cNvPr>
          <p:cNvCxnSpPr>
            <a:cxnSpLocks/>
          </p:cNvCxnSpPr>
          <p:nvPr/>
        </p:nvCxnSpPr>
        <p:spPr>
          <a:xfrm>
            <a:off x="688257" y="870196"/>
            <a:ext cx="0" cy="158910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4579569-3E4D-9BDF-C0A1-04FCB837D7D1}"/>
              </a:ext>
            </a:extLst>
          </p:cNvPr>
          <p:cNvSpPr/>
          <p:nvPr/>
        </p:nvSpPr>
        <p:spPr>
          <a:xfrm>
            <a:off x="688257" y="47220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44145" algn="just" hangingPunct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order to get there, we will use </a:t>
            </a:r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laws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 algn="just" hangingPunct="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Displacement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Law</a:t>
            </a:r>
          </a:p>
          <a:p>
            <a:pPr marL="742950" lvl="1" indent="-285750" algn="just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</a:rPr>
              <a:t>Substitution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Law</a:t>
            </a:r>
          </a:p>
          <a:p>
            <a:pPr marL="742950" lvl="1" indent="-285750" algn="just" hangingPunct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</a:rPr>
              <a:t>Composition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E8362B-4AB5-55E6-EB71-8CA3CB622B32}"/>
              </a:ext>
            </a:extLst>
          </p:cNvPr>
          <p:cNvCxnSpPr>
            <a:cxnSpLocks/>
          </p:cNvCxnSpPr>
          <p:nvPr/>
        </p:nvCxnSpPr>
        <p:spPr>
          <a:xfrm>
            <a:off x="909482" y="5304175"/>
            <a:ext cx="0" cy="8951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25">
            <a:extLst>
              <a:ext uri="{FF2B5EF4-FFF2-40B4-BE49-F238E27FC236}">
                <a16:creationId xmlns:a16="http://schemas.microsoft.com/office/drawing/2014/main" id="{9815C242-6DB6-547A-16A9-C3CDF8AB0EB9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Overview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14" name="Conector recto de flecha 26">
            <a:extLst>
              <a:ext uri="{FF2B5EF4-FFF2-40B4-BE49-F238E27FC236}">
                <a16:creationId xmlns:a16="http://schemas.microsoft.com/office/drawing/2014/main" id="{F5AAD7D3-0674-0D6D-AF5F-12454F8EA0AE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27">
            <a:extLst>
              <a:ext uri="{FF2B5EF4-FFF2-40B4-BE49-F238E27FC236}">
                <a16:creationId xmlns:a16="http://schemas.microsoft.com/office/drawing/2014/main" id="{9B297F14-F06D-9D45-07F3-464D0AE668BB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79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A598DC-F6D0-196A-437F-BE834EC30689}"/>
              </a:ext>
            </a:extLst>
          </p:cNvPr>
          <p:cNvSpPr/>
          <p:nvPr/>
        </p:nvSpPr>
        <p:spPr>
          <a:xfrm>
            <a:off x="1028248" y="880453"/>
            <a:ext cx="8595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Displacement Law: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can consider the proportionality equation between every two consecutive layers.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E2B416-029B-77AB-952F-755B61BB24A6}"/>
                  </a:ext>
                </a:extLst>
              </p:cNvPr>
              <p:cNvSpPr/>
              <p:nvPr/>
            </p:nvSpPr>
            <p:spPr>
              <a:xfrm>
                <a:off x="3712200" y="5033223"/>
                <a:ext cx="4769639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b="0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8E2B416-029B-77AB-952F-755B61BB2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200" y="5033223"/>
                <a:ext cx="4769639" cy="814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23846B-20B2-2EE7-63D5-BD64E09BD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51" y="1414014"/>
            <a:ext cx="6699071" cy="3361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57">
            <a:extLst>
              <a:ext uri="{FF2B5EF4-FFF2-40B4-BE49-F238E27FC236}">
                <a16:creationId xmlns:a16="http://schemas.microsoft.com/office/drawing/2014/main" id="{54DD207E-27DE-6D0A-1272-57589DEC67C0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Resultado de imagen de university of cincinnati logo png">
            <a:extLst>
              <a:ext uri="{FF2B5EF4-FFF2-40B4-BE49-F238E27FC236}">
                <a16:creationId xmlns:a16="http://schemas.microsoft.com/office/drawing/2014/main" id="{7D2ACC04-8DB3-6D62-7CC9-EE5C7028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842093-10FE-96FB-F345-B3FCB7F4E4DC}"/>
              </a:ext>
            </a:extLst>
          </p:cNvPr>
          <p:cNvSpPr/>
          <p:nvPr/>
        </p:nvSpPr>
        <p:spPr>
          <a:xfrm>
            <a:off x="3592335" y="4892907"/>
            <a:ext cx="4889504" cy="1095533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D904D-C2EE-0E82-1E47-FCA429CA52E2}"/>
              </a:ext>
            </a:extLst>
          </p:cNvPr>
          <p:cNvSpPr/>
          <p:nvPr/>
        </p:nvSpPr>
        <p:spPr>
          <a:xfrm>
            <a:off x="7344508" y="5056229"/>
            <a:ext cx="1015825" cy="323320"/>
          </a:xfrm>
          <a:prstGeom prst="rect">
            <a:avLst/>
          </a:prstGeom>
          <a:solidFill>
            <a:schemeClr val="accent4">
              <a:lumMod val="40000"/>
              <a:lumOff val="60000"/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12F3-4124-DCE3-8FC8-7163E77D25EF}"/>
              </a:ext>
            </a:extLst>
          </p:cNvPr>
          <p:cNvSpPr/>
          <p:nvPr/>
        </p:nvSpPr>
        <p:spPr>
          <a:xfrm>
            <a:off x="3851031" y="5056229"/>
            <a:ext cx="1178535" cy="323320"/>
          </a:xfrm>
          <a:prstGeom prst="rect">
            <a:avLst/>
          </a:prstGeom>
          <a:solidFill>
            <a:srgbClr val="FF38A4">
              <a:alpha val="397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0FC5A-007E-016B-58C3-43B2C5692126}"/>
              </a:ext>
            </a:extLst>
          </p:cNvPr>
          <p:cNvSpPr/>
          <p:nvPr/>
        </p:nvSpPr>
        <p:spPr>
          <a:xfrm>
            <a:off x="7412264" y="5479222"/>
            <a:ext cx="877176" cy="323320"/>
          </a:xfrm>
          <a:prstGeom prst="rect">
            <a:avLst/>
          </a:prstGeom>
          <a:solidFill>
            <a:schemeClr val="accent1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1099F9-0065-A35C-DC12-FB7FD6C296BB}"/>
                  </a:ext>
                </a:extLst>
              </p:cNvPr>
              <p:cNvSpPr txBox="1"/>
              <p:nvPr/>
            </p:nvSpPr>
            <p:spPr>
              <a:xfrm>
                <a:off x="1481583" y="5061569"/>
                <a:ext cx="1745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Output of </a:t>
                </a:r>
                <a:r>
                  <a:rPr lang="en-US" b="1" dirty="0">
                    <a:solidFill>
                      <a:srgbClr val="FF38A4"/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8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solidFill>
                    <a:srgbClr val="FF38A4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1099F9-0065-A35C-DC12-FB7FD6C2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83" y="5061569"/>
                <a:ext cx="1745991" cy="369332"/>
              </a:xfrm>
              <a:prstGeom prst="rect">
                <a:avLst/>
              </a:prstGeom>
              <a:blipFill>
                <a:blip r:embed="rId5"/>
                <a:stretch>
                  <a:fillRect l="-289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17BAFE-EFE9-E575-6C2B-6361E912F62B}"/>
                  </a:ext>
                </a:extLst>
              </p:cNvPr>
              <p:cNvSpPr txBox="1"/>
              <p:nvPr/>
            </p:nvSpPr>
            <p:spPr>
              <a:xfrm>
                <a:off x="9083778" y="5033223"/>
                <a:ext cx="1733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Output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17BAFE-EFE9-E575-6C2B-6361E912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778" y="5033223"/>
                <a:ext cx="1733744" cy="369332"/>
              </a:xfrm>
              <a:prstGeom prst="rect">
                <a:avLst/>
              </a:prstGeom>
              <a:blipFill>
                <a:blip r:embed="rId6"/>
                <a:stretch>
                  <a:fillRect l="-289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62D1E5-35EA-3265-E18B-5D385F76E6BB}"/>
                  </a:ext>
                </a:extLst>
              </p:cNvPr>
              <p:cNvSpPr txBox="1"/>
              <p:nvPr/>
            </p:nvSpPr>
            <p:spPr>
              <a:xfrm>
                <a:off x="1186827" y="5445473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Parameter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62D1E5-35EA-3265-E18B-5D385F76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27" y="5445473"/>
                <a:ext cx="2031325" cy="369332"/>
              </a:xfrm>
              <a:prstGeom prst="rect">
                <a:avLst/>
              </a:prstGeom>
              <a:blipFill>
                <a:blip r:embed="rId7"/>
                <a:stretch>
                  <a:fillRect l="-248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53B6DD-7828-EE00-EAF8-98B6CC11ACC7}"/>
                  </a:ext>
                </a:extLst>
              </p:cNvPr>
              <p:cNvSpPr txBox="1"/>
              <p:nvPr/>
            </p:nvSpPr>
            <p:spPr>
              <a:xfrm>
                <a:off x="3262599" y="6230145"/>
                <a:ext cx="5661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Proportionality Factor </a:t>
                </a:r>
                <a:r>
                  <a:rPr lang="en-US" dirty="0">
                    <a:latin typeface="Times" pitchFamily="2" charset="0"/>
                  </a:rPr>
                  <a:t>dependent on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 </a:t>
                </a:r>
                <a:r>
                  <a:rPr lang="en-US" dirty="0">
                    <a:latin typeface="Times" pitchFamily="2" charset="0"/>
                  </a:rPr>
                  <a:t>and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 </a:t>
                </a:r>
                <a:r>
                  <a:rPr lang="en-US" b="1" dirty="0">
                    <a:solidFill>
                      <a:srgbClr val="FF38A4"/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8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53B6DD-7828-EE00-EAF8-98B6CC11A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99" y="6230145"/>
                <a:ext cx="5661614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9C7774-E3CF-CBAF-DC7D-B07F6621152F}"/>
              </a:ext>
            </a:extLst>
          </p:cNvPr>
          <p:cNvCxnSpPr>
            <a:cxnSpLocks/>
          </p:cNvCxnSpPr>
          <p:nvPr/>
        </p:nvCxnSpPr>
        <p:spPr>
          <a:xfrm>
            <a:off x="8364494" y="5246235"/>
            <a:ext cx="662275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B00FC3-26E0-2806-62E8-9C8F4A02010D}"/>
              </a:ext>
            </a:extLst>
          </p:cNvPr>
          <p:cNvCxnSpPr>
            <a:cxnSpLocks/>
          </p:cNvCxnSpPr>
          <p:nvPr/>
        </p:nvCxnSpPr>
        <p:spPr>
          <a:xfrm>
            <a:off x="8364494" y="5615314"/>
            <a:ext cx="55090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D6C79D-4779-9925-A592-10A3E008EB75}"/>
              </a:ext>
            </a:extLst>
          </p:cNvPr>
          <p:cNvCxnSpPr>
            <a:cxnSpLocks/>
          </p:cNvCxnSpPr>
          <p:nvPr/>
        </p:nvCxnSpPr>
        <p:spPr>
          <a:xfrm flipH="1">
            <a:off x="3323492" y="5246235"/>
            <a:ext cx="486508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0EA8C4-A156-4942-AC7B-4F26D35B93DD}"/>
              </a:ext>
            </a:extLst>
          </p:cNvPr>
          <p:cNvCxnSpPr>
            <a:cxnSpLocks/>
          </p:cNvCxnSpPr>
          <p:nvPr/>
        </p:nvCxnSpPr>
        <p:spPr>
          <a:xfrm flipH="1">
            <a:off x="3294185" y="5627133"/>
            <a:ext cx="761005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2298FD5-1495-A2FF-BF95-8E1CF65D9863}"/>
              </a:ext>
            </a:extLst>
          </p:cNvPr>
          <p:cNvSpPr/>
          <p:nvPr/>
        </p:nvSpPr>
        <p:spPr>
          <a:xfrm>
            <a:off x="5319834" y="5047264"/>
            <a:ext cx="1990462" cy="755278"/>
          </a:xfrm>
          <a:prstGeom prst="rect">
            <a:avLst/>
          </a:prstGeom>
          <a:solidFill>
            <a:schemeClr val="accent6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78836D-A0C7-7B1F-5044-593A0879B8D7}"/>
              </a:ext>
            </a:extLst>
          </p:cNvPr>
          <p:cNvCxnSpPr>
            <a:cxnSpLocks/>
          </p:cNvCxnSpPr>
          <p:nvPr/>
        </p:nvCxnSpPr>
        <p:spPr>
          <a:xfrm>
            <a:off x="6272876" y="5805574"/>
            <a:ext cx="0" cy="46807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2E50AF1-617A-7A87-A035-01440C3D7E04}"/>
              </a:ext>
            </a:extLst>
          </p:cNvPr>
          <p:cNvSpPr/>
          <p:nvPr/>
        </p:nvSpPr>
        <p:spPr>
          <a:xfrm>
            <a:off x="4040802" y="5491041"/>
            <a:ext cx="877176" cy="323320"/>
          </a:xfrm>
          <a:prstGeom prst="rect">
            <a:avLst/>
          </a:prstGeom>
          <a:solidFill>
            <a:schemeClr val="accent1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9CD09D-7A49-77FB-6F6C-F385842C28FB}"/>
                  </a:ext>
                </a:extLst>
              </p:cNvPr>
              <p:cNvSpPr txBox="1"/>
              <p:nvPr/>
            </p:nvSpPr>
            <p:spPr>
              <a:xfrm>
                <a:off x="8976535" y="5432280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Parameter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9CD09D-7A49-77FB-6F6C-F385842C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535" y="5432280"/>
                <a:ext cx="2031325" cy="369332"/>
              </a:xfrm>
              <a:prstGeom prst="rect">
                <a:avLst/>
              </a:prstGeom>
              <a:blipFill>
                <a:blip r:embed="rId9"/>
                <a:stretch>
                  <a:fillRect l="-312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>
            <a:extLst>
              <a:ext uri="{FF2B5EF4-FFF2-40B4-BE49-F238E27FC236}">
                <a16:creationId xmlns:a16="http://schemas.microsoft.com/office/drawing/2014/main" id="{854F0537-DBD5-64BA-CE50-0F49DBB8FC2A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The 3 Laws for the Generalization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34238EB1-6AF3-5380-AE21-412A5285D8BD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8ABC2CD-C615-2F8C-C5AE-AB20CAAED7DD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6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4F89C-2422-A714-40D4-349C4D2B1312}"/>
              </a:ext>
            </a:extLst>
          </p:cNvPr>
          <p:cNvSpPr/>
          <p:nvPr/>
        </p:nvSpPr>
        <p:spPr>
          <a:xfrm>
            <a:off x="549020" y="927052"/>
            <a:ext cx="851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Substitution Law:</a:t>
            </a:r>
            <a:r>
              <a:rPr lang="en-US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Law comes from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application of the chain rule in the derivatives of 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proportionality equation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consider any other parameter of the system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8C4638-BE63-B76E-54A2-E54CF40056D2}"/>
                  </a:ext>
                </a:extLst>
              </p:cNvPr>
              <p:cNvSpPr/>
              <p:nvPr/>
            </p:nvSpPr>
            <p:spPr>
              <a:xfrm>
                <a:off x="3671851" y="1881036"/>
                <a:ext cx="476963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b="0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8C4638-BE63-B76E-54A2-E54CF4005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1" y="1881036"/>
                <a:ext cx="4769639" cy="830484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5AB1BB-1C97-F704-4B82-D9C569A3B8E9}"/>
              </a:ext>
            </a:extLst>
          </p:cNvPr>
          <p:cNvSpPr/>
          <p:nvPr/>
        </p:nvSpPr>
        <p:spPr>
          <a:xfrm>
            <a:off x="610010" y="3686762"/>
            <a:ext cx="851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E74B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Composition Law: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Composition Law is achieved from the combination of both the Displacement and Substitution Laws.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65FC39-9EE6-EA6C-B063-DA0B7491D1DC}"/>
                  </a:ext>
                </a:extLst>
              </p:cNvPr>
              <p:cNvSpPr/>
              <p:nvPr/>
            </p:nvSpPr>
            <p:spPr>
              <a:xfrm>
                <a:off x="3833166" y="4730835"/>
                <a:ext cx="4976362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sPr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Pre>
                            <m:sPre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65FC39-9EE6-EA6C-B063-DA0B7491D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66" y="4730835"/>
                <a:ext cx="4976362" cy="972702"/>
              </a:xfrm>
              <a:prstGeom prst="rect">
                <a:avLst/>
              </a:prstGeom>
              <a:blipFill>
                <a:blip r:embed="rId3"/>
                <a:stretch>
                  <a:fillRect t="-79487" b="-1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7">
            <a:extLst>
              <a:ext uri="{FF2B5EF4-FFF2-40B4-BE49-F238E27FC236}">
                <a16:creationId xmlns:a16="http://schemas.microsoft.com/office/drawing/2014/main" id="{C8CB0FDF-F27F-8674-5F07-4739C1100CF8}"/>
              </a:ext>
            </a:extLst>
          </p:cNvPr>
          <p:cNvSpPr/>
          <p:nvPr/>
        </p:nvSpPr>
        <p:spPr>
          <a:xfrm>
            <a:off x="0" y="6599583"/>
            <a:ext cx="12192000" cy="258417"/>
          </a:xfrm>
          <a:prstGeom prst="rect">
            <a:avLst/>
          </a:prstGeom>
          <a:solidFill>
            <a:srgbClr val="427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sultado de imagen de university of cincinnati logo png">
            <a:extLst>
              <a:ext uri="{FF2B5EF4-FFF2-40B4-BE49-F238E27FC236}">
                <a16:creationId xmlns:a16="http://schemas.microsoft.com/office/drawing/2014/main" id="{974A3DE8-4425-BF1B-8A7C-11E474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52" y="166995"/>
            <a:ext cx="1484240" cy="6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B9D64B-21FC-C506-40A4-5CB52BA4CB37}"/>
              </a:ext>
            </a:extLst>
          </p:cNvPr>
          <p:cNvSpPr/>
          <p:nvPr/>
        </p:nvSpPr>
        <p:spPr>
          <a:xfrm>
            <a:off x="3680214" y="4625625"/>
            <a:ext cx="5129313" cy="1224913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2ABC07-B80D-1702-CFBD-94CEE7FB5EA8}"/>
              </a:ext>
            </a:extLst>
          </p:cNvPr>
          <p:cNvSpPr/>
          <p:nvPr/>
        </p:nvSpPr>
        <p:spPr>
          <a:xfrm>
            <a:off x="3551986" y="1744879"/>
            <a:ext cx="4889504" cy="1095533"/>
          </a:xfrm>
          <a:prstGeom prst="rect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332540-74A8-F921-2DF0-5C29702024DC}"/>
              </a:ext>
            </a:extLst>
          </p:cNvPr>
          <p:cNvSpPr/>
          <p:nvPr/>
        </p:nvSpPr>
        <p:spPr>
          <a:xfrm>
            <a:off x="7320757" y="1910693"/>
            <a:ext cx="1015825" cy="323320"/>
          </a:xfrm>
          <a:prstGeom prst="rect">
            <a:avLst/>
          </a:prstGeom>
          <a:solidFill>
            <a:schemeClr val="accent4">
              <a:lumMod val="40000"/>
              <a:lumOff val="60000"/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756864-9D4F-9000-7C0B-1F06BDD59961}"/>
              </a:ext>
            </a:extLst>
          </p:cNvPr>
          <p:cNvSpPr/>
          <p:nvPr/>
        </p:nvSpPr>
        <p:spPr>
          <a:xfrm>
            <a:off x="3827280" y="1910693"/>
            <a:ext cx="1178535" cy="323320"/>
          </a:xfrm>
          <a:prstGeom prst="rect">
            <a:avLst/>
          </a:prstGeom>
          <a:solidFill>
            <a:srgbClr val="FF38A4">
              <a:alpha val="397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A1FAC-E497-5D06-FDD5-E2B3A54D9C22}"/>
              </a:ext>
            </a:extLst>
          </p:cNvPr>
          <p:cNvSpPr/>
          <p:nvPr/>
        </p:nvSpPr>
        <p:spPr>
          <a:xfrm>
            <a:off x="7388513" y="2333686"/>
            <a:ext cx="877176" cy="323320"/>
          </a:xfrm>
          <a:prstGeom prst="rect">
            <a:avLst/>
          </a:prstGeom>
          <a:solidFill>
            <a:srgbClr val="7030A0">
              <a:alpha val="397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2D9B4-0D5C-0E11-16ED-41E97F641F5F}"/>
                  </a:ext>
                </a:extLst>
              </p:cNvPr>
              <p:cNvSpPr txBox="1"/>
              <p:nvPr/>
            </p:nvSpPr>
            <p:spPr>
              <a:xfrm>
                <a:off x="1457832" y="1916033"/>
                <a:ext cx="1745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Output of </a:t>
                </a:r>
                <a:r>
                  <a:rPr lang="en-US" b="1" dirty="0">
                    <a:solidFill>
                      <a:srgbClr val="FF38A4"/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8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>
                  <a:solidFill>
                    <a:srgbClr val="FF38A4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2D9B4-0D5C-0E11-16ED-41E97F641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32" y="1916033"/>
                <a:ext cx="1745991" cy="369332"/>
              </a:xfrm>
              <a:prstGeom prst="rect">
                <a:avLst/>
              </a:prstGeom>
              <a:blipFill>
                <a:blip r:embed="rId5"/>
                <a:stretch>
                  <a:fillRect l="-287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4904DA-EF9E-4CC1-DB6D-C4EF1E2A9A8A}"/>
                  </a:ext>
                </a:extLst>
              </p:cNvPr>
              <p:cNvSpPr txBox="1"/>
              <p:nvPr/>
            </p:nvSpPr>
            <p:spPr>
              <a:xfrm>
                <a:off x="9060027" y="1887687"/>
                <a:ext cx="1733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Output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4904DA-EF9E-4CC1-DB6D-C4EF1E2A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27" y="1887687"/>
                <a:ext cx="1733744" cy="369332"/>
              </a:xfrm>
              <a:prstGeom prst="rect">
                <a:avLst/>
              </a:prstGeom>
              <a:blipFill>
                <a:blip r:embed="rId6"/>
                <a:stretch>
                  <a:fillRect l="-289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454B5D-7002-B9C3-6F6B-26A61CC8E174}"/>
                  </a:ext>
                </a:extLst>
              </p:cNvPr>
              <p:cNvSpPr txBox="1"/>
              <p:nvPr/>
            </p:nvSpPr>
            <p:spPr>
              <a:xfrm>
                <a:off x="1163076" y="2299937"/>
                <a:ext cx="2023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Parameter of </a:t>
                </a:r>
                <a:r>
                  <a:rPr lang="en-US" b="1" dirty="0">
                    <a:solidFill>
                      <a:srgbClr val="7030A0"/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454B5D-7002-B9C3-6F6B-26A61CC8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76" y="2299937"/>
                <a:ext cx="2023311" cy="369332"/>
              </a:xfrm>
              <a:prstGeom prst="rect">
                <a:avLst/>
              </a:prstGeom>
              <a:blipFill>
                <a:blip r:embed="rId7"/>
                <a:stretch>
                  <a:fillRect l="-2484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E9C2E1-9039-9E86-5C26-CF003A7A5FC2}"/>
              </a:ext>
            </a:extLst>
          </p:cNvPr>
          <p:cNvCxnSpPr>
            <a:cxnSpLocks/>
          </p:cNvCxnSpPr>
          <p:nvPr/>
        </p:nvCxnSpPr>
        <p:spPr>
          <a:xfrm>
            <a:off x="8340743" y="2100699"/>
            <a:ext cx="662275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005C02-5E60-20B5-2A2E-2614CB5BB244}"/>
              </a:ext>
            </a:extLst>
          </p:cNvPr>
          <p:cNvCxnSpPr>
            <a:cxnSpLocks/>
          </p:cNvCxnSpPr>
          <p:nvPr/>
        </p:nvCxnSpPr>
        <p:spPr>
          <a:xfrm>
            <a:off x="8340743" y="2469778"/>
            <a:ext cx="55090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677194-57F1-4772-5EAE-3A8390C07EFA}"/>
              </a:ext>
            </a:extLst>
          </p:cNvPr>
          <p:cNvCxnSpPr>
            <a:cxnSpLocks/>
          </p:cNvCxnSpPr>
          <p:nvPr/>
        </p:nvCxnSpPr>
        <p:spPr>
          <a:xfrm flipH="1">
            <a:off x="3299741" y="2100699"/>
            <a:ext cx="486508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76D6C3-E788-A5E3-DBA4-C98E50B1CE53}"/>
              </a:ext>
            </a:extLst>
          </p:cNvPr>
          <p:cNvCxnSpPr>
            <a:cxnSpLocks/>
          </p:cNvCxnSpPr>
          <p:nvPr/>
        </p:nvCxnSpPr>
        <p:spPr>
          <a:xfrm flipH="1">
            <a:off x="3270434" y="2481597"/>
            <a:ext cx="761005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8C05A0C-09C7-C2B9-F234-3E580949D6CB}"/>
              </a:ext>
            </a:extLst>
          </p:cNvPr>
          <p:cNvSpPr/>
          <p:nvPr/>
        </p:nvSpPr>
        <p:spPr>
          <a:xfrm>
            <a:off x="5296083" y="1901728"/>
            <a:ext cx="1990462" cy="755278"/>
          </a:xfrm>
          <a:prstGeom prst="rect">
            <a:avLst/>
          </a:prstGeom>
          <a:solidFill>
            <a:schemeClr val="accent6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3D9D9B-B276-0D4F-5AA2-8EAC96B21AC7}"/>
              </a:ext>
            </a:extLst>
          </p:cNvPr>
          <p:cNvCxnSpPr>
            <a:cxnSpLocks/>
          </p:cNvCxnSpPr>
          <p:nvPr/>
        </p:nvCxnSpPr>
        <p:spPr>
          <a:xfrm>
            <a:off x="6249125" y="2660038"/>
            <a:ext cx="0" cy="46807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E33BFA8-05FA-068A-366F-1AEE4FA06221}"/>
              </a:ext>
            </a:extLst>
          </p:cNvPr>
          <p:cNvSpPr/>
          <p:nvPr/>
        </p:nvSpPr>
        <p:spPr>
          <a:xfrm>
            <a:off x="4017051" y="2345505"/>
            <a:ext cx="877176" cy="323320"/>
          </a:xfrm>
          <a:prstGeom prst="rect">
            <a:avLst/>
          </a:prstGeom>
          <a:solidFill>
            <a:srgbClr val="7030A0">
              <a:alpha val="397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7649A8-C667-E014-8830-6DE45153938D}"/>
              </a:ext>
            </a:extLst>
          </p:cNvPr>
          <p:cNvSpPr/>
          <p:nvPr/>
        </p:nvSpPr>
        <p:spPr>
          <a:xfrm>
            <a:off x="7675367" y="4876061"/>
            <a:ext cx="1015825" cy="323320"/>
          </a:xfrm>
          <a:prstGeom prst="rect">
            <a:avLst/>
          </a:prstGeom>
          <a:solidFill>
            <a:schemeClr val="accent4">
              <a:lumMod val="40000"/>
              <a:lumOff val="60000"/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4141BC-F4BB-41BA-F5AA-A5A8D89C0BA1}"/>
              </a:ext>
            </a:extLst>
          </p:cNvPr>
          <p:cNvSpPr/>
          <p:nvPr/>
        </p:nvSpPr>
        <p:spPr>
          <a:xfrm>
            <a:off x="3910636" y="4889270"/>
            <a:ext cx="877177" cy="323320"/>
          </a:xfrm>
          <a:prstGeom prst="rect">
            <a:avLst/>
          </a:prstGeom>
          <a:solidFill>
            <a:schemeClr val="accent2">
              <a:lumMod val="75000"/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2C0B76-FE5E-9868-D90E-272DCFE67C60}"/>
              </a:ext>
            </a:extLst>
          </p:cNvPr>
          <p:cNvSpPr/>
          <p:nvPr/>
        </p:nvSpPr>
        <p:spPr>
          <a:xfrm>
            <a:off x="7743123" y="5299054"/>
            <a:ext cx="877176" cy="323320"/>
          </a:xfrm>
          <a:prstGeom prst="rect">
            <a:avLst/>
          </a:prstGeom>
          <a:solidFill>
            <a:schemeClr val="accent1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65D50E-9E1F-F111-1963-8CEEB35A4285}"/>
                  </a:ext>
                </a:extLst>
              </p:cNvPr>
              <p:cNvSpPr txBox="1"/>
              <p:nvPr/>
            </p:nvSpPr>
            <p:spPr>
              <a:xfrm>
                <a:off x="787044" y="4822454"/>
                <a:ext cx="2457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Output of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Times" pitchFamily="2" charset="0"/>
                  </a:rPr>
                  <a:t>output unit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endParaRPr lang="en-US" b="1" dirty="0">
                  <a:solidFill>
                    <a:srgbClr val="FF38A4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65D50E-9E1F-F111-1963-8CEEB35A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44" y="4822454"/>
                <a:ext cx="2457724" cy="369332"/>
              </a:xfrm>
              <a:prstGeom prst="rect">
                <a:avLst/>
              </a:prstGeom>
              <a:blipFill>
                <a:blip r:embed="rId8"/>
                <a:stretch>
                  <a:fillRect l="-153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36956B-09F6-CBD0-FD68-C161E32F400C}"/>
                  </a:ext>
                </a:extLst>
              </p:cNvPr>
              <p:cNvSpPr txBox="1"/>
              <p:nvPr/>
            </p:nvSpPr>
            <p:spPr>
              <a:xfrm>
                <a:off x="9347942" y="4864782"/>
                <a:ext cx="1733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Output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36956B-09F6-CBD0-FD68-C161E32F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942" y="4864782"/>
                <a:ext cx="1733744" cy="369332"/>
              </a:xfrm>
              <a:prstGeom prst="rect">
                <a:avLst/>
              </a:prstGeom>
              <a:blipFill>
                <a:blip r:embed="rId9"/>
                <a:stretch>
                  <a:fillRect l="-217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079427-1675-5416-236D-726001BAF276}"/>
                  </a:ext>
                </a:extLst>
              </p:cNvPr>
              <p:cNvSpPr txBox="1"/>
              <p:nvPr/>
            </p:nvSpPr>
            <p:spPr>
              <a:xfrm>
                <a:off x="1122641" y="5199381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Parameter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079427-1675-5416-236D-726001BAF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41" y="5199381"/>
                <a:ext cx="2031325" cy="369332"/>
              </a:xfrm>
              <a:prstGeom prst="rect">
                <a:avLst/>
              </a:prstGeom>
              <a:blipFill>
                <a:blip r:embed="rId10"/>
                <a:stretch>
                  <a:fillRect l="-248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B65B8E1-4B72-B827-C519-5FF5BD003025}"/>
              </a:ext>
            </a:extLst>
          </p:cNvPr>
          <p:cNvSpPr txBox="1"/>
          <p:nvPr/>
        </p:nvSpPr>
        <p:spPr>
          <a:xfrm>
            <a:off x="5003325" y="5971495"/>
            <a:ext cx="241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" pitchFamily="2" charset="0"/>
              </a:rPr>
              <a:t>Proportionality Factor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4ED4E0-E425-93DA-13F6-62614A96FBCF}"/>
              </a:ext>
            </a:extLst>
          </p:cNvPr>
          <p:cNvCxnSpPr>
            <a:cxnSpLocks/>
          </p:cNvCxnSpPr>
          <p:nvPr/>
        </p:nvCxnSpPr>
        <p:spPr>
          <a:xfrm>
            <a:off x="8695353" y="5066067"/>
            <a:ext cx="662275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E82F20C-C6D9-35EA-E24F-695456716035}"/>
              </a:ext>
            </a:extLst>
          </p:cNvPr>
          <p:cNvCxnSpPr>
            <a:cxnSpLocks/>
          </p:cNvCxnSpPr>
          <p:nvPr/>
        </p:nvCxnSpPr>
        <p:spPr>
          <a:xfrm>
            <a:off x="8695353" y="5435146"/>
            <a:ext cx="55090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B5C9D9-FB45-6869-EC86-213720E3EF26}"/>
              </a:ext>
            </a:extLst>
          </p:cNvPr>
          <p:cNvCxnSpPr>
            <a:cxnSpLocks/>
          </p:cNvCxnSpPr>
          <p:nvPr/>
        </p:nvCxnSpPr>
        <p:spPr>
          <a:xfrm flipH="1">
            <a:off x="3193327" y="5020947"/>
            <a:ext cx="486508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3F7D1E-24F9-9751-3485-4A97AB98114F}"/>
              </a:ext>
            </a:extLst>
          </p:cNvPr>
          <p:cNvCxnSpPr>
            <a:cxnSpLocks/>
          </p:cNvCxnSpPr>
          <p:nvPr/>
        </p:nvCxnSpPr>
        <p:spPr>
          <a:xfrm flipH="1">
            <a:off x="3164020" y="5401845"/>
            <a:ext cx="761005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6C6E1EE-841A-C5F3-FB96-778159FA670C}"/>
              </a:ext>
            </a:extLst>
          </p:cNvPr>
          <p:cNvSpPr/>
          <p:nvPr/>
        </p:nvSpPr>
        <p:spPr>
          <a:xfrm>
            <a:off x="4952521" y="4782978"/>
            <a:ext cx="2694339" cy="896049"/>
          </a:xfrm>
          <a:prstGeom prst="rect">
            <a:avLst/>
          </a:prstGeom>
          <a:solidFill>
            <a:schemeClr val="accent6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7CA7129-F5D1-A65D-1509-4D7D6AC4B3E5}"/>
              </a:ext>
            </a:extLst>
          </p:cNvPr>
          <p:cNvCxnSpPr>
            <a:cxnSpLocks/>
          </p:cNvCxnSpPr>
          <p:nvPr/>
        </p:nvCxnSpPr>
        <p:spPr>
          <a:xfrm>
            <a:off x="6142711" y="5580286"/>
            <a:ext cx="0" cy="46807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32CABC1-E353-2DC8-8DFD-81EF57C17FFA}"/>
              </a:ext>
            </a:extLst>
          </p:cNvPr>
          <p:cNvSpPr/>
          <p:nvPr/>
        </p:nvSpPr>
        <p:spPr>
          <a:xfrm>
            <a:off x="3910637" y="5265753"/>
            <a:ext cx="877176" cy="323320"/>
          </a:xfrm>
          <a:prstGeom prst="rect">
            <a:avLst/>
          </a:prstGeom>
          <a:solidFill>
            <a:schemeClr val="accent1">
              <a:alpha val="397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E552BA-0E7C-8C6D-3CA2-FD5C5A938DFB}"/>
                  </a:ext>
                </a:extLst>
              </p:cNvPr>
              <p:cNvSpPr txBox="1"/>
              <p:nvPr/>
            </p:nvSpPr>
            <p:spPr>
              <a:xfrm>
                <a:off x="9240699" y="5263839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Parameter of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E552BA-0E7C-8C6D-3CA2-FD5C5A93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699" y="5263839"/>
                <a:ext cx="2031325" cy="369332"/>
              </a:xfrm>
              <a:prstGeom prst="rect">
                <a:avLst/>
              </a:prstGeom>
              <a:blipFill>
                <a:blip r:embed="rId11"/>
                <a:stretch>
                  <a:fillRect l="-248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6E7732-9C2F-2EBE-0F85-3F397E2C83E0}"/>
                  </a:ext>
                </a:extLst>
              </p:cNvPr>
              <p:cNvSpPr txBox="1"/>
              <p:nvPr/>
            </p:nvSpPr>
            <p:spPr>
              <a:xfrm>
                <a:off x="9010056" y="2278913"/>
                <a:ext cx="2023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 pitchFamily="2" charset="0"/>
                  </a:rPr>
                  <a:t>Parameter of </a:t>
                </a:r>
                <a:r>
                  <a:rPr lang="en-US" b="1" dirty="0">
                    <a:solidFill>
                      <a:srgbClr val="7030A0"/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i="1" dirty="0">
                  <a:solidFill>
                    <a:schemeClr val="accent4">
                      <a:lumMod val="75000"/>
                    </a:schemeClr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6E7732-9C2F-2EBE-0F85-3F397E2C8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056" y="2278913"/>
                <a:ext cx="2023311" cy="369332"/>
              </a:xfrm>
              <a:prstGeom prst="rect">
                <a:avLst/>
              </a:prstGeom>
              <a:blipFill>
                <a:blip r:embed="rId12"/>
                <a:stretch>
                  <a:fillRect l="-250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C09CCD-9FB0-4ACE-EF40-FDFCB232FD19}"/>
                  </a:ext>
                </a:extLst>
              </p:cNvPr>
              <p:cNvSpPr txBox="1"/>
              <p:nvPr/>
            </p:nvSpPr>
            <p:spPr>
              <a:xfrm>
                <a:off x="3325709" y="3095536"/>
                <a:ext cx="5533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Proportionality Factor </a:t>
                </a:r>
                <a:r>
                  <a:rPr lang="en-US" dirty="0">
                    <a:latin typeface="Times" pitchFamily="2" charset="0"/>
                  </a:rPr>
                  <a:t>dependent on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 </a:t>
                </a:r>
                <a:r>
                  <a:rPr lang="en-US" dirty="0">
                    <a:latin typeface="Times" pitchFamily="2" charset="0"/>
                  </a:rPr>
                  <a:t>and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 </a:t>
                </a:r>
                <a:r>
                  <a:rPr lang="en-US" b="1" dirty="0">
                    <a:solidFill>
                      <a:srgbClr val="FF38A4"/>
                    </a:solidFill>
                    <a:latin typeface="Times" pitchFamily="2" charset="0"/>
                  </a:rPr>
                  <a:t>unit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8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imes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C09CCD-9FB0-4ACE-EF40-FDFCB232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09" y="3095536"/>
                <a:ext cx="5533374" cy="369332"/>
              </a:xfrm>
              <a:prstGeom prst="rect">
                <a:avLst/>
              </a:prstGeom>
              <a:blipFill>
                <a:blip r:embed="rId13"/>
                <a:stretch>
                  <a:fillRect l="-45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uadroTexto 25">
            <a:extLst>
              <a:ext uri="{FF2B5EF4-FFF2-40B4-BE49-F238E27FC236}">
                <a16:creationId xmlns:a16="http://schemas.microsoft.com/office/drawing/2014/main" id="{E90155CF-8FFC-C784-8BBA-E17C6624DF47}"/>
              </a:ext>
            </a:extLst>
          </p:cNvPr>
          <p:cNvSpPr txBox="1"/>
          <p:nvPr/>
        </p:nvSpPr>
        <p:spPr>
          <a:xfrm>
            <a:off x="516714" y="295387"/>
            <a:ext cx="716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MyriadPro-Regular"/>
              </a:rPr>
              <a:t>The 3 Laws for the Generalization</a:t>
            </a:r>
            <a:endParaRPr lang="en-US" sz="2400" b="1" dirty="0">
              <a:solidFill>
                <a:srgbClr val="427DE0"/>
              </a:solidFill>
              <a:latin typeface="MyriadPro-Regular"/>
            </a:endParaRPr>
          </a:p>
        </p:txBody>
      </p:sp>
      <p:cxnSp>
        <p:nvCxnSpPr>
          <p:cNvPr id="58" name="Conector recto de flecha 26">
            <a:extLst>
              <a:ext uri="{FF2B5EF4-FFF2-40B4-BE49-F238E27FC236}">
                <a16:creationId xmlns:a16="http://schemas.microsoft.com/office/drawing/2014/main" id="{FDBADB9E-03BF-8408-B88E-52C9DC365D5F}"/>
              </a:ext>
            </a:extLst>
          </p:cNvPr>
          <p:cNvCxnSpPr>
            <a:cxnSpLocks/>
          </p:cNvCxnSpPr>
          <p:nvPr/>
        </p:nvCxnSpPr>
        <p:spPr>
          <a:xfrm flipH="1">
            <a:off x="619110" y="783413"/>
            <a:ext cx="818277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27">
            <a:extLst>
              <a:ext uri="{FF2B5EF4-FFF2-40B4-BE49-F238E27FC236}">
                <a16:creationId xmlns:a16="http://schemas.microsoft.com/office/drawing/2014/main" id="{B4E4981F-6F41-B61D-C539-296099381196}"/>
              </a:ext>
            </a:extLst>
          </p:cNvPr>
          <p:cNvCxnSpPr>
            <a:cxnSpLocks/>
          </p:cNvCxnSpPr>
          <p:nvPr/>
        </p:nvCxnSpPr>
        <p:spPr>
          <a:xfrm flipH="1">
            <a:off x="1384965" y="783413"/>
            <a:ext cx="795580" cy="0"/>
          </a:xfrm>
          <a:prstGeom prst="straightConnector1">
            <a:avLst/>
          </a:prstGeom>
          <a:ln w="38100">
            <a:solidFill>
              <a:srgbClr val="427DE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23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9239</TotalTime>
  <Words>2157</Words>
  <Application>Microsoft Macintosh PowerPoint</Application>
  <PresentationFormat>Widescreen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MyriadPro-Regular</vt:lpstr>
      <vt:lpstr>Palladio</vt:lpstr>
      <vt:lpstr>Times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Viaña Pérez</dc:creator>
  <cp:lastModifiedBy>Viana, Javier (vianajr)</cp:lastModifiedBy>
  <cp:revision>214</cp:revision>
  <dcterms:created xsi:type="dcterms:W3CDTF">2019-12-10T01:20:52Z</dcterms:created>
  <dcterms:modified xsi:type="dcterms:W3CDTF">2022-05-30T16:14:17Z</dcterms:modified>
</cp:coreProperties>
</file>