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9588-4AF9-40C1-8BC3-5F0286EF76C6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F6E1-38A1-4FEB-AF8B-75E494FA5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337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9588-4AF9-40C1-8BC3-5F0286EF76C6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F6E1-38A1-4FEB-AF8B-75E494FA5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497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9588-4AF9-40C1-8BC3-5F0286EF76C6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F6E1-38A1-4FEB-AF8B-75E494FA5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7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9588-4AF9-40C1-8BC3-5F0286EF76C6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F6E1-38A1-4FEB-AF8B-75E494FA5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88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9588-4AF9-40C1-8BC3-5F0286EF76C6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F6E1-38A1-4FEB-AF8B-75E494FA5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69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9588-4AF9-40C1-8BC3-5F0286EF76C6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F6E1-38A1-4FEB-AF8B-75E494FA5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71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9588-4AF9-40C1-8BC3-5F0286EF76C6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F6E1-38A1-4FEB-AF8B-75E494FA5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4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9588-4AF9-40C1-8BC3-5F0286EF76C6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F6E1-38A1-4FEB-AF8B-75E494FA5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626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9588-4AF9-40C1-8BC3-5F0286EF76C6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F6E1-38A1-4FEB-AF8B-75E494FA5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33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9588-4AF9-40C1-8BC3-5F0286EF76C6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F6E1-38A1-4FEB-AF8B-75E494FA5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72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9588-4AF9-40C1-8BC3-5F0286EF76C6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F6E1-38A1-4FEB-AF8B-75E494FA5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745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79588-4AF9-40C1-8BC3-5F0286EF76C6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5F6E1-38A1-4FEB-AF8B-75E494FA5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0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Global Independence, Possible Local Dependence: Towards More Realistic Error Estimates for Indirect Measurement 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Vladik </a:t>
            </a:r>
            <a:r>
              <a:rPr lang="en-US" dirty="0" err="1" smtClean="0"/>
              <a:t>Kreinovich</a:t>
            </a:r>
            <a:endParaRPr lang="en-US" dirty="0" smtClean="0"/>
          </a:p>
          <a:p>
            <a:r>
              <a:rPr lang="en-US" dirty="0" smtClean="0"/>
              <a:t>Department of Computer Science</a:t>
            </a:r>
          </a:p>
          <a:p>
            <a:r>
              <a:rPr lang="en-US" dirty="0" smtClean="0"/>
              <a:t>University of Texas at El Paso, USA</a:t>
            </a:r>
          </a:p>
          <a:p>
            <a:r>
              <a:rPr lang="en-US" dirty="0" smtClean="0"/>
              <a:t>vladik@utep.edu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923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4796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5300" dirty="0" smtClean="0"/>
              <a:t>Need for Indirect Measurements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In many practical situations, we are we are interested in a quantity </a:t>
            </a:r>
            <a:r>
              <a:rPr lang="en-US" sz="2000" i="1" dirty="0" smtClean="0"/>
              <a:t>y</a:t>
            </a:r>
            <a:r>
              <a:rPr lang="en-US" sz="2000" dirty="0" smtClean="0"/>
              <a:t> which is difficult to measure directly.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Example: amount of oil in a given oilfield.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To estimate such a quantity, we measure easier-to-measure quantities </a:t>
            </a:r>
            <a:r>
              <a:rPr lang="en-US" sz="2000" i="1" dirty="0"/>
              <a:t>x</a:t>
            </a:r>
            <a:r>
              <a:rPr lang="en-US" sz="2000" i="1" baseline="-25000" dirty="0"/>
              <a:t>1</a:t>
            </a:r>
            <a:r>
              <a:rPr lang="en-US" sz="2000" i="1" dirty="0"/>
              <a:t>, …, </a:t>
            </a:r>
            <a:r>
              <a:rPr lang="en-US" sz="2000" i="1" dirty="0" err="1"/>
              <a:t>x</a:t>
            </a:r>
            <a:r>
              <a:rPr lang="en-US" sz="2000" i="1" baseline="-25000" dirty="0" err="1"/>
              <a:t>n</a:t>
            </a:r>
            <a:r>
              <a:rPr lang="en-US" sz="2000" dirty="0" smtClean="0"/>
              <a:t> which are related to </a:t>
            </a:r>
            <a:r>
              <a:rPr lang="en-US" sz="2000" i="1" dirty="0" smtClean="0"/>
              <a:t>y </a:t>
            </a:r>
            <a:r>
              <a:rPr lang="en-US" sz="2000" dirty="0" smtClean="0"/>
              <a:t>by a known dependence </a:t>
            </a:r>
            <a:r>
              <a:rPr lang="en-US" sz="2000" i="1" dirty="0" smtClean="0"/>
              <a:t>y=f</a:t>
            </a:r>
            <a:r>
              <a:rPr lang="en-US" sz="2000" dirty="0" smtClean="0"/>
              <a:t>(</a:t>
            </a:r>
            <a:r>
              <a:rPr lang="en-US" sz="2000" i="1" dirty="0"/>
              <a:t>x</a:t>
            </a:r>
            <a:r>
              <a:rPr lang="en-US" sz="2000" i="1" baseline="-25000" dirty="0"/>
              <a:t>1</a:t>
            </a:r>
            <a:r>
              <a:rPr lang="en-US" sz="2000" i="1" dirty="0"/>
              <a:t>, …, </a:t>
            </a:r>
            <a:r>
              <a:rPr lang="en-US" sz="2000" i="1" dirty="0" err="1"/>
              <a:t>x</a:t>
            </a:r>
            <a:r>
              <a:rPr lang="en-US" sz="2000" i="1" baseline="-25000" dirty="0" err="1"/>
              <a:t>n</a:t>
            </a:r>
            <a:r>
              <a:rPr lang="en-US" sz="2000" dirty="0" smtClean="0"/>
              <a:t>). </a:t>
            </a: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We apply the algorithm </a:t>
            </a:r>
            <a:r>
              <a:rPr lang="en-US" sz="2000" i="1" dirty="0" smtClean="0"/>
              <a:t>f</a:t>
            </a:r>
            <a:r>
              <a:rPr lang="en-US" sz="2000" dirty="0" smtClean="0"/>
              <a:t> to the measurement results </a:t>
            </a:r>
            <a:r>
              <a:rPr lang="en-US" sz="2000" i="1" dirty="0"/>
              <a:t>X</a:t>
            </a:r>
            <a:r>
              <a:rPr lang="en-US" sz="2000" i="1" baseline="-25000" dirty="0"/>
              <a:t>1</a:t>
            </a:r>
            <a:r>
              <a:rPr lang="en-US" sz="2000" i="1" dirty="0"/>
              <a:t>, …, </a:t>
            </a:r>
            <a:r>
              <a:rPr lang="en-US" sz="2000" i="1" dirty="0" err="1" smtClean="0"/>
              <a:t>X</a:t>
            </a:r>
            <a:r>
              <a:rPr lang="en-US" sz="2000" i="1" baseline="-25000" dirty="0" err="1" smtClean="0"/>
              <a:t>n</a:t>
            </a:r>
            <a:r>
              <a:rPr lang="en-US" sz="2000" dirty="0" smtClean="0"/>
              <a:t>, producing </a:t>
            </a:r>
          </a:p>
          <a:p>
            <a:pPr algn="just"/>
            <a:r>
              <a:rPr lang="en-US" sz="2000" dirty="0"/>
              <a:t> </a:t>
            </a:r>
            <a:r>
              <a:rPr lang="en-US" sz="2000" dirty="0" smtClean="0"/>
              <a:t>      </a:t>
            </a:r>
            <a:r>
              <a:rPr lang="en-US" sz="2000" i="1" dirty="0" smtClean="0"/>
              <a:t>Y = f(</a:t>
            </a:r>
            <a:r>
              <a:rPr lang="en-US" sz="2000" i="1" dirty="0"/>
              <a:t>X</a:t>
            </a:r>
            <a:r>
              <a:rPr lang="en-US" sz="2000" i="1" baseline="-25000" dirty="0"/>
              <a:t>1</a:t>
            </a:r>
            <a:r>
              <a:rPr lang="en-US" sz="2000" i="1" dirty="0"/>
              <a:t>, …, </a:t>
            </a:r>
            <a:r>
              <a:rPr lang="en-US" sz="2000" i="1" dirty="0" err="1" smtClean="0"/>
              <a:t>X</a:t>
            </a:r>
            <a:r>
              <a:rPr lang="en-US" sz="2000" i="1" baseline="-25000" dirty="0" err="1" smtClean="0"/>
              <a:t>n</a:t>
            </a:r>
            <a:r>
              <a:rPr lang="en-US" sz="2000" dirty="0" smtClean="0"/>
              <a:t>).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This is known as </a:t>
            </a:r>
            <a:r>
              <a:rPr lang="en-US" sz="2000" i="1" dirty="0" smtClean="0"/>
              <a:t>indirect measurement.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458289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4796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5300" dirty="0" smtClean="0"/>
              <a:t>Need for Error Estimation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Measurement are never absolutely accurate, there is always a measurement error </a:t>
            </a:r>
            <a:r>
              <a:rPr lang="en-US" sz="2000" i="1" dirty="0"/>
              <a:t>d</a:t>
            </a:r>
            <a:r>
              <a:rPr lang="en-US" sz="2000" i="1" baseline="-25000" dirty="0"/>
              <a:t>i</a:t>
            </a:r>
            <a:r>
              <a:rPr lang="en-US" sz="2000" dirty="0"/>
              <a:t>  = </a:t>
            </a:r>
            <a:r>
              <a:rPr lang="en-US" sz="2000" i="1" dirty="0"/>
              <a:t>X</a:t>
            </a:r>
            <a:r>
              <a:rPr lang="en-US" sz="2000" i="1" baseline="-25000" dirty="0"/>
              <a:t>i</a:t>
            </a:r>
            <a:r>
              <a:rPr lang="en-US" sz="2000" dirty="0"/>
              <a:t>  -- </a:t>
            </a:r>
            <a:r>
              <a:rPr lang="en-US" sz="2000" i="1" dirty="0" smtClean="0"/>
              <a:t>x</a:t>
            </a:r>
            <a:r>
              <a:rPr lang="en-US" sz="2000" i="1" baseline="-25000" dirty="0" smtClean="0"/>
              <a:t>i</a:t>
            </a:r>
            <a:r>
              <a:rPr lang="en-US" sz="2000" dirty="0" smtClean="0"/>
              <a:t>. </a:t>
            </a: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Thus, the estimate </a:t>
            </a:r>
            <a:r>
              <a:rPr lang="en-US" sz="2000" i="1" dirty="0"/>
              <a:t>Y</a:t>
            </a:r>
            <a:r>
              <a:rPr lang="en-US" sz="2000" dirty="0"/>
              <a:t> = </a:t>
            </a:r>
            <a:r>
              <a:rPr lang="en-US" sz="2000" i="1" dirty="0"/>
              <a:t>f(X</a:t>
            </a:r>
            <a:r>
              <a:rPr lang="en-US" sz="2000" i="1" baseline="-25000" dirty="0"/>
              <a:t>1</a:t>
            </a:r>
            <a:r>
              <a:rPr lang="en-US" sz="2000" i="1" dirty="0"/>
              <a:t>, …, </a:t>
            </a:r>
            <a:r>
              <a:rPr lang="en-US" sz="2000" i="1" dirty="0" err="1" smtClean="0"/>
              <a:t>X</a:t>
            </a:r>
            <a:r>
              <a:rPr lang="en-US" sz="2000" i="1" baseline="-25000" dirty="0" err="1" smtClean="0"/>
              <a:t>n</a:t>
            </a:r>
            <a:r>
              <a:rPr lang="en-US" sz="2000" i="1" dirty="0" smtClean="0"/>
              <a:t>)</a:t>
            </a:r>
            <a:r>
              <a:rPr lang="en-US" sz="2000" dirty="0"/>
              <a:t> </a:t>
            </a:r>
            <a:r>
              <a:rPr lang="en-US" sz="2000" dirty="0" smtClean="0"/>
              <a:t>is, in general, different from the actual value </a:t>
            </a:r>
            <a:r>
              <a:rPr lang="en-US" sz="2000" i="1" dirty="0"/>
              <a:t>y</a:t>
            </a:r>
            <a:r>
              <a:rPr lang="en-US" sz="2000" dirty="0"/>
              <a:t> = </a:t>
            </a:r>
            <a:r>
              <a:rPr lang="en-US" sz="2000" i="1" dirty="0"/>
              <a:t>f(x</a:t>
            </a:r>
            <a:r>
              <a:rPr lang="en-US" sz="2000" i="1" baseline="-25000" dirty="0"/>
              <a:t>1</a:t>
            </a:r>
            <a:r>
              <a:rPr lang="en-US" sz="2000" i="1" dirty="0"/>
              <a:t>, …, </a:t>
            </a:r>
            <a:r>
              <a:rPr lang="en-US" sz="2000" i="1" dirty="0" err="1"/>
              <a:t>x</a:t>
            </a:r>
            <a:r>
              <a:rPr lang="en-US" sz="2000" i="1" baseline="-25000" dirty="0" err="1"/>
              <a:t>n</a:t>
            </a:r>
            <a:r>
              <a:rPr lang="en-US" sz="2000" i="1" dirty="0" smtClean="0"/>
              <a:t>):  d </a:t>
            </a:r>
            <a:r>
              <a:rPr lang="en-US" sz="2000" i="1" dirty="0"/>
              <a:t>= Y – y </a:t>
            </a:r>
            <a:r>
              <a:rPr lang="en-US" sz="2000" i="1" dirty="0" smtClean="0"/>
              <a:t>= </a:t>
            </a:r>
            <a:r>
              <a:rPr lang="en-US" sz="2000" i="1" dirty="0"/>
              <a:t>f(X</a:t>
            </a:r>
            <a:r>
              <a:rPr lang="en-US" sz="2000" i="1" baseline="-25000" dirty="0"/>
              <a:t>1</a:t>
            </a:r>
            <a:r>
              <a:rPr lang="en-US" sz="2000" i="1" dirty="0"/>
              <a:t>, …, </a:t>
            </a:r>
            <a:r>
              <a:rPr lang="en-US" sz="2000" i="1" dirty="0" err="1"/>
              <a:t>X</a:t>
            </a:r>
            <a:r>
              <a:rPr lang="en-US" sz="2000" i="1" baseline="-25000" dirty="0" err="1"/>
              <a:t>n</a:t>
            </a:r>
            <a:r>
              <a:rPr lang="en-US" sz="2000" i="1" dirty="0"/>
              <a:t>) – f(X</a:t>
            </a:r>
            <a:r>
              <a:rPr lang="en-US" sz="2000" i="1" baseline="-25000" dirty="0"/>
              <a:t>1 </a:t>
            </a:r>
            <a:r>
              <a:rPr lang="en-US" sz="2000" i="1" dirty="0"/>
              <a:t>--  d</a:t>
            </a:r>
            <a:r>
              <a:rPr lang="en-US" sz="2000" i="1" baseline="-25000" dirty="0"/>
              <a:t>1</a:t>
            </a:r>
            <a:r>
              <a:rPr lang="en-US" sz="2000" i="1" dirty="0"/>
              <a:t>,…, </a:t>
            </a:r>
            <a:r>
              <a:rPr lang="en-US" sz="2000" i="1" dirty="0" err="1"/>
              <a:t>X</a:t>
            </a:r>
            <a:r>
              <a:rPr lang="en-US" sz="2000" i="1" baseline="-25000" dirty="0" err="1"/>
              <a:t>n</a:t>
            </a:r>
            <a:r>
              <a:rPr lang="en-US" sz="2000" i="1" dirty="0"/>
              <a:t> --  </a:t>
            </a:r>
            <a:r>
              <a:rPr lang="en-US" sz="2000" i="1" dirty="0" err="1"/>
              <a:t>d</a:t>
            </a:r>
            <a:r>
              <a:rPr lang="en-US" sz="2000" i="1" baseline="-25000" dirty="0" err="1"/>
              <a:t>n</a:t>
            </a:r>
            <a:r>
              <a:rPr lang="en-US" sz="2000" i="1" dirty="0"/>
              <a:t>)</a:t>
            </a: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Usually, measurements are reasonably accurate, so </a:t>
            </a:r>
            <a:r>
              <a:rPr lang="en-US" sz="2000" i="1" dirty="0" smtClean="0"/>
              <a:t>d</a:t>
            </a:r>
            <a:r>
              <a:rPr lang="en-US" sz="2000" i="1" baseline="-25000" dirty="0" smtClean="0"/>
              <a:t>i  </a:t>
            </a:r>
            <a:r>
              <a:rPr lang="en-US" sz="2000" dirty="0" smtClean="0"/>
              <a:t>are small.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Thus, we can expand the expression for </a:t>
            </a:r>
            <a:r>
              <a:rPr lang="en-US" sz="2000" i="1" dirty="0" smtClean="0"/>
              <a:t>d</a:t>
            </a:r>
            <a:r>
              <a:rPr lang="en-US" sz="2000" dirty="0" smtClean="0"/>
              <a:t> in Taylor series and keep only linear terms in this expansion: </a:t>
            </a:r>
            <a:r>
              <a:rPr lang="en-US" sz="2000" i="1" dirty="0"/>
              <a:t>d = c</a:t>
            </a:r>
            <a:r>
              <a:rPr lang="en-US" sz="2000" i="1" baseline="-25000" dirty="0"/>
              <a:t>1</a:t>
            </a:r>
            <a:r>
              <a:rPr lang="en-US" sz="2000" dirty="0"/>
              <a:t> </a:t>
            </a:r>
            <a:r>
              <a:rPr lang="en-US" sz="2000" i="1" baseline="-25000" dirty="0"/>
              <a:t>*</a:t>
            </a:r>
            <a:r>
              <a:rPr lang="en-US" sz="2000" dirty="0"/>
              <a:t> </a:t>
            </a:r>
            <a:r>
              <a:rPr lang="en-US" sz="2000" i="1" dirty="0"/>
              <a:t>d</a:t>
            </a:r>
            <a:r>
              <a:rPr lang="en-US" sz="2000" i="1" baseline="-25000" dirty="0"/>
              <a:t>1 </a:t>
            </a:r>
            <a:r>
              <a:rPr lang="en-US" sz="2000" dirty="0"/>
              <a:t>+ </a:t>
            </a:r>
            <a:r>
              <a:rPr lang="en-US" sz="2000" i="1" dirty="0"/>
              <a:t>… + </a:t>
            </a:r>
            <a:r>
              <a:rPr lang="en-US" sz="2000" i="1" dirty="0" err="1"/>
              <a:t>c</a:t>
            </a:r>
            <a:r>
              <a:rPr lang="en-US" sz="2000" i="1" baseline="-25000" dirty="0" err="1"/>
              <a:t>n</a:t>
            </a:r>
            <a:r>
              <a:rPr lang="en-US" sz="2000" i="1" baseline="-25000" dirty="0"/>
              <a:t> * </a:t>
            </a:r>
            <a:r>
              <a:rPr lang="en-US" sz="2000" i="1" dirty="0" err="1"/>
              <a:t>d</a:t>
            </a:r>
            <a:r>
              <a:rPr lang="en-US" sz="2000" i="1" baseline="-25000" dirty="0" err="1"/>
              <a:t>n</a:t>
            </a: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We can assume that the measurements are calibrated, so bias is eliminated,  and we know the standard deviations </a:t>
            </a:r>
            <a:r>
              <a:rPr lang="en-US" sz="2000" dirty="0" err="1"/>
              <a:t>s</a:t>
            </a:r>
            <a:r>
              <a:rPr lang="en-US" sz="2000" baseline="-25000" dirty="0" err="1"/>
              <a:t>i</a:t>
            </a:r>
            <a:r>
              <a:rPr lang="en-US" sz="2000" i="1" dirty="0"/>
              <a:t> </a:t>
            </a:r>
            <a:r>
              <a:rPr lang="en-US" sz="2000" i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3668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4796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5300" dirty="0" smtClean="0"/>
              <a:t>Traditional Approach: Independent Measurement Errors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Traditional approach assumes that all measurement errors are independent.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T</a:t>
            </a:r>
            <a:r>
              <a:rPr lang="en-US" sz="2000" dirty="0" smtClean="0"/>
              <a:t>hen, </a:t>
            </a:r>
            <a:r>
              <a:rPr lang="en-US" sz="2000" i="1" dirty="0"/>
              <a:t>s</a:t>
            </a:r>
            <a:r>
              <a:rPr lang="en-US" sz="2000" i="1" baseline="30000" dirty="0"/>
              <a:t>2 </a:t>
            </a:r>
            <a:r>
              <a:rPr lang="en-US" sz="2000" i="1" dirty="0"/>
              <a:t>= c</a:t>
            </a:r>
            <a:r>
              <a:rPr lang="en-US" sz="2000" i="1" baseline="30000" dirty="0"/>
              <a:t>2</a:t>
            </a:r>
            <a:r>
              <a:rPr lang="en-US" sz="2000" i="1" baseline="-25000" dirty="0"/>
              <a:t>1</a:t>
            </a:r>
            <a:r>
              <a:rPr lang="en-US" sz="2000" i="1" dirty="0"/>
              <a:t> </a:t>
            </a:r>
            <a:r>
              <a:rPr lang="en-US" sz="2000" i="1" baseline="-25000" dirty="0"/>
              <a:t>*</a:t>
            </a:r>
            <a:r>
              <a:rPr lang="en-US" sz="2000" i="1" dirty="0"/>
              <a:t> s</a:t>
            </a:r>
            <a:r>
              <a:rPr lang="en-US" sz="2000" i="1" baseline="30000" dirty="0"/>
              <a:t>2</a:t>
            </a:r>
            <a:r>
              <a:rPr lang="en-US" sz="2000" i="1" baseline="-25000" dirty="0"/>
              <a:t>1 </a:t>
            </a:r>
            <a:r>
              <a:rPr lang="en-US" sz="2000" i="1" dirty="0"/>
              <a:t>+ … + c</a:t>
            </a:r>
            <a:r>
              <a:rPr lang="en-US" sz="2000" i="1" baseline="30000" dirty="0"/>
              <a:t>2</a:t>
            </a:r>
            <a:r>
              <a:rPr lang="en-US" sz="2000" i="1" baseline="-25000" dirty="0"/>
              <a:t>n</a:t>
            </a:r>
            <a:r>
              <a:rPr lang="en-US" sz="2000" i="1" dirty="0"/>
              <a:t> </a:t>
            </a:r>
            <a:r>
              <a:rPr lang="en-US" sz="2000" i="1" baseline="-25000" dirty="0"/>
              <a:t>*</a:t>
            </a:r>
            <a:r>
              <a:rPr lang="en-US" sz="2000" i="1" dirty="0"/>
              <a:t> s</a:t>
            </a:r>
            <a:r>
              <a:rPr lang="en-US" sz="2000" i="1" baseline="30000" dirty="0"/>
              <a:t>2</a:t>
            </a:r>
            <a:r>
              <a:rPr lang="en-US" sz="2000" i="1" baseline="-25000" dirty="0"/>
              <a:t>n</a:t>
            </a:r>
            <a:endParaRPr lang="en-US" sz="2000" i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In many cases </a:t>
            </a:r>
            <a:r>
              <a:rPr lang="en-US" sz="2000" i="1" dirty="0" smtClean="0"/>
              <a:t>f</a:t>
            </a:r>
            <a:r>
              <a:rPr lang="en-US" sz="2000" dirty="0" smtClean="0"/>
              <a:t> is given as a complex algorithm (or even as a black box).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In such cases, partial derivatives can be found by numerical differentiation: </a:t>
            </a:r>
          </a:p>
          <a:p>
            <a:pPr algn="just"/>
            <a:r>
              <a:rPr lang="en-US" sz="2000" i="1" dirty="0" smtClean="0"/>
              <a:t>       c</a:t>
            </a:r>
            <a:r>
              <a:rPr lang="en-US" sz="2000" i="1" baseline="-25000" dirty="0" smtClean="0"/>
              <a:t>i </a:t>
            </a:r>
            <a:r>
              <a:rPr lang="en-US" sz="2000" i="1" dirty="0"/>
              <a:t>= (f(X</a:t>
            </a:r>
            <a:r>
              <a:rPr lang="en-US" sz="2000" i="1" baseline="-25000" dirty="0"/>
              <a:t>1</a:t>
            </a:r>
            <a:r>
              <a:rPr lang="en-US" sz="2000" i="1" dirty="0"/>
              <a:t>,…, X</a:t>
            </a:r>
            <a:r>
              <a:rPr lang="en-US" sz="2000" i="1" baseline="-25000" dirty="0"/>
              <a:t>i-1</a:t>
            </a:r>
            <a:r>
              <a:rPr lang="en-US" sz="2000" i="1" dirty="0"/>
              <a:t>, X</a:t>
            </a:r>
            <a:r>
              <a:rPr lang="en-US" sz="2000" i="1" baseline="-25000" dirty="0"/>
              <a:t>i </a:t>
            </a:r>
            <a:r>
              <a:rPr lang="en-US" sz="2000" i="1" dirty="0"/>
              <a:t> + h, X</a:t>
            </a:r>
            <a:r>
              <a:rPr lang="en-US" sz="2000" i="1" baseline="-25000" dirty="0"/>
              <a:t>i+1</a:t>
            </a:r>
            <a:r>
              <a:rPr lang="en-US" sz="2000" i="1" dirty="0"/>
              <a:t>, …, </a:t>
            </a:r>
            <a:r>
              <a:rPr lang="en-US" sz="2000" i="1" dirty="0" err="1"/>
              <a:t>X</a:t>
            </a:r>
            <a:r>
              <a:rPr lang="en-US" sz="2000" i="1" baseline="-25000" dirty="0" err="1"/>
              <a:t>n</a:t>
            </a:r>
            <a:r>
              <a:rPr lang="en-US" sz="2000" i="1" dirty="0"/>
              <a:t>) – Y) / </a:t>
            </a:r>
            <a:r>
              <a:rPr lang="en-US" sz="2000" i="1" dirty="0" smtClean="0"/>
              <a:t>h</a:t>
            </a:r>
            <a:r>
              <a:rPr lang="en-US" sz="2000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This requires </a:t>
            </a:r>
            <a:r>
              <a:rPr lang="en-US" sz="2000" i="1" dirty="0" smtClean="0"/>
              <a:t>n</a:t>
            </a:r>
            <a:r>
              <a:rPr lang="en-US" sz="2000" dirty="0" smtClean="0"/>
              <a:t>+1 calls to </a:t>
            </a:r>
            <a:r>
              <a:rPr lang="en-US" sz="2000" i="1" dirty="0" smtClean="0"/>
              <a:t>f</a:t>
            </a:r>
            <a:r>
              <a:rPr lang="en-US" sz="2000" dirty="0" smtClean="0"/>
              <a:t>: one to compute </a:t>
            </a:r>
            <a:r>
              <a:rPr lang="en-US" sz="2000" i="1" dirty="0" smtClean="0"/>
              <a:t>Y,</a:t>
            </a:r>
            <a:r>
              <a:rPr lang="en-US" sz="2000" dirty="0" smtClean="0"/>
              <a:t> </a:t>
            </a:r>
            <a:r>
              <a:rPr lang="en-US" sz="2000" i="1" dirty="0" smtClean="0"/>
              <a:t>n</a:t>
            </a:r>
            <a:r>
              <a:rPr lang="en-US" sz="2000" dirty="0" smtClean="0"/>
              <a:t> to compute </a:t>
            </a:r>
            <a:r>
              <a:rPr lang="en-US" sz="2000" i="1" dirty="0" smtClean="0"/>
              <a:t>c</a:t>
            </a:r>
            <a:r>
              <a:rPr lang="en-US" sz="2000" i="1" baseline="-25000" dirty="0" smtClean="0"/>
              <a:t>i </a:t>
            </a:r>
            <a:r>
              <a:rPr lang="en-US" sz="2000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For complex </a:t>
            </a:r>
            <a:r>
              <a:rPr lang="en-US" sz="2000" i="1" dirty="0" smtClean="0"/>
              <a:t>f</a:t>
            </a:r>
            <a:r>
              <a:rPr lang="en-US" sz="2000" dirty="0" smtClean="0"/>
              <a:t> and large </a:t>
            </a:r>
            <a:r>
              <a:rPr lang="en-US" sz="2000" i="1" dirty="0" smtClean="0"/>
              <a:t>n</a:t>
            </a:r>
            <a:r>
              <a:rPr lang="en-US" sz="2000" dirty="0" smtClean="0"/>
              <a:t>, this takes too long.</a:t>
            </a:r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58102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4796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5300" dirty="0" smtClean="0"/>
              <a:t>Alternative: Monte-Carlo Techniques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We </a:t>
            </a:r>
            <a:r>
              <a:rPr lang="en-US" sz="2000" dirty="0"/>
              <a:t>simulate random variables </a:t>
            </a:r>
            <a:r>
              <a:rPr lang="en-US" sz="2000" i="1" dirty="0"/>
              <a:t>d</a:t>
            </a:r>
            <a:r>
              <a:rPr lang="en-US" sz="2000" i="1" baseline="-25000" dirty="0"/>
              <a:t>i</a:t>
            </a:r>
            <a:r>
              <a:rPr lang="en-US" sz="2000" dirty="0"/>
              <a:t> which are normally distributed with mean 0 and standard deviation </a:t>
            </a:r>
            <a:r>
              <a:rPr lang="en-US" sz="2000" i="1" dirty="0" err="1" smtClean="0"/>
              <a:t>s</a:t>
            </a:r>
            <a:r>
              <a:rPr lang="en-US" sz="2000" i="1" baseline="-25000" dirty="0" err="1" smtClean="0"/>
              <a:t>i</a:t>
            </a:r>
            <a:endParaRPr lang="en-US" sz="20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Then, we </a:t>
            </a:r>
            <a:r>
              <a:rPr lang="en-US" sz="2000" dirty="0"/>
              <a:t>apply the data processing algorithm to compute </a:t>
            </a:r>
            <a:r>
              <a:rPr lang="en-US" sz="2000" i="1" dirty="0" smtClean="0"/>
              <a:t>f(X</a:t>
            </a:r>
            <a:r>
              <a:rPr lang="en-US" sz="2000" i="1" baseline="-25000" dirty="0" smtClean="0"/>
              <a:t>1 </a:t>
            </a:r>
            <a:r>
              <a:rPr lang="en-US" sz="2000" i="1" dirty="0"/>
              <a:t>+  d</a:t>
            </a:r>
            <a:r>
              <a:rPr lang="en-US" sz="2000" i="1" baseline="-25000" dirty="0"/>
              <a:t>1</a:t>
            </a:r>
            <a:r>
              <a:rPr lang="en-US" sz="2000" i="1" dirty="0"/>
              <a:t>,…, </a:t>
            </a:r>
            <a:r>
              <a:rPr lang="en-US" sz="2000" i="1" dirty="0" err="1"/>
              <a:t>X</a:t>
            </a:r>
            <a:r>
              <a:rPr lang="en-US" sz="2000" i="1" baseline="-25000" dirty="0" err="1"/>
              <a:t>n</a:t>
            </a:r>
            <a:r>
              <a:rPr lang="en-US" sz="2000" i="1" dirty="0"/>
              <a:t>  +  </a:t>
            </a:r>
            <a:r>
              <a:rPr lang="en-US" sz="2000" i="1" dirty="0" err="1"/>
              <a:t>d</a:t>
            </a:r>
            <a:r>
              <a:rPr lang="en-US" sz="2000" i="1" baseline="-25000" dirty="0" err="1"/>
              <a:t>n</a:t>
            </a:r>
            <a:r>
              <a:rPr lang="en-US" sz="2000" i="1" dirty="0"/>
              <a:t>) </a:t>
            </a:r>
            <a:r>
              <a:rPr lang="en-US" sz="2000" i="1" dirty="0" smtClean="0"/>
              <a:t>– Y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000" i="1" dirty="0"/>
              <a:t>T</a:t>
            </a:r>
            <a:r>
              <a:rPr lang="en-US" sz="2000" dirty="0" smtClean="0"/>
              <a:t>his </a:t>
            </a:r>
            <a:r>
              <a:rPr lang="en-US" sz="2000" dirty="0"/>
              <a:t>difference is normally distributed with 0 mean and desired standard </a:t>
            </a:r>
            <a:r>
              <a:rPr lang="en-US" sz="2000" dirty="0" smtClean="0"/>
              <a:t>dev. </a:t>
            </a:r>
            <a:r>
              <a:rPr lang="en-US" sz="2000" i="1" dirty="0"/>
              <a:t>s</a:t>
            </a:r>
            <a:r>
              <a:rPr lang="en-US" sz="2000" dirty="0"/>
              <a:t>. </a:t>
            </a:r>
            <a:endParaRPr lang="en-US" sz="2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Thus</a:t>
            </a:r>
            <a:r>
              <a:rPr lang="en-US" sz="2000" dirty="0"/>
              <a:t>, to estimate </a:t>
            </a:r>
            <a:r>
              <a:rPr lang="en-US" sz="2000" i="1" dirty="0"/>
              <a:t>s</a:t>
            </a:r>
            <a:r>
              <a:rPr lang="en-US" sz="2000" dirty="0"/>
              <a:t>, we can repeat the above procedure several times and find the mean square value of the resulting differences.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The accuracy of the resulting statistical estimate is inverse proportional to the square root of the sample </a:t>
            </a:r>
            <a:r>
              <a:rPr lang="en-US" sz="2000" dirty="0" smtClean="0"/>
              <a:t>size.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E</a:t>
            </a:r>
            <a:r>
              <a:rPr lang="en-US" sz="2000" dirty="0" smtClean="0"/>
              <a:t>.g</a:t>
            </a:r>
            <a:r>
              <a:rPr lang="en-US" sz="2000" dirty="0"/>
              <a:t>., if we repeat the procedure 25 times, we get the accuracy 20%. 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3287015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4796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Measurement Errors Can Be Dependent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Measurement errors in 2 consecutive days are usually indeed independent.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However, measurement errors separated by a few milliseconds are often strongly dependent.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Because of correlations, </a:t>
            </a:r>
            <a:r>
              <a:rPr lang="en-US" sz="2000" i="1" dirty="0" smtClean="0"/>
              <a:t>s</a:t>
            </a:r>
            <a:r>
              <a:rPr lang="en-US" sz="2000" dirty="0" smtClean="0"/>
              <a:t> is different from its independent-case value.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The problem is that we often do not know the correlations. </a:t>
            </a: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In this case, we can estimate the worst-case value </a:t>
            </a:r>
            <a:r>
              <a:rPr lang="en-US" sz="2000" i="1" dirty="0" smtClean="0"/>
              <a:t>s </a:t>
            </a:r>
            <a:r>
              <a:rPr lang="en-US" sz="2000" i="1" dirty="0"/>
              <a:t>= |c</a:t>
            </a:r>
            <a:r>
              <a:rPr lang="en-US" sz="2000" i="1" baseline="-25000" dirty="0"/>
              <a:t>1</a:t>
            </a:r>
            <a:r>
              <a:rPr lang="en-US" sz="2000" dirty="0"/>
              <a:t>| </a:t>
            </a:r>
            <a:r>
              <a:rPr lang="en-US" sz="2000" i="1" baseline="-25000" dirty="0"/>
              <a:t>*</a:t>
            </a:r>
            <a:r>
              <a:rPr lang="en-US" sz="2000" dirty="0"/>
              <a:t> </a:t>
            </a:r>
            <a:r>
              <a:rPr lang="en-US" sz="2000" i="1" dirty="0"/>
              <a:t>s</a:t>
            </a:r>
            <a:r>
              <a:rPr lang="en-US" sz="2000" i="1" baseline="-25000" dirty="0"/>
              <a:t>1 </a:t>
            </a:r>
            <a:r>
              <a:rPr lang="en-US" sz="2000" dirty="0"/>
              <a:t>+ </a:t>
            </a:r>
            <a:r>
              <a:rPr lang="en-US" sz="2000" i="1" dirty="0"/>
              <a:t>… + |</a:t>
            </a:r>
            <a:r>
              <a:rPr lang="en-US" sz="2000" i="1" dirty="0" err="1"/>
              <a:t>c</a:t>
            </a:r>
            <a:r>
              <a:rPr lang="en-US" sz="2000" i="1" baseline="-25000" dirty="0" err="1"/>
              <a:t>n</a:t>
            </a:r>
            <a:r>
              <a:rPr lang="en-US" sz="2000" dirty="0"/>
              <a:t>| </a:t>
            </a:r>
            <a:r>
              <a:rPr lang="en-US" sz="2000" i="1" baseline="-25000" dirty="0"/>
              <a:t>*</a:t>
            </a:r>
            <a:r>
              <a:rPr lang="en-US" sz="2000" dirty="0"/>
              <a:t> </a:t>
            </a:r>
            <a:r>
              <a:rPr lang="en-US" sz="2000" i="1" dirty="0" err="1" smtClean="0"/>
              <a:t>s</a:t>
            </a:r>
            <a:r>
              <a:rPr lang="en-US" sz="2000" i="1" baseline="-25000" dirty="0" err="1" smtClean="0"/>
              <a:t>n</a:t>
            </a:r>
            <a:endParaRPr lang="en-US" sz="20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A straightforward use of this formula, with numerical differentiation, requires </a:t>
            </a:r>
            <a:r>
              <a:rPr lang="en-US" sz="2000" i="1" dirty="0" smtClean="0"/>
              <a:t>n</a:t>
            </a:r>
            <a:r>
              <a:rPr lang="en-US" sz="2000" dirty="0" smtClean="0"/>
              <a:t>+1 calls to </a:t>
            </a:r>
            <a:r>
              <a:rPr lang="en-US" sz="2000" i="1" dirty="0" smtClean="0"/>
              <a:t>f</a:t>
            </a:r>
            <a:r>
              <a:rPr lang="en-US" sz="2000" dirty="0" smtClean="0"/>
              <a:t>; this often takes too long.</a:t>
            </a:r>
          </a:p>
        </p:txBody>
      </p:sp>
    </p:spTree>
    <p:extLst>
      <p:ext uri="{BB962C8B-B14F-4D97-AF65-F5344CB8AC3E}">
        <p14:creationId xmlns:p14="http://schemas.microsoft.com/office/powerpoint/2010/main" val="2178313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4796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5300" dirty="0" smtClean="0"/>
              <a:t>Monte-Carlo Method for Worst-Case Estimation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 If </a:t>
            </a:r>
            <a:r>
              <a:rPr lang="en-US" sz="2000" i="1" dirty="0" smtClean="0"/>
              <a:t>d</a:t>
            </a:r>
            <a:r>
              <a:rPr lang="en-US" sz="2000" i="1" baseline="-25000" dirty="0" smtClean="0"/>
              <a:t>i </a:t>
            </a:r>
            <a:r>
              <a:rPr lang="en-US" sz="2000" dirty="0" smtClean="0"/>
              <a:t>are Cauchy distributed, with pdf proportional to </a:t>
            </a:r>
            <a:r>
              <a:rPr lang="en-US" sz="2000" i="1" dirty="0"/>
              <a:t>1/(1 + (x / </a:t>
            </a:r>
            <a:r>
              <a:rPr lang="en-US" sz="2000" i="1" dirty="0" err="1"/>
              <a:t>s</a:t>
            </a:r>
            <a:r>
              <a:rPr lang="en-US" sz="2000" i="1" baseline="-25000" dirty="0" err="1"/>
              <a:t>i</a:t>
            </a:r>
            <a:r>
              <a:rPr lang="en-US" sz="2000" i="1" dirty="0"/>
              <a:t>)</a:t>
            </a:r>
            <a:r>
              <a:rPr lang="en-US" sz="2000" i="1" baseline="30000" dirty="0"/>
              <a:t>2</a:t>
            </a:r>
            <a:r>
              <a:rPr lang="en-US" sz="2000" i="1" dirty="0" smtClean="0"/>
              <a:t>)</a:t>
            </a:r>
            <a:r>
              <a:rPr lang="en-US" sz="2000" dirty="0" smtClean="0"/>
              <a:t>, then </a:t>
            </a:r>
            <a:r>
              <a:rPr lang="en-US" sz="2000" i="1" dirty="0"/>
              <a:t>c</a:t>
            </a:r>
            <a:r>
              <a:rPr lang="en-US" sz="2000" i="1" baseline="-25000" dirty="0"/>
              <a:t>1</a:t>
            </a:r>
            <a:r>
              <a:rPr lang="en-US" sz="2000" dirty="0"/>
              <a:t> </a:t>
            </a:r>
            <a:r>
              <a:rPr lang="en-US" sz="2000" i="1" baseline="-25000" dirty="0"/>
              <a:t>*</a:t>
            </a:r>
            <a:r>
              <a:rPr lang="en-US" sz="2000" dirty="0"/>
              <a:t> </a:t>
            </a:r>
            <a:r>
              <a:rPr lang="en-US" sz="2000" i="1" dirty="0"/>
              <a:t>d</a:t>
            </a:r>
            <a:r>
              <a:rPr lang="en-US" sz="2000" i="1" baseline="-25000" dirty="0"/>
              <a:t>1 </a:t>
            </a:r>
            <a:r>
              <a:rPr lang="en-US" sz="2000" dirty="0"/>
              <a:t>+ </a:t>
            </a:r>
            <a:r>
              <a:rPr lang="en-US" sz="2000" i="1" dirty="0"/>
              <a:t>… + </a:t>
            </a:r>
            <a:r>
              <a:rPr lang="en-US" sz="2000" i="1" dirty="0" err="1"/>
              <a:t>c</a:t>
            </a:r>
            <a:r>
              <a:rPr lang="en-US" sz="2000" i="1" baseline="-25000" dirty="0" err="1"/>
              <a:t>n</a:t>
            </a:r>
            <a:r>
              <a:rPr lang="en-US" sz="2000" i="1" baseline="-25000" dirty="0"/>
              <a:t> * </a:t>
            </a:r>
            <a:r>
              <a:rPr lang="en-US" sz="2000" i="1" dirty="0" err="1" smtClean="0"/>
              <a:t>d</a:t>
            </a:r>
            <a:r>
              <a:rPr lang="en-US" sz="2000" i="1" baseline="-25000" dirty="0" err="1" smtClean="0"/>
              <a:t>n</a:t>
            </a:r>
            <a:r>
              <a:rPr lang="en-US" sz="2000" dirty="0" smtClean="0"/>
              <a:t> is also Cauchy distributed, with parameter </a:t>
            </a:r>
            <a:r>
              <a:rPr lang="en-US" sz="2000" i="1" dirty="0"/>
              <a:t>s = |c</a:t>
            </a:r>
            <a:r>
              <a:rPr lang="en-US" sz="2000" i="1" baseline="-25000" dirty="0"/>
              <a:t>1</a:t>
            </a:r>
            <a:r>
              <a:rPr lang="en-US" sz="2000" dirty="0"/>
              <a:t>| </a:t>
            </a:r>
            <a:r>
              <a:rPr lang="en-US" sz="2000" i="1" baseline="-25000" dirty="0"/>
              <a:t>*</a:t>
            </a:r>
            <a:r>
              <a:rPr lang="en-US" sz="2000" dirty="0"/>
              <a:t> </a:t>
            </a:r>
            <a:r>
              <a:rPr lang="en-US" sz="2000" i="1" dirty="0"/>
              <a:t>s</a:t>
            </a:r>
            <a:r>
              <a:rPr lang="en-US" sz="2000" i="1" baseline="-25000" dirty="0"/>
              <a:t>1 </a:t>
            </a:r>
            <a:r>
              <a:rPr lang="en-US" sz="2000" dirty="0"/>
              <a:t>+ </a:t>
            </a:r>
            <a:r>
              <a:rPr lang="en-US" sz="2000" i="1" dirty="0"/>
              <a:t>… + |</a:t>
            </a:r>
            <a:r>
              <a:rPr lang="en-US" sz="2000" i="1" dirty="0" err="1"/>
              <a:t>c</a:t>
            </a:r>
            <a:r>
              <a:rPr lang="en-US" sz="2000" i="1" baseline="-25000" dirty="0" err="1"/>
              <a:t>n</a:t>
            </a:r>
            <a:r>
              <a:rPr lang="en-US" sz="2000" dirty="0"/>
              <a:t>| </a:t>
            </a:r>
            <a:r>
              <a:rPr lang="en-US" sz="2000" i="1" baseline="-25000" dirty="0"/>
              <a:t>*</a:t>
            </a:r>
            <a:r>
              <a:rPr lang="en-US" sz="2000" dirty="0"/>
              <a:t> </a:t>
            </a:r>
            <a:r>
              <a:rPr lang="en-US" sz="2000" i="1" dirty="0" err="1" smtClean="0"/>
              <a:t>s</a:t>
            </a:r>
            <a:r>
              <a:rPr lang="en-US" sz="2000" i="1" baseline="-25000" dirty="0" err="1" smtClean="0"/>
              <a:t>n</a:t>
            </a:r>
            <a:endParaRPr lang="en-US" sz="2000" i="1" baseline="-25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We simulate random variables </a:t>
            </a:r>
            <a:r>
              <a:rPr lang="en-US" sz="2000" i="1" dirty="0" smtClean="0"/>
              <a:t>d</a:t>
            </a:r>
            <a:r>
              <a:rPr lang="en-US" sz="2000" i="1" baseline="-25000" dirty="0" smtClean="0"/>
              <a:t>i</a:t>
            </a:r>
            <a:r>
              <a:rPr lang="en-US" sz="2000" dirty="0" smtClean="0"/>
              <a:t> which are Cauchy distributed with mean 0 and parameter </a:t>
            </a:r>
            <a:r>
              <a:rPr lang="en-US" sz="2000" i="1" dirty="0" err="1" smtClean="0"/>
              <a:t>s</a:t>
            </a:r>
            <a:r>
              <a:rPr lang="en-US" sz="2000" i="1" baseline="-25000" dirty="0" err="1" smtClean="0"/>
              <a:t>i</a:t>
            </a:r>
            <a:endParaRPr lang="en-US" sz="2000" dirty="0" smtClean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Then, we apply the data processing algorithm to compute </a:t>
            </a:r>
            <a:r>
              <a:rPr lang="en-US" sz="2000" i="1" dirty="0" smtClean="0"/>
              <a:t>f(X</a:t>
            </a:r>
            <a:r>
              <a:rPr lang="en-US" sz="2000" i="1" baseline="-25000" dirty="0" smtClean="0"/>
              <a:t>1 </a:t>
            </a:r>
            <a:r>
              <a:rPr lang="en-US" sz="2000" i="1" dirty="0" smtClean="0"/>
              <a:t>+  d</a:t>
            </a:r>
            <a:r>
              <a:rPr lang="en-US" sz="2000" i="1" baseline="-25000" dirty="0" smtClean="0"/>
              <a:t>1</a:t>
            </a:r>
            <a:r>
              <a:rPr lang="en-US" sz="2000" i="1" dirty="0" smtClean="0"/>
              <a:t>,…, </a:t>
            </a:r>
            <a:r>
              <a:rPr lang="en-US" sz="2000" i="1" dirty="0" err="1" smtClean="0"/>
              <a:t>X</a:t>
            </a:r>
            <a:r>
              <a:rPr lang="en-US" sz="2000" i="1" baseline="-25000" dirty="0" err="1" smtClean="0"/>
              <a:t>n</a:t>
            </a:r>
            <a:r>
              <a:rPr lang="en-US" sz="2000" i="1" dirty="0" smtClean="0"/>
              <a:t>  +  </a:t>
            </a:r>
            <a:r>
              <a:rPr lang="en-US" sz="2000" i="1" dirty="0" err="1" smtClean="0"/>
              <a:t>d</a:t>
            </a:r>
            <a:r>
              <a:rPr lang="en-US" sz="2000" i="1" baseline="-25000" dirty="0" err="1" smtClean="0"/>
              <a:t>n</a:t>
            </a:r>
            <a:r>
              <a:rPr lang="en-US" sz="2000" i="1" dirty="0" smtClean="0"/>
              <a:t>) – Y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000" i="1" dirty="0"/>
              <a:t>T</a:t>
            </a:r>
            <a:r>
              <a:rPr lang="en-US" sz="2000" dirty="0" smtClean="0"/>
              <a:t>his difference is Cauchy distributed with 0 mean and desired parameter </a:t>
            </a:r>
            <a:r>
              <a:rPr lang="en-US" sz="2000" i="1" dirty="0" smtClean="0"/>
              <a:t>s</a:t>
            </a:r>
            <a:r>
              <a:rPr lang="en-US" sz="2000" dirty="0" smtClean="0"/>
              <a:t>.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We can find this value by Maximum Likelihood Method.</a:t>
            </a:r>
            <a:endParaRPr lang="en-US" sz="2000" i="1" baseline="-250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Here too, the number of iterations depends only on the accuracy and does not grow with number if inputs </a:t>
            </a:r>
            <a:r>
              <a:rPr lang="en-US" sz="2000" i="1" dirty="0" smtClean="0"/>
              <a:t>n</a:t>
            </a:r>
            <a:r>
              <a:rPr lang="en-US" sz="2000" dirty="0" smtClean="0"/>
              <a:t>.</a:t>
            </a:r>
            <a:endParaRPr lang="en-US" sz="2000" dirty="0"/>
          </a:p>
          <a:p>
            <a:pPr algn="just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318321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4796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Global Independence, Local Dependence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If we assume that all measurement errors are independent, we drastically underestimate the measurement error.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For example, if all measurement errors are strongly correlated, repeating measurement 100 times does not help.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However, independence-based estimate decreases as 1/10.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If we assume that all dependencies are possible, we often drastically overestimate the measurement errors.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In practice, measurement errors are globally independent, but may be locally dependent.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866563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4796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5300" dirty="0" smtClean="0"/>
              <a:t>What We Propose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When we combine locally, errors are still small.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For such errors, we use Cauchy distribution.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When we get to independence, combines errors become larger.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For such errors, we use normal distribution.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So, a natural idea it so use Monte-Carlo, where distribution is Cauchy until some threshold and Gaussian after that.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We tested this idea on geophysical data, it works well.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This was done a few years ago on a heuristic basis, now we have </a:t>
            </a:r>
            <a:r>
              <a:rPr lang="en-US" sz="2000" smtClean="0"/>
              <a:t>a general explanation</a:t>
            </a:r>
            <a:r>
              <a:rPr lang="en-US" sz="2000" dirty="0" smtClean="0"/>
              <a:t>, so we can recommend it for all applications. </a:t>
            </a:r>
          </a:p>
        </p:txBody>
      </p:sp>
    </p:spTree>
    <p:extLst>
      <p:ext uri="{BB962C8B-B14F-4D97-AF65-F5344CB8AC3E}">
        <p14:creationId xmlns:p14="http://schemas.microsoft.com/office/powerpoint/2010/main" val="4185680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859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     Global Independence, Possible Local Dependence: Towards More Realistic Error Estimates for Indirect Measurement    </vt:lpstr>
      <vt:lpstr>     Need for Indirect Measurements  </vt:lpstr>
      <vt:lpstr>     Need for Error Estimation  </vt:lpstr>
      <vt:lpstr>     Traditional Approach: Independent Measurement Errors  </vt:lpstr>
      <vt:lpstr>     Alternative: Monte-Carlo Techniques  </vt:lpstr>
      <vt:lpstr>     Measurement Errors Can Be Dependent  </vt:lpstr>
      <vt:lpstr>     Monte-Carlo Method for Worst-Case Estimation  </vt:lpstr>
      <vt:lpstr>     Global Independence, Local Dependence  </vt:lpstr>
      <vt:lpstr>     What We Propose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vladik</dc:creator>
  <cp:lastModifiedBy>vladik</cp:lastModifiedBy>
  <cp:revision>16</cp:revision>
  <dcterms:created xsi:type="dcterms:W3CDTF">2019-05-21T07:43:43Z</dcterms:created>
  <dcterms:modified xsi:type="dcterms:W3CDTF">2019-05-21T09:16:00Z</dcterms:modified>
</cp:coreProperties>
</file>