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7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7EE7C-A549-4D77-B375-F600B8724B33}" v="5" dt="2022-08-21T02:17:19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73" autoAdjust="0"/>
  </p:normalViewPr>
  <p:slideViewPr>
    <p:cSldViewPr snapToGrid="0">
      <p:cViewPr varScale="1">
        <p:scale>
          <a:sx n="80" d="100"/>
          <a:sy n="80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, Kien" userId="7869dce5-3afb-4d95-a239-1cdd971e0a71" providerId="ADAL" clId="{9D17EE7C-A549-4D77-B375-F600B8724B33}"/>
    <pc:docChg chg="undo custSel addSld delSld modSld sldOrd">
      <pc:chgData name="Lim, Kien" userId="7869dce5-3afb-4d95-a239-1cdd971e0a71" providerId="ADAL" clId="{9D17EE7C-A549-4D77-B375-F600B8724B33}" dt="2022-08-21T02:24:59.270" v="439" actId="1035"/>
      <pc:docMkLst>
        <pc:docMk/>
      </pc:docMkLst>
      <pc:sldChg chg="modNotesTx">
        <pc:chgData name="Lim, Kien" userId="7869dce5-3afb-4d95-a239-1cdd971e0a71" providerId="ADAL" clId="{9D17EE7C-A549-4D77-B375-F600B8724B33}" dt="2022-08-21T02:18:20.867" v="20" actId="6549"/>
        <pc:sldMkLst>
          <pc:docMk/>
          <pc:sldMk cId="0" sldId="261"/>
        </pc:sldMkLst>
      </pc:sldChg>
      <pc:sldChg chg="modSp del mod">
        <pc:chgData name="Lim, Kien" userId="7869dce5-3afb-4d95-a239-1cdd971e0a71" providerId="ADAL" clId="{9D17EE7C-A549-4D77-B375-F600B8724B33}" dt="2022-08-21T02:18:16.529" v="19" actId="47"/>
        <pc:sldMkLst>
          <pc:docMk/>
          <pc:sldMk cId="0" sldId="262"/>
        </pc:sldMkLst>
        <pc:spChg chg="mod">
          <ac:chgData name="Lim, Kien" userId="7869dce5-3afb-4d95-a239-1cdd971e0a71" providerId="ADAL" clId="{9D17EE7C-A549-4D77-B375-F600B8724B33}" dt="2022-08-21T02:17:56.737" v="18" actId="27636"/>
          <ac:spMkLst>
            <pc:docMk/>
            <pc:sldMk cId="0" sldId="262"/>
            <ac:spMk id="177" creationId="{00000000-0000-0000-0000-000000000000}"/>
          </ac:spMkLst>
        </pc:spChg>
      </pc:sldChg>
      <pc:sldChg chg="addSp modSp mod">
        <pc:chgData name="Lim, Kien" userId="7869dce5-3afb-4d95-a239-1cdd971e0a71" providerId="ADAL" clId="{9D17EE7C-A549-4D77-B375-F600B8724B33}" dt="2022-08-21T02:24:59.270" v="439" actId="1035"/>
        <pc:sldMkLst>
          <pc:docMk/>
          <pc:sldMk cId="0" sldId="263"/>
        </pc:sldMkLst>
        <pc:spChg chg="add mod">
          <ac:chgData name="Lim, Kien" userId="7869dce5-3afb-4d95-a239-1cdd971e0a71" providerId="ADAL" clId="{9D17EE7C-A549-4D77-B375-F600B8724B33}" dt="2022-08-21T02:23:50.544" v="394" actId="20577"/>
          <ac:spMkLst>
            <pc:docMk/>
            <pc:sldMk cId="0" sldId="263"/>
            <ac:spMk id="3" creationId="{093F4FC3-E29A-1098-F048-47ADD0662701}"/>
          </ac:spMkLst>
        </pc:spChg>
        <pc:spChg chg="add mod">
          <ac:chgData name="Lim, Kien" userId="7869dce5-3afb-4d95-a239-1cdd971e0a71" providerId="ADAL" clId="{9D17EE7C-A549-4D77-B375-F600B8724B33}" dt="2022-08-21T02:24:41.487" v="406" actId="1076"/>
          <ac:spMkLst>
            <pc:docMk/>
            <pc:sldMk cId="0" sldId="263"/>
            <ac:spMk id="5" creationId="{0B5FE513-7F8F-C61F-932C-567FC9C7F7A5}"/>
          </ac:spMkLst>
        </pc:spChg>
        <pc:spChg chg="mod">
          <ac:chgData name="Lim, Kien" userId="7869dce5-3afb-4d95-a239-1cdd971e0a71" providerId="ADAL" clId="{9D17EE7C-A549-4D77-B375-F600B8724B33}" dt="2022-08-21T02:24:53.304" v="421" actId="20577"/>
          <ac:spMkLst>
            <pc:docMk/>
            <pc:sldMk cId="0" sldId="263"/>
            <ac:spMk id="182" creationId="{00000000-0000-0000-0000-000000000000}"/>
          </ac:spMkLst>
        </pc:spChg>
        <pc:spChg chg="mod">
          <ac:chgData name="Lim, Kien" userId="7869dce5-3afb-4d95-a239-1cdd971e0a71" providerId="ADAL" clId="{9D17EE7C-A549-4D77-B375-F600B8724B33}" dt="2022-08-21T02:24:59.270" v="439" actId="1035"/>
          <ac:spMkLst>
            <pc:docMk/>
            <pc:sldMk cId="0" sldId="263"/>
            <ac:spMk id="183" creationId="{00000000-0000-0000-0000-000000000000}"/>
          </ac:spMkLst>
        </pc:spChg>
      </pc:sldChg>
      <pc:sldChg chg="modSp del mod">
        <pc:chgData name="Lim, Kien" userId="7869dce5-3afb-4d95-a239-1cdd971e0a71" providerId="ADAL" clId="{9D17EE7C-A549-4D77-B375-F600B8724B33}" dt="2022-08-21T02:20:49.027" v="150" actId="47"/>
        <pc:sldMkLst>
          <pc:docMk/>
          <pc:sldMk cId="0" sldId="265"/>
        </pc:sldMkLst>
        <pc:spChg chg="mod">
          <ac:chgData name="Lim, Kien" userId="7869dce5-3afb-4d95-a239-1cdd971e0a71" providerId="ADAL" clId="{9D17EE7C-A549-4D77-B375-F600B8724B33}" dt="2022-08-21T02:19:58.279" v="147" actId="21"/>
          <ac:spMkLst>
            <pc:docMk/>
            <pc:sldMk cId="0" sldId="265"/>
            <ac:spMk id="195" creationId="{00000000-0000-0000-0000-000000000000}"/>
          </ac:spMkLst>
        </pc:spChg>
      </pc:sldChg>
      <pc:sldChg chg="del">
        <pc:chgData name="Lim, Kien" userId="7869dce5-3afb-4d95-a239-1cdd971e0a71" providerId="ADAL" clId="{9D17EE7C-A549-4D77-B375-F600B8724B33}" dt="2022-08-21T02:20:50.774" v="151" actId="47"/>
        <pc:sldMkLst>
          <pc:docMk/>
          <pc:sldMk cId="0" sldId="266"/>
        </pc:sldMkLst>
      </pc:sldChg>
      <pc:sldChg chg="setBg">
        <pc:chgData name="Lim, Kien" userId="7869dce5-3afb-4d95-a239-1cdd971e0a71" providerId="ADAL" clId="{9D17EE7C-A549-4D77-B375-F600B8724B33}" dt="2022-08-21T02:16:58.107" v="0"/>
        <pc:sldMkLst>
          <pc:docMk/>
          <pc:sldMk cId="1160324632" sldId="267"/>
        </pc:sldMkLst>
      </pc:sldChg>
      <pc:sldChg chg="add ord">
        <pc:chgData name="Lim, Kien" userId="7869dce5-3afb-4d95-a239-1cdd971e0a71" providerId="ADAL" clId="{9D17EE7C-A549-4D77-B375-F600B8724B33}" dt="2022-08-21T02:18:24.881" v="22"/>
        <pc:sldMkLst>
          <pc:docMk/>
          <pc:sldMk cId="1442091788" sldId="268"/>
        </pc:sldMkLst>
      </pc:sldChg>
      <pc:sldChg chg="add del">
        <pc:chgData name="Lim, Kien" userId="7869dce5-3afb-4d95-a239-1cdd971e0a71" providerId="ADAL" clId="{9D17EE7C-A549-4D77-B375-F600B8724B33}" dt="2022-08-21T02:20:41.906" v="149" actId="2890"/>
        <pc:sldMkLst>
          <pc:docMk/>
          <pc:sldMk cId="1981402222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UTEPkindnes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UTEPkindnes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atingstructures.com/8-troika-consultin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CJhs2Jn2Y4cBu-kf6oAb9EhDcAAn2usCQho6faY3t4s/edi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2fce39a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2fce39a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https://tinyurl.com/UTEPkindness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4395f2a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6B9F2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https://tinyurl.com/UTEPkindness</a:t>
            </a:r>
            <a:endParaRPr/>
          </a:p>
        </p:txBody>
      </p:sp>
      <p:sp>
        <p:nvSpPr>
          <p:cNvPr id="186" name="Google Shape;186;gd4395f2a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2fce39a0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2fce39a0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8c0504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Welcoming (welcome participants, introduce ourselves, purpose: what are we trying to ignite?)</a:t>
            </a:r>
            <a:br>
              <a:rPr lang="en-US"/>
            </a:br>
            <a:r>
              <a:rPr lang="en-US">
                <a:solidFill>
                  <a:srgbClr val="980000"/>
                </a:solidFill>
                <a:highlight>
                  <a:schemeClr val="accent4"/>
                </a:highlight>
              </a:rPr>
              <a:t>When you are connected, there are more opportunities.</a:t>
            </a:r>
            <a:br>
              <a:rPr lang="en-US"/>
            </a:b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Barbara Sher’s Idea (introduce Barbara Sher, summarize the earlier parts of the video, show the last part to highlight wishes &amp; obstacles)</a:t>
            </a:r>
            <a:br>
              <a:rPr lang="en-US"/>
            </a:b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Questions/Thoughts (to clarify/discuss Barbara Sher’s idea - why it works?)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Option 1:  Groups of 3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Liberating Structures - 8. Troika Consulting</a:t>
            </a:r>
            <a:r>
              <a:rPr lang="en-US"/>
              <a:t> format)</a:t>
            </a:r>
            <a:br>
              <a:rPr lang="en-US"/>
            </a:br>
            <a:r>
              <a:rPr lang="en-US"/>
              <a:t>Option 2:  Whole group to discuss what it takes to implement Barbara Sher’s idea at UTEP (or in the community)</a:t>
            </a:r>
            <a:br>
              <a:rPr lang="en-US"/>
            </a:b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Next steps - invite participants to join the Kindness-at-UTEP informal faculty &amp; staff group.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2022 CFLD Proposal - Asking-Helping - Google Docs</a:t>
            </a:r>
            <a:endParaRPr/>
          </a:p>
        </p:txBody>
      </p:sp>
      <p:sp>
        <p:nvSpPr>
          <p:cNvPr id="145" name="Google Shape;145;gd38c0504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38c050426_9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050"/>
              <a:buFont typeface="Roboto"/>
              <a:buChar char="●"/>
            </a:pPr>
            <a:r>
              <a:rPr lang="en-US" sz="105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speaker, career/lifestyle coach, and author</a:t>
            </a:r>
            <a:endParaRPr sz="1050">
              <a:solidFill>
                <a:srgbClr val="4D515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050"/>
              <a:buFont typeface="Roboto"/>
              <a:buChar char="●"/>
            </a:pPr>
            <a:r>
              <a:rPr lang="en-US" sz="105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passed away in May 2020</a:t>
            </a:r>
            <a:endParaRPr/>
          </a:p>
        </p:txBody>
      </p:sp>
      <p:sp>
        <p:nvSpPr>
          <p:cNvPr id="151" name="Google Shape;151;gd38c050426_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461d1c6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461d1c6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215b856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215b856a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07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43fd0c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43fd0cc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Calibri"/>
              <a:buChar char="●"/>
            </a:pPr>
            <a:endParaRPr sz="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43fd0c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43fd0cc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Calibri"/>
              <a:buChar char="●"/>
            </a:pPr>
            <a:endParaRPr sz="600" dirty="0"/>
          </a:p>
        </p:txBody>
      </p:sp>
    </p:spTree>
    <p:extLst>
      <p:ext uri="{BB962C8B-B14F-4D97-AF65-F5344CB8AC3E}">
        <p14:creationId xmlns:p14="http://schemas.microsoft.com/office/powerpoint/2010/main" val="45919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2b691599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2b691599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6784"/>
            <a:ext cx="1851282" cy="1002839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5623802"/>
            <a:ext cx="2389068" cy="123431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5407536"/>
            <a:ext cx="2795414" cy="1444382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5492768"/>
            <a:ext cx="2520952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3632199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5281486"/>
            <a:ext cx="2910145" cy="1576482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6029501"/>
            <a:ext cx="1593306" cy="822734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657"/>
            <a:ext cx="3257455" cy="1681990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 t="13947" b="21776"/>
          <a:stretch/>
        </p:blipFill>
        <p:spPr>
          <a:xfrm>
            <a:off x="0" y="0"/>
            <a:ext cx="9143999" cy="18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/>
        </p:nvSpPr>
        <p:spPr>
          <a:xfrm>
            <a:off x="187950" y="2653450"/>
            <a:ext cx="8739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Achieving Our Professional and Personal Goals: Asking &amp; Helping</a:t>
            </a:r>
            <a:endParaRPr sz="3400" b="1">
              <a:solidFill>
                <a:srgbClr val="1155CC"/>
              </a:solidFill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337900" y="4520350"/>
            <a:ext cx="86157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Charles Boehmer, Eric Smith, </a:t>
            </a:r>
            <a:br>
              <a:rPr lang="en-US" sz="32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Kate Gannon, Kien Lim, </a:t>
            </a:r>
            <a:br>
              <a:rPr lang="en-US" sz="32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Vladik Kreinovich</a:t>
            </a:r>
            <a:endParaRPr sz="32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kienlim@utep.edu</a:t>
            </a:r>
            <a:endParaRPr sz="32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791663" y="2775371"/>
            <a:ext cx="72900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5900"/>
              <a:t>THANK YOU</a:t>
            </a:r>
            <a:endParaRPr sz="5900"/>
          </a:p>
        </p:txBody>
      </p:sp>
      <p:sp>
        <p:nvSpPr>
          <p:cNvPr id="189" name="Google Shape;189;p22"/>
          <p:cNvSpPr txBox="1"/>
          <p:nvPr/>
        </p:nvSpPr>
        <p:spPr>
          <a:xfrm>
            <a:off x="462825" y="5970050"/>
            <a:ext cx="821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4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927000" y="242225"/>
            <a:ext cx="72900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Purpose</a:t>
            </a:r>
            <a:endParaRPr sz="3600" b="1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373900" y="1456225"/>
            <a:ext cx="8580000" cy="5490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goals do you have for your professional career and/or helping UTEP advance in its mission? </a:t>
            </a:r>
            <a:endParaRPr sz="30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we seek to accomplish in this ignite session is a discussion about how to think about achieving our goals by avoiding isolation and working with others</a:t>
            </a:r>
            <a:endParaRPr sz="30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419100" algn="l" rtl="0">
              <a:spcBef>
                <a:spcPts val="1200"/>
              </a:spcBef>
              <a:spcAft>
                <a:spcPts val="200"/>
              </a:spcAft>
              <a:buSzPts val="3000"/>
              <a:buChar char="●"/>
            </a:pPr>
            <a:r>
              <a:rPr lang="en-US" sz="3000"/>
              <a:t>Let us see how we can apply the video by Barbara Sher to our professional circumstances and location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65099" y="1614525"/>
            <a:ext cx="7756500" cy="4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Welcoming &amp; Purpose </a:t>
            </a:r>
            <a:endParaRPr sz="3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Barbara Sher’s Idea </a:t>
            </a:r>
            <a:endParaRPr sz="3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Groups of 3 Discussion</a:t>
            </a:r>
            <a:r>
              <a:rPr lang="en-US" sz="3000"/>
              <a:t> </a:t>
            </a:r>
            <a:endParaRPr sz="3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General Audience Discussion </a:t>
            </a:r>
            <a:endParaRPr sz="36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Future Plans </a:t>
            </a:r>
            <a:endParaRPr sz="3600"/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920500" y="51823"/>
            <a:ext cx="7290000" cy="111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An Ignite Session</a:t>
            </a:r>
            <a:endParaRPr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0" y="51825"/>
            <a:ext cx="9144000" cy="99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Barbara Sher’s Idea</a:t>
            </a:r>
            <a:endParaRPr sz="3200" b="1"/>
          </a:p>
        </p:txBody>
      </p:sp>
      <p:sp>
        <p:nvSpPr>
          <p:cNvPr id="154" name="Google Shape;154;p17"/>
          <p:cNvSpPr txBox="1"/>
          <p:nvPr/>
        </p:nvSpPr>
        <p:spPr>
          <a:xfrm>
            <a:off x="557375" y="6222250"/>
            <a:ext cx="393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FF"/>
                </a:solidFill>
              </a:rPr>
              <a:t>https://youtu.be/H2rG4Dg6xyI?t=1110</a:t>
            </a:r>
            <a:endParaRPr sz="1650">
              <a:solidFill>
                <a:srgbClr val="0000FF"/>
              </a:solidFill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993" y="3878075"/>
            <a:ext cx="3622807" cy="23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59025" y="1216850"/>
            <a:ext cx="612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n-U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Who is Barbara Sher?</a:t>
            </a:r>
            <a:endParaRPr sz="24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225" y="2528302"/>
            <a:ext cx="2663900" cy="421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59025" y="1826450"/>
            <a:ext cx="612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n-U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How to get what you really what?</a:t>
            </a:r>
            <a:endParaRPr sz="24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29650" y="2528300"/>
            <a:ext cx="612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n-U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short video clip</a:t>
            </a:r>
            <a:endParaRPr sz="24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/>
        </p:nvSpPr>
        <p:spPr>
          <a:xfrm>
            <a:off x="184425" y="1211050"/>
            <a:ext cx="84882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dirty="0"/>
              <a:t>1.  Invitation:  “What is your goal?”</a:t>
            </a:r>
            <a:endParaRPr sz="225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dirty="0"/>
              <a:t>                        “What are your obstacles?”</a:t>
            </a:r>
            <a:endParaRPr sz="225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dirty="0"/>
              <a:t>2.  Process: One Client with 2 Consultants</a:t>
            </a:r>
            <a:endParaRPr sz="2250" b="1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dirty="0"/>
              <a:t>A  Client shares goal </a:t>
            </a:r>
            <a:br>
              <a:rPr lang="en-US" sz="2250" b="1" dirty="0"/>
            </a:br>
            <a:r>
              <a:rPr lang="en-US" sz="2250" b="1" dirty="0"/>
              <a:t>B  Consultants ask clarifying questions &amp; give advice</a:t>
            </a:r>
            <a:br>
              <a:rPr lang="en-US" sz="2250" b="1" dirty="0"/>
            </a:br>
            <a:r>
              <a:rPr lang="en-US" sz="2250" b="1" dirty="0"/>
              <a:t>C  Client-consultants dialogue</a:t>
            </a:r>
            <a:endParaRPr sz="225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dirty="0"/>
              <a:t>3.  Change roles</a:t>
            </a:r>
            <a:endParaRPr sz="245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1" dirty="0"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0" y="51825"/>
            <a:ext cx="9144000" cy="99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Group of 3 Discussion</a:t>
            </a:r>
            <a:endParaRPr sz="32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693000" y="515473"/>
            <a:ext cx="7587000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Participation and Interaction, avoiding isolation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612000" y="1404000"/>
            <a:ext cx="7839000" cy="4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Participating in collective activities allows for interactions that:</a:t>
            </a:r>
            <a:endParaRPr sz="2100" dirty="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help Identify and remove barriers to our goals, by having others help us learn, hone, and adapt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important in finding mentors, sponsors, and networking generally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Such connections to others may lead to opportunities that are good for the collective, such as the UTEP community, helping ourselves with our own goals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This may lead to more opportunities than one would be afforded if one is isolated from others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What we often achieve is done so by standing on the shoulders of our peers, mentors, colleagues, friends, and family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144209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920500" y="51825"/>
            <a:ext cx="7290000" cy="95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How This Process Helps: </a:t>
            </a:r>
            <a:br>
              <a:rPr lang="en-US" sz="3600" b="1" dirty="0"/>
            </a:br>
            <a:r>
              <a:rPr lang="en-US" sz="3600" b="1" dirty="0"/>
              <a:t>General Audience Discussion</a:t>
            </a:r>
            <a:endParaRPr sz="3600" b="1" dirty="0"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371500" y="977925"/>
            <a:ext cx="8361900" cy="5638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5250" lvl="0" indent="0">
              <a:spcAft>
                <a:spcPts val="200"/>
              </a:spcAft>
              <a:buSzPts val="2100"/>
              <a:buNone/>
            </a:pPr>
            <a:r>
              <a:rPr lang="en-US" sz="2000" dirty="0">
                <a:latin typeface="+mn-lt"/>
              </a:rPr>
              <a:t>It feels good: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to know that others are eager to help you;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to learn that you can be of help to others;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to realize that you are not the only one struggling with your problems</a:t>
            </a:r>
          </a:p>
          <a:p>
            <a:pPr marL="95250" lvl="0" indent="0">
              <a:spcAft>
                <a:spcPts val="200"/>
              </a:spcAft>
              <a:buSzPts val="2100"/>
              <a:buNone/>
            </a:pPr>
            <a:r>
              <a:rPr lang="en-US" sz="2000" dirty="0">
                <a:latin typeface="+mn-lt"/>
              </a:rPr>
              <a:t>How this process helps: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the very need to share your goals and obstacles makes us formulate them clearly to ourselves, and this helps to solve these problems;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it often helps to get different perspectives on your problems;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knowing how others succeeded in similar situations helps; 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you also learn what did not work, so you can select and combine the most successful strategies and avoid problematic ones.</a:t>
            </a:r>
          </a:p>
          <a:p>
            <a:pPr marL="457200" lvl="0" indent="-361950" algn="l" rtl="0">
              <a:spcBef>
                <a:spcPts val="1200"/>
              </a:spcBef>
              <a:spcAft>
                <a:spcPts val="200"/>
              </a:spcAft>
              <a:buSzPts val="2100"/>
              <a:buChar char="●"/>
            </a:pPr>
            <a:endParaRPr sz="2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920500" y="51825"/>
            <a:ext cx="7290000" cy="95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How This Process Helps (</a:t>
            </a:r>
            <a:r>
              <a:rPr lang="en-US" sz="3600" b="1" dirty="0" err="1"/>
              <a:t>cont</a:t>
            </a:r>
            <a:r>
              <a:rPr lang="en-US" sz="3600" b="1" dirty="0"/>
              <a:t>-d) </a:t>
            </a:r>
            <a:endParaRPr sz="3600" b="1" dirty="0"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371500" y="977925"/>
            <a:ext cx="8361900" cy="5638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5250" lvl="0" indent="0">
              <a:spcAft>
                <a:spcPts val="200"/>
              </a:spcAft>
              <a:buSzPts val="2100"/>
              <a:buNone/>
            </a:pPr>
            <a:r>
              <a:rPr lang="en-US" sz="2000" dirty="0">
                <a:latin typeface="+mn-lt"/>
              </a:rPr>
              <a:t>This </a:t>
            </a:r>
            <a:r>
              <a:rPr lang="en-US" sz="2000">
                <a:latin typeface="+mn-lt"/>
              </a:rPr>
              <a:t>process also </a:t>
            </a:r>
            <a:r>
              <a:rPr lang="en-US" sz="2000" dirty="0">
                <a:latin typeface="+mn-lt"/>
              </a:rPr>
              <a:t>helps: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an advice from someone outside your discipline is often helpful, especially for interdisciplinary problems;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to learn about how results from your research area are used in other areas -- e.g., how math is used in biology; 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this knowledge can lead to new collaborations,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this knowledge also helps better motivate students in your classes;</a:t>
            </a:r>
          </a:p>
          <a:p>
            <a:pPr marL="438150">
              <a:spcAft>
                <a:spcPts val="200"/>
              </a:spcAft>
              <a:buSzPts val="2100"/>
            </a:pPr>
            <a:r>
              <a:rPr lang="en-US" sz="2000" dirty="0">
                <a:latin typeface="+mn-lt"/>
              </a:rPr>
              <a:t>even when you do not immediately get helpful advice, you often learn how to look for someone who </a:t>
            </a:r>
            <a:r>
              <a:rPr lang="en-US" sz="2000" i="1" dirty="0">
                <a:latin typeface="+mn-lt"/>
              </a:rPr>
              <a:t>can</a:t>
            </a:r>
            <a:r>
              <a:rPr lang="en-US" sz="2000" dirty="0">
                <a:latin typeface="+mn-lt"/>
              </a:rPr>
              <a:t> help.</a:t>
            </a:r>
            <a:endParaRPr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32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920500" y="51825"/>
            <a:ext cx="7290000" cy="9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Closing Remarks</a:t>
            </a:r>
            <a:endParaRPr sz="3600" b="1" dirty="0"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371500" y="1435125"/>
            <a:ext cx="8361900" cy="150058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61950" algn="l" rtl="0">
              <a:spcBef>
                <a:spcPts val="1200"/>
              </a:spcBef>
              <a:spcAft>
                <a:spcPts val="200"/>
              </a:spcAft>
              <a:buSzPts val="2100"/>
              <a:buChar char="●"/>
            </a:pPr>
            <a:r>
              <a:rPr lang="en-US" sz="2800" dirty="0"/>
              <a:t>Kindness at UTEP - an informal group of faculty and staff interested in promoting kindness on campus</a:t>
            </a:r>
          </a:p>
          <a:p>
            <a:pPr marL="95250" lvl="0" indent="0" algn="l" rtl="0">
              <a:spcBef>
                <a:spcPts val="1200"/>
              </a:spcBef>
              <a:spcAft>
                <a:spcPts val="200"/>
              </a:spcAft>
              <a:buSzPts val="2100"/>
              <a:buNone/>
            </a:pPr>
            <a:endParaRPr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F4FC3-E29A-1098-F048-47ADD0662701}"/>
              </a:ext>
            </a:extLst>
          </p:cNvPr>
          <p:cNvSpPr txBox="1"/>
          <p:nvPr/>
        </p:nvSpPr>
        <p:spPr>
          <a:xfrm>
            <a:off x="371500" y="3988529"/>
            <a:ext cx="8146858" cy="70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sz="1800" dirty="0"/>
              <a:t>An example of a statement promoting a culture of care that can be included in our syllabus.</a:t>
            </a:r>
            <a:endParaRPr lang="en-US" sz="1800" dirty="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FE513-7F8F-C61F-932C-567FC9C7F7A5}"/>
              </a:ext>
            </a:extLst>
          </p:cNvPr>
          <p:cNvSpPr txBox="1"/>
          <p:nvPr/>
        </p:nvSpPr>
        <p:spPr>
          <a:xfrm>
            <a:off x="920500" y="4864412"/>
            <a:ext cx="6930191" cy="101566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UTEP espouses a culture of care and excellence. In this course, I strive to model kindness and do my best to support your learning while maintaining high expectations and learning outcomes.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762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Times New Roman</vt:lpstr>
      <vt:lpstr>Nunito</vt:lpstr>
      <vt:lpstr>Twentieth Century</vt:lpstr>
      <vt:lpstr>Arial</vt:lpstr>
      <vt:lpstr>Roboto</vt:lpstr>
      <vt:lpstr>Shift</vt:lpstr>
      <vt:lpstr>PowerPoint Presentation</vt:lpstr>
      <vt:lpstr>Purpose</vt:lpstr>
      <vt:lpstr>An Ignite Session</vt:lpstr>
      <vt:lpstr>Barbara Sher’s Idea</vt:lpstr>
      <vt:lpstr>Group of 3 Discussion</vt:lpstr>
      <vt:lpstr>Participation and Interaction, avoiding isolation </vt:lpstr>
      <vt:lpstr>How This Process Helps:  General Audience Discussion</vt:lpstr>
      <vt:lpstr>How This Process Helps (cont-d) </vt:lpstr>
      <vt:lpstr>Closing Remarks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Kreinovich, Vladik</dc:creator>
  <cp:lastModifiedBy>Lim, Kien</cp:lastModifiedBy>
  <cp:revision>3</cp:revision>
  <dcterms:modified xsi:type="dcterms:W3CDTF">2022-08-21T02:25:08Z</dcterms:modified>
</cp:coreProperties>
</file>